
<file path=[Content_Types].xml><?xml version="1.0" encoding="utf-8"?>
<Types xmlns="http://schemas.openxmlformats.org/package/2006/content-types">
  <Default Extension="xml" ContentType="application/xml"/>
  <Default Extension="bin" ContentType="application/vnd.openxmlformats-officedocument.presentationml.printerSettings"/>
  <Default Extension="rels" ContentType="application/vnd.openxmlformats-package.relationships+xml"/>
  <Default Extension="emf" ContentType="image/x-em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37"/>
  </p:notesMasterIdLst>
  <p:handoutMasterIdLst>
    <p:handoutMasterId r:id="rId38"/>
  </p:handoutMasterIdLst>
  <p:sldIdLst>
    <p:sldId id="259" r:id="rId2"/>
    <p:sldId id="287" r:id="rId3"/>
    <p:sldId id="288" r:id="rId4"/>
    <p:sldId id="289" r:id="rId5"/>
    <p:sldId id="290" r:id="rId6"/>
    <p:sldId id="291" r:id="rId7"/>
    <p:sldId id="271" r:id="rId8"/>
    <p:sldId id="272" r:id="rId9"/>
    <p:sldId id="264" r:id="rId10"/>
    <p:sldId id="315" r:id="rId11"/>
    <p:sldId id="303" r:id="rId12"/>
    <p:sldId id="304" r:id="rId13"/>
    <p:sldId id="309" r:id="rId14"/>
    <p:sldId id="316" r:id="rId15"/>
    <p:sldId id="317" r:id="rId16"/>
    <p:sldId id="307" r:id="rId17"/>
    <p:sldId id="305" r:id="rId18"/>
    <p:sldId id="318" r:id="rId19"/>
    <p:sldId id="308" r:id="rId20"/>
    <p:sldId id="310" r:id="rId21"/>
    <p:sldId id="319" r:id="rId22"/>
    <p:sldId id="320" r:id="rId23"/>
    <p:sldId id="312" r:id="rId24"/>
    <p:sldId id="313" r:id="rId25"/>
    <p:sldId id="327" r:id="rId26"/>
    <p:sldId id="325" r:id="rId27"/>
    <p:sldId id="322" r:id="rId28"/>
    <p:sldId id="323" r:id="rId29"/>
    <p:sldId id="324" r:id="rId30"/>
    <p:sldId id="321" r:id="rId31"/>
    <p:sldId id="314" r:id="rId32"/>
    <p:sldId id="326" r:id="rId33"/>
    <p:sldId id="280" r:id="rId34"/>
    <p:sldId id="297" r:id="rId35"/>
    <p:sldId id="328" r:id="rId36"/>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1pPr>
    <a:lvl2pPr marL="4572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2pPr>
    <a:lvl3pPr marL="9144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3pPr>
    <a:lvl4pPr marL="13716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4pPr>
    <a:lvl5pPr marL="18288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5pPr>
    <a:lvl6pPr marL="2286000" algn="l" defTabSz="457200" rtl="0" eaLnBrk="1" latinLnBrk="0" hangingPunct="1">
      <a:defRPr sz="1200" kern="1200">
        <a:solidFill>
          <a:schemeClr val="tx1"/>
        </a:solidFill>
        <a:latin typeface="Times New Roman" charset="0"/>
        <a:ea typeface="ＭＳ Ｐゴシック" charset="0"/>
        <a:cs typeface="ＭＳ Ｐゴシック" charset="0"/>
      </a:defRPr>
    </a:lvl6pPr>
    <a:lvl7pPr marL="2743200" algn="l" defTabSz="457200" rtl="0" eaLnBrk="1" latinLnBrk="0" hangingPunct="1">
      <a:defRPr sz="1200" kern="1200">
        <a:solidFill>
          <a:schemeClr val="tx1"/>
        </a:solidFill>
        <a:latin typeface="Times New Roman" charset="0"/>
        <a:ea typeface="ＭＳ Ｐゴシック" charset="0"/>
        <a:cs typeface="ＭＳ Ｐゴシック" charset="0"/>
      </a:defRPr>
    </a:lvl7pPr>
    <a:lvl8pPr marL="3200400" algn="l" defTabSz="457200" rtl="0" eaLnBrk="1" latinLnBrk="0" hangingPunct="1">
      <a:defRPr sz="1200" kern="1200">
        <a:solidFill>
          <a:schemeClr val="tx1"/>
        </a:solidFill>
        <a:latin typeface="Times New Roman" charset="0"/>
        <a:ea typeface="ＭＳ Ｐゴシック" charset="0"/>
        <a:cs typeface="ＭＳ Ｐゴシック" charset="0"/>
      </a:defRPr>
    </a:lvl8pPr>
    <a:lvl9pPr marL="3657600" algn="l" defTabSz="457200" rtl="0" eaLnBrk="1" latinLnBrk="0" hangingPunct="1">
      <a:defRPr sz="1200" kern="1200">
        <a:solidFill>
          <a:schemeClr val="tx1"/>
        </a:solidFill>
        <a:latin typeface="Times New Roman" charset="0"/>
        <a:ea typeface="ＭＳ Ｐゴシック" charset="0"/>
        <a:cs typeface="ＭＳ Ｐゴシック" charset="0"/>
      </a:defRPr>
    </a:lvl9pPr>
  </p:defaultTextStyle>
  <p:extLst>
    <p:ext uri="{521415D9-36F7-43E2-AB2F-B90AF26B5E84}">
      <p14:sectionLst xmlns:p14="http://schemas.microsoft.com/office/powerpoint/2010/main">
        <p14:section name="Opening Slides" id="{5A4C004E-CA90-724F-980A-23C27DA2BDFE}">
          <p14:sldIdLst>
            <p14:sldId id="259"/>
            <p14:sldId id="287"/>
            <p14:sldId id="288"/>
            <p14:sldId id="289"/>
            <p14:sldId id="290"/>
            <p14:sldId id="291"/>
            <p14:sldId id="271"/>
            <p14:sldId id="272"/>
            <p14:sldId id="264"/>
          </p14:sldIdLst>
        </p14:section>
        <p14:section name="Maintenance Slides" id="{D507A924-5AC0-334B-9748-422B382A8527}">
          <p14:sldIdLst>
            <p14:sldId id="315"/>
          </p14:sldIdLst>
        </p14:section>
        <p14:section name="IETF Slides" id="{6F917E0C-88C3-844C-A2A8-1D0DD9F462AB}">
          <p14:sldIdLst>
            <p14:sldId id="303"/>
            <p14:sldId id="304"/>
            <p14:sldId id="309"/>
            <p14:sldId id="316"/>
            <p14:sldId id="317"/>
            <p14:sldId id="307"/>
            <p14:sldId id="305"/>
            <p14:sldId id="318"/>
            <p14:sldId id="308"/>
            <p14:sldId id="310"/>
            <p14:sldId id="319"/>
            <p14:sldId id="320"/>
            <p14:sldId id="312"/>
            <p14:sldId id="313"/>
            <p14:sldId id="327"/>
          </p14:sldIdLst>
        </p14:section>
        <p14:section name="Joint Meeting Slides" id="{4042D080-B958-EA4D-BDAC-4A8AEEE50AF8}">
          <p14:sldIdLst>
            <p14:sldId id="325"/>
            <p14:sldId id="322"/>
            <p14:sldId id="323"/>
            <p14:sldId id="324"/>
            <p14:sldId id="321"/>
            <p14:sldId id="314"/>
            <p14:sldId id="326"/>
          </p14:sldIdLst>
        </p14:section>
        <p14:section name="WNG Slide" id="{606CC85E-C483-8140-831E-DEBCD83DA7FF}">
          <p14:sldIdLst>
            <p14:sldId id="280"/>
          </p14:sldIdLst>
        </p14:section>
        <p14:section name="Closing Slide" id="{17524BA6-C3AC-EE4D-BA9D-E46A8CDB0646}">
          <p14:sldIdLst>
            <p14:sldId id="297"/>
            <p14:sldId id="328"/>
          </p14:sldIdLst>
        </p14:section>
      </p14:section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7972" autoAdjust="0"/>
  </p:normalViewPr>
  <p:slideViewPr>
    <p:cSldViewPr>
      <p:cViewPr>
        <p:scale>
          <a:sx n="125" d="100"/>
          <a:sy n="125" d="100"/>
        </p:scale>
        <p:origin x="-1536" y="-19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notesMaster" Target="notesMasters/notesMaster1.xml"/><Relationship Id="rId38" Type="http://schemas.openxmlformats.org/officeDocument/2006/relationships/handoutMaster" Target="handoutMasters/handoutMaster1.xml"/><Relationship Id="rId39" Type="http://schemas.openxmlformats.org/officeDocument/2006/relationships/printerSettings" Target="printerSettings/printerSettings1.bin"/><Relationship Id="rId40" Type="http://schemas.openxmlformats.org/officeDocument/2006/relationships/presProps" Target="presProps.xml"/><Relationship Id="rId41" Type="http://schemas.openxmlformats.org/officeDocument/2006/relationships/viewProps" Target="viewProps.xml"/><Relationship Id="rId42" Type="http://schemas.openxmlformats.org/officeDocument/2006/relationships/theme" Target="theme/theme1.xml"/><Relationship Id="rId43"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sz="1000">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eaLnBrk="0" hangingPunct="0">
              <a:defRPr sz="1000">
                <a:latin typeface="Times New Roman" pitchFamily="18" charset="0"/>
                <a:ea typeface="ＭＳ Ｐゴシック" pitchFamily="-65" charset="-128"/>
                <a:cs typeface="+mn-cs"/>
              </a:defRPr>
            </a:lvl1pPr>
          </a:lstStyle>
          <a:p>
            <a:pPr>
              <a:defRPr/>
            </a:pPr>
            <a:r>
              <a:rPr lang="en-US"/>
              <a:t>Page </a:t>
            </a:r>
            <a:fld id="{A02D7F57-CF25-5744-BB38-A746692E5220}" type="slidenum">
              <a:rPr lang="en-US"/>
              <a:pPr>
                <a:defRPr/>
              </a:pPr>
              <a:t>‹#›</a:t>
            </a:fld>
            <a:endParaRPr 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19"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defTabSz="933450" eaLnBrk="0" hangingPunct="0"/>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8303264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ＭＳ Ｐゴシック" pitchFamily="-65" charset="-128"/>
                <a:cs typeface="+mn-cs"/>
              </a:defRPr>
            </a:lvl5pPr>
          </a:lstStyle>
          <a:p>
            <a:pPr lvl="4">
              <a:defRPr/>
            </a:pPr>
            <a:r>
              <a:rPr lang="en-US"/>
              <a:t>&lt;Pat Kinney&gt;, &lt;Kinney Consulting LLC&gt;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a:latin typeface="Times New Roman" pitchFamily="18" charset="0"/>
                <a:ea typeface="ＭＳ Ｐゴシック" pitchFamily="-65" charset="-128"/>
                <a:cs typeface="+mn-cs"/>
              </a:defRPr>
            </a:lvl1pPr>
          </a:lstStyle>
          <a:p>
            <a:pPr>
              <a:defRPr/>
            </a:pPr>
            <a:r>
              <a:rPr lang="en-US"/>
              <a:t>Page </a:t>
            </a:r>
            <a:fld id="{44150747-EEFC-F243-90C1-8A0124CC47EF}" type="slidenum">
              <a:rPr lang="en-US"/>
              <a:pPr>
                <a:defRPr/>
              </a:pPr>
              <a:t>‹#›</a:t>
            </a:fld>
            <a:endParaRPr lang="en-US"/>
          </a:p>
        </p:txBody>
      </p:sp>
      <p:sp>
        <p:nvSpPr>
          <p:cNvPr id="1434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955507818"/>
      </p:ext>
    </p:extLst>
  </p:cSld>
  <p:clrMap bg1="lt1" tx1="dk1" bg2="lt2" tx2="dk2" accent1="accent1" accent2="accent2" accent3="accent3" accent4="accent4" accent5="accent5" accent6="accent6" hlink="hlink" folHlink="folHlink"/>
  <p:hf ftr="0"/>
  <p:notesStyle>
    <a:lvl1pPr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65" charset="-128"/>
        <a:cs typeface="ＭＳ Ｐゴシック" pitchFamily="-65" charset="-128"/>
      </a:defRPr>
    </a:lvl1pPr>
    <a:lvl2pPr marL="1143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9.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0.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2.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4.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5.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6.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7.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8.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1638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1638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866C5DAD-7524-994C-A6BA-A3A5EEF4EA53}" type="slidenum">
              <a:rPr lang="en-US"/>
              <a:pPr/>
              <a:t>1</a:t>
            </a:fld>
            <a:endParaRPr lang="en-US"/>
          </a:p>
        </p:txBody>
      </p:sp>
      <p:sp>
        <p:nvSpPr>
          <p:cNvPr id="16388" name="Rectangle 2"/>
          <p:cNvSpPr>
            <a:spLocks noGrp="1" noRot="1" noChangeAspect="1" noChangeArrowheads="1" noTextEdit="1"/>
          </p:cNvSpPr>
          <p:nvPr>
            <p:ph type="sldImg"/>
          </p:nvPr>
        </p:nvSpPr>
        <p:spPr>
          <a:xfrm>
            <a:off x="1154113" y="701675"/>
            <a:ext cx="4625975" cy="3468688"/>
          </a:xfrm>
          <a:ln/>
        </p:spPr>
      </p:sp>
      <p:sp>
        <p:nvSpPr>
          <p:cNvPr id="1638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a typeface="ＭＳ Ｐゴシック" charset="0"/>
              <a:cs typeface="ＭＳ Ｐゴシック"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29</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July 16</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29</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30</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July 16</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30</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31</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July 16</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31</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32</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July 16</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32</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34</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July 16</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34</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35</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July 16</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35</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xfrm>
            <a:off x="2933700" y="8985250"/>
            <a:ext cx="801688" cy="184666"/>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6666">
              <a:defRPr sz="1200">
                <a:solidFill>
                  <a:schemeClr val="tx1"/>
                </a:solidFill>
                <a:latin typeface="Times New Roman" charset="0"/>
                <a:ea typeface="ＭＳ Ｐゴシック" charset="0"/>
              </a:defRPr>
            </a:lvl1pPr>
            <a:lvl2pPr marL="712118" indent="-273891" defTabSz="926666">
              <a:defRPr sz="1200">
                <a:solidFill>
                  <a:schemeClr val="tx1"/>
                </a:solidFill>
                <a:latin typeface="Times New Roman" charset="0"/>
                <a:ea typeface="ＭＳ Ｐゴシック" charset="0"/>
              </a:defRPr>
            </a:lvl2pPr>
            <a:lvl3pPr marL="1095566" indent="-219113" defTabSz="926666">
              <a:defRPr sz="1200">
                <a:solidFill>
                  <a:schemeClr val="tx1"/>
                </a:solidFill>
                <a:latin typeface="Times New Roman" charset="0"/>
                <a:ea typeface="ＭＳ Ｐゴシック" charset="0"/>
              </a:defRPr>
            </a:lvl3pPr>
            <a:lvl4pPr marL="1533792" indent="-219113" defTabSz="926666">
              <a:defRPr sz="1200">
                <a:solidFill>
                  <a:schemeClr val="tx1"/>
                </a:solidFill>
                <a:latin typeface="Times New Roman" charset="0"/>
                <a:ea typeface="ＭＳ Ｐゴシック" charset="0"/>
              </a:defRPr>
            </a:lvl4pPr>
            <a:lvl5pPr marL="1972018" indent="-219113" defTabSz="926666">
              <a:defRPr sz="1200">
                <a:solidFill>
                  <a:schemeClr val="tx1"/>
                </a:solidFill>
                <a:latin typeface="Times New Roman" charset="0"/>
                <a:ea typeface="ＭＳ Ｐゴシック" charset="0"/>
              </a:defRPr>
            </a:lvl5pPr>
            <a:lvl6pPr marL="2410244" indent="-219113" defTabSz="926666" eaLnBrk="0" fontAlgn="base" hangingPunct="0">
              <a:spcBef>
                <a:spcPct val="30000"/>
              </a:spcBef>
              <a:spcAft>
                <a:spcPct val="0"/>
              </a:spcAft>
              <a:defRPr sz="1200">
                <a:solidFill>
                  <a:schemeClr val="tx1"/>
                </a:solidFill>
                <a:latin typeface="Times New Roman" charset="0"/>
                <a:ea typeface="ＭＳ Ｐゴシック" charset="0"/>
              </a:defRPr>
            </a:lvl6pPr>
            <a:lvl7pPr marL="2848470" indent="-219113" defTabSz="926666" eaLnBrk="0" fontAlgn="base" hangingPunct="0">
              <a:spcBef>
                <a:spcPct val="30000"/>
              </a:spcBef>
              <a:spcAft>
                <a:spcPct val="0"/>
              </a:spcAft>
              <a:defRPr sz="1200">
                <a:solidFill>
                  <a:schemeClr val="tx1"/>
                </a:solidFill>
                <a:latin typeface="Times New Roman" charset="0"/>
                <a:ea typeface="ＭＳ Ｐゴシック" charset="0"/>
              </a:defRPr>
            </a:lvl7pPr>
            <a:lvl8pPr marL="3286697" indent="-219113" defTabSz="926666" eaLnBrk="0" fontAlgn="base" hangingPunct="0">
              <a:spcBef>
                <a:spcPct val="30000"/>
              </a:spcBef>
              <a:spcAft>
                <a:spcPct val="0"/>
              </a:spcAft>
              <a:defRPr sz="1200">
                <a:solidFill>
                  <a:schemeClr val="tx1"/>
                </a:solidFill>
                <a:latin typeface="Times New Roman" charset="0"/>
                <a:ea typeface="ＭＳ Ｐゴシック" charset="0"/>
              </a:defRPr>
            </a:lvl8pPr>
            <a:lvl9pPr marL="3724923" indent="-219113" defTabSz="926666" eaLnBrk="0" fontAlgn="base" hangingPunct="0">
              <a:spcBef>
                <a:spcPct val="30000"/>
              </a:spcBef>
              <a:spcAft>
                <a:spcPct val="0"/>
              </a:spcAft>
              <a:defRPr sz="1200">
                <a:solidFill>
                  <a:schemeClr val="tx1"/>
                </a:solidFill>
                <a:latin typeface="Times New Roman" charset="0"/>
                <a:ea typeface="ＭＳ Ｐゴシック" charset="0"/>
              </a:defRPr>
            </a:lvl9pPr>
          </a:lstStyle>
          <a:p>
            <a:fld id="{F1BCA979-86B2-BE48-B0E4-6D2705FD9C02}" type="slidenum">
              <a:rPr lang="en-US"/>
              <a:pPr/>
              <a:t>2</a:t>
            </a:fld>
            <a:endParaRPr lang="en-US"/>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1678" tIns="45035" rIns="91678" bIns="45035"/>
          <a:lstStyle/>
          <a:p>
            <a:endParaRPr lang="en-GB">
              <a:latin typeface="Times New Roman" charset="0"/>
            </a:endParaRPr>
          </a:p>
        </p:txBody>
      </p:sp>
      <p:sp>
        <p:nvSpPr>
          <p:cNvPr id="1331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xfrm>
            <a:off x="2933700" y="8985250"/>
            <a:ext cx="801688" cy="184666"/>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6666">
              <a:defRPr sz="1200">
                <a:solidFill>
                  <a:schemeClr val="tx1"/>
                </a:solidFill>
                <a:latin typeface="Times New Roman" charset="0"/>
                <a:ea typeface="ＭＳ Ｐゴシック" charset="0"/>
              </a:defRPr>
            </a:lvl1pPr>
            <a:lvl2pPr marL="712118" indent="-273891" defTabSz="926666">
              <a:defRPr sz="1200">
                <a:solidFill>
                  <a:schemeClr val="tx1"/>
                </a:solidFill>
                <a:latin typeface="Times New Roman" charset="0"/>
                <a:ea typeface="ＭＳ Ｐゴシック" charset="0"/>
              </a:defRPr>
            </a:lvl2pPr>
            <a:lvl3pPr marL="1095566" indent="-219113" defTabSz="926666">
              <a:defRPr sz="1200">
                <a:solidFill>
                  <a:schemeClr val="tx1"/>
                </a:solidFill>
                <a:latin typeface="Times New Roman" charset="0"/>
                <a:ea typeface="ＭＳ Ｐゴシック" charset="0"/>
              </a:defRPr>
            </a:lvl3pPr>
            <a:lvl4pPr marL="1533792" indent="-219113" defTabSz="926666">
              <a:defRPr sz="1200">
                <a:solidFill>
                  <a:schemeClr val="tx1"/>
                </a:solidFill>
                <a:latin typeface="Times New Roman" charset="0"/>
                <a:ea typeface="ＭＳ Ｐゴシック" charset="0"/>
              </a:defRPr>
            </a:lvl4pPr>
            <a:lvl5pPr marL="1972018" indent="-219113" defTabSz="926666">
              <a:defRPr sz="1200">
                <a:solidFill>
                  <a:schemeClr val="tx1"/>
                </a:solidFill>
                <a:latin typeface="Times New Roman" charset="0"/>
                <a:ea typeface="ＭＳ Ｐゴシック" charset="0"/>
              </a:defRPr>
            </a:lvl5pPr>
            <a:lvl6pPr marL="2410244" indent="-219113" defTabSz="926666" eaLnBrk="0" fontAlgn="base" hangingPunct="0">
              <a:spcBef>
                <a:spcPct val="30000"/>
              </a:spcBef>
              <a:spcAft>
                <a:spcPct val="0"/>
              </a:spcAft>
              <a:defRPr sz="1200">
                <a:solidFill>
                  <a:schemeClr val="tx1"/>
                </a:solidFill>
                <a:latin typeface="Times New Roman" charset="0"/>
                <a:ea typeface="ＭＳ Ｐゴシック" charset="0"/>
              </a:defRPr>
            </a:lvl6pPr>
            <a:lvl7pPr marL="2848470" indent="-219113" defTabSz="926666" eaLnBrk="0" fontAlgn="base" hangingPunct="0">
              <a:spcBef>
                <a:spcPct val="30000"/>
              </a:spcBef>
              <a:spcAft>
                <a:spcPct val="0"/>
              </a:spcAft>
              <a:defRPr sz="1200">
                <a:solidFill>
                  <a:schemeClr val="tx1"/>
                </a:solidFill>
                <a:latin typeface="Times New Roman" charset="0"/>
                <a:ea typeface="ＭＳ Ｐゴシック" charset="0"/>
              </a:defRPr>
            </a:lvl7pPr>
            <a:lvl8pPr marL="3286697" indent="-219113" defTabSz="926666" eaLnBrk="0" fontAlgn="base" hangingPunct="0">
              <a:spcBef>
                <a:spcPct val="30000"/>
              </a:spcBef>
              <a:spcAft>
                <a:spcPct val="0"/>
              </a:spcAft>
              <a:defRPr sz="1200">
                <a:solidFill>
                  <a:schemeClr val="tx1"/>
                </a:solidFill>
                <a:latin typeface="Times New Roman" charset="0"/>
                <a:ea typeface="ＭＳ Ｐゴシック" charset="0"/>
              </a:defRPr>
            </a:lvl8pPr>
            <a:lvl9pPr marL="3724923" indent="-219113" defTabSz="926666" eaLnBrk="0" fontAlgn="base" hangingPunct="0">
              <a:spcBef>
                <a:spcPct val="30000"/>
              </a:spcBef>
              <a:spcAft>
                <a:spcPct val="0"/>
              </a:spcAft>
              <a:defRPr sz="1200">
                <a:solidFill>
                  <a:schemeClr val="tx1"/>
                </a:solidFill>
                <a:latin typeface="Times New Roman" charset="0"/>
                <a:ea typeface="ＭＳ Ｐゴシック" charset="0"/>
              </a:defRPr>
            </a:lvl9pPr>
          </a:lstStyle>
          <a:p>
            <a:fld id="{487E8C0C-34CE-0C49-A8C5-33277DD36091}" type="slidenum">
              <a:rPr lang="en-US"/>
              <a:pPr/>
              <a:t>6</a:t>
            </a:fld>
            <a:endParaRPr lang="en-US"/>
          </a:p>
        </p:txBody>
      </p:sp>
      <p:sp>
        <p:nvSpPr>
          <p:cNvPr id="14339" name="Rectangle 2"/>
          <p:cNvSpPr>
            <a:spLocks noGrp="1" noRot="1" noChangeAspect="1" noChangeArrowheads="1" noTextEdit="1"/>
          </p:cNvSpPr>
          <p:nvPr>
            <p:ph type="sldImg"/>
          </p:nvPr>
        </p:nvSpPr>
        <p:spPr>
          <a:xfrm>
            <a:off x="1154113" y="701675"/>
            <a:ext cx="4625975" cy="3468688"/>
          </a:xfrm>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GB">
              <a:latin typeface="Times New Roman"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35842"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3584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0DF5E708-C16B-EF40-8704-BAD52849E7DD}" type="slidenum">
              <a:rPr lang="en-US"/>
              <a:pPr/>
              <a:t>8</a:t>
            </a:fld>
            <a:endParaRPr lang="en-US"/>
          </a:p>
        </p:txBody>
      </p:sp>
      <p:sp>
        <p:nvSpPr>
          <p:cNvPr id="35844" name="Date Placeholder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AC587072-EEA6-C143-B629-3D66E20DCCA7}" type="datetime6">
              <a:rPr lang="en-US" sz="1400" b="1"/>
              <a:pPr/>
              <a:t>July 16</a:t>
            </a:fld>
            <a:endParaRPr lang="en-US" sz="1400" b="1"/>
          </a:p>
        </p:txBody>
      </p:sp>
      <p:sp>
        <p:nvSpPr>
          <p:cNvPr id="35845"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0D892645-1928-3E43-8FD4-055DC286C497}" type="slidenum">
              <a:rPr lang="en-US"/>
              <a:pPr algn="r"/>
              <a:t>8</a:t>
            </a:fld>
            <a:endParaRPr lang="en-US"/>
          </a:p>
        </p:txBody>
      </p:sp>
      <p:sp>
        <p:nvSpPr>
          <p:cNvPr id="35846" name="Rectangle 2"/>
          <p:cNvSpPr>
            <a:spLocks noGrp="1" noRot="1" noChangeAspect="1" noChangeArrowheads="1" noTextEdit="1"/>
          </p:cNvSpPr>
          <p:nvPr>
            <p:ph type="sldImg"/>
          </p:nvPr>
        </p:nvSpPr>
        <p:spPr>
          <a:xfrm>
            <a:off x="1157288" y="701675"/>
            <a:ext cx="4624387" cy="3468688"/>
          </a:xfrm>
          <a:ln/>
        </p:spPr>
      </p:sp>
      <p:sp>
        <p:nvSpPr>
          <p:cNvPr id="3584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US" sz="1000">
              <a:latin typeface="Times New Roman" charset="0"/>
              <a:ea typeface="ＭＳ Ｐゴシック" charset="0"/>
              <a:cs typeface="ＭＳ Ｐゴシック"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9</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July 16</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9</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10</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July 16</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10</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26</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July 16</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26</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27</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July 16</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27</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28</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July 16</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28</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&lt;July 2016&gt;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10FB486-AAD8-7A45-91E4-F1992B1AD250}" type="slidenum">
              <a:rPr lang="en-US"/>
              <a:pPr>
                <a:defRPr/>
              </a:pPr>
              <a:t>‹#›</a:t>
            </a:fld>
            <a:endParaRPr lang="en-US"/>
          </a:p>
        </p:txBody>
      </p:sp>
    </p:spTree>
    <p:extLst>
      <p:ext uri="{BB962C8B-B14F-4D97-AF65-F5344CB8AC3E}">
        <p14:creationId xmlns:p14="http://schemas.microsoft.com/office/powerpoint/2010/main" val="19083538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&lt;July 2016&gt;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CB2FDCF-6E1A-6146-9972-DA82148EF808}" type="slidenum">
              <a:rPr lang="en-US"/>
              <a:pPr>
                <a:defRPr/>
              </a:pPr>
              <a:t>‹#›</a:t>
            </a:fld>
            <a:endParaRPr lang="en-US"/>
          </a:p>
        </p:txBody>
      </p:sp>
    </p:spTree>
    <p:extLst>
      <p:ext uri="{BB962C8B-B14F-4D97-AF65-F5344CB8AC3E}">
        <p14:creationId xmlns:p14="http://schemas.microsoft.com/office/powerpoint/2010/main" val="39440659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&lt;July 2016&gt;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41CD4C0E-8996-1442-826B-5C564D0FAE69}" type="slidenum">
              <a:rPr lang="en-US"/>
              <a:pPr>
                <a:defRPr/>
              </a:pPr>
              <a:t>‹#›</a:t>
            </a:fld>
            <a:endParaRPr lang="en-US"/>
          </a:p>
        </p:txBody>
      </p:sp>
    </p:spTree>
    <p:extLst>
      <p:ext uri="{BB962C8B-B14F-4D97-AF65-F5344CB8AC3E}">
        <p14:creationId xmlns:p14="http://schemas.microsoft.com/office/powerpoint/2010/main" val="17574121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&lt;July 2016&gt;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7415733E-E371-8944-98C6-8B637C4A033A}" type="slidenum">
              <a:rPr lang="en-US"/>
              <a:pPr>
                <a:defRPr/>
              </a:pPr>
              <a:t>‹#›</a:t>
            </a:fld>
            <a:endParaRPr lang="en-US"/>
          </a:p>
        </p:txBody>
      </p:sp>
    </p:spTree>
    <p:extLst>
      <p:ext uri="{BB962C8B-B14F-4D97-AF65-F5344CB8AC3E}">
        <p14:creationId xmlns:p14="http://schemas.microsoft.com/office/powerpoint/2010/main" val="14773649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&lt;July 2016&gt;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FB76361-5C65-0D4B-B622-28E73D1018C7}" type="slidenum">
              <a:rPr lang="en-US"/>
              <a:pPr>
                <a:defRPr/>
              </a:pPr>
              <a:t>‹#›</a:t>
            </a:fld>
            <a:endParaRPr lang="en-US"/>
          </a:p>
        </p:txBody>
      </p:sp>
    </p:spTree>
    <p:extLst>
      <p:ext uri="{BB962C8B-B14F-4D97-AF65-F5344CB8AC3E}">
        <p14:creationId xmlns:p14="http://schemas.microsoft.com/office/powerpoint/2010/main" val="12384725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&lt;July 2016&gt;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F813D194-DC58-0D48-B1D8-DF06EA9AC35A}" type="slidenum">
              <a:rPr lang="en-US"/>
              <a:pPr>
                <a:defRPr/>
              </a:pPr>
              <a:t>‹#›</a:t>
            </a:fld>
            <a:endParaRPr lang="en-US"/>
          </a:p>
        </p:txBody>
      </p:sp>
    </p:spTree>
    <p:extLst>
      <p:ext uri="{BB962C8B-B14F-4D97-AF65-F5344CB8AC3E}">
        <p14:creationId xmlns:p14="http://schemas.microsoft.com/office/powerpoint/2010/main" val="16474065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&lt;July 2016&gt;</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B9D54812-C8A6-0B4F-8842-5277823143D2}" type="slidenum">
              <a:rPr lang="en-US"/>
              <a:pPr>
                <a:defRPr/>
              </a:pPr>
              <a:t>‹#›</a:t>
            </a:fld>
            <a:endParaRPr lang="en-US"/>
          </a:p>
        </p:txBody>
      </p:sp>
    </p:spTree>
    <p:extLst>
      <p:ext uri="{BB962C8B-B14F-4D97-AF65-F5344CB8AC3E}">
        <p14:creationId xmlns:p14="http://schemas.microsoft.com/office/powerpoint/2010/main" val="21313788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&lt;July 2016&gt;</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44D6F7E7-F846-9C47-8234-F22A6D728C69}" type="slidenum">
              <a:rPr lang="en-US"/>
              <a:pPr>
                <a:defRPr/>
              </a:pPr>
              <a:t>‹#›</a:t>
            </a:fld>
            <a:endParaRPr lang="en-US"/>
          </a:p>
        </p:txBody>
      </p:sp>
    </p:spTree>
    <p:extLst>
      <p:ext uri="{BB962C8B-B14F-4D97-AF65-F5344CB8AC3E}">
        <p14:creationId xmlns:p14="http://schemas.microsoft.com/office/powerpoint/2010/main" val="18058207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&lt;July 2016&gt;</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03628903-88D7-C74D-8D58-8597ECE2BB7F}" type="slidenum">
              <a:rPr lang="en-US"/>
              <a:pPr>
                <a:defRPr/>
              </a:pPr>
              <a:t>‹#›</a:t>
            </a:fld>
            <a:endParaRPr lang="en-US"/>
          </a:p>
        </p:txBody>
      </p:sp>
    </p:spTree>
    <p:extLst>
      <p:ext uri="{BB962C8B-B14F-4D97-AF65-F5344CB8AC3E}">
        <p14:creationId xmlns:p14="http://schemas.microsoft.com/office/powerpoint/2010/main" val="5647187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&lt;July 2016&gt;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C11DB27-29E1-5943-BD95-565B8E594AA6}" type="slidenum">
              <a:rPr lang="en-US"/>
              <a:pPr>
                <a:defRPr/>
              </a:pPr>
              <a:t>‹#›</a:t>
            </a:fld>
            <a:endParaRPr lang="en-US"/>
          </a:p>
        </p:txBody>
      </p:sp>
    </p:spTree>
    <p:extLst>
      <p:ext uri="{BB962C8B-B14F-4D97-AF65-F5344CB8AC3E}">
        <p14:creationId xmlns:p14="http://schemas.microsoft.com/office/powerpoint/2010/main" val="6460743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&lt;July 2016&gt;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35A1F16-BD57-D540-B3B8-A6B08DCF12A6}" type="slidenum">
              <a:rPr lang="en-US"/>
              <a:pPr>
                <a:defRPr/>
              </a:pPr>
              <a:t>‹#›</a:t>
            </a:fld>
            <a:endParaRPr lang="en-US"/>
          </a:p>
        </p:txBody>
      </p:sp>
    </p:spTree>
    <p:extLst>
      <p:ext uri="{BB962C8B-B14F-4D97-AF65-F5344CB8AC3E}">
        <p14:creationId xmlns:p14="http://schemas.microsoft.com/office/powerpoint/2010/main" val="179528021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685800" y="381000"/>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atin typeface="Times New Roman" pitchFamily="18" charset="0"/>
                <a:ea typeface="ＭＳ Ｐゴシック" pitchFamily="-65" charset="-128"/>
                <a:cs typeface="+mn-cs"/>
              </a:defRPr>
            </a:lvl1pPr>
          </a:lstStyle>
          <a:p>
            <a:pPr>
              <a:defRPr/>
            </a:pPr>
            <a:r>
              <a:rPr lang="en-US" smtClean="0"/>
              <a:t>&lt;July 2016&gt;</a:t>
            </a:r>
            <a:endParaRPr lang="en-US" dirty="0"/>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Times New Roman" pitchFamily="18" charset="0"/>
                <a:ea typeface="ＭＳ Ｐゴシック" pitchFamily="-65" charset="-128"/>
                <a:cs typeface="+mn-cs"/>
              </a:defRPr>
            </a:lvl1pPr>
          </a:lstStyle>
          <a:p>
            <a:pPr>
              <a:defRPr/>
            </a:pPr>
            <a:r>
              <a:rPr lang="en-US"/>
              <a:t>Slide </a:t>
            </a:r>
            <a:fld id="{AD8365B0-1DCB-374B-8D2E-32E02956BE58}" type="slidenum">
              <a:rPr lang="en-US"/>
              <a:pPr>
                <a:defRPr/>
              </a:pPr>
              <a:t>‹#›</a:t>
            </a:fld>
            <a:endParaRPr lang="en-US"/>
          </a:p>
        </p:txBody>
      </p:sp>
      <p:sp>
        <p:nvSpPr>
          <p:cNvPr id="1031" name="Rectangle 7"/>
          <p:cNvSpPr>
            <a:spLocks noChangeArrowheads="1"/>
          </p:cNvSpPr>
          <p:nvPr/>
        </p:nvSpPr>
        <p:spPr bwMode="auto">
          <a:xfrm>
            <a:off x="4495800" y="396875"/>
            <a:ext cx="3962400"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p>
            <a:pPr lvl="4" algn="r" eaLnBrk="0" hangingPunct="0"/>
            <a:r>
              <a:rPr lang="en-US" sz="1400" b="1" dirty="0"/>
              <a:t>doc.: &lt;</a:t>
            </a:r>
            <a:r>
              <a:rPr lang="en-US" b="1" dirty="0"/>
              <a:t>15-</a:t>
            </a:r>
            <a:r>
              <a:rPr lang="en-US" b="1" dirty="0" smtClean="0"/>
              <a:t>16-0476-03-0mag</a:t>
            </a:r>
            <a:r>
              <a:rPr lang="en-US" sz="1400" b="1" dirty="0" smtClean="0"/>
              <a:t>&gt;</a:t>
            </a:r>
            <a:endParaRPr lang="en-US" sz="1400" b="1" dirty="0"/>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600">
          <a:solidFill>
            <a:schemeClr val="tx2"/>
          </a:solidFill>
          <a:latin typeface="+mj-lt"/>
          <a:ea typeface="ＭＳ Ｐゴシック" pitchFamily="-65" charset="-128"/>
          <a:cs typeface="ＭＳ Ｐゴシック" pitchFamily="-65" charset="-128"/>
        </a:defRPr>
      </a:lvl1pPr>
      <a:lvl2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2pPr>
      <a:lvl3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3pPr>
      <a:lvl4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4pPr>
      <a:lvl5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5pPr>
      <a:lvl6pPr marL="457200" algn="ctr" rtl="0" eaLnBrk="0" fontAlgn="base" hangingPunct="0">
        <a:spcBef>
          <a:spcPct val="0"/>
        </a:spcBef>
        <a:spcAft>
          <a:spcPct val="0"/>
        </a:spcAft>
        <a:defRPr sz="3600">
          <a:solidFill>
            <a:schemeClr val="tx2"/>
          </a:solidFill>
          <a:latin typeface="Times New Roman" pitchFamily="-109" charset="0"/>
        </a:defRPr>
      </a:lvl6pPr>
      <a:lvl7pPr marL="914400" algn="ctr" rtl="0" eaLnBrk="0" fontAlgn="base" hangingPunct="0">
        <a:spcBef>
          <a:spcPct val="0"/>
        </a:spcBef>
        <a:spcAft>
          <a:spcPct val="0"/>
        </a:spcAft>
        <a:defRPr sz="3600">
          <a:solidFill>
            <a:schemeClr val="tx2"/>
          </a:solidFill>
          <a:latin typeface="Times New Roman" pitchFamily="-109" charset="0"/>
        </a:defRPr>
      </a:lvl7pPr>
      <a:lvl8pPr marL="1371600" algn="ctr" rtl="0" eaLnBrk="0" fontAlgn="base" hangingPunct="0">
        <a:spcBef>
          <a:spcPct val="0"/>
        </a:spcBef>
        <a:spcAft>
          <a:spcPct val="0"/>
        </a:spcAft>
        <a:defRPr sz="3600">
          <a:solidFill>
            <a:schemeClr val="tx2"/>
          </a:solidFill>
          <a:latin typeface="Times New Roman" pitchFamily="-109" charset="0"/>
        </a:defRPr>
      </a:lvl8pPr>
      <a:lvl9pPr marL="1828800" algn="ctr" rtl="0" eaLnBrk="0" fontAlgn="base" hangingPunct="0">
        <a:spcBef>
          <a:spcPct val="0"/>
        </a:spcBef>
        <a:spcAft>
          <a:spcPct val="0"/>
        </a:spcAft>
        <a:defRPr sz="3600">
          <a:solidFill>
            <a:schemeClr val="tx2"/>
          </a:solidFill>
          <a:latin typeface="Times New Roman" pitchFamily="-109"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65" charset="-128"/>
          <a:cs typeface="ＭＳ Ｐゴシック" pitchFamily="-65"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9"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9"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ipj.dreamhosters.com/wp-content/uploads/issues/2016/ipj19-2.pdf"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www.ietf.org/proceedings/96/slides/slides-96-lpwan-8.pdf" TargetMode="Externa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8.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9.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0.xml"/><Relationship Id="rId3" Type="http://schemas.openxmlformats.org/officeDocument/2006/relationships/image" Target="../media/image1.emf"/></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4.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4.xml"/><Relationship Id="rId3" Type="http://schemas.openxmlformats.org/officeDocument/2006/relationships/hyperlink" Target="http://ieee802.org/Mike_Spring_Article_on_Stds_Process.pdf"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15362"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848D596F-C781-734B-BBB7-F4522741765A}" type="slidenum">
              <a:rPr lang="en-US"/>
              <a:pPr/>
              <a:t>1</a:t>
            </a:fld>
            <a:endParaRPr lang="en-US"/>
          </a:p>
        </p:txBody>
      </p:sp>
      <p:sp>
        <p:nvSpPr>
          <p:cNvPr id="27651" name="Rectangle 3"/>
          <p:cNvSpPr>
            <a:spLocks noChangeArrowheads="1"/>
          </p:cNvSpPr>
          <p:nvPr/>
        </p:nvSpPr>
        <p:spPr bwMode="auto">
          <a:xfrm>
            <a:off x="152400" y="609600"/>
            <a:ext cx="8839200" cy="4491038"/>
          </a:xfrm>
          <a:prstGeom prst="rect">
            <a:avLst/>
          </a:prstGeom>
          <a:noFill/>
          <a:ln w="12700">
            <a:noFill/>
            <a:miter lim="800000"/>
            <a:headEnd type="none" w="sm" len="sm"/>
            <a:tailEnd type="none" w="sm" len="sm"/>
          </a:ln>
          <a:effectLst/>
        </p:spPr>
        <p:txBody>
          <a:bodyPr>
            <a:spAutoFit/>
          </a:bodyPr>
          <a:lstStyle/>
          <a:p>
            <a:pPr algn="ctr" eaLnBrk="0" hangingPunct="0">
              <a:defRPr/>
            </a:pPr>
            <a:r>
              <a:rPr lang="en-US" sz="1800" b="1" u="sng" dirty="0">
                <a:solidFill>
                  <a:schemeClr val="tx2"/>
                </a:solidFill>
                <a:effectLst>
                  <a:outerShdw blurRad="38100" dist="38100" dir="2700000" algn="tl">
                    <a:srgbClr val="C0C0C0"/>
                  </a:outerShdw>
                </a:effectLst>
                <a:latin typeface="Times New Roman" pitchFamily="18" charset="0"/>
                <a:ea typeface="ＭＳ Ｐゴシック" pitchFamily="-65" charset="-128"/>
                <a:cs typeface="+mn-cs"/>
              </a:rPr>
              <a:t>Project: IEEE P802.15 Working Group for Wireless Personal Area Networks (WPANs)</a:t>
            </a:r>
            <a:endParaRPr lang="en-US" sz="1600" b="1" dirty="0">
              <a:solidFill>
                <a:schemeClr val="tx2"/>
              </a:solidFill>
              <a:latin typeface="Times New Roman" pitchFamily="18" charset="0"/>
              <a:ea typeface="ＭＳ Ｐゴシック" pitchFamily="-65" charset="-128"/>
              <a:cs typeface="+mn-cs"/>
            </a:endParaRPr>
          </a:p>
          <a:p>
            <a:pPr eaLnBrk="0" hangingPunct="0">
              <a:defRPr/>
            </a:pP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Submission Title: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FF0000"/>
                </a:solidFill>
                <a:latin typeface="Times New Roman" pitchFamily="18" charset="0"/>
                <a:ea typeface="ＭＳ Ｐゴシック" pitchFamily="-65" charset="-128"/>
                <a:cs typeface="+mn-cs"/>
              </a:rPr>
              <a:t>SC Report </a:t>
            </a:r>
            <a:r>
              <a:rPr lang="en-US" sz="1600" dirty="0">
                <a:solidFill>
                  <a:srgbClr val="FF0000"/>
                </a:solidFill>
                <a:latin typeface="Times New Roman" pitchFamily="18" charset="0"/>
                <a:ea typeface="ＭＳ Ｐゴシック" pitchFamily="-65" charset="-128"/>
                <a:cs typeface="+mn-cs"/>
              </a:rPr>
              <a:t>for </a:t>
            </a:r>
            <a:r>
              <a:rPr lang="en-US" sz="1600" dirty="0" smtClean="0">
                <a:solidFill>
                  <a:srgbClr val="FF0000"/>
                </a:solidFill>
                <a:latin typeface="Times New Roman" pitchFamily="18" charset="0"/>
                <a:ea typeface="ＭＳ Ｐゴシック" pitchFamily="-65" charset="-128"/>
                <a:cs typeface="+mn-cs"/>
              </a:rPr>
              <a:t>July 2016 </a:t>
            </a:r>
            <a:r>
              <a:rPr lang="en-US" sz="1600" dirty="0">
                <a:solidFill>
                  <a:srgbClr val="FF0000"/>
                </a:solidFill>
                <a:latin typeface="Times New Roman" pitchFamily="18" charset="0"/>
                <a:ea typeface="ＭＳ Ｐゴシック" pitchFamily="-65" charset="-128"/>
                <a:cs typeface="+mn-cs"/>
              </a:rPr>
              <a:t>Session</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Date Submitted: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FF0000"/>
                </a:solidFill>
                <a:latin typeface="Times New Roman" pitchFamily="18" charset="0"/>
                <a:ea typeface="ＭＳ Ｐゴシック" pitchFamily="-65" charset="-128"/>
                <a:cs typeface="+mn-cs"/>
              </a:rPr>
              <a:t>23 July 2016</a:t>
            </a:r>
            <a:r>
              <a:rPr lang="en-US" sz="1600" dirty="0" smtClean="0">
                <a:solidFill>
                  <a:schemeClr val="tx2"/>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Source:</a:t>
            </a:r>
            <a:r>
              <a:rPr lang="en-US" sz="1600" dirty="0">
                <a:solidFill>
                  <a:schemeClr val="tx2"/>
                </a:solidFill>
                <a:latin typeface="Times New Roman" pitchFamily="18" charset="0"/>
                <a:ea typeface="ＭＳ Ｐゴシック" pitchFamily="-65" charset="-128"/>
                <a:cs typeface="+mn-cs"/>
              </a:rPr>
              <a:t> [</a:t>
            </a:r>
            <a:r>
              <a:rPr lang="en-US" sz="1600" dirty="0">
                <a:solidFill>
                  <a:srgbClr val="FF0000"/>
                </a:solidFill>
                <a:latin typeface="Times New Roman" pitchFamily="18" charset="0"/>
                <a:ea typeface="ＭＳ Ｐゴシック" pitchFamily="-65" charset="-128"/>
                <a:cs typeface="+mn-cs"/>
              </a:rPr>
              <a:t>Patrick Kinney</a:t>
            </a:r>
            <a:r>
              <a:rPr lang="en-US" sz="1600" dirty="0">
                <a:solidFill>
                  <a:schemeClr val="tx2"/>
                </a:solidFill>
                <a:latin typeface="Times New Roman" pitchFamily="18" charset="0"/>
                <a:ea typeface="ＭＳ Ｐゴシック" pitchFamily="-65" charset="-128"/>
                <a:cs typeface="+mn-cs"/>
              </a:rPr>
              <a:t>] Company [</a:t>
            </a:r>
            <a:r>
              <a:rPr lang="en-US" sz="1600" dirty="0">
                <a:solidFill>
                  <a:srgbClr val="FF0000"/>
                </a:solidFill>
                <a:latin typeface="Times New Roman" pitchFamily="18" charset="0"/>
                <a:ea typeface="ＭＳ Ｐゴシック" pitchFamily="-65" charset="-128"/>
                <a:cs typeface="+mn-cs"/>
              </a:rPr>
              <a:t>Kinney Consulting LLC</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dirty="0">
                <a:solidFill>
                  <a:schemeClr val="tx2"/>
                </a:solidFill>
                <a:latin typeface="Times New Roman" pitchFamily="18" charset="0"/>
                <a:ea typeface="ＭＳ Ｐゴシック" pitchFamily="-65" charset="-128"/>
                <a:cs typeface="+mn-cs"/>
              </a:rPr>
              <a:t>Address [</a:t>
            </a:r>
            <a:r>
              <a:rPr lang="en-US" sz="1600" dirty="0">
                <a:solidFill>
                  <a:srgbClr val="FF0000"/>
                </a:solidFill>
                <a:latin typeface="Times New Roman" pitchFamily="18" charset="0"/>
                <a:ea typeface="ＭＳ Ｐゴシック" pitchFamily="-65" charset="-128"/>
                <a:cs typeface="+mn-cs"/>
              </a:rPr>
              <a:t>Chicago area, IL, USA</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dirty="0">
                <a:solidFill>
                  <a:schemeClr val="tx2"/>
                </a:solidFill>
                <a:latin typeface="Times New Roman" pitchFamily="18" charset="0"/>
                <a:ea typeface="ＭＳ Ｐゴシック" pitchFamily="-65" charset="-128"/>
                <a:cs typeface="+mn-cs"/>
              </a:rPr>
              <a:t>Voice:[</a:t>
            </a:r>
            <a:r>
              <a:rPr lang="en-US" sz="1600" dirty="0">
                <a:solidFill>
                  <a:srgbClr val="FF0000"/>
                </a:solidFill>
                <a:latin typeface="Times New Roman" pitchFamily="18" charset="0"/>
                <a:ea typeface="ＭＳ Ｐゴシック" pitchFamily="-65" charset="-128"/>
                <a:cs typeface="+mn-cs"/>
              </a:rPr>
              <a:t>+1.847.960.3715</a:t>
            </a:r>
            <a:r>
              <a:rPr lang="en-US" sz="1600" dirty="0">
                <a:solidFill>
                  <a:schemeClr val="tx2"/>
                </a:solidFill>
                <a:latin typeface="Times New Roman" pitchFamily="18" charset="0"/>
                <a:ea typeface="ＭＳ Ｐゴシック" pitchFamily="-65" charset="-128"/>
                <a:cs typeface="+mn-cs"/>
              </a:rPr>
              <a:t>], E-Mail:[</a:t>
            </a:r>
            <a:r>
              <a:rPr lang="en-US" sz="1600" dirty="0" err="1">
                <a:solidFill>
                  <a:srgbClr val="FF0000"/>
                </a:solidFill>
                <a:latin typeface="Times New Roman" pitchFamily="18" charset="0"/>
                <a:ea typeface="ＭＳ Ｐゴシック" pitchFamily="-65" charset="-128"/>
                <a:cs typeface="+mn-cs"/>
              </a:rPr>
              <a:t>pat.kinney</a:t>
            </a:r>
            <a:r>
              <a:rPr lang="en-US" sz="1600" dirty="0" err="1" smtClean="0">
                <a:solidFill>
                  <a:srgbClr val="FF0000"/>
                </a:solidFill>
                <a:latin typeface="Times New Roman" pitchFamily="18" charset="0"/>
                <a:ea typeface="ＭＳ Ｐゴシック" pitchFamily="-65" charset="-128"/>
                <a:cs typeface="+mn-cs"/>
              </a:rPr>
              <a:t>@kinneyconsultingllc.org</a:t>
            </a:r>
            <a:r>
              <a:rPr lang="en-US" sz="1600" dirty="0">
                <a:solidFill>
                  <a:schemeClr val="tx2"/>
                </a:solidFill>
                <a:latin typeface="Times New Roman" pitchFamily="18" charset="0"/>
                <a:ea typeface="ＭＳ Ｐゴシック" pitchFamily="-65" charset="-128"/>
                <a:cs typeface="+mn-cs"/>
              </a:rPr>
              <a:t>]	</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Re: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smtClean="0">
                <a:latin typeface="Times New Roman" pitchFamily="18" charset="0"/>
                <a:ea typeface="ＭＳ Ｐゴシック" pitchFamily="-65" charset="-128"/>
                <a:cs typeface="+mn-cs"/>
              </a:rPr>
              <a:t>SC Report </a:t>
            </a:r>
            <a:r>
              <a:rPr lang="en-US" sz="1600" dirty="0">
                <a:latin typeface="Times New Roman" pitchFamily="18" charset="0"/>
                <a:ea typeface="ＭＳ Ｐゴシック" pitchFamily="-65" charset="-128"/>
                <a:cs typeface="+mn-cs"/>
              </a:rPr>
              <a:t>for </a:t>
            </a:r>
            <a:r>
              <a:rPr lang="en-US" sz="1600" dirty="0" smtClean="0">
                <a:latin typeface="Times New Roman" pitchFamily="18" charset="0"/>
                <a:ea typeface="ＭＳ Ｐゴシック" pitchFamily="-65" charset="-128"/>
                <a:cs typeface="+mn-cs"/>
              </a:rPr>
              <a:t>July 2016 Session</a:t>
            </a:r>
            <a:r>
              <a:rPr lang="en-US" sz="1600" dirty="0">
                <a:solidFill>
                  <a:srgbClr val="FF0000"/>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a:t>
            </a:r>
            <a:r>
              <a:rPr lang="en-US" dirty="0">
                <a:solidFill>
                  <a:schemeClr val="accent2"/>
                </a:solidFill>
                <a:latin typeface="Times New Roman" pitchFamily="18" charset="0"/>
                <a:ea typeface="ＭＳ Ｐゴシック" pitchFamily="-65" charset="-128"/>
                <a:cs typeface="+mn-cs"/>
              </a:rPr>
              <a:t>	</a:t>
            </a:r>
            <a:endParaRPr lang="en-US" dirty="0">
              <a:solidFill>
                <a:schemeClr val="tx2"/>
              </a:solidFill>
              <a:latin typeface="Times New Roman" pitchFamily="18" charset="0"/>
              <a:ea typeface="ＭＳ Ｐゴシック" pitchFamily="-65" charset="-128"/>
              <a:cs typeface="+mn-cs"/>
            </a:endParaRP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Abstract:</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smtClean="0">
                <a:latin typeface="Times New Roman" pitchFamily="18" charset="0"/>
                <a:ea typeface="ＭＳ Ｐゴシック" pitchFamily="-65" charset="-128"/>
                <a:cs typeface="+mn-cs"/>
              </a:rPr>
              <a:t>Report </a:t>
            </a:r>
            <a:r>
              <a:rPr lang="en-US" sz="1600" dirty="0">
                <a:latin typeface="Times New Roman" pitchFamily="18" charset="0"/>
                <a:ea typeface="ＭＳ Ｐゴシック" pitchFamily="-65" charset="-128"/>
                <a:cs typeface="+mn-cs"/>
              </a:rPr>
              <a:t>for the </a:t>
            </a:r>
            <a:r>
              <a:rPr lang="en-US" sz="1600" dirty="0" smtClean="0">
                <a:latin typeface="Times New Roman" pitchFamily="18" charset="0"/>
                <a:ea typeface="ＭＳ Ｐゴシック" pitchFamily="-65" charset="-128"/>
                <a:cs typeface="+mn-cs"/>
              </a:rPr>
              <a:t>July 2016 Session</a:t>
            </a:r>
            <a:r>
              <a:rPr lang="en-US" sz="1600" dirty="0">
                <a:solidFill>
                  <a:schemeClr val="tx2"/>
                </a:solidFill>
                <a:latin typeface="Times New Roman" pitchFamily="18" charset="0"/>
                <a:ea typeface="ＭＳ Ｐゴシック" pitchFamily="-65" charset="-128"/>
                <a:cs typeface="+mn-cs"/>
              </a:rPr>
              <a:t>]</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Purpose: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Notice:</a:t>
            </a:r>
            <a:r>
              <a:rPr lang="en-US" sz="1600" dirty="0">
                <a:solidFill>
                  <a:schemeClr val="tx2"/>
                </a:solidFill>
                <a:latin typeface="Times New Roman" pitchFamily="18" charset="0"/>
                <a:ea typeface="ＭＳ Ｐゴシック" pitchFamily="-65" charset="-128"/>
                <a:cs typeface="+mn-cs"/>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0" hangingPunct="0">
              <a:defRPr/>
            </a:pPr>
            <a:r>
              <a:rPr lang="en-US" sz="1600" b="1" dirty="0">
                <a:solidFill>
                  <a:schemeClr val="tx2"/>
                </a:solidFill>
                <a:latin typeface="Times New Roman" pitchFamily="18" charset="0"/>
                <a:ea typeface="ＭＳ Ｐゴシック" pitchFamily="-65" charset="-128"/>
                <a:cs typeface="+mn-cs"/>
              </a:rPr>
              <a:t>Release:</a:t>
            </a:r>
            <a:r>
              <a:rPr lang="en-US" sz="1600" dirty="0">
                <a:solidFill>
                  <a:schemeClr val="tx2"/>
                </a:solidFill>
                <a:latin typeface="Times New Roman" pitchFamily="18" charset="0"/>
                <a:ea typeface="ＭＳ Ｐゴシック" pitchFamily="-65" charset="-128"/>
                <a:cs typeface="+mn-cs"/>
              </a:rPr>
              <a:t>	The contributor acknowledges and accepts that this contribution becomes the property of IEEE and may be made publicly available by P802.15.	</a:t>
            </a:r>
          </a:p>
        </p:txBody>
      </p:sp>
      <p:sp>
        <p:nvSpPr>
          <p:cNvPr id="15364" name="Date Placeholder 5"/>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&lt;July 2016&gt;</a:t>
            </a:r>
            <a:endParaRPr lang="en-US" sz="1400" dirty="0"/>
          </a:p>
        </p:txBody>
      </p:sp>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&lt;July 2016&gt;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10</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10</a:t>
            </a:fld>
            <a:endParaRPr lang="en-US"/>
          </a:p>
        </p:txBody>
      </p:sp>
      <p:sp>
        <p:nvSpPr>
          <p:cNvPr id="21509" name="Rectangle 2"/>
          <p:cNvSpPr>
            <a:spLocks noGrp="1" noChangeArrowheads="1"/>
          </p:cNvSpPr>
          <p:nvPr>
            <p:ph type="title" idx="4294967295"/>
          </p:nvPr>
        </p:nvSpPr>
        <p:spPr>
          <a:xfrm>
            <a:off x="533400" y="533400"/>
            <a:ext cx="7772400" cy="762000"/>
          </a:xfrm>
        </p:spPr>
        <p:txBody>
          <a:bodyPr/>
          <a:lstStyle/>
          <a:p>
            <a:r>
              <a:rPr lang="en-US" b="1" dirty="0" smtClean="0">
                <a:latin typeface="Times New Roman" charset="0"/>
                <a:ea typeface="ＭＳ Ｐゴシック" charset="0"/>
                <a:cs typeface="ＭＳ Ｐゴシック" charset="0"/>
              </a:rPr>
              <a:t>SC Maintenance</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457200" y="1676400"/>
            <a:ext cx="8305800" cy="312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457200" indent="-457200" eaLnBrk="0" fontAlgn="b" hangingPunct="0">
              <a:buClr>
                <a:srgbClr val="FF0000"/>
              </a:buClr>
              <a:buFont typeface="Wingdings" charset="0"/>
              <a:buChar char="q"/>
            </a:pPr>
            <a:r>
              <a:rPr lang="en-US" sz="2800" b="1" dirty="0"/>
              <a:t>Agenda approval </a:t>
            </a:r>
            <a:r>
              <a:rPr lang="en-US" sz="2400" dirty="0" smtClean="0"/>
              <a:t>(15</a:t>
            </a:r>
            <a:r>
              <a:rPr lang="en-US" sz="2400" dirty="0"/>
              <a:t>-16-0455-01</a:t>
            </a:r>
            <a:r>
              <a:rPr lang="en-US" sz="2800" dirty="0"/>
              <a:t>)</a:t>
            </a:r>
          </a:p>
          <a:p>
            <a:pPr marL="457200" indent="-457200" eaLnBrk="0" fontAlgn="b" hangingPunct="0">
              <a:buClr>
                <a:srgbClr val="FF0000"/>
              </a:buClr>
              <a:buFont typeface="Wingdings" charset="0"/>
              <a:buChar char="q"/>
            </a:pPr>
            <a:r>
              <a:rPr lang="en-US" sz="2800" b="1" dirty="0" smtClean="0"/>
              <a:t>Approve previous minutes</a:t>
            </a:r>
            <a:r>
              <a:rPr lang="en-US" sz="2800" b="1" dirty="0"/>
              <a:t> </a:t>
            </a:r>
            <a:r>
              <a:rPr lang="en-US" sz="2400" dirty="0" smtClean="0"/>
              <a:t>(15-16-0250-00) </a:t>
            </a:r>
            <a:endParaRPr lang="en-US" sz="2400" dirty="0"/>
          </a:p>
          <a:p>
            <a:pPr marL="457200" indent="-457200" eaLnBrk="0" fontAlgn="b" hangingPunct="0">
              <a:buClr>
                <a:srgbClr val="FF0000"/>
              </a:buClr>
              <a:buFont typeface="Wingdings" charset="0"/>
              <a:buChar char="q"/>
            </a:pPr>
            <a:r>
              <a:rPr lang="en-US" sz="2800" b="1" dirty="0" smtClean="0"/>
              <a:t>Discussion on </a:t>
            </a:r>
            <a:r>
              <a:rPr lang="en-US" sz="2800" b="1" dirty="0"/>
              <a:t>any issues with published </a:t>
            </a:r>
            <a:r>
              <a:rPr lang="en-US" sz="2800" b="1" dirty="0" smtClean="0"/>
              <a:t>standards</a:t>
            </a:r>
          </a:p>
          <a:p>
            <a:pPr marL="914400" lvl="1" indent="-457200" eaLnBrk="0" fontAlgn="b" hangingPunct="0">
              <a:buClr>
                <a:srgbClr val="FF0000"/>
              </a:buClr>
              <a:buFont typeface="Wingdings" charset="0"/>
              <a:buChar char="q"/>
            </a:pPr>
            <a:r>
              <a:rPr lang="en-US" sz="2800" b="1" dirty="0"/>
              <a:t>?</a:t>
            </a:r>
            <a:endParaRPr lang="en-US" sz="2800" b="1" dirty="0" smtClean="0"/>
          </a:p>
          <a:p>
            <a:pPr marL="457200" indent="-457200" eaLnBrk="0" fontAlgn="b" hangingPunct="0">
              <a:buClr>
                <a:srgbClr val="FF0000"/>
              </a:buClr>
              <a:buFont typeface="Wingdings" charset="0"/>
              <a:buChar char="q"/>
            </a:pPr>
            <a:r>
              <a:rPr lang="en-US" sz="2800" b="1" dirty="0" smtClean="0"/>
              <a:t>Discussion on any </a:t>
            </a:r>
            <a:r>
              <a:rPr lang="en-US" sz="2800" b="1" dirty="0"/>
              <a:t>issues with the Operations Manual</a:t>
            </a:r>
            <a:r>
              <a:rPr lang="en-US" sz="2800" dirty="0"/>
              <a:t> </a:t>
            </a:r>
            <a:endParaRPr lang="en-US" sz="2800" dirty="0" smtClean="0"/>
          </a:p>
          <a:p>
            <a:pPr marL="914400" lvl="1" indent="-457200" eaLnBrk="0" fontAlgn="b" hangingPunct="0">
              <a:buClr>
                <a:srgbClr val="FF0000"/>
              </a:buClr>
              <a:buFont typeface="Wingdings" charset="0"/>
              <a:buChar char="q"/>
            </a:pPr>
            <a:r>
              <a:rPr lang="en-US" sz="2800" dirty="0"/>
              <a:t>?</a:t>
            </a:r>
            <a:endParaRPr lang="en-US" sz="2800" dirty="0" smtClean="0"/>
          </a:p>
        </p:txBody>
      </p:sp>
    </p:spTree>
    <p:extLst>
      <p:ext uri="{BB962C8B-B14F-4D97-AF65-F5344CB8AC3E}">
        <p14:creationId xmlns:p14="http://schemas.microsoft.com/office/powerpoint/2010/main" val="109870852"/>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04800"/>
            <a:ext cx="7772400" cy="1066800"/>
          </a:xfrm>
        </p:spPr>
        <p:txBody>
          <a:bodyPr/>
          <a:lstStyle/>
          <a:p>
            <a:r>
              <a:rPr lang="en-US" b="1" dirty="0" smtClean="0"/>
              <a:t>SC IETF</a:t>
            </a:r>
            <a:endParaRPr lang="en-US" b="1" dirty="0"/>
          </a:p>
        </p:txBody>
      </p:sp>
      <p:sp>
        <p:nvSpPr>
          <p:cNvPr id="3" name="Content Placeholder 2"/>
          <p:cNvSpPr>
            <a:spLocks noGrp="1"/>
          </p:cNvSpPr>
          <p:nvPr>
            <p:ph idx="1"/>
          </p:nvPr>
        </p:nvSpPr>
        <p:spPr>
          <a:xfrm>
            <a:off x="228600" y="1219200"/>
            <a:ext cx="8763000" cy="4724400"/>
          </a:xfrm>
        </p:spPr>
        <p:txBody>
          <a:bodyPr/>
          <a:lstStyle/>
          <a:p>
            <a:pPr>
              <a:buClr>
                <a:srgbClr val="FF0000"/>
              </a:buClr>
              <a:buFont typeface="Wingdings" charset="2"/>
              <a:buChar char="q"/>
            </a:pPr>
            <a:r>
              <a:rPr lang="en-US" sz="2800" dirty="0" smtClean="0"/>
              <a:t>Agenda approval </a:t>
            </a:r>
          </a:p>
          <a:p>
            <a:pPr>
              <a:buClr>
                <a:srgbClr val="FF0000"/>
              </a:buClr>
              <a:buFont typeface="Wingdings" charset="2"/>
              <a:buChar char="q"/>
            </a:pPr>
            <a:r>
              <a:rPr lang="en-US" sz="2800" dirty="0" smtClean="0"/>
              <a:t>Status Updates</a:t>
            </a:r>
          </a:p>
          <a:p>
            <a:pPr marL="742950"/>
            <a:r>
              <a:rPr lang="en-US" sz="2800" dirty="0" smtClean="0"/>
              <a:t>6tisch</a:t>
            </a:r>
          </a:p>
          <a:p>
            <a:pPr marL="742950"/>
            <a:r>
              <a:rPr lang="en-US" sz="2800" dirty="0" smtClean="0"/>
              <a:t>Core</a:t>
            </a:r>
          </a:p>
          <a:p>
            <a:pPr marL="742950"/>
            <a:r>
              <a:rPr lang="en-US" sz="2800" dirty="0" smtClean="0"/>
              <a:t>6lo</a:t>
            </a:r>
          </a:p>
          <a:p>
            <a:pPr marL="742950"/>
            <a:r>
              <a:rPr lang="en-US" sz="2800" dirty="0" smtClean="0"/>
              <a:t>Roll</a:t>
            </a:r>
          </a:p>
          <a:p>
            <a:pPr marL="742950"/>
            <a:r>
              <a:rPr lang="en-US" sz="2800" dirty="0" err="1" smtClean="0"/>
              <a:t>Detnet</a:t>
            </a:r>
            <a:endParaRPr lang="en-US" sz="2800" dirty="0" smtClean="0"/>
          </a:p>
          <a:p>
            <a:pPr marL="742950"/>
            <a:r>
              <a:rPr lang="en-US" sz="2800" dirty="0" smtClean="0"/>
              <a:t>lp-wan (</a:t>
            </a:r>
            <a:r>
              <a:rPr lang="en-US" sz="2800" dirty="0" err="1" smtClean="0"/>
              <a:t>bof</a:t>
            </a:r>
            <a:r>
              <a:rPr lang="en-US" sz="2800" dirty="0" smtClean="0"/>
              <a:t>)</a:t>
            </a:r>
          </a:p>
          <a:p>
            <a:pPr>
              <a:buClr>
                <a:srgbClr val="FF0000"/>
              </a:buClr>
              <a:buFont typeface="Wingdings" charset="2"/>
              <a:buChar char="q"/>
            </a:pPr>
            <a:r>
              <a:rPr lang="en-US" sz="2800" dirty="0"/>
              <a:t>IEEE 802.15 and </a:t>
            </a:r>
            <a:r>
              <a:rPr lang="en-US" sz="2800" dirty="0" smtClean="0"/>
              <a:t>IETF liaison communications</a:t>
            </a:r>
          </a:p>
        </p:txBody>
      </p:sp>
      <p:sp>
        <p:nvSpPr>
          <p:cNvPr id="4" name="Date Placeholder 3"/>
          <p:cNvSpPr>
            <a:spLocks noGrp="1"/>
          </p:cNvSpPr>
          <p:nvPr>
            <p:ph type="dt" sz="half" idx="10"/>
          </p:nvPr>
        </p:nvSpPr>
        <p:spPr/>
        <p:txBody>
          <a:bodyPr/>
          <a:lstStyle/>
          <a:p>
            <a:pPr>
              <a:defRPr/>
            </a:pPr>
            <a:r>
              <a:rPr lang="en-US" dirty="0" smtClean="0"/>
              <a:t>&lt;July 2016&gt;</a:t>
            </a:r>
            <a:endParaRPr lang="en-US" dirty="0"/>
          </a:p>
        </p:txBody>
      </p:sp>
      <p:sp>
        <p:nvSpPr>
          <p:cNvPr id="5" name="Footer Placeholder 4"/>
          <p:cNvSpPr>
            <a:spLocks noGrp="1"/>
          </p:cNvSpPr>
          <p:nvPr>
            <p:ph type="ftr" sz="quarter" idx="11"/>
          </p:nvPr>
        </p:nvSpPr>
        <p:spPr/>
        <p:txBody>
          <a:bodyPr/>
          <a:lstStyle/>
          <a:p>
            <a:pPr>
              <a:defRPr/>
            </a:pPr>
            <a:r>
              <a:rPr lang="en-US" smtClean="0"/>
              <a:t>&lt;Pat Kinney&gt;, &lt;Kinney Consulting LLC&gt;</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7415733E-E371-8944-98C6-8B637C4A033A}" type="slidenum">
              <a:rPr lang="en-US" smtClean="0"/>
              <a:pPr>
                <a:defRPr/>
              </a:pPr>
              <a:t>11</a:t>
            </a:fld>
            <a:endParaRPr lang="en-US"/>
          </a:p>
        </p:txBody>
      </p:sp>
    </p:spTree>
    <p:extLst>
      <p:ext uri="{BB962C8B-B14F-4D97-AF65-F5344CB8AC3E}">
        <p14:creationId xmlns:p14="http://schemas.microsoft.com/office/powerpoint/2010/main" val="116094273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152400"/>
            <a:ext cx="7772400" cy="1066800"/>
          </a:xfrm>
        </p:spPr>
        <p:txBody>
          <a:bodyPr/>
          <a:lstStyle/>
          <a:p>
            <a:r>
              <a:rPr lang="en-US" b="1" dirty="0" smtClean="0"/>
              <a:t>SC IETF</a:t>
            </a:r>
            <a:endParaRPr lang="en-US" b="1" dirty="0"/>
          </a:p>
        </p:txBody>
      </p:sp>
      <p:sp>
        <p:nvSpPr>
          <p:cNvPr id="3" name="Content Placeholder 2"/>
          <p:cNvSpPr>
            <a:spLocks noGrp="1"/>
          </p:cNvSpPr>
          <p:nvPr>
            <p:ph idx="1"/>
          </p:nvPr>
        </p:nvSpPr>
        <p:spPr>
          <a:xfrm>
            <a:off x="228600" y="990600"/>
            <a:ext cx="8534400" cy="5410200"/>
          </a:xfrm>
        </p:spPr>
        <p:txBody>
          <a:bodyPr/>
          <a:lstStyle/>
          <a:p>
            <a:pPr marL="0" indent="0">
              <a:buNone/>
            </a:pPr>
            <a:r>
              <a:rPr lang="en-US" dirty="0" smtClean="0"/>
              <a:t>6tisch</a:t>
            </a:r>
          </a:p>
          <a:p>
            <a:pPr lvl="1"/>
            <a:r>
              <a:rPr lang="en-US" dirty="0" smtClean="0"/>
              <a:t>Draft-ietf-6tisch-minimal</a:t>
            </a:r>
          </a:p>
          <a:p>
            <a:pPr lvl="2"/>
            <a:r>
              <a:rPr lang="en-US" dirty="0" smtClean="0"/>
              <a:t>Rev16 published, now in AD follow-up</a:t>
            </a:r>
            <a:endParaRPr lang="en-US" dirty="0"/>
          </a:p>
          <a:p>
            <a:pPr lvl="1"/>
            <a:r>
              <a:rPr lang="en-US" dirty="0"/>
              <a:t>Draft-ietf-</a:t>
            </a:r>
            <a:r>
              <a:rPr lang="en-US" dirty="0" smtClean="0"/>
              <a:t>6tisch-6top-protocol</a:t>
            </a:r>
          </a:p>
          <a:p>
            <a:pPr lvl="2"/>
            <a:r>
              <a:rPr lang="en-US" dirty="0" smtClean="0"/>
              <a:t>Rev 1 published, tested at ETSI </a:t>
            </a:r>
            <a:r>
              <a:rPr lang="en-US" dirty="0" err="1" smtClean="0"/>
              <a:t>plugtest</a:t>
            </a:r>
            <a:endParaRPr lang="en-US" dirty="0"/>
          </a:p>
          <a:p>
            <a:pPr lvl="1"/>
            <a:r>
              <a:rPr lang="en-US" dirty="0"/>
              <a:t>Draft-ietf-6tisch-6top</a:t>
            </a:r>
            <a:r>
              <a:rPr lang="en-US" dirty="0" smtClean="0"/>
              <a:t>-sf0</a:t>
            </a:r>
          </a:p>
          <a:p>
            <a:pPr lvl="2"/>
            <a:r>
              <a:rPr lang="en-US" dirty="0"/>
              <a:t>Rev 1 published, tested at ETSI </a:t>
            </a:r>
            <a:r>
              <a:rPr lang="en-US" dirty="0" err="1" smtClean="0"/>
              <a:t>plugtest</a:t>
            </a:r>
            <a:endParaRPr lang="en-US" dirty="0" smtClean="0"/>
          </a:p>
          <a:p>
            <a:pPr lvl="1"/>
            <a:r>
              <a:rPr lang="en-US" dirty="0"/>
              <a:t>Draft-ietf-6tisch</a:t>
            </a:r>
            <a:r>
              <a:rPr lang="en-US" dirty="0" smtClean="0"/>
              <a:t>-architecture</a:t>
            </a:r>
          </a:p>
          <a:p>
            <a:pPr lvl="2"/>
            <a:r>
              <a:rPr lang="en-US" dirty="0" smtClean="0"/>
              <a:t>Rev 10 published</a:t>
            </a:r>
            <a:endParaRPr lang="en-US" dirty="0"/>
          </a:p>
          <a:p>
            <a:pPr marL="738188" lvl="1" indent="-342900"/>
            <a:r>
              <a:rPr lang="en-US" dirty="0"/>
              <a:t>Next Step </a:t>
            </a:r>
            <a:endParaRPr lang="en-US" dirty="0" smtClean="0"/>
          </a:p>
          <a:p>
            <a:pPr marL="1082675" lvl="2" indent="-342900"/>
            <a:r>
              <a:rPr lang="en-US" dirty="0" smtClean="0"/>
              <a:t>Submission of Draft</a:t>
            </a:r>
            <a:r>
              <a:rPr lang="en-US" dirty="0"/>
              <a:t>-ietf-6tisch-6top</a:t>
            </a:r>
            <a:r>
              <a:rPr lang="en-US" dirty="0" smtClean="0"/>
              <a:t>-sublayer to IESG</a:t>
            </a:r>
            <a:endParaRPr lang="en-US" dirty="0"/>
          </a:p>
        </p:txBody>
      </p:sp>
      <p:sp>
        <p:nvSpPr>
          <p:cNvPr id="4" name="Date Placeholder 3"/>
          <p:cNvSpPr>
            <a:spLocks noGrp="1"/>
          </p:cNvSpPr>
          <p:nvPr>
            <p:ph type="dt" sz="half" idx="10"/>
          </p:nvPr>
        </p:nvSpPr>
        <p:spPr/>
        <p:txBody>
          <a:bodyPr/>
          <a:lstStyle/>
          <a:p>
            <a:pPr>
              <a:defRPr/>
            </a:pPr>
            <a:r>
              <a:rPr lang="en-US" dirty="0" smtClean="0"/>
              <a:t>&lt;July 2016&gt;</a:t>
            </a:r>
            <a:endParaRPr lang="en-US" dirty="0"/>
          </a:p>
        </p:txBody>
      </p:sp>
      <p:sp>
        <p:nvSpPr>
          <p:cNvPr id="5" name="Footer Placeholder 4"/>
          <p:cNvSpPr>
            <a:spLocks noGrp="1"/>
          </p:cNvSpPr>
          <p:nvPr>
            <p:ph type="ftr" sz="quarter" idx="11"/>
          </p:nvPr>
        </p:nvSpPr>
        <p:spPr/>
        <p:txBody>
          <a:bodyPr/>
          <a:lstStyle/>
          <a:p>
            <a:pPr>
              <a:defRPr/>
            </a:pPr>
            <a:r>
              <a:rPr lang="en-US" smtClean="0"/>
              <a:t>&lt;Pat Kinney&gt;, &lt;Kinney Consulting LLC&gt;</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7415733E-E371-8944-98C6-8B637C4A033A}" type="slidenum">
              <a:rPr lang="en-US" smtClean="0"/>
              <a:pPr>
                <a:defRPr/>
              </a:pPr>
              <a:t>12</a:t>
            </a:fld>
            <a:endParaRPr lang="en-US"/>
          </a:p>
        </p:txBody>
      </p:sp>
    </p:spTree>
    <p:extLst>
      <p:ext uri="{BB962C8B-B14F-4D97-AF65-F5344CB8AC3E}">
        <p14:creationId xmlns:p14="http://schemas.microsoft.com/office/powerpoint/2010/main" val="90087044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04800"/>
            <a:ext cx="7772400" cy="762000"/>
          </a:xfrm>
        </p:spPr>
        <p:txBody>
          <a:bodyPr/>
          <a:lstStyle/>
          <a:p>
            <a:r>
              <a:rPr lang="en-US" b="1" dirty="0" smtClean="0"/>
              <a:t>SC IETF</a:t>
            </a:r>
            <a:endParaRPr lang="en-US" b="1" dirty="0"/>
          </a:p>
        </p:txBody>
      </p:sp>
      <p:sp>
        <p:nvSpPr>
          <p:cNvPr id="3" name="Content Placeholder 2"/>
          <p:cNvSpPr>
            <a:spLocks noGrp="1"/>
          </p:cNvSpPr>
          <p:nvPr>
            <p:ph idx="1"/>
          </p:nvPr>
        </p:nvSpPr>
        <p:spPr>
          <a:xfrm>
            <a:off x="152400" y="762000"/>
            <a:ext cx="8991600" cy="6019800"/>
          </a:xfrm>
        </p:spPr>
        <p:txBody>
          <a:bodyPr/>
          <a:lstStyle/>
          <a:p>
            <a:pPr marL="0" indent="0">
              <a:buNone/>
            </a:pPr>
            <a:r>
              <a:rPr lang="en-US" dirty="0" smtClean="0"/>
              <a:t>Core</a:t>
            </a:r>
          </a:p>
          <a:p>
            <a:r>
              <a:rPr lang="en-US" sz="2400" dirty="0"/>
              <a:t>draft-ietf-core-coap-tcp-tls-</a:t>
            </a:r>
            <a:r>
              <a:rPr lang="en-US" sz="2400" dirty="0" smtClean="0"/>
              <a:t>03</a:t>
            </a:r>
          </a:p>
          <a:p>
            <a:pPr lvl="1"/>
            <a:r>
              <a:rPr lang="en-US" sz="1600" dirty="0"/>
              <a:t>changes required to use CoAP over TCP, TLS, and </a:t>
            </a:r>
            <a:r>
              <a:rPr lang="en-US" sz="1600" dirty="0" err="1"/>
              <a:t>WebSockets</a:t>
            </a:r>
            <a:r>
              <a:rPr lang="en-US" sz="1600" dirty="0"/>
              <a:t> transports</a:t>
            </a:r>
          </a:p>
          <a:p>
            <a:r>
              <a:rPr lang="en-US" sz="2400" dirty="0" smtClean="0"/>
              <a:t>draft</a:t>
            </a:r>
            <a:r>
              <a:rPr lang="en-US" sz="2400" dirty="0"/>
              <a:t>-ietf-core-resource-directory-</a:t>
            </a:r>
            <a:r>
              <a:rPr lang="en-US" sz="2400" dirty="0" smtClean="0"/>
              <a:t>08</a:t>
            </a:r>
          </a:p>
          <a:p>
            <a:pPr lvl="1"/>
            <a:r>
              <a:rPr lang="en-US" sz="1600" dirty="0"/>
              <a:t>direct discovery of resources is not practical due to sleeping nodes, </a:t>
            </a:r>
            <a:r>
              <a:rPr lang="en-US" sz="1600" dirty="0" smtClean="0"/>
              <a:t>dispersed </a:t>
            </a:r>
            <a:r>
              <a:rPr lang="en-US" sz="1600" dirty="0"/>
              <a:t>networks, or networks where multicast traffic is inefficient. These problems can be solved by employing an entity called a Resource Directory (RD), which hosts descriptions of resources held on other servers, allowing lookups to be performed for those resources.</a:t>
            </a:r>
          </a:p>
          <a:p>
            <a:pPr lvl="1"/>
            <a:r>
              <a:rPr lang="en-US" sz="1600" dirty="0"/>
              <a:t>t</a:t>
            </a:r>
            <a:r>
              <a:rPr lang="en-US" sz="1600" dirty="0" smtClean="0"/>
              <a:t>utorial of above starts at page 13 of </a:t>
            </a:r>
            <a:r>
              <a:rPr lang="en-US" sz="1600" dirty="0" smtClean="0">
                <a:hlinkClick r:id="rId2"/>
              </a:rPr>
              <a:t>http</a:t>
            </a:r>
            <a:r>
              <a:rPr lang="en-US" sz="1600" dirty="0">
                <a:hlinkClick r:id="rId2"/>
              </a:rPr>
              <a:t>://ipj.dreamhosters.com/wp-content/uploads/issues/2016/ipj19-2.</a:t>
            </a:r>
            <a:r>
              <a:rPr lang="en-US" sz="1600" dirty="0" smtClean="0">
                <a:hlinkClick r:id="rId2"/>
              </a:rPr>
              <a:t>pdf</a:t>
            </a:r>
            <a:endParaRPr lang="en-US" sz="1600" dirty="0" smtClean="0"/>
          </a:p>
          <a:p>
            <a:r>
              <a:rPr lang="en-US" sz="2000" dirty="0"/>
              <a:t>draft-ietf-core-links-json-06</a:t>
            </a:r>
          </a:p>
          <a:p>
            <a:pPr lvl="1"/>
            <a:r>
              <a:rPr lang="en-US" sz="1600" dirty="0" smtClean="0"/>
              <a:t>represent collections </a:t>
            </a:r>
            <a:r>
              <a:rPr lang="en-US" sz="1600" dirty="0"/>
              <a:t>of Web links in </a:t>
            </a:r>
            <a:r>
              <a:rPr lang="en-US" sz="1600" dirty="0" smtClean="0"/>
              <a:t>JSON for outside </a:t>
            </a:r>
            <a:r>
              <a:rPr lang="en-US" sz="1600" dirty="0"/>
              <a:t>of constrained environments</a:t>
            </a:r>
            <a:r>
              <a:rPr lang="en-US" sz="1600" dirty="0" smtClean="0"/>
              <a:t>, and in CBOR for inside </a:t>
            </a:r>
            <a:r>
              <a:rPr lang="en-US" sz="1600" dirty="0"/>
              <a:t>constrained environments</a:t>
            </a:r>
            <a:r>
              <a:rPr lang="en-US" sz="1600" dirty="0" smtClean="0"/>
              <a:t>. </a:t>
            </a:r>
            <a:r>
              <a:rPr lang="en-US" sz="1600" dirty="0"/>
              <a:t>This specification defines a common format for this</a:t>
            </a:r>
            <a:r>
              <a:rPr lang="en-US" sz="1600" dirty="0" smtClean="0"/>
              <a:t>.</a:t>
            </a:r>
          </a:p>
          <a:p>
            <a:pPr lvl="1"/>
            <a:r>
              <a:rPr lang="en-US" sz="1600" dirty="0" smtClean="0"/>
              <a:t>In last WGLC</a:t>
            </a:r>
            <a:endParaRPr lang="en-US" sz="1600" dirty="0"/>
          </a:p>
          <a:p>
            <a:r>
              <a:rPr lang="en-US" sz="2000" dirty="0" smtClean="0"/>
              <a:t>Roadmap</a:t>
            </a:r>
          </a:p>
          <a:p>
            <a:pPr lvl="1"/>
            <a:r>
              <a:rPr lang="en-US" sz="1600" dirty="0" smtClean="0"/>
              <a:t>relationship </a:t>
            </a:r>
            <a:r>
              <a:rPr lang="en-US" sz="1600" dirty="0"/>
              <a:t>to LWM2M; should COMI and LWM2M converge, and, if yes, how?</a:t>
            </a:r>
            <a:endParaRPr lang="en-US" sz="1600" b="1" dirty="0" smtClean="0"/>
          </a:p>
        </p:txBody>
      </p:sp>
      <p:sp>
        <p:nvSpPr>
          <p:cNvPr id="4" name="Date Placeholder 3"/>
          <p:cNvSpPr>
            <a:spLocks noGrp="1"/>
          </p:cNvSpPr>
          <p:nvPr>
            <p:ph type="dt" sz="half" idx="10"/>
          </p:nvPr>
        </p:nvSpPr>
        <p:spPr/>
        <p:txBody>
          <a:bodyPr/>
          <a:lstStyle/>
          <a:p>
            <a:pPr>
              <a:defRPr/>
            </a:pPr>
            <a:r>
              <a:rPr lang="en-US" dirty="0" smtClean="0"/>
              <a:t>&lt;July 2016&gt;</a:t>
            </a:r>
            <a:endParaRPr lang="en-US" dirty="0"/>
          </a:p>
        </p:txBody>
      </p:sp>
      <p:sp>
        <p:nvSpPr>
          <p:cNvPr id="5" name="Footer Placeholder 4"/>
          <p:cNvSpPr>
            <a:spLocks noGrp="1"/>
          </p:cNvSpPr>
          <p:nvPr>
            <p:ph type="ftr" sz="quarter" idx="11"/>
          </p:nvPr>
        </p:nvSpPr>
        <p:spPr/>
        <p:txBody>
          <a:bodyPr/>
          <a:lstStyle/>
          <a:p>
            <a:pPr>
              <a:defRPr/>
            </a:pPr>
            <a:r>
              <a:rPr lang="en-US" smtClean="0"/>
              <a:t>&lt;Pat Kinney&gt;, &lt;Kinney Consulting LLC&gt;</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7415733E-E371-8944-98C6-8B637C4A033A}" type="slidenum">
              <a:rPr lang="en-US" smtClean="0"/>
              <a:pPr>
                <a:defRPr/>
              </a:pPr>
              <a:t>13</a:t>
            </a:fld>
            <a:endParaRPr lang="en-US"/>
          </a:p>
        </p:txBody>
      </p:sp>
    </p:spTree>
    <p:extLst>
      <p:ext uri="{BB962C8B-B14F-4D97-AF65-F5344CB8AC3E}">
        <p14:creationId xmlns:p14="http://schemas.microsoft.com/office/powerpoint/2010/main" val="301062907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228600"/>
            <a:ext cx="7772400" cy="762000"/>
          </a:xfrm>
        </p:spPr>
        <p:txBody>
          <a:bodyPr/>
          <a:lstStyle/>
          <a:p>
            <a:r>
              <a:rPr lang="en-US" b="1" dirty="0" smtClean="0"/>
              <a:t>SC IETF</a:t>
            </a:r>
            <a:endParaRPr lang="en-US" b="1" dirty="0"/>
          </a:p>
        </p:txBody>
      </p:sp>
      <p:sp>
        <p:nvSpPr>
          <p:cNvPr id="3" name="Content Placeholder 2"/>
          <p:cNvSpPr>
            <a:spLocks noGrp="1"/>
          </p:cNvSpPr>
          <p:nvPr>
            <p:ph idx="1"/>
          </p:nvPr>
        </p:nvSpPr>
        <p:spPr>
          <a:xfrm>
            <a:off x="152400" y="685800"/>
            <a:ext cx="8991600" cy="6019800"/>
          </a:xfrm>
        </p:spPr>
        <p:txBody>
          <a:bodyPr/>
          <a:lstStyle/>
          <a:p>
            <a:pPr marL="0" indent="0">
              <a:buNone/>
            </a:pPr>
            <a:r>
              <a:rPr lang="en-US" sz="2400" dirty="0" smtClean="0"/>
              <a:t>Core</a:t>
            </a:r>
            <a:r>
              <a:rPr lang="en-US" dirty="0" smtClean="0"/>
              <a:t>  </a:t>
            </a:r>
            <a:r>
              <a:rPr lang="en-US" sz="1800" dirty="0" smtClean="0"/>
              <a:t>(Tuesday </a:t>
            </a:r>
            <a:r>
              <a:rPr lang="en-US" sz="1800" dirty="0"/>
              <a:t>2016-07-</a:t>
            </a:r>
            <a:r>
              <a:rPr lang="en-US" sz="1800" dirty="0" smtClean="0"/>
              <a:t>19)</a:t>
            </a:r>
            <a:endParaRPr lang="en-US" sz="1800" dirty="0"/>
          </a:p>
          <a:p>
            <a:pPr>
              <a:buFont typeface="Arial"/>
              <a:buChar char="•"/>
            </a:pPr>
            <a:r>
              <a:rPr lang="en-US" sz="1600" dirty="0" smtClean="0"/>
              <a:t>draft</a:t>
            </a:r>
            <a:r>
              <a:rPr lang="en-US" sz="1600" dirty="0"/>
              <a:t>-ietf-core-block-21.txt is in the RFC editor queue.</a:t>
            </a:r>
          </a:p>
          <a:p>
            <a:r>
              <a:rPr lang="en-US" sz="1600" dirty="0" smtClean="0"/>
              <a:t>draft</a:t>
            </a:r>
            <a:r>
              <a:rPr lang="en-US" sz="1600" dirty="0"/>
              <a:t>-</a:t>
            </a:r>
            <a:r>
              <a:rPr lang="en-US" sz="1600" dirty="0" err="1"/>
              <a:t>ietf</a:t>
            </a:r>
            <a:r>
              <a:rPr lang="en-US" sz="1600" dirty="0"/>
              <a:t>-core-etch–01: WGLC is completed, issues discussed. To </a:t>
            </a:r>
            <a:r>
              <a:rPr lang="en-US" sz="1600" dirty="0" smtClean="0"/>
              <a:t>be determined</a:t>
            </a:r>
            <a:r>
              <a:rPr lang="en-US" sz="1600" dirty="0"/>
              <a:t>: 4.12 vs. 4.09.  When that is settled, updated version </a:t>
            </a:r>
            <a:r>
              <a:rPr lang="en-US" sz="1600" dirty="0" smtClean="0"/>
              <a:t>to</a:t>
            </a:r>
            <a:r>
              <a:rPr lang="en-US" sz="1600" dirty="0"/>
              <a:t> be submitted to IESG.</a:t>
            </a:r>
          </a:p>
          <a:p>
            <a:r>
              <a:rPr lang="en-US" sz="1600" dirty="0" smtClean="0"/>
              <a:t>draft</a:t>
            </a:r>
            <a:r>
              <a:rPr lang="en-US" sz="1600" dirty="0"/>
              <a:t>-</a:t>
            </a:r>
            <a:r>
              <a:rPr lang="en-US" sz="1600" dirty="0" err="1"/>
              <a:t>ietf</a:t>
            </a:r>
            <a:r>
              <a:rPr lang="en-US" sz="1600" dirty="0"/>
              <a:t>-core-links-</a:t>
            </a:r>
            <a:r>
              <a:rPr lang="en-US" sz="1600" dirty="0" err="1"/>
              <a:t>json</a:t>
            </a:r>
            <a:r>
              <a:rPr lang="en-US" sz="1600" dirty="0"/>
              <a:t>–06 is in the middle of WGLC </a:t>
            </a:r>
            <a:r>
              <a:rPr lang="en-US" sz="1600" dirty="0" smtClean="0"/>
              <a:t>and </a:t>
            </a:r>
            <a:r>
              <a:rPr lang="en-US" sz="1600" dirty="0"/>
              <a:t>was briefly discussed.  There are some claims in </a:t>
            </a:r>
            <a:r>
              <a:rPr lang="en-US" sz="1600" dirty="0" smtClean="0"/>
              <a:t>the document </a:t>
            </a:r>
            <a:r>
              <a:rPr lang="en-US" sz="1600" dirty="0"/>
              <a:t>that it considers a larger world of JSON-LD etc.; </a:t>
            </a:r>
            <a:r>
              <a:rPr lang="en-US" sz="1600" dirty="0" smtClean="0"/>
              <a:t>the intention </a:t>
            </a:r>
            <a:r>
              <a:rPr lang="en-US" sz="1600" dirty="0"/>
              <a:t>however is to be a simple RFC 6690 mapping and </a:t>
            </a:r>
            <a:r>
              <a:rPr lang="en-US" sz="1600" dirty="0" smtClean="0"/>
              <a:t>those claims </a:t>
            </a:r>
            <a:r>
              <a:rPr lang="en-US" sz="1600" dirty="0"/>
              <a:t>will be cut </a:t>
            </a:r>
            <a:r>
              <a:rPr lang="en-US" sz="1600" dirty="0" smtClean="0"/>
              <a:t>down.</a:t>
            </a:r>
          </a:p>
          <a:p>
            <a:r>
              <a:rPr lang="en-US" sz="1600" dirty="0" smtClean="0"/>
              <a:t>draft</a:t>
            </a:r>
            <a:r>
              <a:rPr lang="en-US" sz="1600" dirty="0"/>
              <a:t>-</a:t>
            </a:r>
            <a:r>
              <a:rPr lang="en-US" sz="1600" dirty="0" err="1"/>
              <a:t>ietf</a:t>
            </a:r>
            <a:r>
              <a:rPr lang="en-US" sz="1600" dirty="0"/>
              <a:t>-core-</a:t>
            </a:r>
            <a:r>
              <a:rPr lang="en-US" sz="1600" dirty="0" err="1"/>
              <a:t>coap</a:t>
            </a:r>
            <a:r>
              <a:rPr lang="en-US" sz="1600" dirty="0"/>
              <a:t>-</a:t>
            </a:r>
            <a:r>
              <a:rPr lang="en-US" sz="1600" dirty="0" err="1"/>
              <a:t>tcp-tls</a:t>
            </a:r>
            <a:r>
              <a:rPr lang="en-US" sz="1600" dirty="0"/>
              <a:t>–03: The merge of TCP/TLS, </a:t>
            </a:r>
            <a:r>
              <a:rPr lang="en-US" sz="1600" dirty="0" err="1"/>
              <a:t>Websockets</a:t>
            </a:r>
            <a:r>
              <a:rPr lang="en-US" sz="1600" dirty="0" smtClean="0"/>
              <a:t>, Signaling</a:t>
            </a:r>
            <a:r>
              <a:rPr lang="en-US" sz="1600" dirty="0"/>
              <a:t>, and BERT was completed in this version.  Several </a:t>
            </a:r>
            <a:r>
              <a:rPr lang="en-US" sz="1600" dirty="0" smtClean="0"/>
              <a:t>issues discussed</a:t>
            </a:r>
            <a:r>
              <a:rPr lang="en-US" sz="1600" dirty="0"/>
              <a:t>.  In particular, there was in-room consensus to follow </a:t>
            </a:r>
            <a:r>
              <a:rPr lang="en-US" sz="1600" dirty="0" smtClean="0"/>
              <a:t>the lead </a:t>
            </a:r>
            <a:r>
              <a:rPr lang="en-US" sz="1600" dirty="0"/>
              <a:t>of RFC 7252 and make the use of TLS mandatory to </a:t>
            </a:r>
            <a:r>
              <a:rPr lang="en-US" sz="1600" dirty="0" smtClean="0"/>
              <a:t>implement with </a:t>
            </a:r>
            <a:r>
              <a:rPr lang="en-US" sz="1600" dirty="0"/>
              <a:t>the larger number of transport schemes now </a:t>
            </a:r>
            <a:r>
              <a:rPr lang="en-US" sz="1600" dirty="0" smtClean="0"/>
              <a:t>available</a:t>
            </a:r>
            <a:endParaRPr lang="en-US" sz="1600" dirty="0"/>
          </a:p>
          <a:p>
            <a:r>
              <a:rPr lang="en-US" sz="1600" dirty="0" smtClean="0"/>
              <a:t>draft</a:t>
            </a:r>
            <a:r>
              <a:rPr lang="en-US" sz="1600" dirty="0"/>
              <a:t>-silverajan-core-coap-protocol-negotiation-03 was </a:t>
            </a:r>
            <a:r>
              <a:rPr lang="en-US" sz="1600" dirty="0" smtClean="0"/>
              <a:t>discussed.  There </a:t>
            </a:r>
            <a:r>
              <a:rPr lang="en-US" sz="1600" dirty="0"/>
              <a:t>is good interest in this ongoing work, some of which is </a:t>
            </a:r>
            <a:r>
              <a:rPr lang="en-US" sz="1600" dirty="0" smtClean="0"/>
              <a:t>also related </a:t>
            </a:r>
            <a:r>
              <a:rPr lang="en-US" sz="1600" dirty="0"/>
              <a:t>to other ongoing work in T2TRG.</a:t>
            </a:r>
          </a:p>
          <a:p>
            <a:r>
              <a:rPr lang="en-US" sz="1600" dirty="0" smtClean="0"/>
              <a:t>draft</a:t>
            </a:r>
            <a:r>
              <a:rPr lang="en-US" sz="1600" dirty="0"/>
              <a:t>-</a:t>
            </a:r>
            <a:r>
              <a:rPr lang="en-US" sz="1600" dirty="0" err="1"/>
              <a:t>ietf</a:t>
            </a:r>
            <a:r>
              <a:rPr lang="en-US" sz="1600" dirty="0"/>
              <a:t>-core-resource-directory–08 is nearing WGLC; </a:t>
            </a:r>
            <a:r>
              <a:rPr lang="en-US" sz="1600" dirty="0" smtClean="0"/>
              <a:t>reviewers have </a:t>
            </a:r>
            <a:r>
              <a:rPr lang="en-US" sz="1600" dirty="0"/>
              <a:t>been </a:t>
            </a:r>
            <a:r>
              <a:rPr lang="en-US" sz="1600" dirty="0" smtClean="0"/>
              <a:t>identified.</a:t>
            </a:r>
          </a:p>
          <a:p>
            <a:r>
              <a:rPr lang="en-US" sz="1600" dirty="0" smtClean="0"/>
              <a:t>Brief </a:t>
            </a:r>
            <a:r>
              <a:rPr lang="en-US" sz="1600" dirty="0"/>
              <a:t>introductions were made for</a:t>
            </a:r>
          </a:p>
          <a:p>
            <a:pPr lvl="1"/>
            <a:r>
              <a:rPr lang="en-US" sz="1500" dirty="0"/>
              <a:t> draft-</a:t>
            </a:r>
            <a:r>
              <a:rPr lang="en-US" sz="1500" dirty="0" err="1"/>
              <a:t>gomez</a:t>
            </a:r>
            <a:r>
              <a:rPr lang="en-US" sz="1500" dirty="0"/>
              <a:t>-core-</a:t>
            </a:r>
            <a:r>
              <a:rPr lang="en-US" sz="1500" dirty="0" err="1"/>
              <a:t>tcp</a:t>
            </a:r>
            <a:r>
              <a:rPr lang="en-US" sz="1500" dirty="0"/>
              <a:t>-constrained-node-networks–00,</a:t>
            </a:r>
          </a:p>
          <a:p>
            <a:pPr lvl="1"/>
            <a:r>
              <a:rPr lang="en-US" sz="1500" dirty="0"/>
              <a:t> draft-groves-</a:t>
            </a:r>
            <a:r>
              <a:rPr lang="en-US" sz="1500" dirty="0" err="1"/>
              <a:t>coap</a:t>
            </a:r>
            <a:r>
              <a:rPr lang="en-US" sz="1500" dirty="0"/>
              <a:t>-</a:t>
            </a:r>
            <a:r>
              <a:rPr lang="en-US" sz="1500" dirty="0" err="1"/>
              <a:t>webrtcdc</a:t>
            </a:r>
            <a:r>
              <a:rPr lang="en-US" sz="1500" dirty="0"/>
              <a:t>–00,</a:t>
            </a:r>
          </a:p>
          <a:p>
            <a:pPr lvl="1"/>
            <a:r>
              <a:rPr lang="en-US" sz="1500" dirty="0"/>
              <a:t> draft-</a:t>
            </a:r>
            <a:r>
              <a:rPr lang="en-US" sz="1500" dirty="0" err="1"/>
              <a:t>zheng</a:t>
            </a:r>
            <a:r>
              <a:rPr lang="en-US" sz="1500" dirty="0"/>
              <a:t>-core-</a:t>
            </a:r>
            <a:r>
              <a:rPr lang="en-US" sz="1500" dirty="0" err="1"/>
              <a:t>coap</a:t>
            </a:r>
            <a:r>
              <a:rPr lang="en-US" sz="1500" dirty="0"/>
              <a:t>-</a:t>
            </a:r>
            <a:r>
              <a:rPr lang="en-US" sz="1500" dirty="0" err="1"/>
              <a:t>lantency</a:t>
            </a:r>
            <a:r>
              <a:rPr lang="en-US" sz="1500" dirty="0"/>
              <a:t>-evaluation–00.</a:t>
            </a:r>
          </a:p>
          <a:p>
            <a:r>
              <a:rPr lang="en-US" sz="1600" dirty="0" smtClean="0"/>
              <a:t>For </a:t>
            </a:r>
            <a:r>
              <a:rPr lang="en-US" sz="1600" dirty="0"/>
              <a:t>draft-bormann-core-cocoa-04, there was in-room consensus </a:t>
            </a:r>
            <a:r>
              <a:rPr lang="en-US" sz="1600" dirty="0" smtClean="0"/>
              <a:t>for working</a:t>
            </a:r>
            <a:r>
              <a:rPr lang="en-US" sz="1600" dirty="0"/>
              <a:t>-group adoption; to be confirmed on the list</a:t>
            </a:r>
            <a:r>
              <a:rPr lang="en-US" sz="1600" dirty="0" smtClean="0"/>
              <a:t>.</a:t>
            </a:r>
            <a:endParaRPr lang="en-US" sz="1600" dirty="0"/>
          </a:p>
        </p:txBody>
      </p:sp>
      <p:sp>
        <p:nvSpPr>
          <p:cNvPr id="4" name="Date Placeholder 3"/>
          <p:cNvSpPr>
            <a:spLocks noGrp="1"/>
          </p:cNvSpPr>
          <p:nvPr>
            <p:ph type="dt" sz="half" idx="10"/>
          </p:nvPr>
        </p:nvSpPr>
        <p:spPr/>
        <p:txBody>
          <a:bodyPr/>
          <a:lstStyle/>
          <a:p>
            <a:pPr>
              <a:defRPr/>
            </a:pPr>
            <a:r>
              <a:rPr lang="en-US" dirty="0" smtClean="0"/>
              <a:t>&lt;July 2016&gt;</a:t>
            </a:r>
            <a:endParaRPr lang="en-US" dirty="0"/>
          </a:p>
        </p:txBody>
      </p:sp>
      <p:sp>
        <p:nvSpPr>
          <p:cNvPr id="5" name="Footer Placeholder 4"/>
          <p:cNvSpPr>
            <a:spLocks noGrp="1"/>
          </p:cNvSpPr>
          <p:nvPr>
            <p:ph type="ftr" sz="quarter" idx="11"/>
          </p:nvPr>
        </p:nvSpPr>
        <p:spPr/>
        <p:txBody>
          <a:bodyPr/>
          <a:lstStyle/>
          <a:p>
            <a:pPr>
              <a:defRPr/>
            </a:pPr>
            <a:r>
              <a:rPr lang="en-US" dirty="0" smtClean="0"/>
              <a:t>&lt;Pat Kinney&gt;, &lt;Kinney Consulting LLC&gt;</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7415733E-E371-8944-98C6-8B637C4A033A}" type="slidenum">
              <a:rPr lang="en-US" smtClean="0"/>
              <a:pPr>
                <a:defRPr/>
              </a:pPr>
              <a:t>14</a:t>
            </a:fld>
            <a:endParaRPr lang="en-US"/>
          </a:p>
        </p:txBody>
      </p:sp>
    </p:spTree>
    <p:extLst>
      <p:ext uri="{BB962C8B-B14F-4D97-AF65-F5344CB8AC3E}">
        <p14:creationId xmlns:p14="http://schemas.microsoft.com/office/powerpoint/2010/main" val="418403913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228600"/>
            <a:ext cx="7772400" cy="762000"/>
          </a:xfrm>
        </p:spPr>
        <p:txBody>
          <a:bodyPr/>
          <a:lstStyle/>
          <a:p>
            <a:r>
              <a:rPr lang="en-US" b="1" dirty="0" smtClean="0"/>
              <a:t>SC IETF</a:t>
            </a:r>
            <a:endParaRPr lang="en-US" b="1" dirty="0"/>
          </a:p>
        </p:txBody>
      </p:sp>
      <p:sp>
        <p:nvSpPr>
          <p:cNvPr id="3" name="Content Placeholder 2"/>
          <p:cNvSpPr>
            <a:spLocks noGrp="1"/>
          </p:cNvSpPr>
          <p:nvPr>
            <p:ph idx="1"/>
          </p:nvPr>
        </p:nvSpPr>
        <p:spPr>
          <a:xfrm>
            <a:off x="152400" y="533400"/>
            <a:ext cx="8991600" cy="6019800"/>
          </a:xfrm>
        </p:spPr>
        <p:txBody>
          <a:bodyPr/>
          <a:lstStyle/>
          <a:p>
            <a:pPr marL="0" indent="0">
              <a:buNone/>
            </a:pPr>
            <a:r>
              <a:rPr lang="en-US" sz="2000" dirty="0" smtClean="0"/>
              <a:t>Core</a:t>
            </a:r>
            <a:r>
              <a:rPr lang="en-US" sz="2800" dirty="0" smtClean="0"/>
              <a:t>  </a:t>
            </a:r>
            <a:r>
              <a:rPr lang="en-US" sz="1600" dirty="0" smtClean="0"/>
              <a:t>(Thursday </a:t>
            </a:r>
            <a:r>
              <a:rPr lang="en-US" sz="1600" dirty="0"/>
              <a:t>2016-07</a:t>
            </a:r>
            <a:r>
              <a:rPr lang="en-US" sz="1600" dirty="0" smtClean="0"/>
              <a:t>-21)</a:t>
            </a:r>
            <a:endParaRPr lang="en-US" sz="1600" dirty="0"/>
          </a:p>
          <a:p>
            <a:r>
              <a:rPr lang="en-US" sz="1500" dirty="0" smtClean="0"/>
              <a:t>draft</a:t>
            </a:r>
            <a:r>
              <a:rPr lang="en-US" sz="1500" dirty="0"/>
              <a:t>-ietf-core-http-mapping-13 took some minor fixes and has </a:t>
            </a:r>
            <a:r>
              <a:rPr lang="en-US" sz="1500" dirty="0" smtClean="0"/>
              <a:t>been submitted </a:t>
            </a:r>
            <a:r>
              <a:rPr lang="en-US" sz="1500" dirty="0"/>
              <a:t>to IESG </a:t>
            </a:r>
            <a:endParaRPr lang="en-US" sz="1500" dirty="0" smtClean="0"/>
          </a:p>
          <a:p>
            <a:r>
              <a:rPr lang="en-US" sz="1500" dirty="0" smtClean="0"/>
              <a:t>For </a:t>
            </a:r>
            <a:r>
              <a:rPr lang="en-US" sz="1500" dirty="0"/>
              <a:t>the core-interfaces draft, the split was confirmed </a:t>
            </a:r>
            <a:r>
              <a:rPr lang="en-US" sz="1500" dirty="0" smtClean="0"/>
              <a:t>into draft</a:t>
            </a:r>
            <a:r>
              <a:rPr lang="en-US" sz="1500" dirty="0"/>
              <a:t>-</a:t>
            </a:r>
            <a:r>
              <a:rPr lang="en-US" sz="1500" dirty="0" err="1"/>
              <a:t>ietf</a:t>
            </a:r>
            <a:r>
              <a:rPr lang="en-US" sz="1500" dirty="0"/>
              <a:t>-core-interfaces–05 and draft-groves-core-</a:t>
            </a:r>
            <a:r>
              <a:rPr lang="en-US" sz="1500" dirty="0" err="1"/>
              <a:t>dynlink</a:t>
            </a:r>
            <a:r>
              <a:rPr lang="en-US" sz="1500" dirty="0"/>
              <a:t>–00 (</a:t>
            </a:r>
            <a:r>
              <a:rPr lang="en-US" sz="1500" dirty="0" smtClean="0"/>
              <a:t>plus some </a:t>
            </a:r>
            <a:r>
              <a:rPr lang="en-US" sz="1500" dirty="0"/>
              <a:t>material that was removed and maybe can be picked up by T2TRG)</a:t>
            </a:r>
            <a:r>
              <a:rPr lang="en-US" sz="1500" dirty="0" smtClean="0"/>
              <a:t>; as </a:t>
            </a:r>
            <a:r>
              <a:rPr lang="en-US" sz="1500" dirty="0"/>
              <a:t>not enough people had read the split-off draft-groves, we </a:t>
            </a:r>
            <a:r>
              <a:rPr lang="en-US" sz="1500" dirty="0" smtClean="0"/>
              <a:t>will take </a:t>
            </a:r>
            <a:r>
              <a:rPr lang="en-US" sz="1500" dirty="0"/>
              <a:t>the otherwise obvious adoption to the </a:t>
            </a:r>
            <a:r>
              <a:rPr lang="en-US" sz="1500" dirty="0" smtClean="0"/>
              <a:t>list.</a:t>
            </a:r>
          </a:p>
          <a:p>
            <a:r>
              <a:rPr lang="en-US" sz="1500" dirty="0" smtClean="0"/>
              <a:t>draft</a:t>
            </a:r>
            <a:r>
              <a:rPr lang="en-US" sz="1500" dirty="0"/>
              <a:t>-</a:t>
            </a:r>
            <a:r>
              <a:rPr lang="en-US" sz="1500" dirty="0" err="1"/>
              <a:t>ietf</a:t>
            </a:r>
            <a:r>
              <a:rPr lang="en-US" sz="1500" dirty="0"/>
              <a:t>-core-yang-</a:t>
            </a:r>
            <a:r>
              <a:rPr lang="en-US" sz="1500" dirty="0" err="1"/>
              <a:t>cbor</a:t>
            </a:r>
            <a:r>
              <a:rPr lang="en-US" sz="1500" dirty="0"/>
              <a:t>–02: target is to do some </a:t>
            </a:r>
            <a:r>
              <a:rPr lang="en-US" sz="1500" dirty="0" smtClean="0"/>
              <a:t>additional validation </a:t>
            </a:r>
            <a:r>
              <a:rPr lang="en-US" sz="1500" dirty="0"/>
              <a:t>with the </a:t>
            </a:r>
            <a:r>
              <a:rPr lang="en-US" sz="1500" dirty="0" err="1"/>
              <a:t>NetMod</a:t>
            </a:r>
            <a:r>
              <a:rPr lang="en-US" sz="1500" dirty="0"/>
              <a:t> experts and check again by end </a:t>
            </a:r>
            <a:r>
              <a:rPr lang="en-US" sz="1500" dirty="0" smtClean="0"/>
              <a:t>of September</a:t>
            </a:r>
            <a:r>
              <a:rPr lang="en-US" sz="1500" dirty="0"/>
              <a:t>. There are a couple of implementations </a:t>
            </a:r>
            <a:r>
              <a:rPr lang="en-US" sz="1500" dirty="0" smtClean="0"/>
              <a:t>ongoing.</a:t>
            </a:r>
          </a:p>
          <a:p>
            <a:r>
              <a:rPr lang="en-US" sz="1500" dirty="0" smtClean="0"/>
              <a:t>draft</a:t>
            </a:r>
            <a:r>
              <a:rPr lang="en-US" sz="1500" dirty="0"/>
              <a:t>-</a:t>
            </a:r>
            <a:r>
              <a:rPr lang="en-US" sz="1500" dirty="0" err="1"/>
              <a:t>somaraju</a:t>
            </a:r>
            <a:r>
              <a:rPr lang="en-US" sz="1500" dirty="0"/>
              <a:t>-core-</a:t>
            </a:r>
            <a:r>
              <a:rPr lang="en-US" sz="1500" dirty="0" err="1"/>
              <a:t>sid</a:t>
            </a:r>
            <a:r>
              <a:rPr lang="en-US" sz="1500" dirty="0"/>
              <a:t>–01. One suggestion </a:t>
            </a:r>
            <a:r>
              <a:rPr lang="en-US" sz="1500" dirty="0" smtClean="0"/>
              <a:t>was </a:t>
            </a:r>
            <a:r>
              <a:rPr lang="en-US" sz="1500" dirty="0"/>
              <a:t>to use </a:t>
            </a:r>
            <a:r>
              <a:rPr lang="en-US" sz="1500" dirty="0" smtClean="0"/>
              <a:t>an OID </a:t>
            </a:r>
            <a:r>
              <a:rPr lang="en-US" sz="1500" dirty="0" err="1" smtClean="0"/>
              <a:t>subtree</a:t>
            </a:r>
            <a:r>
              <a:rPr lang="en-US" sz="1500" dirty="0"/>
              <a:t>. Too few people had read the newest version for </a:t>
            </a:r>
            <a:r>
              <a:rPr lang="en-US" sz="1500" dirty="0" smtClean="0"/>
              <a:t>room consensus </a:t>
            </a:r>
            <a:r>
              <a:rPr lang="en-US" sz="1500" dirty="0"/>
              <a:t>on working-group adoption, but </a:t>
            </a:r>
            <a:r>
              <a:rPr lang="en-US" sz="1500" dirty="0" smtClean="0"/>
              <a:t>no one </a:t>
            </a:r>
            <a:r>
              <a:rPr lang="en-US" sz="1500" dirty="0"/>
              <a:t>against; to be </a:t>
            </a:r>
            <a:r>
              <a:rPr lang="en-US" sz="1500" dirty="0" smtClean="0"/>
              <a:t>taken to </a:t>
            </a:r>
            <a:r>
              <a:rPr lang="en-US" sz="1500" dirty="0"/>
              <a:t>the </a:t>
            </a:r>
            <a:r>
              <a:rPr lang="en-US" sz="1500" dirty="0" smtClean="0"/>
              <a:t>list.</a:t>
            </a:r>
          </a:p>
          <a:p>
            <a:r>
              <a:rPr lang="en-US" sz="1500" dirty="0" smtClean="0"/>
              <a:t>draft</a:t>
            </a:r>
            <a:r>
              <a:rPr lang="en-US" sz="1500" dirty="0"/>
              <a:t>-</a:t>
            </a:r>
            <a:r>
              <a:rPr lang="en-US" sz="1500" dirty="0" err="1"/>
              <a:t>veillette</a:t>
            </a:r>
            <a:r>
              <a:rPr lang="en-US" sz="1500" dirty="0"/>
              <a:t>-core-cool &amp; draft-</a:t>
            </a:r>
            <a:r>
              <a:rPr lang="en-US" sz="1500" dirty="0" err="1"/>
              <a:t>vanderstok</a:t>
            </a:r>
            <a:r>
              <a:rPr lang="en-US" sz="1500" dirty="0"/>
              <a:t>-</a:t>
            </a:r>
            <a:r>
              <a:rPr lang="en-US" sz="1500" dirty="0" err="1"/>
              <a:t>comi</a:t>
            </a:r>
            <a:r>
              <a:rPr lang="en-US" sz="1500" dirty="0"/>
              <a:t>: around 6 </a:t>
            </a:r>
            <a:r>
              <a:rPr lang="en-US" sz="1500" dirty="0" smtClean="0"/>
              <a:t>people read </a:t>
            </a:r>
            <a:r>
              <a:rPr lang="en-US" sz="1500" dirty="0"/>
              <a:t>the draft, agreement on splitting out the more </a:t>
            </a:r>
            <a:r>
              <a:rPr lang="en-US" sz="1500" dirty="0" smtClean="0"/>
              <a:t>advanced features </a:t>
            </a:r>
            <a:r>
              <a:rPr lang="en-US" sz="1500" dirty="0"/>
              <a:t>so a basic specification can be completed by the end of </a:t>
            </a:r>
            <a:r>
              <a:rPr lang="en-US" sz="1500" dirty="0" smtClean="0"/>
              <a:t>the year</a:t>
            </a:r>
            <a:r>
              <a:rPr lang="en-US" sz="1500" dirty="0"/>
              <a:t>. Work ongoing on mapping YANG and LWM2M/IPSO objects. </a:t>
            </a:r>
            <a:r>
              <a:rPr lang="en-US" sz="1500" dirty="0" smtClean="0"/>
              <a:t>Some concerns </a:t>
            </a:r>
            <a:r>
              <a:rPr lang="en-US" sz="1500" dirty="0"/>
              <a:t>about the diagnostic value of SIDs in debugging </a:t>
            </a:r>
            <a:r>
              <a:rPr lang="en-US" sz="1500" dirty="0" smtClean="0"/>
              <a:t>and possible </a:t>
            </a:r>
            <a:r>
              <a:rPr lang="en-US" sz="1500" dirty="0"/>
              <a:t>problems with YANG "choice", work needs to continue</a:t>
            </a:r>
            <a:r>
              <a:rPr lang="en-US" sz="1500" dirty="0" smtClean="0"/>
              <a:t>.</a:t>
            </a:r>
          </a:p>
          <a:p>
            <a:r>
              <a:rPr lang="en-US" sz="1500" dirty="0"/>
              <a:t>draft-hartke-core-e2e-security-reqs–01: good rewrite; further requirements are being identified, discussion to be taken to the mailing list.</a:t>
            </a:r>
          </a:p>
          <a:p>
            <a:r>
              <a:rPr lang="en-US" sz="1500" dirty="0"/>
              <a:t>draft-</a:t>
            </a:r>
            <a:r>
              <a:rPr lang="en-US" sz="1500" dirty="0" err="1"/>
              <a:t>selander</a:t>
            </a:r>
            <a:r>
              <a:rPr lang="en-US" sz="1500" dirty="0"/>
              <a:t>-ace-object-security–05: room consensus to adopt as WG item, to be confirmed on the mailing list.</a:t>
            </a:r>
          </a:p>
          <a:p>
            <a:r>
              <a:rPr lang="en-US" sz="1500" dirty="0"/>
              <a:t>draft-</a:t>
            </a:r>
            <a:r>
              <a:rPr lang="en-US" sz="1500" dirty="0" err="1"/>
              <a:t>ietf</a:t>
            </a:r>
            <a:r>
              <a:rPr lang="en-US" sz="1500" dirty="0"/>
              <a:t>-core-</a:t>
            </a:r>
            <a:r>
              <a:rPr lang="en-US" sz="1500" dirty="0" err="1"/>
              <a:t>senml</a:t>
            </a:r>
            <a:r>
              <a:rPr lang="en-US" sz="1500" dirty="0"/>
              <a:t>–02: good ongoing discussion that should be completed on the mailing list.</a:t>
            </a:r>
          </a:p>
          <a:p>
            <a:r>
              <a:rPr lang="en-US" sz="1500" dirty="0"/>
              <a:t>draft-</a:t>
            </a:r>
            <a:r>
              <a:rPr lang="en-US" sz="1500" dirty="0" err="1"/>
              <a:t>koster</a:t>
            </a:r>
            <a:r>
              <a:rPr lang="en-US" sz="1500" dirty="0"/>
              <a:t>-core-</a:t>
            </a:r>
            <a:r>
              <a:rPr lang="en-US" sz="1500" dirty="0" err="1"/>
              <a:t>coap</a:t>
            </a:r>
            <a:r>
              <a:rPr lang="en-US" sz="1500" dirty="0"/>
              <a:t>-</a:t>
            </a:r>
            <a:r>
              <a:rPr lang="en-US" sz="1500" dirty="0" err="1"/>
              <a:t>pubsub</a:t>
            </a:r>
            <a:r>
              <a:rPr lang="en-US" sz="1500" dirty="0"/>
              <a:t>–05: </a:t>
            </a:r>
            <a:r>
              <a:rPr lang="en-US" sz="1500" dirty="0" err="1"/>
              <a:t>brokerless</a:t>
            </a:r>
            <a:r>
              <a:rPr lang="en-US" sz="1500" dirty="0"/>
              <a:t> </a:t>
            </a:r>
            <a:r>
              <a:rPr lang="en-US" sz="1500" dirty="0" err="1"/>
              <a:t>pubsub</a:t>
            </a:r>
            <a:r>
              <a:rPr lang="en-US" sz="1500" dirty="0"/>
              <a:t> has been added. Take adoption to mailing list but clear room consensus already (~10 people), reviewers identified</a:t>
            </a:r>
            <a:r>
              <a:rPr lang="en-US" sz="1500" dirty="0" smtClean="0"/>
              <a:t>.</a:t>
            </a:r>
            <a:endParaRPr lang="en-US" sz="1500" dirty="0"/>
          </a:p>
        </p:txBody>
      </p:sp>
      <p:sp>
        <p:nvSpPr>
          <p:cNvPr id="4" name="Date Placeholder 3"/>
          <p:cNvSpPr>
            <a:spLocks noGrp="1"/>
          </p:cNvSpPr>
          <p:nvPr>
            <p:ph type="dt" sz="half" idx="10"/>
          </p:nvPr>
        </p:nvSpPr>
        <p:spPr/>
        <p:txBody>
          <a:bodyPr/>
          <a:lstStyle/>
          <a:p>
            <a:pPr>
              <a:defRPr/>
            </a:pPr>
            <a:r>
              <a:rPr lang="en-US" dirty="0" smtClean="0"/>
              <a:t>&lt;July 2016&gt;</a:t>
            </a:r>
            <a:endParaRPr lang="en-US" dirty="0"/>
          </a:p>
        </p:txBody>
      </p:sp>
      <p:sp>
        <p:nvSpPr>
          <p:cNvPr id="5" name="Footer Placeholder 4"/>
          <p:cNvSpPr>
            <a:spLocks noGrp="1"/>
          </p:cNvSpPr>
          <p:nvPr>
            <p:ph type="ftr" sz="quarter" idx="11"/>
          </p:nvPr>
        </p:nvSpPr>
        <p:spPr/>
        <p:txBody>
          <a:bodyPr/>
          <a:lstStyle/>
          <a:p>
            <a:pPr>
              <a:defRPr/>
            </a:pPr>
            <a:r>
              <a:rPr lang="en-US" dirty="0" smtClean="0"/>
              <a:t>&lt;Pat Kinney&gt;, &lt;Kinney Consulting LLC&gt;</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7415733E-E371-8944-98C6-8B637C4A033A}" type="slidenum">
              <a:rPr lang="en-US" smtClean="0"/>
              <a:pPr>
                <a:defRPr/>
              </a:pPr>
              <a:t>15</a:t>
            </a:fld>
            <a:endParaRPr lang="en-US"/>
          </a:p>
        </p:txBody>
      </p:sp>
    </p:spTree>
    <p:extLst>
      <p:ext uri="{BB962C8B-B14F-4D97-AF65-F5344CB8AC3E}">
        <p14:creationId xmlns:p14="http://schemas.microsoft.com/office/powerpoint/2010/main" val="109501112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28600"/>
            <a:ext cx="7772400" cy="1066800"/>
          </a:xfrm>
        </p:spPr>
        <p:txBody>
          <a:bodyPr/>
          <a:lstStyle/>
          <a:p>
            <a:r>
              <a:rPr lang="en-US" b="1" dirty="0" smtClean="0"/>
              <a:t>SC IETF</a:t>
            </a:r>
            <a:endParaRPr lang="en-US" b="1" dirty="0"/>
          </a:p>
        </p:txBody>
      </p:sp>
      <p:sp>
        <p:nvSpPr>
          <p:cNvPr id="3" name="Content Placeholder 2"/>
          <p:cNvSpPr>
            <a:spLocks noGrp="1"/>
          </p:cNvSpPr>
          <p:nvPr>
            <p:ph idx="1"/>
          </p:nvPr>
        </p:nvSpPr>
        <p:spPr>
          <a:xfrm>
            <a:off x="152400" y="609600"/>
            <a:ext cx="8915400" cy="6019800"/>
          </a:xfrm>
        </p:spPr>
        <p:txBody>
          <a:bodyPr/>
          <a:lstStyle/>
          <a:p>
            <a:pPr marL="0" indent="0">
              <a:buNone/>
            </a:pPr>
            <a:r>
              <a:rPr lang="en-US" dirty="0" smtClean="0"/>
              <a:t>6lo</a:t>
            </a:r>
          </a:p>
          <a:p>
            <a:r>
              <a:rPr lang="en-US" sz="2400" dirty="0"/>
              <a:t>draft-ietf-6lo-dispatch-iana-registry-</a:t>
            </a:r>
            <a:r>
              <a:rPr lang="en-US" sz="2400" dirty="0" smtClean="0"/>
              <a:t>03</a:t>
            </a:r>
          </a:p>
          <a:p>
            <a:pPr lvl="1"/>
            <a:r>
              <a:rPr lang="en-US" sz="1600" dirty="0" smtClean="0"/>
              <a:t>This </a:t>
            </a:r>
            <a:r>
              <a:rPr lang="en-US" sz="1600" dirty="0"/>
              <a:t>document updates RFC4944 and RFC6282 by defining the ESC </a:t>
            </a:r>
            <a:r>
              <a:rPr lang="en-US" sz="1600" dirty="0" smtClean="0"/>
              <a:t>extension </a:t>
            </a:r>
            <a:r>
              <a:rPr lang="en-US" sz="1600" dirty="0"/>
              <a:t>byte code points including registration of entries for known use-</a:t>
            </a:r>
            <a:r>
              <a:rPr lang="en-US" sz="1600" dirty="0" smtClean="0"/>
              <a:t>cases at </a:t>
            </a:r>
            <a:r>
              <a:rPr lang="en-US" sz="1600" dirty="0"/>
              <a:t>the time of writing of this </a:t>
            </a:r>
            <a:r>
              <a:rPr lang="en-US" sz="1600" dirty="0" smtClean="0"/>
              <a:t>document</a:t>
            </a:r>
          </a:p>
          <a:p>
            <a:pPr lvl="1"/>
            <a:r>
              <a:rPr lang="en-US" sz="1600" dirty="0" smtClean="0"/>
              <a:t>Ready for IESG submission after draft edits</a:t>
            </a:r>
          </a:p>
          <a:p>
            <a:r>
              <a:rPr lang="en-US" sz="2400" dirty="0" smtClean="0"/>
              <a:t>draft</a:t>
            </a:r>
            <a:r>
              <a:rPr lang="en-US" sz="2400" dirty="0"/>
              <a:t>-ietf-6lo-paging-dispatch-</a:t>
            </a:r>
            <a:r>
              <a:rPr lang="en-US" sz="2400" dirty="0" smtClean="0"/>
              <a:t>02</a:t>
            </a:r>
          </a:p>
          <a:p>
            <a:pPr lvl="1"/>
            <a:r>
              <a:rPr lang="en-US" sz="1600" dirty="0"/>
              <a:t>introduces a new context switch mechanism </a:t>
            </a:r>
            <a:r>
              <a:rPr lang="en-US" sz="1600" dirty="0" smtClean="0"/>
              <a:t>for</a:t>
            </a:r>
            <a:r>
              <a:rPr lang="en-US" sz="1600" dirty="0"/>
              <a:t> 6LoWPAN compression, expressed in terms of Pages and signaled by </a:t>
            </a:r>
            <a:r>
              <a:rPr lang="en-US" sz="1600" dirty="0" smtClean="0"/>
              <a:t>a new </a:t>
            </a:r>
            <a:r>
              <a:rPr lang="en-US" sz="1600" dirty="0"/>
              <a:t>Paging </a:t>
            </a:r>
            <a:r>
              <a:rPr lang="en-US" sz="1600" dirty="0" smtClean="0"/>
              <a:t>Dispatch</a:t>
            </a:r>
          </a:p>
          <a:p>
            <a:pPr lvl="1"/>
            <a:r>
              <a:rPr lang="en-US" sz="1600" dirty="0" smtClean="0"/>
              <a:t>Passed last call but missing Shepard Review</a:t>
            </a:r>
          </a:p>
          <a:p>
            <a:r>
              <a:rPr lang="en-US" sz="2400" dirty="0"/>
              <a:t>draft-thubert-6lo-rfc6775-update-</a:t>
            </a:r>
            <a:r>
              <a:rPr lang="en-US" sz="2400" dirty="0" smtClean="0"/>
              <a:t>00</a:t>
            </a:r>
          </a:p>
          <a:p>
            <a:pPr lvl="1"/>
            <a:r>
              <a:rPr lang="en-US" sz="1600" dirty="0"/>
              <a:t>update to 6LoWPAN Neighbor </a:t>
            </a:r>
            <a:r>
              <a:rPr lang="en-US" sz="1600" dirty="0" smtClean="0"/>
              <a:t>Discovery</a:t>
            </a:r>
            <a:r>
              <a:rPr lang="en-US" sz="1600" dirty="0"/>
              <a:t> </a:t>
            </a:r>
            <a:r>
              <a:rPr lang="en-US" sz="1600" dirty="0" smtClean="0"/>
              <a:t>to </a:t>
            </a:r>
            <a:r>
              <a:rPr lang="en-US" sz="1600" dirty="0"/>
              <a:t>clarify the role of the protocol as a registration technique, </a:t>
            </a:r>
            <a:r>
              <a:rPr lang="en-US" sz="1600" dirty="0" smtClean="0"/>
              <a:t>and provide </a:t>
            </a:r>
            <a:r>
              <a:rPr lang="en-US" sz="1600" dirty="0"/>
              <a:t>enhancements to the registration capabilities, in </a:t>
            </a:r>
            <a:r>
              <a:rPr lang="en-US" sz="1600" dirty="0" smtClean="0"/>
              <a:t>particular for </a:t>
            </a:r>
            <a:r>
              <a:rPr lang="en-US" sz="1600" dirty="0"/>
              <a:t>the registration to a backbone router for proxy ND </a:t>
            </a:r>
            <a:r>
              <a:rPr lang="en-US" sz="1600" dirty="0" smtClean="0"/>
              <a:t>operations</a:t>
            </a:r>
          </a:p>
          <a:p>
            <a:r>
              <a:rPr lang="en-US" sz="2400" dirty="0"/>
              <a:t>draft-ietf-6lo-privacy-considerations-</a:t>
            </a:r>
            <a:r>
              <a:rPr lang="en-US" sz="2400" dirty="0" smtClean="0"/>
              <a:t>01</a:t>
            </a:r>
          </a:p>
          <a:p>
            <a:pPr lvl="1"/>
            <a:r>
              <a:rPr lang="en-US" sz="1600" dirty="0" smtClean="0"/>
              <a:t>how </a:t>
            </a:r>
            <a:r>
              <a:rPr lang="en-US" sz="1600" dirty="0"/>
              <a:t>a number of privacy threats apply </a:t>
            </a:r>
            <a:r>
              <a:rPr lang="en-US" sz="1600" dirty="0" smtClean="0"/>
              <a:t>to technologies </a:t>
            </a:r>
            <a:r>
              <a:rPr lang="en-US" sz="1600" dirty="0"/>
              <a:t>designed for IPv6 over networks of resource-</a:t>
            </a:r>
            <a:r>
              <a:rPr lang="en-US" sz="1600" dirty="0" smtClean="0"/>
              <a:t>constrained nodes</a:t>
            </a:r>
            <a:r>
              <a:rPr lang="en-US" sz="1600" dirty="0"/>
              <a:t>, and provides advice to protocol designers on how to </a:t>
            </a:r>
            <a:r>
              <a:rPr lang="en-US" sz="1600" dirty="0" smtClean="0"/>
              <a:t>address such </a:t>
            </a:r>
            <a:r>
              <a:rPr lang="en-US" sz="1600" dirty="0"/>
              <a:t>threats in adaptation layer specifications for IPv6 over </a:t>
            </a:r>
            <a:r>
              <a:rPr lang="en-US" sz="1600" dirty="0" smtClean="0"/>
              <a:t>such </a:t>
            </a:r>
            <a:r>
              <a:rPr lang="de-DE" sz="1600" dirty="0" smtClean="0"/>
              <a:t>links</a:t>
            </a:r>
            <a:r>
              <a:rPr lang="de-DE" sz="2000" dirty="0"/>
              <a:t>.</a:t>
            </a:r>
            <a:endParaRPr lang="en-US" sz="2000" dirty="0"/>
          </a:p>
        </p:txBody>
      </p:sp>
      <p:sp>
        <p:nvSpPr>
          <p:cNvPr id="4" name="Date Placeholder 3"/>
          <p:cNvSpPr>
            <a:spLocks noGrp="1"/>
          </p:cNvSpPr>
          <p:nvPr>
            <p:ph type="dt" sz="half" idx="10"/>
          </p:nvPr>
        </p:nvSpPr>
        <p:spPr/>
        <p:txBody>
          <a:bodyPr/>
          <a:lstStyle/>
          <a:p>
            <a:pPr>
              <a:defRPr/>
            </a:pPr>
            <a:r>
              <a:rPr lang="en-US" dirty="0" smtClean="0"/>
              <a:t>&lt;July 2016&gt;</a:t>
            </a:r>
            <a:endParaRPr lang="en-US" dirty="0"/>
          </a:p>
        </p:txBody>
      </p:sp>
      <p:sp>
        <p:nvSpPr>
          <p:cNvPr id="5" name="Footer Placeholder 4"/>
          <p:cNvSpPr>
            <a:spLocks noGrp="1"/>
          </p:cNvSpPr>
          <p:nvPr>
            <p:ph type="ftr" sz="quarter" idx="11"/>
          </p:nvPr>
        </p:nvSpPr>
        <p:spPr/>
        <p:txBody>
          <a:bodyPr/>
          <a:lstStyle/>
          <a:p>
            <a:pPr>
              <a:defRPr/>
            </a:pPr>
            <a:r>
              <a:rPr lang="en-US" smtClean="0"/>
              <a:t>&lt;Pat Kinney&gt;, &lt;Kinney Consulting LLC&gt;</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7415733E-E371-8944-98C6-8B637C4A033A}" type="slidenum">
              <a:rPr lang="en-US" smtClean="0"/>
              <a:pPr>
                <a:defRPr/>
              </a:pPr>
              <a:t>16</a:t>
            </a:fld>
            <a:endParaRPr lang="en-US"/>
          </a:p>
        </p:txBody>
      </p:sp>
    </p:spTree>
    <p:extLst>
      <p:ext uri="{BB962C8B-B14F-4D97-AF65-F5344CB8AC3E}">
        <p14:creationId xmlns:p14="http://schemas.microsoft.com/office/powerpoint/2010/main" val="78058831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228600"/>
            <a:ext cx="7772400" cy="1066800"/>
          </a:xfrm>
        </p:spPr>
        <p:txBody>
          <a:bodyPr/>
          <a:lstStyle/>
          <a:p>
            <a:r>
              <a:rPr lang="en-US" b="1" dirty="0" smtClean="0"/>
              <a:t>SC IETF</a:t>
            </a:r>
            <a:endParaRPr lang="en-US" b="1" dirty="0"/>
          </a:p>
        </p:txBody>
      </p:sp>
      <p:sp>
        <p:nvSpPr>
          <p:cNvPr id="3" name="Content Placeholder 2"/>
          <p:cNvSpPr>
            <a:spLocks noGrp="1"/>
          </p:cNvSpPr>
          <p:nvPr>
            <p:ph idx="1"/>
          </p:nvPr>
        </p:nvSpPr>
        <p:spPr>
          <a:xfrm>
            <a:off x="228600" y="914400"/>
            <a:ext cx="8534400" cy="5486400"/>
          </a:xfrm>
        </p:spPr>
        <p:txBody>
          <a:bodyPr/>
          <a:lstStyle/>
          <a:p>
            <a:pPr marL="0" indent="0">
              <a:buNone/>
            </a:pPr>
            <a:r>
              <a:rPr lang="en-US" dirty="0" smtClean="0"/>
              <a:t>ROLL</a:t>
            </a:r>
          </a:p>
          <a:p>
            <a:pPr lvl="1">
              <a:buFont typeface="Arial"/>
              <a:buChar char="•"/>
            </a:pPr>
            <a:r>
              <a:rPr lang="en-US" sz="2000" dirty="0"/>
              <a:t>When to use </a:t>
            </a:r>
            <a:r>
              <a:rPr lang="nl-NL" sz="2000" u="sng" dirty="0"/>
              <a:t>RFC 6553, 6554 </a:t>
            </a:r>
            <a:r>
              <a:rPr lang="nl-NL" sz="2000" u="sng" dirty="0" err="1"/>
              <a:t>and</a:t>
            </a:r>
            <a:r>
              <a:rPr lang="nl-NL" sz="2000" u="sng" dirty="0"/>
              <a:t> IPv6-in-IPv6</a:t>
            </a:r>
          </a:p>
          <a:p>
            <a:pPr lvl="2">
              <a:buFont typeface="Arial"/>
              <a:buChar char="•"/>
            </a:pPr>
            <a:r>
              <a:rPr lang="en-US" sz="1600" dirty="0" smtClean="0"/>
              <a:t>draft</a:t>
            </a:r>
            <a:r>
              <a:rPr lang="en-US" sz="1600" dirty="0"/>
              <a:t>-</a:t>
            </a:r>
            <a:r>
              <a:rPr lang="en-US" sz="1600" dirty="0" err="1"/>
              <a:t>ietf</a:t>
            </a:r>
            <a:r>
              <a:rPr lang="en-US" sz="1600" dirty="0"/>
              <a:t>-roll-</a:t>
            </a:r>
            <a:r>
              <a:rPr lang="en-US" sz="1600" dirty="0" err="1" smtClean="0"/>
              <a:t>useofrplinfo</a:t>
            </a:r>
            <a:endParaRPr lang="en-US" sz="1600" dirty="0"/>
          </a:p>
          <a:p>
            <a:pPr lvl="2">
              <a:buFont typeface="Arial"/>
              <a:buChar char="•"/>
            </a:pPr>
            <a:r>
              <a:rPr lang="en-US" sz="1600" dirty="0" smtClean="0"/>
              <a:t>Presenter noted that ‘draft</a:t>
            </a:r>
            <a:r>
              <a:rPr lang="en-US" sz="1600" dirty="0"/>
              <a:t>-ietf-6man-rfc2460bis-</a:t>
            </a:r>
            <a:r>
              <a:rPr lang="en-US" sz="1600" dirty="0" smtClean="0"/>
              <a:t>05’ could have a positive impact on routing and presented three scenarios with and without 2460bis</a:t>
            </a:r>
          </a:p>
          <a:p>
            <a:pPr marL="747713">
              <a:tabLst>
                <a:tab pos="744538" algn="l"/>
              </a:tabLst>
            </a:pPr>
            <a:r>
              <a:rPr lang="en-US" sz="2000" dirty="0"/>
              <a:t>Source-Routed Multicast for RPL</a:t>
            </a:r>
            <a:endParaRPr lang="en-US" dirty="0"/>
          </a:p>
          <a:p>
            <a:pPr marL="1082675" lvl="1"/>
            <a:r>
              <a:rPr lang="en-US" sz="1600" dirty="0"/>
              <a:t>draft-</a:t>
            </a:r>
            <a:r>
              <a:rPr lang="en-US" sz="1600" dirty="0" err="1"/>
              <a:t>bergmann</a:t>
            </a:r>
            <a:r>
              <a:rPr lang="en-US" sz="1600" dirty="0"/>
              <a:t>-bier-</a:t>
            </a:r>
            <a:r>
              <a:rPr lang="en-US" sz="1600" dirty="0" err="1"/>
              <a:t>ccast</a:t>
            </a:r>
            <a:endParaRPr lang="en-US" sz="1600" dirty="0"/>
          </a:p>
          <a:p>
            <a:pPr marL="1082675" lvl="1"/>
            <a:r>
              <a:rPr lang="en-US" sz="1600" dirty="0"/>
              <a:t>Use of Bloom filter </a:t>
            </a:r>
            <a:r>
              <a:rPr lang="en-US" sz="1600" dirty="0" smtClean="0"/>
              <a:t>concept</a:t>
            </a:r>
          </a:p>
          <a:p>
            <a:pPr marL="1082675" lvl="1"/>
            <a:r>
              <a:rPr lang="en-US" sz="1600" dirty="0" smtClean="0"/>
              <a:t>Concept uses  a hash </a:t>
            </a:r>
            <a:r>
              <a:rPr lang="en-US" sz="1600" dirty="0"/>
              <a:t>function, </a:t>
            </a:r>
            <a:r>
              <a:rPr lang="en-US" sz="1600" dirty="0" smtClean="0"/>
              <a:t>noting that although false positives </a:t>
            </a:r>
            <a:r>
              <a:rPr lang="en-US" sz="1600" dirty="0"/>
              <a:t>create spurious </a:t>
            </a:r>
            <a:r>
              <a:rPr lang="en-US" sz="1600" dirty="0" smtClean="0"/>
              <a:t>transmissions wasting </a:t>
            </a:r>
            <a:r>
              <a:rPr lang="en-US" sz="1600" dirty="0"/>
              <a:t>energy, </a:t>
            </a:r>
            <a:r>
              <a:rPr lang="en-US" sz="1600" dirty="0" smtClean="0"/>
              <a:t>the behavior is still </a:t>
            </a:r>
            <a:r>
              <a:rPr lang="en-US" sz="1600" dirty="0"/>
              <a:t>functionally correct. </a:t>
            </a:r>
            <a:r>
              <a:rPr lang="en-US" sz="1600" dirty="0" smtClean="0"/>
              <a:t>Question as to how </a:t>
            </a:r>
            <a:r>
              <a:rPr lang="en-US" sz="1600" dirty="0"/>
              <a:t>bad is energy </a:t>
            </a:r>
            <a:r>
              <a:rPr lang="en-US" sz="1600" dirty="0" smtClean="0"/>
              <a:t>waste compared to the </a:t>
            </a:r>
            <a:r>
              <a:rPr lang="en-US" sz="1600" dirty="0"/>
              <a:t>energy saved by sending less packets</a:t>
            </a:r>
            <a:r>
              <a:rPr lang="en-US" sz="1600" dirty="0" smtClean="0"/>
              <a:t>.</a:t>
            </a:r>
          </a:p>
          <a:p>
            <a:pPr marL="1082675" lvl="1"/>
            <a:r>
              <a:rPr lang="en-US" sz="1600" dirty="0" smtClean="0"/>
              <a:t>Presented a numerical analysis with up </a:t>
            </a:r>
            <a:r>
              <a:rPr lang="en-US" sz="1600" dirty="0"/>
              <a:t>to 100 </a:t>
            </a:r>
            <a:r>
              <a:rPr lang="en-US" sz="1600" dirty="0" smtClean="0"/>
              <a:t>forwarders</a:t>
            </a:r>
          </a:p>
          <a:p>
            <a:pPr marL="1082675" lvl="1"/>
            <a:r>
              <a:rPr lang="en-US" sz="1600" dirty="0" smtClean="0"/>
              <a:t>Introduces </a:t>
            </a:r>
            <a:r>
              <a:rPr lang="en-US" sz="1600" dirty="0"/>
              <a:t>MLAO. Might use a 6LoRH header.</a:t>
            </a:r>
          </a:p>
          <a:p>
            <a:pPr marL="1082675" lvl="1"/>
            <a:r>
              <a:rPr lang="en-US" sz="1600" dirty="0" smtClean="0"/>
              <a:t>Noted that this was implemented </a:t>
            </a:r>
            <a:r>
              <a:rPr lang="en-US" sz="1600" dirty="0"/>
              <a:t>in </a:t>
            </a:r>
            <a:r>
              <a:rPr lang="en-US" sz="1600" dirty="0" err="1"/>
              <a:t>Contiki</a:t>
            </a:r>
            <a:r>
              <a:rPr lang="en-US" sz="1600" dirty="0"/>
              <a:t> in 2013 (along with a non-storing </a:t>
            </a:r>
            <a:r>
              <a:rPr lang="en-US" sz="1600" dirty="0" smtClean="0"/>
              <a:t>mode)</a:t>
            </a:r>
          </a:p>
          <a:p>
            <a:pPr marL="457200" lvl="1" indent="0">
              <a:buNone/>
            </a:pPr>
            <a:endParaRPr lang="en-US" dirty="0" smtClean="0"/>
          </a:p>
        </p:txBody>
      </p:sp>
      <p:sp>
        <p:nvSpPr>
          <p:cNvPr id="4" name="Date Placeholder 3"/>
          <p:cNvSpPr>
            <a:spLocks noGrp="1"/>
          </p:cNvSpPr>
          <p:nvPr>
            <p:ph type="dt" sz="half" idx="10"/>
          </p:nvPr>
        </p:nvSpPr>
        <p:spPr/>
        <p:txBody>
          <a:bodyPr/>
          <a:lstStyle/>
          <a:p>
            <a:pPr>
              <a:defRPr/>
            </a:pPr>
            <a:r>
              <a:rPr lang="en-US" dirty="0" smtClean="0"/>
              <a:t>&lt;July 2016&gt;</a:t>
            </a:r>
            <a:endParaRPr lang="en-US" dirty="0"/>
          </a:p>
        </p:txBody>
      </p:sp>
      <p:sp>
        <p:nvSpPr>
          <p:cNvPr id="5" name="Footer Placeholder 4"/>
          <p:cNvSpPr>
            <a:spLocks noGrp="1"/>
          </p:cNvSpPr>
          <p:nvPr>
            <p:ph type="ftr" sz="quarter" idx="11"/>
          </p:nvPr>
        </p:nvSpPr>
        <p:spPr/>
        <p:txBody>
          <a:bodyPr/>
          <a:lstStyle/>
          <a:p>
            <a:pPr>
              <a:defRPr/>
            </a:pPr>
            <a:r>
              <a:rPr lang="en-US" smtClean="0"/>
              <a:t>&lt;Pat Kinney&gt;, &lt;Kinney Consulting LLC&gt;</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7415733E-E371-8944-98C6-8B637C4A033A}" type="slidenum">
              <a:rPr lang="en-US" smtClean="0"/>
              <a:pPr>
                <a:defRPr/>
              </a:pPr>
              <a:t>17</a:t>
            </a:fld>
            <a:endParaRPr lang="en-US"/>
          </a:p>
        </p:txBody>
      </p:sp>
    </p:spTree>
    <p:extLst>
      <p:ext uri="{BB962C8B-B14F-4D97-AF65-F5344CB8AC3E}">
        <p14:creationId xmlns:p14="http://schemas.microsoft.com/office/powerpoint/2010/main" val="5891439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228600"/>
            <a:ext cx="7772400" cy="1066800"/>
          </a:xfrm>
        </p:spPr>
        <p:txBody>
          <a:bodyPr/>
          <a:lstStyle/>
          <a:p>
            <a:r>
              <a:rPr lang="en-US" b="1" dirty="0" smtClean="0"/>
              <a:t>SC IETF</a:t>
            </a:r>
            <a:endParaRPr lang="en-US" b="1" dirty="0"/>
          </a:p>
        </p:txBody>
      </p:sp>
      <p:sp>
        <p:nvSpPr>
          <p:cNvPr id="3" name="Content Placeholder 2"/>
          <p:cNvSpPr>
            <a:spLocks noGrp="1"/>
          </p:cNvSpPr>
          <p:nvPr>
            <p:ph idx="1"/>
          </p:nvPr>
        </p:nvSpPr>
        <p:spPr>
          <a:xfrm>
            <a:off x="228600" y="762000"/>
            <a:ext cx="8534400" cy="5715000"/>
          </a:xfrm>
        </p:spPr>
        <p:txBody>
          <a:bodyPr/>
          <a:lstStyle/>
          <a:p>
            <a:pPr marL="0" indent="0">
              <a:buNone/>
            </a:pPr>
            <a:r>
              <a:rPr lang="en-US" dirty="0" smtClean="0"/>
              <a:t>ROLL</a:t>
            </a:r>
          </a:p>
          <a:p>
            <a:pPr lvl="1">
              <a:buFont typeface="Arial"/>
              <a:buChar char="•"/>
            </a:pPr>
            <a:r>
              <a:rPr lang="en-US" sz="2000" dirty="0" smtClean="0"/>
              <a:t>DIS modifications</a:t>
            </a:r>
          </a:p>
          <a:p>
            <a:pPr lvl="2">
              <a:buFont typeface="Lucida Grande"/>
              <a:buChar char="－"/>
            </a:pPr>
            <a:r>
              <a:rPr lang="en-US" sz="1600" dirty="0" smtClean="0"/>
              <a:t> draft</a:t>
            </a:r>
            <a:r>
              <a:rPr lang="en-US" sz="1600" dirty="0"/>
              <a:t>-gundogan-roll-dis-modifications-</a:t>
            </a:r>
            <a:r>
              <a:rPr lang="en-US" sz="1600" dirty="0" smtClean="0"/>
              <a:t>00</a:t>
            </a:r>
          </a:p>
          <a:p>
            <a:pPr lvl="2">
              <a:buFont typeface="Lucida Grande"/>
              <a:buChar char="－"/>
            </a:pPr>
            <a:r>
              <a:rPr lang="en-US" sz="1600" dirty="0" smtClean="0"/>
              <a:t> desiring to make </a:t>
            </a:r>
            <a:r>
              <a:rPr lang="en-US" sz="1600" dirty="0"/>
              <a:t>it </a:t>
            </a:r>
            <a:r>
              <a:rPr lang="en-US" sz="1600" dirty="0" smtClean="0"/>
              <a:t>quieter, there are 3 behaviors to modify:</a:t>
            </a:r>
            <a:endParaRPr lang="en-US" sz="1600" dirty="0"/>
          </a:p>
          <a:p>
            <a:pPr marL="1492250" lvl="1" indent="-342900">
              <a:buFont typeface="+mj-lt"/>
              <a:buAutoNum type="arabicPeriod"/>
            </a:pPr>
            <a:r>
              <a:rPr lang="en-US" sz="1400" dirty="0" smtClean="0"/>
              <a:t>DIS </a:t>
            </a:r>
            <a:r>
              <a:rPr lang="en-US" sz="1400" dirty="0"/>
              <a:t>type and </a:t>
            </a:r>
            <a:r>
              <a:rPr lang="en-US" sz="1400" dirty="0" smtClean="0"/>
              <a:t>Trickle timer: Proposes </a:t>
            </a:r>
            <a:r>
              <a:rPr lang="en-US" sz="1400" dirty="0"/>
              <a:t>DIS flags to have better control on </a:t>
            </a:r>
            <a:r>
              <a:rPr lang="en-US" sz="1400" dirty="0" smtClean="0"/>
              <a:t>responses, and </a:t>
            </a:r>
            <a:r>
              <a:rPr lang="en-US" sz="1400" dirty="0"/>
              <a:t>response spreading in time if collisions </a:t>
            </a:r>
            <a:r>
              <a:rPr lang="en-US" sz="1400" dirty="0" smtClean="0"/>
              <a:t>are expected</a:t>
            </a:r>
            <a:r>
              <a:rPr lang="en-US" sz="1400" dirty="0"/>
              <a:t>.</a:t>
            </a:r>
          </a:p>
          <a:p>
            <a:pPr marL="1492250" lvl="1" indent="-342900">
              <a:buFont typeface="+mj-lt"/>
              <a:buAutoNum type="arabicPeriod"/>
            </a:pPr>
            <a:r>
              <a:rPr lang="en-US" sz="1400" dirty="0" smtClean="0"/>
              <a:t>Selectivity </a:t>
            </a:r>
            <a:r>
              <a:rPr lang="en-US" sz="1400" dirty="0"/>
              <a:t>of DIS </a:t>
            </a:r>
            <a:r>
              <a:rPr lang="en-US" sz="1400" dirty="0" smtClean="0"/>
              <a:t>requests:  described current behavior </a:t>
            </a:r>
            <a:r>
              <a:rPr lang="en-US" sz="1400" dirty="0"/>
              <a:t>of selectivity of multicast DIS messages and proposed improved behavior</a:t>
            </a:r>
            <a:r>
              <a:rPr lang="en-US" sz="1200" dirty="0"/>
              <a:t>.</a:t>
            </a:r>
          </a:p>
          <a:p>
            <a:pPr marL="1492250" lvl="1" indent="-342900">
              <a:buFont typeface="+mj-lt"/>
              <a:buAutoNum type="arabicPeriod" startAt="3"/>
            </a:pPr>
            <a:r>
              <a:rPr lang="en-US" sz="1400" dirty="0" smtClean="0"/>
              <a:t>Information </a:t>
            </a:r>
            <a:r>
              <a:rPr lang="en-US" sz="1400" dirty="0"/>
              <a:t>carried by DIO. Desired: be able to tell in the DIS which information should be included in DIO </a:t>
            </a:r>
            <a:r>
              <a:rPr lang="en-US" sz="1400" dirty="0" smtClean="0"/>
              <a:t>response; proposed </a:t>
            </a:r>
            <a:r>
              <a:rPr lang="en-US" sz="1400" dirty="0"/>
              <a:t>R flag and TLV to do that.</a:t>
            </a:r>
            <a:endParaRPr lang="en-US" sz="1400" dirty="0" smtClean="0"/>
          </a:p>
          <a:p>
            <a:pPr marL="747713"/>
            <a:r>
              <a:rPr lang="en-US" sz="2000" dirty="0" smtClean="0"/>
              <a:t>MPL </a:t>
            </a:r>
            <a:r>
              <a:rPr lang="en-US" sz="2000" dirty="0"/>
              <a:t>Forwarder S</a:t>
            </a:r>
            <a:r>
              <a:rPr lang="en-US" sz="2000" dirty="0" smtClean="0"/>
              <a:t>elect</a:t>
            </a:r>
            <a:endParaRPr lang="en-US" dirty="0"/>
          </a:p>
          <a:p>
            <a:pPr marL="1147763" lvl="1"/>
            <a:r>
              <a:rPr lang="en-US" sz="1600" dirty="0" smtClean="0"/>
              <a:t>draft</a:t>
            </a:r>
            <a:r>
              <a:rPr lang="en-US" sz="1600" dirty="0"/>
              <a:t>-</a:t>
            </a:r>
            <a:r>
              <a:rPr lang="en-US" sz="1600" dirty="0" err="1"/>
              <a:t>vanderstok</a:t>
            </a:r>
            <a:r>
              <a:rPr lang="en-US" sz="1600" dirty="0"/>
              <a:t>-roll-</a:t>
            </a:r>
            <a:r>
              <a:rPr lang="en-US" sz="1600" dirty="0" err="1"/>
              <a:t>mpl</a:t>
            </a:r>
            <a:r>
              <a:rPr lang="en-US" sz="1600" dirty="0"/>
              <a:t>-</a:t>
            </a:r>
            <a:r>
              <a:rPr lang="en-US" sz="1600" dirty="0" err="1"/>
              <a:t>forw</a:t>
            </a:r>
            <a:r>
              <a:rPr lang="en-US" sz="1600" dirty="0"/>
              <a:t>-</a:t>
            </a:r>
            <a:r>
              <a:rPr lang="en-US" sz="1600" dirty="0" smtClean="0"/>
              <a:t>select</a:t>
            </a:r>
          </a:p>
          <a:p>
            <a:pPr marL="1203325" lvl="1"/>
            <a:r>
              <a:rPr lang="en-US" sz="1600" dirty="0" smtClean="0"/>
              <a:t>dense </a:t>
            </a:r>
            <a:r>
              <a:rPr lang="en-US" sz="1600" dirty="0"/>
              <a:t>network with MPL </a:t>
            </a:r>
            <a:r>
              <a:rPr lang="en-US" sz="1600" dirty="0" smtClean="0"/>
              <a:t>forwarding creates lots </a:t>
            </a:r>
            <a:r>
              <a:rPr lang="en-US" sz="1600" dirty="0"/>
              <a:t>of forwarding. </a:t>
            </a:r>
            <a:endParaRPr lang="en-US" sz="1600" dirty="0" smtClean="0"/>
          </a:p>
          <a:p>
            <a:pPr marL="1203325" lvl="1"/>
            <a:r>
              <a:rPr lang="en-US" sz="1600" dirty="0" smtClean="0"/>
              <a:t>to </a:t>
            </a:r>
            <a:r>
              <a:rPr lang="en-US" sz="1600" dirty="0"/>
              <a:t>reduce the number of </a:t>
            </a:r>
            <a:r>
              <a:rPr lang="en-US" sz="1600" dirty="0" smtClean="0"/>
              <a:t>forwarders an algorithm </a:t>
            </a:r>
            <a:r>
              <a:rPr lang="en-US" sz="1600" dirty="0"/>
              <a:t>that automatically selects the </a:t>
            </a:r>
            <a:r>
              <a:rPr lang="en-US" sz="1600" dirty="0" smtClean="0"/>
              <a:t>forwarders could be advantageous. Assumption used is net is relatively </a:t>
            </a:r>
            <a:r>
              <a:rPr lang="en-US" sz="1600" dirty="0"/>
              <a:t>stable.</a:t>
            </a:r>
          </a:p>
          <a:p>
            <a:pPr marL="747713"/>
            <a:r>
              <a:rPr lang="en-US" sz="2000" dirty="0" smtClean="0"/>
              <a:t>AODV</a:t>
            </a:r>
            <a:r>
              <a:rPr lang="en-US" sz="2000" dirty="0"/>
              <a:t>-</a:t>
            </a:r>
            <a:r>
              <a:rPr lang="en-US" sz="2000" dirty="0" smtClean="0"/>
              <a:t>RPL </a:t>
            </a:r>
            <a:endParaRPr lang="en-US" sz="2000" dirty="0"/>
          </a:p>
          <a:p>
            <a:pPr marL="1082675" lvl="1"/>
            <a:r>
              <a:rPr lang="en-US" sz="1600" dirty="0"/>
              <a:t>draft-</a:t>
            </a:r>
            <a:r>
              <a:rPr lang="en-US" sz="1600" dirty="0" err="1"/>
              <a:t>satish</a:t>
            </a:r>
            <a:r>
              <a:rPr lang="en-US" sz="1600" dirty="0"/>
              <a:t>-roll-</a:t>
            </a:r>
            <a:r>
              <a:rPr lang="en-US" sz="1600" dirty="0" err="1"/>
              <a:t>aodv</a:t>
            </a:r>
            <a:r>
              <a:rPr lang="en-US" sz="1600" dirty="0"/>
              <a:t>-</a:t>
            </a:r>
            <a:r>
              <a:rPr lang="en-US" sz="1600" dirty="0" err="1"/>
              <a:t>rp</a:t>
            </a:r>
            <a:endParaRPr lang="en-US" sz="1600" dirty="0"/>
          </a:p>
          <a:p>
            <a:pPr marL="747713"/>
            <a:r>
              <a:rPr lang="en-US" sz="2000" dirty="0"/>
              <a:t>No-Path DAO Problem </a:t>
            </a:r>
            <a:r>
              <a:rPr lang="en-US" sz="2000" dirty="0" smtClean="0"/>
              <a:t>Statement</a:t>
            </a:r>
            <a:endParaRPr lang="en-US" sz="2000" dirty="0"/>
          </a:p>
          <a:p>
            <a:pPr marL="1082675" lvl="1"/>
            <a:r>
              <a:rPr lang="en-US" sz="1600" dirty="0"/>
              <a:t>draft-jadhav-roll-no-path-dao-ps</a:t>
            </a:r>
            <a:r>
              <a:rPr lang="en-US" sz="1600" dirty="0" smtClean="0"/>
              <a:t>-00</a:t>
            </a:r>
            <a:endParaRPr lang="en-US" sz="1600" dirty="0"/>
          </a:p>
          <a:p>
            <a:pPr marL="457200" lvl="1" indent="0">
              <a:buNone/>
            </a:pPr>
            <a:endParaRPr lang="en-US" dirty="0" smtClean="0"/>
          </a:p>
          <a:p>
            <a:pPr marL="457200" lvl="1" indent="0">
              <a:buNone/>
            </a:pPr>
            <a:endParaRPr lang="en-US" dirty="0" smtClean="0"/>
          </a:p>
        </p:txBody>
      </p:sp>
      <p:sp>
        <p:nvSpPr>
          <p:cNvPr id="4" name="Date Placeholder 3"/>
          <p:cNvSpPr>
            <a:spLocks noGrp="1"/>
          </p:cNvSpPr>
          <p:nvPr>
            <p:ph type="dt" sz="half" idx="10"/>
          </p:nvPr>
        </p:nvSpPr>
        <p:spPr/>
        <p:txBody>
          <a:bodyPr/>
          <a:lstStyle/>
          <a:p>
            <a:pPr>
              <a:defRPr/>
            </a:pPr>
            <a:r>
              <a:rPr lang="en-US" dirty="0" smtClean="0"/>
              <a:t>&lt;July 2016&gt;</a:t>
            </a:r>
            <a:endParaRPr lang="en-US" dirty="0"/>
          </a:p>
        </p:txBody>
      </p:sp>
      <p:sp>
        <p:nvSpPr>
          <p:cNvPr id="5" name="Footer Placeholder 4"/>
          <p:cNvSpPr>
            <a:spLocks noGrp="1"/>
          </p:cNvSpPr>
          <p:nvPr>
            <p:ph type="ftr" sz="quarter" idx="11"/>
          </p:nvPr>
        </p:nvSpPr>
        <p:spPr/>
        <p:txBody>
          <a:bodyPr/>
          <a:lstStyle/>
          <a:p>
            <a:pPr>
              <a:defRPr/>
            </a:pPr>
            <a:r>
              <a:rPr lang="en-US" smtClean="0"/>
              <a:t>&lt;Pat Kinney&gt;, &lt;Kinney Consulting LLC&gt;</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7415733E-E371-8944-98C6-8B637C4A033A}" type="slidenum">
              <a:rPr lang="en-US" smtClean="0"/>
              <a:pPr>
                <a:defRPr/>
              </a:pPr>
              <a:t>18</a:t>
            </a:fld>
            <a:endParaRPr lang="en-US"/>
          </a:p>
        </p:txBody>
      </p:sp>
    </p:spTree>
    <p:extLst>
      <p:ext uri="{BB962C8B-B14F-4D97-AF65-F5344CB8AC3E}">
        <p14:creationId xmlns:p14="http://schemas.microsoft.com/office/powerpoint/2010/main" val="96495799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04800"/>
            <a:ext cx="7772400" cy="1066800"/>
          </a:xfrm>
        </p:spPr>
        <p:txBody>
          <a:bodyPr/>
          <a:lstStyle/>
          <a:p>
            <a:r>
              <a:rPr lang="en-US" b="1" dirty="0" smtClean="0"/>
              <a:t>SC IETF</a:t>
            </a:r>
            <a:endParaRPr lang="en-US" b="1" dirty="0"/>
          </a:p>
        </p:txBody>
      </p:sp>
      <p:sp>
        <p:nvSpPr>
          <p:cNvPr id="3" name="Content Placeholder 2"/>
          <p:cNvSpPr>
            <a:spLocks noGrp="1"/>
          </p:cNvSpPr>
          <p:nvPr>
            <p:ph idx="1"/>
          </p:nvPr>
        </p:nvSpPr>
        <p:spPr>
          <a:xfrm>
            <a:off x="228600" y="990600"/>
            <a:ext cx="8534400" cy="5486400"/>
          </a:xfrm>
        </p:spPr>
        <p:txBody>
          <a:bodyPr/>
          <a:lstStyle/>
          <a:p>
            <a:pPr marL="0" indent="0">
              <a:buNone/>
            </a:pPr>
            <a:r>
              <a:rPr lang="en-US" dirty="0" err="1" smtClean="0"/>
              <a:t>Detnet</a:t>
            </a:r>
            <a:endParaRPr lang="en-US" dirty="0" smtClean="0"/>
          </a:p>
          <a:p>
            <a:r>
              <a:rPr lang="en-US" sz="2400" dirty="0"/>
              <a:t>Use cases </a:t>
            </a:r>
            <a:r>
              <a:rPr lang="en-US" sz="2400" dirty="0" smtClean="0"/>
              <a:t>– update</a:t>
            </a:r>
          </a:p>
          <a:p>
            <a:pPr lvl="1"/>
            <a:r>
              <a:rPr lang="en-US" sz="2000" dirty="0"/>
              <a:t>draft-ietf-detnet-use-cases-</a:t>
            </a:r>
            <a:r>
              <a:rPr lang="en-US" sz="2000" dirty="0" smtClean="0"/>
              <a:t>10</a:t>
            </a:r>
          </a:p>
          <a:p>
            <a:pPr lvl="1"/>
            <a:r>
              <a:rPr lang="en-US" sz="2000" dirty="0"/>
              <a:t>Slides: http://</a:t>
            </a:r>
            <a:r>
              <a:rPr lang="en-US" sz="2000" dirty="0" err="1"/>
              <a:t>www.ietf.org</a:t>
            </a:r>
            <a:r>
              <a:rPr lang="en-US" sz="2000" dirty="0"/>
              <a:t>/proceedings/96/slides/slides-96-detnet-1.pptx</a:t>
            </a:r>
          </a:p>
          <a:p>
            <a:r>
              <a:rPr lang="en-US" sz="2400" dirty="0" smtClean="0"/>
              <a:t>DetNet Architecture</a:t>
            </a:r>
          </a:p>
          <a:p>
            <a:pPr lvl="1"/>
            <a:r>
              <a:rPr lang="en-US" sz="1600" dirty="0"/>
              <a:t>draft-finn-detnet-architecture-</a:t>
            </a:r>
            <a:r>
              <a:rPr lang="en-US" sz="1600" dirty="0" smtClean="0"/>
              <a:t>06</a:t>
            </a:r>
          </a:p>
          <a:p>
            <a:r>
              <a:rPr lang="en-US" sz="2400" dirty="0"/>
              <a:t>DetNet Data Plane Protocol and Solution </a:t>
            </a:r>
            <a:r>
              <a:rPr lang="en-US" sz="2400" dirty="0" smtClean="0"/>
              <a:t>Alternative</a:t>
            </a:r>
          </a:p>
          <a:p>
            <a:pPr lvl="1"/>
            <a:r>
              <a:rPr lang="en-US" sz="2000" dirty="0"/>
              <a:t>draft-dt-detnet-dp-alt-</a:t>
            </a:r>
            <a:r>
              <a:rPr lang="en-US" sz="2000" dirty="0" smtClean="0"/>
              <a:t>01</a:t>
            </a:r>
          </a:p>
          <a:p>
            <a:r>
              <a:rPr lang="en-US" sz="2400" dirty="0"/>
              <a:t>DetNet service </a:t>
            </a:r>
            <a:r>
              <a:rPr lang="en-US" sz="2400" dirty="0" smtClean="0"/>
              <a:t>model</a:t>
            </a:r>
          </a:p>
          <a:p>
            <a:pPr lvl="1"/>
            <a:r>
              <a:rPr lang="en-US" sz="2000" dirty="0"/>
              <a:t>draft-varga-detnet-service-model-</a:t>
            </a:r>
            <a:r>
              <a:rPr lang="en-US" sz="2000" dirty="0" smtClean="0"/>
              <a:t>00</a:t>
            </a:r>
          </a:p>
          <a:p>
            <a:r>
              <a:rPr lang="en-US" sz="2400" dirty="0"/>
              <a:t>DetNet flow information </a:t>
            </a:r>
            <a:r>
              <a:rPr lang="en-US" sz="2400" dirty="0" smtClean="0"/>
              <a:t>model</a:t>
            </a:r>
          </a:p>
          <a:p>
            <a:pPr lvl="1"/>
            <a:r>
              <a:rPr lang="en-US" sz="2000" dirty="0"/>
              <a:t>draft-zha-detnet-flow-info-model-00</a:t>
            </a:r>
          </a:p>
        </p:txBody>
      </p:sp>
      <p:sp>
        <p:nvSpPr>
          <p:cNvPr id="4" name="Date Placeholder 3"/>
          <p:cNvSpPr>
            <a:spLocks noGrp="1"/>
          </p:cNvSpPr>
          <p:nvPr>
            <p:ph type="dt" sz="half" idx="10"/>
          </p:nvPr>
        </p:nvSpPr>
        <p:spPr/>
        <p:txBody>
          <a:bodyPr/>
          <a:lstStyle/>
          <a:p>
            <a:pPr>
              <a:defRPr/>
            </a:pPr>
            <a:r>
              <a:rPr lang="en-US" dirty="0" smtClean="0"/>
              <a:t>&lt;July 2016&gt;</a:t>
            </a:r>
            <a:endParaRPr lang="en-US" dirty="0"/>
          </a:p>
        </p:txBody>
      </p:sp>
      <p:sp>
        <p:nvSpPr>
          <p:cNvPr id="5" name="Footer Placeholder 4"/>
          <p:cNvSpPr>
            <a:spLocks noGrp="1"/>
          </p:cNvSpPr>
          <p:nvPr>
            <p:ph type="ftr" sz="quarter" idx="11"/>
          </p:nvPr>
        </p:nvSpPr>
        <p:spPr/>
        <p:txBody>
          <a:bodyPr/>
          <a:lstStyle/>
          <a:p>
            <a:pPr>
              <a:defRPr/>
            </a:pPr>
            <a:r>
              <a:rPr lang="en-US" smtClean="0"/>
              <a:t>&lt;Pat Kinney&gt;, &lt;Kinney Consulting LLC&gt;</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7415733E-E371-8944-98C6-8B637C4A033A}" type="slidenum">
              <a:rPr lang="en-US" smtClean="0"/>
              <a:pPr>
                <a:defRPr/>
              </a:pPr>
              <a:t>19</a:t>
            </a:fld>
            <a:endParaRPr lang="en-US"/>
          </a:p>
        </p:txBody>
      </p:sp>
    </p:spTree>
    <p:extLst>
      <p:ext uri="{BB962C8B-B14F-4D97-AF65-F5344CB8AC3E}">
        <p14:creationId xmlns:p14="http://schemas.microsoft.com/office/powerpoint/2010/main" val="23977103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027"/>
          <p:cNvSpPr>
            <a:spLocks noGrp="1" noChangeArrowheads="1"/>
          </p:cNvSpPr>
          <p:nvPr>
            <p:ph type="body" idx="1"/>
          </p:nvPr>
        </p:nvSpPr>
        <p:spPr>
          <a:xfrm>
            <a:off x="76200" y="685800"/>
            <a:ext cx="8458200" cy="5638800"/>
          </a:xfrm>
        </p:spPr>
        <p:txBody>
          <a:bodyPr lIns="90487" tIns="44450" rIns="90487" bIns="44450"/>
          <a:lstStyle/>
          <a:p>
            <a:pPr>
              <a:lnSpc>
                <a:spcPct val="80000"/>
              </a:lnSpc>
              <a:spcAft>
                <a:spcPct val="30000"/>
              </a:spcAft>
              <a:buFont typeface="Monotype Sorts" charset="0"/>
              <a:buNone/>
            </a:pPr>
            <a:r>
              <a:rPr lang="en-US" sz="1800" b="1" dirty="0">
                <a:latin typeface="Arial" charset="0"/>
              </a:rPr>
              <a:t>	The IEEE-SA strongly recommends that at each WG meeting the chair or a designee:</a:t>
            </a:r>
            <a:endParaRPr lang="en-US" sz="1800" dirty="0">
              <a:latin typeface="Arial" charset="0"/>
            </a:endParaRPr>
          </a:p>
          <a:p>
            <a:pPr lvl="1">
              <a:lnSpc>
                <a:spcPct val="80000"/>
              </a:lnSpc>
              <a:buFont typeface="Arial" charset="0"/>
              <a:buChar char="•"/>
            </a:pPr>
            <a:r>
              <a:rPr lang="en-US" sz="1400" b="1" dirty="0">
                <a:latin typeface="Arial" charset="0"/>
              </a:rPr>
              <a:t>Show slides #1 through #4 of this presentation</a:t>
            </a:r>
          </a:p>
          <a:p>
            <a:pPr lvl="1">
              <a:lnSpc>
                <a:spcPct val="80000"/>
              </a:lnSpc>
              <a:buFont typeface="Arial" charset="0"/>
              <a:buChar char="•"/>
            </a:pPr>
            <a:r>
              <a:rPr lang="en-US" sz="1400" b="1" dirty="0">
                <a:latin typeface="Arial" charset="0"/>
              </a:rPr>
              <a:t>Advise the WG attendees that:</a:t>
            </a:r>
            <a:r>
              <a:rPr lang="en-US" sz="1400" dirty="0">
                <a:latin typeface="Arial" charset="0"/>
              </a:rPr>
              <a:t> </a:t>
            </a:r>
          </a:p>
          <a:p>
            <a:pPr lvl="2">
              <a:lnSpc>
                <a:spcPct val="80000"/>
              </a:lnSpc>
              <a:buFont typeface="Arial" charset="0"/>
              <a:buChar char="•"/>
            </a:pPr>
            <a:r>
              <a:rPr lang="en-US" sz="1400" dirty="0">
                <a:latin typeface="Arial" charset="0"/>
              </a:rPr>
              <a:t>The IEEE’s patent policy is described in Clause 6 of the </a:t>
            </a:r>
            <a:r>
              <a:rPr lang="en-US" sz="1400" i="1" dirty="0">
                <a:latin typeface="Arial" charset="0"/>
              </a:rPr>
              <a:t>IEEE-SA Standards Board Bylaws</a:t>
            </a:r>
            <a:r>
              <a:rPr lang="en-US" sz="1400" dirty="0">
                <a:latin typeface="Arial" charset="0"/>
              </a:rPr>
              <a:t>;</a:t>
            </a:r>
          </a:p>
          <a:p>
            <a:pPr lvl="2">
              <a:lnSpc>
                <a:spcPct val="80000"/>
              </a:lnSpc>
              <a:buFont typeface="Arial" charset="0"/>
              <a:buChar char="•"/>
            </a:pPr>
            <a:r>
              <a:rPr lang="en-US" sz="1400" dirty="0">
                <a:latin typeface="Arial" charset="0"/>
              </a:rPr>
              <a:t>Early identification of patent claims which may be essential for the use of standards under development is strongly encouraged; </a:t>
            </a:r>
          </a:p>
          <a:p>
            <a:pPr lvl="2">
              <a:lnSpc>
                <a:spcPct val="80000"/>
              </a:lnSpc>
              <a:buFont typeface="Arial" charset="0"/>
              <a:buChar char="•"/>
            </a:pPr>
            <a:r>
              <a:rPr lang="en-US" sz="1400" dirty="0">
                <a:latin typeface="Arial" charset="0"/>
              </a:rPr>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sz="1400" dirty="0">
                <a:latin typeface="Arial" charset="0"/>
              </a:rPr>
            </a:br>
            <a:endParaRPr lang="en-US" sz="1400" dirty="0">
              <a:latin typeface="Arial" charset="0"/>
            </a:endParaRPr>
          </a:p>
          <a:p>
            <a:pPr lvl="1">
              <a:lnSpc>
                <a:spcPct val="20000"/>
              </a:lnSpc>
              <a:buFont typeface="Arial" charset="0"/>
              <a:buChar char="•"/>
            </a:pPr>
            <a:r>
              <a:rPr lang="en-US" sz="1400" b="1" dirty="0">
                <a:latin typeface="Arial" charset="0"/>
              </a:rPr>
              <a:t>Instruct the WG Secretary to record in the minutes of the relevant WG meeting:</a:t>
            </a:r>
            <a:r>
              <a:rPr lang="en-US" sz="900" dirty="0">
                <a:latin typeface="Arial" charset="0"/>
              </a:rPr>
              <a:t> </a:t>
            </a:r>
          </a:p>
          <a:p>
            <a:pPr lvl="2">
              <a:lnSpc>
                <a:spcPct val="80000"/>
              </a:lnSpc>
              <a:buFont typeface="Arial" charset="0"/>
              <a:buChar char="•"/>
            </a:pPr>
            <a:r>
              <a:rPr lang="en-US" sz="1400" dirty="0">
                <a:latin typeface="Arial" charset="0"/>
              </a:rPr>
              <a:t>That the foregoing information was provided and that slides 1 through 4 (and this slide 0, if applicable) were shown; </a:t>
            </a:r>
          </a:p>
          <a:p>
            <a:pPr lvl="2">
              <a:lnSpc>
                <a:spcPct val="80000"/>
              </a:lnSpc>
              <a:buFont typeface="Arial" charset="0"/>
              <a:buChar char="•"/>
            </a:pPr>
            <a:r>
              <a:rPr lang="en-US" sz="1400" dirty="0">
                <a:latin typeface="Arial"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Font typeface="Arial" charset="0"/>
              <a:buChar char="•"/>
            </a:pPr>
            <a:r>
              <a:rPr lang="en-US" sz="1400" dirty="0">
                <a:latin typeface="Arial" charset="0"/>
              </a:rPr>
              <a:t>Any responses that were given, specifically the patent claim(s)/patent application claim(s) and/or the holder of the patent claim(s)/patent application claim(s) that were identified (if any) and by whom.</a:t>
            </a:r>
          </a:p>
          <a:p>
            <a:pPr lvl="2">
              <a:lnSpc>
                <a:spcPct val="80000"/>
              </a:lnSpc>
              <a:buFont typeface="Arial" charset="0"/>
              <a:buChar char="•"/>
            </a:pPr>
            <a:endParaRPr lang="en-US" sz="800" dirty="0">
              <a:latin typeface="Arial" charset="0"/>
            </a:endParaRPr>
          </a:p>
          <a:p>
            <a:pPr lvl="1">
              <a:lnSpc>
                <a:spcPct val="80000"/>
              </a:lnSpc>
              <a:spcBef>
                <a:spcPct val="5000"/>
              </a:spcBef>
              <a:buFont typeface="Arial" charset="0"/>
              <a:buChar char="•"/>
            </a:pPr>
            <a:r>
              <a:rPr lang="en-US" sz="1400" dirty="0">
                <a:latin typeface="Arial" charset="0"/>
              </a:rPr>
              <a:t>The WG Chair shall ensure that a request is made to any identified holders of potential essential patent claim(s) to complete and submit a Letter of Assurance.</a:t>
            </a:r>
          </a:p>
          <a:p>
            <a:pPr lvl="1">
              <a:lnSpc>
                <a:spcPct val="80000"/>
              </a:lnSpc>
              <a:spcBef>
                <a:spcPct val="5000"/>
              </a:spcBef>
              <a:buFont typeface="Arial" charset="0"/>
              <a:buChar char="•"/>
            </a:pPr>
            <a:r>
              <a:rPr lang="en-US" sz="1400" dirty="0">
                <a:latin typeface="Arial" charset="0"/>
              </a:rPr>
              <a:t>It is recommended that the WG chair review the guidance in </a:t>
            </a:r>
            <a:r>
              <a:rPr lang="en-US" sz="1400" i="1" dirty="0">
                <a:latin typeface="Arial" charset="0"/>
              </a:rPr>
              <a:t>IEEE-SA Standards Board Operations Manual</a:t>
            </a:r>
            <a:r>
              <a:rPr lang="en-US" sz="1400" dirty="0">
                <a:latin typeface="Arial" charset="0"/>
              </a:rPr>
              <a:t> 6.3.5 and in FAQs 14 and 15 on inclusion of potential Essential Patent Claims by incorporation or by reference.</a:t>
            </a:r>
            <a:r>
              <a:rPr lang="en-US" sz="1400" dirty="0">
                <a:solidFill>
                  <a:srgbClr val="FF3300"/>
                </a:solidFill>
                <a:latin typeface="Arial" charset="0"/>
              </a:rPr>
              <a:t> </a:t>
            </a:r>
          </a:p>
          <a:p>
            <a:pPr lvl="1">
              <a:lnSpc>
                <a:spcPct val="80000"/>
              </a:lnSpc>
              <a:spcBef>
                <a:spcPct val="5000"/>
              </a:spcBef>
              <a:buFont typeface="Monotype Sorts" charset="0"/>
              <a:buNone/>
            </a:pPr>
            <a:endParaRPr lang="en-US" sz="1200" dirty="0">
              <a:latin typeface="Arial" charset="0"/>
            </a:endParaRPr>
          </a:p>
          <a:p>
            <a:pPr lvl="1">
              <a:lnSpc>
                <a:spcPct val="80000"/>
              </a:lnSpc>
              <a:spcBef>
                <a:spcPct val="5000"/>
              </a:spcBef>
              <a:buFont typeface="Monotype Sorts" charset="0"/>
              <a:buNone/>
            </a:pPr>
            <a:r>
              <a:rPr lang="en-US" sz="1200" dirty="0">
                <a:latin typeface="Arial" charset="0"/>
              </a:rPr>
              <a:t>	Note: </a:t>
            </a:r>
            <a:r>
              <a:rPr lang="en-US" sz="1200" b="1" dirty="0">
                <a:latin typeface="Arial" charset="0"/>
              </a:rPr>
              <a:t>WG</a:t>
            </a:r>
            <a:r>
              <a:rPr lang="en-US" sz="1200" dirty="0">
                <a:latin typeface="Arial" charset="0"/>
              </a:rPr>
              <a:t> includes Working Groups, Task Groups, and other standards-developing committees with a PAR approved by the IEEE-SA Standards Board.</a:t>
            </a:r>
          </a:p>
        </p:txBody>
      </p:sp>
      <p:sp>
        <p:nvSpPr>
          <p:cNvPr id="7171" name="Rectangle 1026"/>
          <p:cNvSpPr>
            <a:spLocks noGrp="1" noChangeArrowheads="1"/>
          </p:cNvSpPr>
          <p:nvPr>
            <p:ph type="title"/>
          </p:nvPr>
        </p:nvSpPr>
        <p:spPr>
          <a:xfrm>
            <a:off x="685800" y="0"/>
            <a:ext cx="7772400" cy="609600"/>
          </a:xfrm>
        </p:spPr>
        <p:txBody>
          <a:bodyPr lIns="90487" tIns="44450" rIns="90487" bIns="44450"/>
          <a:lstStyle/>
          <a:p>
            <a:r>
              <a:rPr lang="en-US" sz="2800" u="sng">
                <a:latin typeface="Arial" charset="0"/>
              </a:rPr>
              <a:t>Instructions for the WG Chair</a:t>
            </a:r>
          </a:p>
        </p:txBody>
      </p:sp>
      <p:sp>
        <p:nvSpPr>
          <p:cNvPr id="7172" name="Rectangle 1028"/>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eaLnBrk="0" hangingPunct="0"/>
            <a:endParaRPr lang="en-GB" sz="3200" b="1" u="sng">
              <a:solidFill>
                <a:srgbClr val="000099"/>
              </a:solidFill>
              <a:latin typeface="Arial" charset="0"/>
            </a:endParaRPr>
          </a:p>
        </p:txBody>
      </p:sp>
      <p:sp>
        <p:nvSpPr>
          <p:cNvPr id="7173" name="Rectangle 1029"/>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3363" indent="-180975" eaLnBrk="0" hangingPunct="0">
              <a:spcBef>
                <a:spcPct val="20000"/>
              </a:spcBef>
              <a:buClr>
                <a:srgbClr val="CC3300"/>
              </a:buClr>
              <a:buSzPct val="50000"/>
              <a:buFont typeface="Monotype Sorts" charset="0"/>
              <a:buChar char="l"/>
            </a:pPr>
            <a:endParaRPr lang="en-GB" sz="1800">
              <a:solidFill>
                <a:srgbClr val="000099"/>
              </a:solidFill>
              <a:latin typeface="Arial" charset="0"/>
            </a:endParaRPr>
          </a:p>
        </p:txBody>
      </p:sp>
      <p:sp>
        <p:nvSpPr>
          <p:cNvPr id="2" name="Date Placeholder 1"/>
          <p:cNvSpPr>
            <a:spLocks noGrp="1"/>
          </p:cNvSpPr>
          <p:nvPr>
            <p:ph type="dt" sz="half" idx="10"/>
          </p:nvPr>
        </p:nvSpPr>
        <p:spPr/>
        <p:txBody>
          <a:bodyPr/>
          <a:lstStyle/>
          <a:p>
            <a:pPr>
              <a:defRPr/>
            </a:pPr>
            <a:r>
              <a:rPr lang="en-US" smtClean="0"/>
              <a:t>&lt;July 2016&gt;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415733E-E371-8944-98C6-8B637C4A033A}" type="slidenum">
              <a:rPr lang="en-US" smtClean="0"/>
              <a:pPr>
                <a:defRPr/>
              </a:pPr>
              <a:t>2</a:t>
            </a:fld>
            <a:endParaRPr lang="en-US"/>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
            <a:ext cx="7772400" cy="1066800"/>
          </a:xfrm>
        </p:spPr>
        <p:txBody>
          <a:bodyPr/>
          <a:lstStyle/>
          <a:p>
            <a:r>
              <a:rPr lang="en-US" b="1" dirty="0" smtClean="0"/>
              <a:t>SC IETF</a:t>
            </a:r>
            <a:endParaRPr lang="en-US" b="1" dirty="0"/>
          </a:p>
        </p:txBody>
      </p:sp>
      <p:sp>
        <p:nvSpPr>
          <p:cNvPr id="3" name="Content Placeholder 2"/>
          <p:cNvSpPr>
            <a:spLocks noGrp="1"/>
          </p:cNvSpPr>
          <p:nvPr>
            <p:ph idx="1"/>
          </p:nvPr>
        </p:nvSpPr>
        <p:spPr>
          <a:xfrm>
            <a:off x="228600" y="990600"/>
            <a:ext cx="8763000" cy="5334000"/>
          </a:xfrm>
        </p:spPr>
        <p:txBody>
          <a:bodyPr/>
          <a:lstStyle/>
          <a:p>
            <a:pPr marL="0" indent="0">
              <a:buNone/>
            </a:pPr>
            <a:r>
              <a:rPr lang="en-US" dirty="0" smtClean="0"/>
              <a:t>lp-wan (</a:t>
            </a:r>
            <a:r>
              <a:rPr lang="en-US" dirty="0" err="1" smtClean="0"/>
              <a:t>bof</a:t>
            </a:r>
            <a:r>
              <a:rPr lang="en-US" dirty="0" smtClean="0"/>
              <a:t>)</a:t>
            </a:r>
          </a:p>
          <a:p>
            <a:pPr>
              <a:buFont typeface="Arial"/>
              <a:buChar char="•"/>
            </a:pPr>
            <a:r>
              <a:rPr lang="en-US" sz="2000" dirty="0" smtClean="0"/>
              <a:t>Applicability and Gap analysis </a:t>
            </a:r>
          </a:p>
          <a:p>
            <a:pPr lvl="1"/>
            <a:r>
              <a:rPr lang="en-US" sz="1600" dirty="0" smtClean="0"/>
              <a:t>draft</a:t>
            </a:r>
            <a:r>
              <a:rPr lang="en-US" sz="1600" dirty="0"/>
              <a:t>-</a:t>
            </a:r>
            <a:r>
              <a:rPr lang="en-US" sz="1600" dirty="0" err="1"/>
              <a:t>minaburo</a:t>
            </a:r>
            <a:r>
              <a:rPr lang="en-US" sz="1600" dirty="0"/>
              <a:t>-lp-wan-gap-</a:t>
            </a:r>
            <a:r>
              <a:rPr lang="en-US" sz="1600" dirty="0" smtClean="0"/>
              <a:t>analysis</a:t>
            </a:r>
          </a:p>
          <a:p>
            <a:pPr lvl="1"/>
            <a:r>
              <a:rPr lang="en-US" sz="1600" dirty="0" smtClean="0"/>
              <a:t>draft-gomez-lpwan-ipv6-analysis (Analysis </a:t>
            </a:r>
            <a:r>
              <a:rPr lang="en-US" sz="1600" dirty="0"/>
              <a:t>of IPv6 over LPWA: design space and </a:t>
            </a:r>
            <a:r>
              <a:rPr lang="en-US" sz="1600" dirty="0" smtClean="0"/>
              <a:t>challenges)</a:t>
            </a:r>
          </a:p>
          <a:p>
            <a:pPr>
              <a:buFont typeface="Arial"/>
              <a:buChar char="•"/>
            </a:pPr>
            <a:r>
              <a:rPr lang="en-US" sz="2000" dirty="0" smtClean="0"/>
              <a:t>Technology slot 1: 3GPP LPWA (NB-IoT / EC-GSM-IoT / Cat-M1)</a:t>
            </a:r>
          </a:p>
          <a:p>
            <a:pPr lvl="1">
              <a:buFont typeface="Arial"/>
              <a:buChar char="•"/>
            </a:pPr>
            <a:r>
              <a:rPr lang="en-US" sz="1600" dirty="0"/>
              <a:t>draft-ratilainen-lpwan-nb-iot-</a:t>
            </a:r>
            <a:r>
              <a:rPr lang="en-US" sz="1600" dirty="0" smtClean="0"/>
              <a:t>00</a:t>
            </a:r>
          </a:p>
          <a:p>
            <a:pPr marL="747713"/>
            <a:r>
              <a:rPr lang="en-US" sz="1600" dirty="0"/>
              <a:t>use licensed band from already deployed networks instead of unlicensed bands such as </a:t>
            </a:r>
            <a:r>
              <a:rPr lang="en-US" sz="1600" dirty="0" err="1"/>
              <a:t>sigfox</a:t>
            </a:r>
            <a:endParaRPr lang="en-US" sz="1600" dirty="0"/>
          </a:p>
          <a:p>
            <a:pPr marL="747713"/>
            <a:r>
              <a:rPr lang="en-US" sz="1600" dirty="0"/>
              <a:t>three operation modes: use one </a:t>
            </a:r>
            <a:r>
              <a:rPr lang="en-US" sz="1600" dirty="0" err="1"/>
              <a:t>gsm</a:t>
            </a:r>
            <a:r>
              <a:rPr lang="en-US" sz="1600" dirty="0"/>
              <a:t> band, use the guard band (whitespace) in band using LTE band</a:t>
            </a:r>
          </a:p>
          <a:p>
            <a:pPr marL="747713"/>
            <a:r>
              <a:rPr lang="en-US" sz="1600" dirty="0" smtClean="0"/>
              <a:t>receiver sensitivity </a:t>
            </a:r>
            <a:r>
              <a:rPr lang="en-US" sz="1600" dirty="0"/>
              <a:t>-141dBm</a:t>
            </a:r>
            <a:r>
              <a:rPr lang="en-US" sz="1600" dirty="0" smtClean="0"/>
              <a:t>, </a:t>
            </a:r>
            <a:r>
              <a:rPr lang="en-US" sz="1600" dirty="0"/>
              <a:t>QPSK, 180 kHz </a:t>
            </a:r>
            <a:r>
              <a:rPr lang="en-US" sz="1600" dirty="0" smtClean="0"/>
              <a:t>bandwidth</a:t>
            </a:r>
            <a:r>
              <a:rPr lang="en-US" sz="1600" dirty="0"/>
              <a:t>.</a:t>
            </a:r>
          </a:p>
          <a:p>
            <a:pPr marL="747713"/>
            <a:r>
              <a:rPr lang="en-US" sz="1600" dirty="0"/>
              <a:t>Packet data convergence protocol (PDCP) right below </a:t>
            </a:r>
            <a:r>
              <a:rPr lang="en-US" sz="1600" dirty="0" smtClean="0"/>
              <a:t>IP, 1600 </a:t>
            </a:r>
            <a:r>
              <a:rPr lang="en-US" sz="1600" dirty="0"/>
              <a:t>bytes. Use all the already existing mechanisms (NAS: Non </a:t>
            </a:r>
            <a:r>
              <a:rPr lang="en-US" sz="1600" dirty="0" smtClean="0"/>
              <a:t>access </a:t>
            </a:r>
            <a:r>
              <a:rPr lang="en-US" sz="1600" dirty="0"/>
              <a:t>stratum and AS: Access Stratum)</a:t>
            </a:r>
          </a:p>
          <a:p>
            <a:pPr marL="747713"/>
            <a:r>
              <a:rPr lang="en-US" sz="1600" dirty="0"/>
              <a:t>Mutual authentication. Shared secrets on the user</a:t>
            </a:r>
            <a:r>
              <a:rPr lang="en-US" sz="1600" dirty="0" smtClean="0"/>
              <a:t>.</a:t>
            </a:r>
            <a:endParaRPr lang="en-US" sz="1600" dirty="0"/>
          </a:p>
        </p:txBody>
      </p:sp>
      <p:sp>
        <p:nvSpPr>
          <p:cNvPr id="4" name="Date Placeholder 3"/>
          <p:cNvSpPr>
            <a:spLocks noGrp="1"/>
          </p:cNvSpPr>
          <p:nvPr>
            <p:ph type="dt" sz="half" idx="10"/>
          </p:nvPr>
        </p:nvSpPr>
        <p:spPr/>
        <p:txBody>
          <a:bodyPr/>
          <a:lstStyle/>
          <a:p>
            <a:pPr>
              <a:defRPr/>
            </a:pPr>
            <a:r>
              <a:rPr lang="en-US" dirty="0" smtClean="0"/>
              <a:t>&lt;July 2016&gt;</a:t>
            </a:r>
            <a:endParaRPr lang="en-US" dirty="0"/>
          </a:p>
        </p:txBody>
      </p:sp>
      <p:sp>
        <p:nvSpPr>
          <p:cNvPr id="5" name="Footer Placeholder 4"/>
          <p:cNvSpPr>
            <a:spLocks noGrp="1"/>
          </p:cNvSpPr>
          <p:nvPr>
            <p:ph type="ftr" sz="quarter" idx="11"/>
          </p:nvPr>
        </p:nvSpPr>
        <p:spPr/>
        <p:txBody>
          <a:bodyPr/>
          <a:lstStyle/>
          <a:p>
            <a:pPr>
              <a:defRPr/>
            </a:pPr>
            <a:r>
              <a:rPr lang="en-US" smtClean="0"/>
              <a:t>&lt;Pat Kinney&gt;, &lt;Kinney Consulting LLC&gt;</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7415733E-E371-8944-98C6-8B637C4A033A}" type="slidenum">
              <a:rPr lang="en-US" smtClean="0"/>
              <a:pPr>
                <a:defRPr/>
              </a:pPr>
              <a:t>20</a:t>
            </a:fld>
            <a:endParaRPr lang="en-US"/>
          </a:p>
        </p:txBody>
      </p:sp>
    </p:spTree>
    <p:extLst>
      <p:ext uri="{BB962C8B-B14F-4D97-AF65-F5344CB8AC3E}">
        <p14:creationId xmlns:p14="http://schemas.microsoft.com/office/powerpoint/2010/main" val="105188639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
            <a:ext cx="7772400" cy="1066800"/>
          </a:xfrm>
        </p:spPr>
        <p:txBody>
          <a:bodyPr/>
          <a:lstStyle/>
          <a:p>
            <a:r>
              <a:rPr lang="en-US" b="1" dirty="0" smtClean="0"/>
              <a:t>SC IETF</a:t>
            </a:r>
            <a:endParaRPr lang="en-US" b="1" dirty="0"/>
          </a:p>
        </p:txBody>
      </p:sp>
      <p:sp>
        <p:nvSpPr>
          <p:cNvPr id="3" name="Content Placeholder 2"/>
          <p:cNvSpPr>
            <a:spLocks noGrp="1"/>
          </p:cNvSpPr>
          <p:nvPr>
            <p:ph idx="1"/>
          </p:nvPr>
        </p:nvSpPr>
        <p:spPr>
          <a:xfrm>
            <a:off x="228600" y="990600"/>
            <a:ext cx="8763000" cy="5334000"/>
          </a:xfrm>
        </p:spPr>
        <p:txBody>
          <a:bodyPr/>
          <a:lstStyle/>
          <a:p>
            <a:pPr marL="0" indent="0">
              <a:buNone/>
            </a:pPr>
            <a:r>
              <a:rPr lang="en-US" dirty="0" smtClean="0"/>
              <a:t>lp-wan (</a:t>
            </a:r>
            <a:r>
              <a:rPr lang="en-US" dirty="0" err="1" smtClean="0"/>
              <a:t>bof</a:t>
            </a:r>
            <a:r>
              <a:rPr lang="en-US" dirty="0" smtClean="0"/>
              <a:t>)</a:t>
            </a:r>
          </a:p>
          <a:p>
            <a:pPr>
              <a:buFont typeface="Arial"/>
              <a:buChar char="•"/>
            </a:pPr>
            <a:r>
              <a:rPr lang="en-US" sz="2000" dirty="0" smtClean="0"/>
              <a:t>Technology </a:t>
            </a:r>
            <a:r>
              <a:rPr lang="en-US" sz="2000" dirty="0"/>
              <a:t>slot 2: IEEE LPWA (Wi-SUN, IEEE 802.15.4g</a:t>
            </a:r>
            <a:r>
              <a:rPr lang="en-US" sz="2000" dirty="0" smtClean="0"/>
              <a:t>)</a:t>
            </a:r>
          </a:p>
          <a:p>
            <a:pPr lvl="1">
              <a:buFont typeface="Arial"/>
              <a:buChar char="•"/>
            </a:pPr>
            <a:r>
              <a:rPr lang="en-US" sz="1600" dirty="0">
                <a:hlinkClick r:id="rId2"/>
              </a:rPr>
              <a:t>https://www.ietf.org/proceedings/96/slides/slides-96-lpwan-8.</a:t>
            </a:r>
            <a:r>
              <a:rPr lang="en-US" sz="1600" dirty="0" smtClean="0">
                <a:hlinkClick r:id="rId2"/>
              </a:rPr>
              <a:t>pdf</a:t>
            </a:r>
            <a:endParaRPr lang="en-US" sz="1600" dirty="0" smtClean="0"/>
          </a:p>
          <a:p>
            <a:pPr lvl="1">
              <a:buFont typeface="Arial"/>
              <a:buChar char="•"/>
            </a:pPr>
            <a:r>
              <a:rPr lang="en-US" sz="1600" dirty="0" smtClean="0">
                <a:latin typeface="Arial" charset="0"/>
              </a:rPr>
              <a:t>LPWAN’s target is narrower </a:t>
            </a:r>
            <a:r>
              <a:rPr lang="en-US" sz="1600" dirty="0">
                <a:latin typeface="Arial" charset="0"/>
              </a:rPr>
              <a:t>than the domain covered by IEEE802.15.4</a:t>
            </a:r>
          </a:p>
          <a:p>
            <a:pPr lvl="2"/>
            <a:r>
              <a:rPr lang="en-US" sz="1600" dirty="0">
                <a:latin typeface="Arial" charset="0"/>
              </a:rPr>
              <a:t>802.15.4 is highly flexible with a range of different capabilities</a:t>
            </a:r>
          </a:p>
          <a:p>
            <a:pPr lvl="2"/>
            <a:r>
              <a:rPr lang="en-US" sz="1600" dirty="0">
                <a:latin typeface="Arial" charset="0"/>
              </a:rPr>
              <a:t>Allows for optimized L1/L2 approaches depending on application (in-building, Industrial IoT,  Field Area Networks of various classes, </a:t>
            </a:r>
            <a:r>
              <a:rPr lang="en-US" sz="1600" dirty="0" err="1">
                <a:latin typeface="Arial" charset="0"/>
              </a:rPr>
              <a:t>etc</a:t>
            </a:r>
            <a:r>
              <a:rPr lang="en-US" sz="1600" dirty="0">
                <a:latin typeface="Arial" charset="0"/>
              </a:rPr>
              <a:t>)</a:t>
            </a:r>
          </a:p>
          <a:p>
            <a:pPr lvl="2"/>
            <a:r>
              <a:rPr lang="en-US" sz="1600" dirty="0">
                <a:latin typeface="Arial" charset="0"/>
              </a:rPr>
              <a:t>Supports both structured and ad hoc, self forming network </a:t>
            </a:r>
            <a:r>
              <a:rPr lang="en-US" sz="1600" dirty="0" smtClean="0">
                <a:latin typeface="Arial" charset="0"/>
              </a:rPr>
              <a:t>architectures</a:t>
            </a:r>
            <a:endParaRPr lang="en-US" sz="1600" dirty="0" smtClean="0"/>
          </a:p>
          <a:p>
            <a:pPr>
              <a:buFont typeface="Arial"/>
              <a:buChar char="•"/>
            </a:pPr>
            <a:r>
              <a:rPr lang="en-US" sz="2000" dirty="0" smtClean="0"/>
              <a:t>Technology </a:t>
            </a:r>
            <a:r>
              <a:rPr lang="en-US" sz="2000" dirty="0"/>
              <a:t>slot 3: </a:t>
            </a:r>
            <a:r>
              <a:rPr lang="en-US" sz="2000" dirty="0" err="1" smtClean="0"/>
              <a:t>LoRa</a:t>
            </a:r>
            <a:endParaRPr lang="en-US" sz="2000" dirty="0" smtClean="0"/>
          </a:p>
          <a:p>
            <a:pPr lvl="1">
              <a:buFont typeface="Arial"/>
              <a:buChar char="•"/>
            </a:pPr>
            <a:r>
              <a:rPr lang="en-US" sz="1600" dirty="0"/>
              <a:t>draft-vilajosana-lpwan-lora-hc-</a:t>
            </a:r>
            <a:r>
              <a:rPr lang="en-US" sz="1600" dirty="0" smtClean="0"/>
              <a:t>00</a:t>
            </a:r>
          </a:p>
          <a:p>
            <a:pPr marL="747713"/>
            <a:r>
              <a:rPr lang="en-US" sz="1600" dirty="0" smtClean="0"/>
              <a:t>Modulation - </a:t>
            </a:r>
            <a:r>
              <a:rPr lang="en-US" sz="1600" dirty="0" err="1" smtClean="0"/>
              <a:t>LoRa</a:t>
            </a:r>
            <a:r>
              <a:rPr lang="en-US" sz="1600" dirty="0" smtClean="0"/>
              <a:t> </a:t>
            </a:r>
            <a:r>
              <a:rPr lang="en-US" sz="1600" dirty="0"/>
              <a:t>(spread spectrum</a:t>
            </a:r>
            <a:r>
              <a:rPr lang="en-US" sz="1600" dirty="0" smtClean="0"/>
              <a:t>), Frequency - Sub</a:t>
            </a:r>
            <a:r>
              <a:rPr lang="en-US" sz="1600" dirty="0"/>
              <a:t>-GHz ISM </a:t>
            </a:r>
          </a:p>
          <a:p>
            <a:pPr marL="747713"/>
            <a:r>
              <a:rPr lang="en-US" sz="1600" dirty="0"/>
              <a:t>Channel </a:t>
            </a:r>
            <a:r>
              <a:rPr lang="en-US" sz="1600" dirty="0" smtClean="0"/>
              <a:t>bandwidth - 125</a:t>
            </a:r>
            <a:r>
              <a:rPr lang="en-US" sz="1600" dirty="0"/>
              <a:t>-500 </a:t>
            </a:r>
            <a:r>
              <a:rPr lang="en-US" sz="1600" dirty="0" smtClean="0"/>
              <a:t>KHz, Data rate - 300 </a:t>
            </a:r>
            <a:r>
              <a:rPr lang="en-US" sz="1600" dirty="0"/>
              <a:t>bps – 50 kbps </a:t>
            </a:r>
          </a:p>
          <a:p>
            <a:pPr marL="747713"/>
            <a:r>
              <a:rPr lang="en-US" sz="1600" dirty="0"/>
              <a:t>Gateway </a:t>
            </a:r>
            <a:r>
              <a:rPr lang="en-US" sz="1600" dirty="0" smtClean="0"/>
              <a:t>sensitivity -</a:t>
            </a:r>
            <a:r>
              <a:rPr lang="en-US" sz="1600" dirty="0"/>
              <a:t>142 dBm/</a:t>
            </a:r>
            <a:r>
              <a:rPr lang="en-US" sz="1600" dirty="0" smtClean="0"/>
              <a:t>300bps, Range 10</a:t>
            </a:r>
            <a:r>
              <a:rPr lang="en-US" sz="1600" dirty="0"/>
              <a:t>+ km, deep indoor coverage </a:t>
            </a:r>
          </a:p>
          <a:p>
            <a:pPr marL="747713"/>
            <a:r>
              <a:rPr lang="en-US" sz="1600" dirty="0"/>
              <a:t>Payload size </a:t>
            </a:r>
            <a:r>
              <a:rPr lang="en-US" sz="1600" dirty="0" smtClean="0"/>
              <a:t>11 </a:t>
            </a:r>
            <a:r>
              <a:rPr lang="en-US" sz="1600" dirty="0"/>
              <a:t>– 242 bytes (variable) </a:t>
            </a:r>
          </a:p>
          <a:p>
            <a:pPr marL="747713"/>
            <a:r>
              <a:rPr lang="en-US" sz="1600" dirty="0" smtClean="0"/>
              <a:t>Battery consumption 10mA </a:t>
            </a:r>
            <a:r>
              <a:rPr lang="en-US" sz="1600" dirty="0"/>
              <a:t>RX / 32mA (14dBm) TX -- 10+ year </a:t>
            </a:r>
          </a:p>
          <a:p>
            <a:pPr marL="747713"/>
            <a:r>
              <a:rPr lang="en-US" sz="1600" dirty="0" smtClean="0"/>
              <a:t>Communication </a:t>
            </a:r>
            <a:r>
              <a:rPr lang="en-US" sz="1600" dirty="0"/>
              <a:t>type </a:t>
            </a:r>
            <a:r>
              <a:rPr lang="en-US" sz="1600" dirty="0" smtClean="0"/>
              <a:t>Bidirectional </a:t>
            </a:r>
            <a:r>
              <a:rPr lang="en-US" sz="1600" dirty="0"/>
              <a:t>unicast, network </a:t>
            </a:r>
            <a:r>
              <a:rPr lang="en-US" sz="1600" dirty="0" smtClean="0"/>
              <a:t>multicast </a:t>
            </a:r>
            <a:endParaRPr lang="en-US" sz="1600" dirty="0"/>
          </a:p>
        </p:txBody>
      </p:sp>
      <p:sp>
        <p:nvSpPr>
          <p:cNvPr id="4" name="Date Placeholder 3"/>
          <p:cNvSpPr>
            <a:spLocks noGrp="1"/>
          </p:cNvSpPr>
          <p:nvPr>
            <p:ph type="dt" sz="half" idx="10"/>
          </p:nvPr>
        </p:nvSpPr>
        <p:spPr/>
        <p:txBody>
          <a:bodyPr/>
          <a:lstStyle/>
          <a:p>
            <a:pPr>
              <a:defRPr/>
            </a:pPr>
            <a:r>
              <a:rPr lang="en-US" dirty="0" smtClean="0"/>
              <a:t>&lt;July 2016&gt;</a:t>
            </a:r>
            <a:endParaRPr lang="en-US" dirty="0"/>
          </a:p>
        </p:txBody>
      </p:sp>
      <p:sp>
        <p:nvSpPr>
          <p:cNvPr id="5" name="Footer Placeholder 4"/>
          <p:cNvSpPr>
            <a:spLocks noGrp="1"/>
          </p:cNvSpPr>
          <p:nvPr>
            <p:ph type="ftr" sz="quarter" idx="11"/>
          </p:nvPr>
        </p:nvSpPr>
        <p:spPr/>
        <p:txBody>
          <a:bodyPr/>
          <a:lstStyle/>
          <a:p>
            <a:pPr>
              <a:defRPr/>
            </a:pPr>
            <a:r>
              <a:rPr lang="en-US" smtClean="0"/>
              <a:t>&lt;Pat Kinney&gt;, &lt;Kinney Consulting LLC&gt;</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7415733E-E371-8944-98C6-8B637C4A033A}" type="slidenum">
              <a:rPr lang="en-US" smtClean="0"/>
              <a:pPr>
                <a:defRPr/>
              </a:pPr>
              <a:t>21</a:t>
            </a:fld>
            <a:endParaRPr lang="en-US"/>
          </a:p>
        </p:txBody>
      </p:sp>
    </p:spTree>
    <p:extLst>
      <p:ext uri="{BB962C8B-B14F-4D97-AF65-F5344CB8AC3E}">
        <p14:creationId xmlns:p14="http://schemas.microsoft.com/office/powerpoint/2010/main" val="2349114318"/>
      </p:ext>
    </p:extLst>
  </p:cSld>
  <p:clrMapOvr>
    <a:masterClrMapping/>
  </p:clrMapOvr>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
            <a:ext cx="7772400" cy="1066800"/>
          </a:xfrm>
        </p:spPr>
        <p:txBody>
          <a:bodyPr/>
          <a:lstStyle/>
          <a:p>
            <a:r>
              <a:rPr lang="en-US" b="1" dirty="0" smtClean="0"/>
              <a:t>SC IETF</a:t>
            </a:r>
            <a:endParaRPr lang="en-US" b="1" dirty="0"/>
          </a:p>
        </p:txBody>
      </p:sp>
      <p:sp>
        <p:nvSpPr>
          <p:cNvPr id="3" name="Content Placeholder 2"/>
          <p:cNvSpPr>
            <a:spLocks noGrp="1"/>
          </p:cNvSpPr>
          <p:nvPr>
            <p:ph idx="1"/>
          </p:nvPr>
        </p:nvSpPr>
        <p:spPr>
          <a:xfrm>
            <a:off x="228600" y="533400"/>
            <a:ext cx="8763000" cy="5334000"/>
          </a:xfrm>
        </p:spPr>
        <p:txBody>
          <a:bodyPr/>
          <a:lstStyle/>
          <a:p>
            <a:pPr marL="0" indent="0">
              <a:buNone/>
            </a:pPr>
            <a:r>
              <a:rPr lang="en-US" sz="2800" dirty="0" smtClean="0"/>
              <a:t>lp-wan (</a:t>
            </a:r>
            <a:r>
              <a:rPr lang="en-US" sz="2800" dirty="0" err="1" smtClean="0"/>
              <a:t>bof</a:t>
            </a:r>
            <a:r>
              <a:rPr lang="en-US" sz="2800" dirty="0" smtClean="0"/>
              <a:t>)</a:t>
            </a:r>
          </a:p>
          <a:p>
            <a:pPr>
              <a:buFont typeface="Arial"/>
              <a:buChar char="•"/>
            </a:pPr>
            <a:r>
              <a:rPr lang="en-US" sz="2000" dirty="0" smtClean="0"/>
              <a:t>Technology </a:t>
            </a:r>
            <a:r>
              <a:rPr lang="en-US" sz="2000" dirty="0"/>
              <a:t>slot 4: SIGFOX </a:t>
            </a:r>
            <a:endParaRPr lang="en-US" sz="2000" dirty="0" smtClean="0"/>
          </a:p>
          <a:p>
            <a:pPr lvl="1">
              <a:buFont typeface="Arial"/>
              <a:buChar char="•"/>
            </a:pPr>
            <a:r>
              <a:rPr lang="en-US" sz="1600" dirty="0"/>
              <a:t> draft-zuniga-lpwan-sigfox-system-description-</a:t>
            </a:r>
            <a:r>
              <a:rPr lang="en-US" sz="1600" dirty="0" smtClean="0"/>
              <a:t>00</a:t>
            </a:r>
          </a:p>
          <a:p>
            <a:pPr lvl="1">
              <a:buFont typeface="Arial"/>
              <a:buChar char="•"/>
            </a:pPr>
            <a:r>
              <a:rPr lang="en-CA" sz="1600" dirty="0" smtClean="0">
                <a:latin typeface="Arial" charset="0"/>
              </a:rPr>
              <a:t>Uplink</a:t>
            </a:r>
          </a:p>
          <a:p>
            <a:pPr lvl="2">
              <a:buFont typeface="Arial"/>
              <a:buChar char="•"/>
            </a:pPr>
            <a:r>
              <a:rPr lang="en-CA" sz="1600" dirty="0" smtClean="0">
                <a:latin typeface="Arial" charset="0"/>
              </a:rPr>
              <a:t>Channelization </a:t>
            </a:r>
            <a:r>
              <a:rPr lang="en-CA" sz="1600" dirty="0">
                <a:latin typeface="Arial" charset="0"/>
              </a:rPr>
              <a:t>mask: 100 Hz (600 Hz in the USA</a:t>
            </a:r>
            <a:r>
              <a:rPr lang="en-CA" sz="1600" dirty="0" smtClean="0">
                <a:latin typeface="Arial" charset="0"/>
              </a:rPr>
              <a:t>)</a:t>
            </a:r>
          </a:p>
          <a:p>
            <a:pPr lvl="2">
              <a:buFont typeface="Arial"/>
              <a:buChar char="•"/>
            </a:pPr>
            <a:r>
              <a:rPr lang="en-CA" sz="1600" dirty="0" smtClean="0">
                <a:latin typeface="Arial" charset="0"/>
              </a:rPr>
              <a:t>Uplink </a:t>
            </a:r>
            <a:r>
              <a:rPr lang="en-CA" sz="1600" dirty="0">
                <a:latin typeface="Arial" charset="0"/>
              </a:rPr>
              <a:t>baud rate: 100 baud (600 baud in the USA</a:t>
            </a:r>
            <a:r>
              <a:rPr lang="en-CA" sz="1600" dirty="0" smtClean="0">
                <a:latin typeface="Arial" charset="0"/>
              </a:rPr>
              <a:t>), Modulation </a:t>
            </a:r>
            <a:r>
              <a:rPr lang="en-CA" sz="1600" dirty="0">
                <a:latin typeface="Arial" charset="0"/>
              </a:rPr>
              <a:t>scheme: </a:t>
            </a:r>
            <a:r>
              <a:rPr lang="en-CA" sz="1600" dirty="0" smtClean="0">
                <a:latin typeface="Arial" charset="0"/>
              </a:rPr>
              <a:t>DBPSK</a:t>
            </a:r>
          </a:p>
          <a:p>
            <a:pPr lvl="2">
              <a:buFont typeface="Arial"/>
              <a:buChar char="•"/>
            </a:pPr>
            <a:r>
              <a:rPr lang="en-CA" sz="1600" dirty="0" smtClean="0">
                <a:latin typeface="Arial" charset="0"/>
              </a:rPr>
              <a:t>Link </a:t>
            </a:r>
            <a:r>
              <a:rPr lang="en-CA" sz="1600" dirty="0">
                <a:latin typeface="Arial" charset="0"/>
              </a:rPr>
              <a:t>budget: 155 dB (or better</a:t>
            </a:r>
            <a:r>
              <a:rPr lang="en-CA" sz="1600" dirty="0" smtClean="0">
                <a:latin typeface="Arial" charset="0"/>
              </a:rPr>
              <a:t>)</a:t>
            </a:r>
          </a:p>
          <a:p>
            <a:pPr lvl="2">
              <a:buFont typeface="Arial"/>
              <a:buChar char="•"/>
            </a:pPr>
            <a:r>
              <a:rPr lang="en-CA" sz="1600" dirty="0" smtClean="0">
                <a:latin typeface="Arial" charset="0"/>
              </a:rPr>
              <a:t>In </a:t>
            </a:r>
            <a:r>
              <a:rPr lang="en-CA" sz="1600" dirty="0">
                <a:latin typeface="Arial" charset="0"/>
              </a:rPr>
              <a:t>Europe, the UNB uplink frequency band is limited to 868,00 to 868,60 MHz, with a maximum output power of 25 </a:t>
            </a:r>
            <a:r>
              <a:rPr lang="en-CA" sz="1600" dirty="0" err="1">
                <a:latin typeface="Arial" charset="0"/>
              </a:rPr>
              <a:t>mW</a:t>
            </a:r>
            <a:r>
              <a:rPr lang="en-CA" sz="1600" dirty="0">
                <a:latin typeface="Arial" charset="0"/>
              </a:rPr>
              <a:t> and a maximum mean transmission time of 1</a:t>
            </a:r>
            <a:r>
              <a:rPr lang="en-CA" sz="1600" dirty="0" smtClean="0">
                <a:latin typeface="Arial" charset="0"/>
              </a:rPr>
              <a:t>%</a:t>
            </a:r>
          </a:p>
          <a:p>
            <a:pPr marL="801688"/>
            <a:r>
              <a:rPr lang="en-CA" sz="1600" dirty="0" smtClean="0">
                <a:latin typeface="Arial" charset="0"/>
              </a:rPr>
              <a:t>Downlink</a:t>
            </a:r>
          </a:p>
          <a:p>
            <a:pPr marL="1147763" lvl="1">
              <a:buFont typeface="Arial"/>
              <a:buChar char="•"/>
            </a:pPr>
            <a:r>
              <a:rPr lang="en-CA" sz="1600" dirty="0" smtClean="0">
                <a:latin typeface="Arial" charset="0"/>
              </a:rPr>
              <a:t>Channelization </a:t>
            </a:r>
            <a:r>
              <a:rPr lang="en-CA" sz="1600" dirty="0">
                <a:latin typeface="Arial" charset="0"/>
              </a:rPr>
              <a:t>mask: 1.5 </a:t>
            </a:r>
            <a:r>
              <a:rPr lang="en-CA" sz="1600" dirty="0" smtClean="0">
                <a:latin typeface="Arial" charset="0"/>
              </a:rPr>
              <a:t>kHz, Downlink </a:t>
            </a:r>
            <a:r>
              <a:rPr lang="en-CA" sz="1600" dirty="0">
                <a:latin typeface="Arial" charset="0"/>
              </a:rPr>
              <a:t>baud rate: 600 </a:t>
            </a:r>
            <a:r>
              <a:rPr lang="en-CA" sz="1600" dirty="0" smtClean="0">
                <a:latin typeface="Arial" charset="0"/>
              </a:rPr>
              <a:t>baud Modulation: GFSK</a:t>
            </a:r>
          </a:p>
          <a:p>
            <a:pPr marL="1147763" lvl="1">
              <a:buFont typeface="Arial"/>
              <a:buChar char="•"/>
            </a:pPr>
            <a:r>
              <a:rPr lang="en-CA" sz="1600" dirty="0" smtClean="0">
                <a:latin typeface="Arial" charset="0"/>
              </a:rPr>
              <a:t>TX power</a:t>
            </a:r>
            <a:r>
              <a:rPr lang="en-CA" sz="1600" dirty="0">
                <a:latin typeface="Arial" charset="0"/>
              </a:rPr>
              <a:t>: 500 </a:t>
            </a:r>
            <a:r>
              <a:rPr lang="en-CA" sz="1600" dirty="0" err="1">
                <a:latin typeface="Arial" charset="0"/>
              </a:rPr>
              <a:t>mW</a:t>
            </a:r>
            <a:r>
              <a:rPr lang="en-CA" sz="1600" dirty="0">
                <a:latin typeface="Arial" charset="0"/>
              </a:rPr>
              <a:t> (4W in the USA</a:t>
            </a:r>
            <a:r>
              <a:rPr lang="en-CA" sz="1600" dirty="0" smtClean="0">
                <a:latin typeface="Arial" charset="0"/>
              </a:rPr>
              <a:t>), Link </a:t>
            </a:r>
            <a:r>
              <a:rPr lang="en-CA" sz="1600" dirty="0">
                <a:latin typeface="Arial" charset="0"/>
              </a:rPr>
              <a:t>budget: 153 dB (or better</a:t>
            </a:r>
            <a:r>
              <a:rPr lang="en-CA" sz="1600" dirty="0" smtClean="0">
                <a:latin typeface="Arial" charset="0"/>
              </a:rPr>
              <a:t>)</a:t>
            </a:r>
          </a:p>
          <a:p>
            <a:pPr marL="1147763" lvl="1">
              <a:buFont typeface="Arial"/>
              <a:buChar char="•"/>
            </a:pPr>
            <a:r>
              <a:rPr lang="en-CA" sz="1600" dirty="0" smtClean="0">
                <a:latin typeface="Arial" charset="0"/>
              </a:rPr>
              <a:t>In </a:t>
            </a:r>
            <a:r>
              <a:rPr lang="en-CA" sz="1600" dirty="0">
                <a:latin typeface="Arial" charset="0"/>
              </a:rPr>
              <a:t>Europe, the UNB downlink frequency band is limited to </a:t>
            </a:r>
            <a:r>
              <a:rPr lang="en-CA" sz="1600" dirty="0" smtClean="0">
                <a:latin typeface="Arial" charset="0"/>
              </a:rPr>
              <a:t>869.40 </a:t>
            </a:r>
            <a:r>
              <a:rPr lang="en-CA" sz="1600" dirty="0">
                <a:latin typeface="Arial" charset="0"/>
              </a:rPr>
              <a:t>to </a:t>
            </a:r>
            <a:r>
              <a:rPr lang="en-CA" sz="1600" dirty="0" smtClean="0">
                <a:latin typeface="Arial" charset="0"/>
              </a:rPr>
              <a:t>869.65 </a:t>
            </a:r>
            <a:r>
              <a:rPr lang="en-CA" sz="1600" dirty="0">
                <a:latin typeface="Arial" charset="0"/>
              </a:rPr>
              <a:t>MHz, with a maximum output power of 500 </a:t>
            </a:r>
            <a:r>
              <a:rPr lang="en-CA" sz="1600" dirty="0" err="1">
                <a:latin typeface="Arial" charset="0"/>
              </a:rPr>
              <a:t>mW</a:t>
            </a:r>
            <a:r>
              <a:rPr lang="en-CA" sz="1600" dirty="0">
                <a:latin typeface="Arial" charset="0"/>
              </a:rPr>
              <a:t> with 10% duty </a:t>
            </a:r>
            <a:r>
              <a:rPr lang="en-CA" sz="1600" dirty="0" smtClean="0">
                <a:latin typeface="Arial" charset="0"/>
              </a:rPr>
              <a:t>cycle</a:t>
            </a:r>
          </a:p>
          <a:p>
            <a:pPr marL="1147763" lvl="1">
              <a:buFont typeface="Arial"/>
              <a:buChar char="•"/>
            </a:pPr>
            <a:r>
              <a:rPr lang="en-US" altLang="en-US" sz="1600" dirty="0"/>
              <a:t>Unicast asynchronous communications</a:t>
            </a:r>
          </a:p>
          <a:p>
            <a:pPr marL="1490663" lvl="2">
              <a:buFont typeface="Arial"/>
              <a:buChar char="•"/>
            </a:pPr>
            <a:r>
              <a:rPr lang="en-US" altLang="en-US" sz="1200" dirty="0"/>
              <a:t>Max limitation: 140 Uplink vs. 4 Downlink messages per day</a:t>
            </a:r>
          </a:p>
          <a:p>
            <a:pPr marL="1490663" lvl="2">
              <a:buFont typeface="Arial"/>
              <a:buChar char="•"/>
            </a:pPr>
            <a:r>
              <a:rPr lang="en-US" altLang="en-US" sz="1200" dirty="0"/>
              <a:t>Limitations can be slightly relaxed depending on system conditions</a:t>
            </a:r>
          </a:p>
          <a:p>
            <a:pPr marL="1147763" lvl="1">
              <a:buFont typeface="Arial"/>
              <a:buChar char="•"/>
            </a:pPr>
            <a:r>
              <a:rPr lang="en-US" altLang="en-US" sz="1600" dirty="0" smtClean="0"/>
              <a:t>Fragmentation </a:t>
            </a:r>
            <a:r>
              <a:rPr lang="en-US" altLang="en-US" sz="1600" dirty="0"/>
              <a:t>and encryption at application </a:t>
            </a:r>
            <a:r>
              <a:rPr lang="en-US" altLang="en-US" sz="1600" dirty="0" smtClean="0"/>
              <a:t>layer</a:t>
            </a:r>
          </a:p>
          <a:p>
            <a:pPr marL="1147763" lvl="1">
              <a:buFont typeface="Arial"/>
              <a:buChar char="•"/>
            </a:pPr>
            <a:r>
              <a:rPr lang="en-US" altLang="en-US" sz="1600" dirty="0" smtClean="0"/>
              <a:t>L2 security</a:t>
            </a:r>
          </a:p>
          <a:p>
            <a:pPr marL="1490663" lvl="2">
              <a:buFont typeface="Arial"/>
              <a:buChar char="•"/>
            </a:pPr>
            <a:r>
              <a:rPr lang="en-US" altLang="en-US" sz="1200" dirty="0" smtClean="0"/>
              <a:t>Message </a:t>
            </a:r>
            <a:r>
              <a:rPr lang="en-US" altLang="en-US" sz="1200" dirty="0"/>
              <a:t>authentication code and unique device </a:t>
            </a:r>
            <a:r>
              <a:rPr lang="en-US" altLang="en-US" sz="1200" dirty="0" smtClean="0"/>
              <a:t>ID</a:t>
            </a:r>
          </a:p>
          <a:p>
            <a:pPr marL="1490663" lvl="2">
              <a:buFont typeface="Arial"/>
              <a:buChar char="•"/>
            </a:pPr>
            <a:r>
              <a:rPr lang="en-US" altLang="en-US" sz="1200" dirty="0" smtClean="0"/>
              <a:t>Key </a:t>
            </a:r>
            <a:r>
              <a:rPr lang="en-US" altLang="en-US" sz="1200" dirty="0"/>
              <a:t>management: pre-</a:t>
            </a:r>
            <a:r>
              <a:rPr lang="en-US" altLang="en-US" sz="1200" dirty="0" smtClean="0"/>
              <a:t>provisioned</a:t>
            </a:r>
            <a:endParaRPr lang="en-US" altLang="en-US" sz="1200" dirty="0"/>
          </a:p>
        </p:txBody>
      </p:sp>
      <p:sp>
        <p:nvSpPr>
          <p:cNvPr id="4" name="Date Placeholder 3"/>
          <p:cNvSpPr>
            <a:spLocks noGrp="1"/>
          </p:cNvSpPr>
          <p:nvPr>
            <p:ph type="dt" sz="half" idx="10"/>
          </p:nvPr>
        </p:nvSpPr>
        <p:spPr/>
        <p:txBody>
          <a:bodyPr/>
          <a:lstStyle/>
          <a:p>
            <a:pPr>
              <a:defRPr/>
            </a:pPr>
            <a:r>
              <a:rPr lang="en-US" dirty="0" smtClean="0"/>
              <a:t>&lt;July 2016&gt;</a:t>
            </a:r>
            <a:endParaRPr lang="en-US" dirty="0"/>
          </a:p>
        </p:txBody>
      </p:sp>
      <p:sp>
        <p:nvSpPr>
          <p:cNvPr id="5" name="Footer Placeholder 4"/>
          <p:cNvSpPr>
            <a:spLocks noGrp="1"/>
          </p:cNvSpPr>
          <p:nvPr>
            <p:ph type="ftr" sz="quarter" idx="11"/>
          </p:nvPr>
        </p:nvSpPr>
        <p:spPr/>
        <p:txBody>
          <a:bodyPr/>
          <a:lstStyle/>
          <a:p>
            <a:pPr>
              <a:defRPr/>
            </a:pPr>
            <a:r>
              <a:rPr lang="en-US" smtClean="0"/>
              <a:t>&lt;Pat Kinney&gt;, &lt;Kinney Consulting LLC&gt;</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7415733E-E371-8944-98C6-8B637C4A033A}" type="slidenum">
              <a:rPr lang="en-US" smtClean="0"/>
              <a:pPr>
                <a:defRPr/>
              </a:pPr>
              <a:t>22</a:t>
            </a:fld>
            <a:endParaRPr lang="en-US"/>
          </a:p>
        </p:txBody>
      </p:sp>
    </p:spTree>
    <p:extLst>
      <p:ext uri="{BB962C8B-B14F-4D97-AF65-F5344CB8AC3E}">
        <p14:creationId xmlns:p14="http://schemas.microsoft.com/office/powerpoint/2010/main" val="4119292756"/>
      </p:ext>
    </p:extLst>
  </p:cSld>
  <p:clrMapOvr>
    <a:masterClrMapping/>
  </p:clrMapOvr>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
            <a:ext cx="7772400" cy="1066800"/>
          </a:xfrm>
        </p:spPr>
        <p:txBody>
          <a:bodyPr/>
          <a:lstStyle/>
          <a:p>
            <a:r>
              <a:rPr lang="en-US" b="1" dirty="0" smtClean="0"/>
              <a:t>SC IETF</a:t>
            </a:r>
            <a:endParaRPr lang="en-US" b="1" dirty="0"/>
          </a:p>
        </p:txBody>
      </p:sp>
      <p:sp>
        <p:nvSpPr>
          <p:cNvPr id="3" name="Content Placeholder 2"/>
          <p:cNvSpPr>
            <a:spLocks noGrp="1"/>
          </p:cNvSpPr>
          <p:nvPr>
            <p:ph idx="1"/>
          </p:nvPr>
        </p:nvSpPr>
        <p:spPr>
          <a:xfrm>
            <a:off x="228600" y="914400"/>
            <a:ext cx="8534400" cy="5562600"/>
          </a:xfrm>
        </p:spPr>
        <p:txBody>
          <a:bodyPr/>
          <a:lstStyle/>
          <a:p>
            <a:pPr marL="0" indent="0">
              <a:buNone/>
            </a:pPr>
            <a:r>
              <a:rPr lang="en-US" dirty="0" smtClean="0"/>
              <a:t>lp-wan (</a:t>
            </a:r>
            <a:r>
              <a:rPr lang="en-US" dirty="0" err="1" smtClean="0"/>
              <a:t>bof</a:t>
            </a:r>
            <a:r>
              <a:rPr lang="en-US" dirty="0" smtClean="0"/>
              <a:t>)</a:t>
            </a:r>
            <a:r>
              <a:rPr lang="en-US" dirty="0"/>
              <a:t> </a:t>
            </a:r>
            <a:endParaRPr lang="en-US" dirty="0" smtClean="0"/>
          </a:p>
          <a:p>
            <a:pPr marL="0" indent="0">
              <a:buNone/>
            </a:pPr>
            <a:r>
              <a:rPr lang="en-US" sz="2000" dirty="0"/>
              <a:t>Charter Point 1</a:t>
            </a:r>
          </a:p>
          <a:p>
            <a:pPr lvl="1"/>
            <a:r>
              <a:rPr lang="en-US" sz="1600" dirty="0"/>
              <a:t>Produce an Informational document describing and relating some selected LPWA technologies. This work will document the common characteristics and highlight actual needs that the IETF could serve; but it is not an intention to provide a competitive analysis. It is expected that the information contained therein originates from and is reviewed by LPWA stakeholders, and that this WG may leverage the resulting document to suggest new activity in other </a:t>
            </a:r>
            <a:r>
              <a:rPr lang="en-US" sz="1600" dirty="0" smtClean="0"/>
              <a:t>WGs</a:t>
            </a:r>
            <a:endParaRPr lang="en-US" dirty="0"/>
          </a:p>
          <a:p>
            <a:pPr marL="0" indent="0">
              <a:buNone/>
            </a:pPr>
            <a:r>
              <a:rPr lang="en-US" sz="2000" dirty="0" smtClean="0"/>
              <a:t>Charter Point 2</a:t>
            </a:r>
          </a:p>
          <a:p>
            <a:pPr lvl="1"/>
            <a:r>
              <a:rPr lang="en-US" sz="1600" dirty="0"/>
              <a:t>Produce best practice documents highlighting </a:t>
            </a:r>
            <a:r>
              <a:rPr lang="en-US" sz="1600" dirty="0" smtClean="0"/>
              <a:t>potential </a:t>
            </a:r>
            <a:r>
              <a:rPr lang="en-US" sz="1600" dirty="0"/>
              <a:t>areas where IETF technologies may be </a:t>
            </a:r>
            <a:r>
              <a:rPr lang="en-US" sz="1600" dirty="0" smtClean="0"/>
              <a:t>leveraged</a:t>
            </a:r>
            <a:r>
              <a:rPr lang="en-US" sz="1600" dirty="0"/>
              <a:t>; these documents may eventually be </a:t>
            </a:r>
            <a:r>
              <a:rPr lang="en-US" sz="1600" dirty="0" smtClean="0"/>
              <a:t>published </a:t>
            </a:r>
            <a:r>
              <a:rPr lang="en-US" sz="1600" dirty="0"/>
              <a:t>as Informational RFCs. It is an expectation </a:t>
            </a:r>
            <a:r>
              <a:rPr lang="en-US" sz="1600" dirty="0" smtClean="0"/>
              <a:t>that </a:t>
            </a:r>
            <a:r>
              <a:rPr lang="en-US" sz="1600" dirty="0"/>
              <a:t>the resulting document(s) may contribute to the </a:t>
            </a:r>
            <a:r>
              <a:rPr lang="en-US" sz="1600" dirty="0" smtClean="0"/>
              <a:t>interaction </a:t>
            </a:r>
            <a:r>
              <a:rPr lang="en-US" sz="1600" dirty="0"/>
              <a:t>with LPWA stakeholders and lead to </a:t>
            </a:r>
            <a:r>
              <a:rPr lang="en-US" sz="1600" dirty="0" smtClean="0"/>
              <a:t>additional </a:t>
            </a:r>
            <a:r>
              <a:rPr lang="en-US" sz="1600" dirty="0"/>
              <a:t>work in the future. Envisioned topics </a:t>
            </a:r>
            <a:r>
              <a:rPr lang="en-US" sz="1600" dirty="0" smtClean="0"/>
              <a:t>include </a:t>
            </a:r>
            <a:r>
              <a:rPr lang="en-US" sz="1600" dirty="0"/>
              <a:t>security, management, and cross-layer </a:t>
            </a:r>
            <a:r>
              <a:rPr lang="en-US" sz="1600" dirty="0" smtClean="0"/>
              <a:t>optimizations.</a:t>
            </a:r>
          </a:p>
          <a:p>
            <a:pPr marL="742950" lvl="2" indent="0">
              <a:buNone/>
            </a:pPr>
            <a:endParaRPr lang="en-US" dirty="0"/>
          </a:p>
        </p:txBody>
      </p:sp>
      <p:sp>
        <p:nvSpPr>
          <p:cNvPr id="4" name="Date Placeholder 3"/>
          <p:cNvSpPr>
            <a:spLocks noGrp="1"/>
          </p:cNvSpPr>
          <p:nvPr>
            <p:ph type="dt" sz="half" idx="10"/>
          </p:nvPr>
        </p:nvSpPr>
        <p:spPr/>
        <p:txBody>
          <a:bodyPr/>
          <a:lstStyle/>
          <a:p>
            <a:pPr>
              <a:defRPr/>
            </a:pPr>
            <a:r>
              <a:rPr lang="en-US" dirty="0" smtClean="0"/>
              <a:t>&lt;July 2016&gt;</a:t>
            </a:r>
            <a:endParaRPr lang="en-US" dirty="0"/>
          </a:p>
        </p:txBody>
      </p:sp>
      <p:sp>
        <p:nvSpPr>
          <p:cNvPr id="5" name="Footer Placeholder 4"/>
          <p:cNvSpPr>
            <a:spLocks noGrp="1"/>
          </p:cNvSpPr>
          <p:nvPr>
            <p:ph type="ftr" sz="quarter" idx="11"/>
          </p:nvPr>
        </p:nvSpPr>
        <p:spPr/>
        <p:txBody>
          <a:bodyPr/>
          <a:lstStyle/>
          <a:p>
            <a:pPr>
              <a:defRPr/>
            </a:pPr>
            <a:r>
              <a:rPr lang="en-US" smtClean="0"/>
              <a:t>&lt;Pat Kinney&gt;, &lt;Kinney Consulting LLC&gt;</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7415733E-E371-8944-98C6-8B637C4A033A}" type="slidenum">
              <a:rPr lang="en-US" smtClean="0"/>
              <a:pPr>
                <a:defRPr/>
              </a:pPr>
              <a:t>23</a:t>
            </a:fld>
            <a:endParaRPr lang="en-US"/>
          </a:p>
        </p:txBody>
      </p:sp>
    </p:spTree>
    <p:extLst>
      <p:ext uri="{BB962C8B-B14F-4D97-AF65-F5344CB8AC3E}">
        <p14:creationId xmlns:p14="http://schemas.microsoft.com/office/powerpoint/2010/main" val="1797811671"/>
      </p:ext>
    </p:extLst>
  </p:cSld>
  <p:clrMapOvr>
    <a:masterClrMapping/>
  </p:clrMapOvr>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
            <a:ext cx="7772400" cy="1066800"/>
          </a:xfrm>
        </p:spPr>
        <p:txBody>
          <a:bodyPr/>
          <a:lstStyle/>
          <a:p>
            <a:r>
              <a:rPr lang="en-US" b="1" dirty="0" smtClean="0"/>
              <a:t>SC IETF</a:t>
            </a:r>
            <a:endParaRPr lang="en-US" b="1" dirty="0"/>
          </a:p>
        </p:txBody>
      </p:sp>
      <p:sp>
        <p:nvSpPr>
          <p:cNvPr id="3" name="Content Placeholder 2"/>
          <p:cNvSpPr>
            <a:spLocks noGrp="1"/>
          </p:cNvSpPr>
          <p:nvPr>
            <p:ph idx="1"/>
          </p:nvPr>
        </p:nvSpPr>
        <p:spPr>
          <a:xfrm>
            <a:off x="228600" y="914400"/>
            <a:ext cx="8534400" cy="5562600"/>
          </a:xfrm>
        </p:spPr>
        <p:txBody>
          <a:bodyPr/>
          <a:lstStyle/>
          <a:p>
            <a:pPr marL="0" indent="0">
              <a:buNone/>
            </a:pPr>
            <a:r>
              <a:rPr lang="en-US" dirty="0" smtClean="0"/>
              <a:t>lp-wan (</a:t>
            </a:r>
            <a:r>
              <a:rPr lang="en-US" dirty="0" err="1" smtClean="0"/>
              <a:t>bof</a:t>
            </a:r>
            <a:r>
              <a:rPr lang="en-US" dirty="0" smtClean="0"/>
              <a:t>)</a:t>
            </a:r>
            <a:r>
              <a:rPr lang="en-US" dirty="0"/>
              <a:t> </a:t>
            </a:r>
            <a:endParaRPr lang="en-US" dirty="0" smtClean="0"/>
          </a:p>
          <a:p>
            <a:pPr marL="0" indent="0">
              <a:buNone/>
            </a:pPr>
            <a:r>
              <a:rPr lang="en-US" sz="2000" dirty="0" smtClean="0"/>
              <a:t>Charter Point 3</a:t>
            </a:r>
          </a:p>
          <a:p>
            <a:pPr lvl="1"/>
            <a:r>
              <a:rPr lang="en-US" sz="1600" dirty="0"/>
              <a:t>Produce Standard Track documents to enable the </a:t>
            </a:r>
            <a:r>
              <a:rPr lang="en-US" sz="1600" dirty="0" smtClean="0"/>
              <a:t>compression </a:t>
            </a:r>
            <a:r>
              <a:rPr lang="en-US" sz="1600" dirty="0"/>
              <a:t>of a CoAP/UDP/IPv6 packet over LPWA. </a:t>
            </a:r>
            <a:r>
              <a:rPr lang="en-US" sz="1600" dirty="0" smtClean="0"/>
              <a:t>Considering </a:t>
            </a:r>
            <a:r>
              <a:rPr lang="en-US" sz="1600" dirty="0"/>
              <a:t>the extreme constraints, the work will focus </a:t>
            </a:r>
            <a:r>
              <a:rPr lang="en-US" sz="1600" dirty="0" smtClean="0"/>
              <a:t>on </a:t>
            </a:r>
            <a:r>
              <a:rPr lang="en-US" sz="1600" dirty="0"/>
              <a:t>a generic YANG data model to describe the </a:t>
            </a:r>
            <a:r>
              <a:rPr lang="en-US" sz="1600" dirty="0" smtClean="0"/>
              <a:t>compression</a:t>
            </a:r>
            <a:r>
              <a:rPr lang="en-US" sz="1600" dirty="0"/>
              <a:t>, and protocols to install the related state at </a:t>
            </a:r>
            <a:r>
              <a:rPr lang="en-US" sz="1600" dirty="0" smtClean="0"/>
              <a:t>the </a:t>
            </a:r>
            <a:r>
              <a:rPr lang="en-US" sz="1600" dirty="0"/>
              <a:t>compression end-points; the work will also include, </a:t>
            </a:r>
            <a:r>
              <a:rPr lang="en-US" sz="1600" dirty="0" smtClean="0"/>
              <a:t>for </a:t>
            </a:r>
            <a:r>
              <a:rPr lang="en-US" sz="1600" dirty="0"/>
              <a:t>the selected technologies, specific Standard Track </a:t>
            </a:r>
            <a:r>
              <a:rPr lang="en-US" sz="1600" dirty="0" smtClean="0"/>
              <a:t>documents </a:t>
            </a:r>
            <a:r>
              <a:rPr lang="en-US" sz="1600" dirty="0"/>
              <a:t>to describe how the fields relevant to the </a:t>
            </a:r>
            <a:r>
              <a:rPr lang="en-US" sz="1600" dirty="0" smtClean="0"/>
              <a:t>decompression </a:t>
            </a:r>
            <a:r>
              <a:rPr lang="en-US" sz="1600" dirty="0"/>
              <a:t>are encoded over the air, if any</a:t>
            </a:r>
          </a:p>
          <a:p>
            <a:pPr marL="0" indent="0">
              <a:buNone/>
            </a:pPr>
            <a:r>
              <a:rPr lang="en-US" sz="2000" dirty="0" smtClean="0"/>
              <a:t>Charter Point 4</a:t>
            </a:r>
          </a:p>
          <a:p>
            <a:pPr lvl="1"/>
            <a:r>
              <a:rPr lang="en-US" sz="1600" dirty="0"/>
              <a:t>Produce a document to enable the </a:t>
            </a:r>
            <a:r>
              <a:rPr lang="en-US" sz="1600" dirty="0" smtClean="0"/>
              <a:t>fragmentation </a:t>
            </a:r>
            <a:r>
              <a:rPr lang="en-US" sz="1600" dirty="0"/>
              <a:t>of larger packets over </a:t>
            </a:r>
            <a:r>
              <a:rPr lang="en-US" sz="1600" dirty="0" smtClean="0"/>
              <a:t>LPWA</a:t>
            </a:r>
            <a:r>
              <a:rPr lang="en-US" sz="1600" dirty="0"/>
              <a:t>, either as a Best Practice </a:t>
            </a:r>
            <a:r>
              <a:rPr lang="en-US" sz="1600" dirty="0" smtClean="0"/>
              <a:t>leveraging </a:t>
            </a:r>
            <a:r>
              <a:rPr lang="en-US" sz="1600" dirty="0"/>
              <a:t>existing technology, or as </a:t>
            </a:r>
            <a:r>
              <a:rPr lang="en-US" sz="1600" dirty="0" smtClean="0"/>
              <a:t>new </a:t>
            </a:r>
            <a:r>
              <a:rPr lang="en-US" sz="1600" dirty="0"/>
              <a:t>Standard Track document if that is </a:t>
            </a:r>
            <a:r>
              <a:rPr lang="en-US" sz="1600" dirty="0" smtClean="0"/>
              <a:t>deemed </a:t>
            </a:r>
            <a:r>
              <a:rPr lang="en-US" sz="1600" dirty="0"/>
              <a:t>necessary.</a:t>
            </a:r>
          </a:p>
          <a:p>
            <a:pPr marL="400050" lvl="1" indent="0">
              <a:buNone/>
            </a:pPr>
            <a:endParaRPr lang="en-US" sz="1600" dirty="0" smtClean="0"/>
          </a:p>
          <a:p>
            <a:pPr marL="742950" lvl="2" indent="0">
              <a:buNone/>
            </a:pPr>
            <a:endParaRPr lang="en-US" dirty="0"/>
          </a:p>
        </p:txBody>
      </p:sp>
      <p:sp>
        <p:nvSpPr>
          <p:cNvPr id="4" name="Date Placeholder 3"/>
          <p:cNvSpPr>
            <a:spLocks noGrp="1"/>
          </p:cNvSpPr>
          <p:nvPr>
            <p:ph type="dt" sz="half" idx="10"/>
          </p:nvPr>
        </p:nvSpPr>
        <p:spPr/>
        <p:txBody>
          <a:bodyPr/>
          <a:lstStyle/>
          <a:p>
            <a:pPr>
              <a:defRPr/>
            </a:pPr>
            <a:r>
              <a:rPr lang="en-US" dirty="0" smtClean="0"/>
              <a:t>&lt;July 2016&gt;</a:t>
            </a:r>
            <a:endParaRPr lang="en-US" dirty="0"/>
          </a:p>
        </p:txBody>
      </p:sp>
      <p:sp>
        <p:nvSpPr>
          <p:cNvPr id="5" name="Footer Placeholder 4"/>
          <p:cNvSpPr>
            <a:spLocks noGrp="1"/>
          </p:cNvSpPr>
          <p:nvPr>
            <p:ph type="ftr" sz="quarter" idx="11"/>
          </p:nvPr>
        </p:nvSpPr>
        <p:spPr/>
        <p:txBody>
          <a:bodyPr/>
          <a:lstStyle/>
          <a:p>
            <a:pPr>
              <a:defRPr/>
            </a:pPr>
            <a:r>
              <a:rPr lang="en-US" smtClean="0"/>
              <a:t>&lt;Pat Kinney&gt;, &lt;Kinney Consulting LLC&gt;</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7415733E-E371-8944-98C6-8B637C4A033A}" type="slidenum">
              <a:rPr lang="en-US" smtClean="0"/>
              <a:pPr>
                <a:defRPr/>
              </a:pPr>
              <a:t>24</a:t>
            </a:fld>
            <a:endParaRPr lang="en-US"/>
          </a:p>
        </p:txBody>
      </p:sp>
    </p:spTree>
    <p:extLst>
      <p:ext uri="{BB962C8B-B14F-4D97-AF65-F5344CB8AC3E}">
        <p14:creationId xmlns:p14="http://schemas.microsoft.com/office/powerpoint/2010/main" val="118951338"/>
      </p:ext>
    </p:extLst>
  </p:cSld>
  <p:clrMapOvr>
    <a:masterClrMapping/>
  </p:clrMapOvr>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04800"/>
            <a:ext cx="7772400" cy="1066800"/>
          </a:xfrm>
        </p:spPr>
        <p:txBody>
          <a:bodyPr/>
          <a:lstStyle/>
          <a:p>
            <a:r>
              <a:rPr lang="en-US" b="1" dirty="0" smtClean="0"/>
              <a:t>SC IETF</a:t>
            </a:r>
            <a:endParaRPr lang="en-US" b="1" dirty="0"/>
          </a:p>
        </p:txBody>
      </p:sp>
      <p:sp>
        <p:nvSpPr>
          <p:cNvPr id="3" name="Content Placeholder 2"/>
          <p:cNvSpPr>
            <a:spLocks noGrp="1"/>
          </p:cNvSpPr>
          <p:nvPr>
            <p:ph idx="1"/>
          </p:nvPr>
        </p:nvSpPr>
        <p:spPr>
          <a:xfrm>
            <a:off x="228600" y="1219200"/>
            <a:ext cx="8763000" cy="5105400"/>
          </a:xfrm>
        </p:spPr>
        <p:txBody>
          <a:bodyPr/>
          <a:lstStyle/>
          <a:p>
            <a:pPr marL="339725" indent="-339725">
              <a:buNone/>
            </a:pPr>
            <a:r>
              <a:rPr lang="en-US" sz="2800" dirty="0" smtClean="0"/>
              <a:t>IEEE </a:t>
            </a:r>
            <a:r>
              <a:rPr lang="en-US" sz="2800" dirty="0"/>
              <a:t>802.15 and </a:t>
            </a:r>
            <a:r>
              <a:rPr lang="en-US" sz="2800" dirty="0" smtClean="0"/>
              <a:t>IETF liaison communications</a:t>
            </a:r>
          </a:p>
          <a:p>
            <a:pPr lvl="1">
              <a:buClr>
                <a:srgbClr val="FF0000"/>
              </a:buClr>
              <a:buFont typeface="Wingdings" charset="2"/>
              <a:buChar char="q"/>
            </a:pPr>
            <a:r>
              <a:rPr lang="en-US" sz="2400" dirty="0" smtClean="0"/>
              <a:t>6lo: Neighbor discovery (RFC6775) could be further optimized to reduce neighbor discovery traffic.  SC IETF will define edits to RFC6775 to show possible optimization.</a:t>
            </a:r>
          </a:p>
          <a:p>
            <a:pPr lvl="1">
              <a:buClr>
                <a:srgbClr val="FF0000"/>
              </a:buClr>
              <a:buFont typeface="Wingdings" charset="2"/>
              <a:buChar char="q"/>
            </a:pPr>
            <a:r>
              <a:rPr lang="en-US" sz="2400" dirty="0"/>
              <a:t>l</a:t>
            </a:r>
            <a:r>
              <a:rPr lang="en-US" sz="2400" dirty="0" smtClean="0"/>
              <a:t>p-wan: SC IETF can identify solutions to numerous problems stated for lp-wan.  SC IETF could produce a document describing the behaviors in 802.15.4 (LECIM) and 802.15.9 (KMP) that address the noted problems.</a:t>
            </a:r>
          </a:p>
          <a:p>
            <a:pPr lvl="1">
              <a:buClr>
                <a:srgbClr val="FF0000"/>
              </a:buClr>
              <a:buFont typeface="Wingdings" charset="2"/>
              <a:buChar char="q"/>
            </a:pPr>
            <a:r>
              <a:rPr lang="en-US" sz="2400" dirty="0" smtClean="0"/>
              <a:t>6lo: SC IETF could identify header compression methods that apply to IP but could be extended to MAC and PHY by IEEE 802.15.</a:t>
            </a:r>
          </a:p>
        </p:txBody>
      </p:sp>
      <p:sp>
        <p:nvSpPr>
          <p:cNvPr id="4" name="Date Placeholder 3"/>
          <p:cNvSpPr>
            <a:spLocks noGrp="1"/>
          </p:cNvSpPr>
          <p:nvPr>
            <p:ph type="dt" sz="half" idx="10"/>
          </p:nvPr>
        </p:nvSpPr>
        <p:spPr/>
        <p:txBody>
          <a:bodyPr/>
          <a:lstStyle/>
          <a:p>
            <a:pPr>
              <a:defRPr/>
            </a:pPr>
            <a:r>
              <a:rPr lang="en-US" dirty="0" smtClean="0"/>
              <a:t>&lt;July 2016&gt;</a:t>
            </a:r>
            <a:endParaRPr lang="en-US" dirty="0"/>
          </a:p>
        </p:txBody>
      </p:sp>
      <p:sp>
        <p:nvSpPr>
          <p:cNvPr id="5" name="Footer Placeholder 4"/>
          <p:cNvSpPr>
            <a:spLocks noGrp="1"/>
          </p:cNvSpPr>
          <p:nvPr>
            <p:ph type="ftr" sz="quarter" idx="11"/>
          </p:nvPr>
        </p:nvSpPr>
        <p:spPr/>
        <p:txBody>
          <a:bodyPr/>
          <a:lstStyle/>
          <a:p>
            <a:pPr>
              <a:defRPr/>
            </a:pPr>
            <a:r>
              <a:rPr lang="en-US" smtClean="0"/>
              <a:t>&lt;Pat Kinney&gt;, &lt;Kinney Consulting LLC&gt;</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7415733E-E371-8944-98C6-8B637C4A033A}" type="slidenum">
              <a:rPr lang="en-US" smtClean="0"/>
              <a:pPr>
                <a:defRPr/>
              </a:pPr>
              <a:t>25</a:t>
            </a:fld>
            <a:endParaRPr lang="en-US"/>
          </a:p>
        </p:txBody>
      </p:sp>
    </p:spTree>
    <p:extLst>
      <p:ext uri="{BB962C8B-B14F-4D97-AF65-F5344CB8AC3E}">
        <p14:creationId xmlns:p14="http://schemas.microsoft.com/office/powerpoint/2010/main" val="4142081777"/>
      </p:ext>
    </p:extLst>
  </p:cSld>
  <p:clrMapOvr>
    <a:masterClrMapping/>
  </p:clrMapOvr>
  <p:timing>
    <p:tnLst>
      <p:par>
        <p:cTn xmlns:p14="http://schemas.microsoft.com/office/powerpoint/2010/mai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&lt;July 2016&gt;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26</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26</a:t>
            </a:fld>
            <a:endParaRPr lang="en-US"/>
          </a:p>
        </p:txBody>
      </p:sp>
      <p:sp>
        <p:nvSpPr>
          <p:cNvPr id="21509" name="Rectangle 2"/>
          <p:cNvSpPr>
            <a:spLocks noGrp="1" noChangeArrowheads="1"/>
          </p:cNvSpPr>
          <p:nvPr>
            <p:ph type="title" idx="4294967295"/>
          </p:nvPr>
        </p:nvSpPr>
        <p:spPr>
          <a:xfrm>
            <a:off x="533400" y="609600"/>
            <a:ext cx="8077200" cy="762000"/>
          </a:xfrm>
        </p:spPr>
        <p:txBody>
          <a:bodyPr/>
          <a:lstStyle/>
          <a:p>
            <a:r>
              <a:rPr lang="en-US" b="1" dirty="0" smtClean="0">
                <a:latin typeface="Times New Roman" charset="0"/>
                <a:ea typeface="ＭＳ Ｐゴシック" charset="0"/>
                <a:cs typeface="ＭＳ Ｐゴシック" charset="0"/>
              </a:rPr>
              <a:t>Joint Meeting between 802.15 and 802.1</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304800" y="1524000"/>
            <a:ext cx="8610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457200" indent="-457200" eaLnBrk="0" fontAlgn="b" hangingPunct="0">
              <a:buClr>
                <a:srgbClr val="FF0000"/>
              </a:buClr>
              <a:buFont typeface="Wingdings" charset="0"/>
              <a:buChar char="q"/>
            </a:pPr>
            <a:r>
              <a:rPr lang="en-US" sz="2800" b="1" dirty="0"/>
              <a:t>Agenda </a:t>
            </a:r>
            <a:r>
              <a:rPr lang="en-US" sz="2800" b="1" dirty="0" smtClean="0"/>
              <a:t>approval</a:t>
            </a:r>
          </a:p>
          <a:p>
            <a:pPr marL="457200" indent="-457200" eaLnBrk="0" fontAlgn="b" hangingPunct="0">
              <a:buClr>
                <a:srgbClr val="FF0000"/>
              </a:buClr>
              <a:buFont typeface="Wingdings" charset="0"/>
              <a:buChar char="q"/>
            </a:pPr>
            <a:r>
              <a:rPr lang="en-US" sz="2800" b="1" dirty="0" smtClean="0">
                <a:solidFill>
                  <a:srgbClr val="000000"/>
                </a:solidFill>
                <a:ea typeface="Lucida Grande"/>
                <a:cs typeface="Lucida Grande"/>
              </a:rPr>
              <a:t>WiFi </a:t>
            </a:r>
            <a:r>
              <a:rPr lang="en-US" sz="2800" b="1" dirty="0">
                <a:solidFill>
                  <a:srgbClr val="000000"/>
                </a:solidFill>
                <a:ea typeface="Lucida Grande"/>
                <a:cs typeface="Lucida Grande"/>
              </a:rPr>
              <a:t>liaison stating a perceived market need to interwork between 802.11ah and 802.15.4g at layer 2</a:t>
            </a:r>
          </a:p>
          <a:p>
            <a:pPr marL="457200" indent="-457200" eaLnBrk="0" fontAlgn="b" hangingPunct="0">
              <a:buClr>
                <a:srgbClr val="FF0000"/>
              </a:buClr>
              <a:buFont typeface="Wingdings" charset="0"/>
              <a:buChar char="q"/>
            </a:pPr>
            <a:r>
              <a:rPr lang="en-US" sz="2800" b="1" dirty="0" smtClean="0">
                <a:solidFill>
                  <a:srgbClr val="000000"/>
                </a:solidFill>
                <a:ea typeface="Lucida Grande"/>
                <a:cs typeface="Lucida Grande"/>
              </a:rPr>
              <a:t>802.15 Relevant TG </a:t>
            </a:r>
            <a:r>
              <a:rPr lang="en-US" sz="2800" b="1" dirty="0">
                <a:solidFill>
                  <a:srgbClr val="000000"/>
                </a:solidFill>
                <a:ea typeface="Lucida Grande"/>
                <a:cs typeface="Lucida Grande"/>
              </a:rPr>
              <a:t>status </a:t>
            </a:r>
            <a:r>
              <a:rPr lang="en-US" sz="2800" b="1" dirty="0" smtClean="0">
                <a:solidFill>
                  <a:srgbClr val="000000"/>
                </a:solidFill>
                <a:ea typeface="Lucida Grande"/>
                <a:cs typeface="Lucida Grande"/>
              </a:rPr>
              <a:t>reports</a:t>
            </a:r>
          </a:p>
          <a:p>
            <a:pPr marL="914400" lvl="1" indent="-457200" eaLnBrk="0" fontAlgn="b" hangingPunct="0">
              <a:buClr>
                <a:srgbClr val="FF0000"/>
              </a:buClr>
              <a:buFont typeface="Wingdings" charset="0"/>
              <a:buChar char="q"/>
            </a:pPr>
            <a:r>
              <a:rPr lang="en-US" sz="2800" dirty="0"/>
              <a:t>Update on </a:t>
            </a:r>
            <a:r>
              <a:rPr lang="en-US" sz="2800" dirty="0" smtClean="0"/>
              <a:t>802.15.10: L2R status </a:t>
            </a:r>
          </a:p>
          <a:p>
            <a:pPr marL="914400" lvl="1" indent="-457200" eaLnBrk="0" fontAlgn="b" hangingPunct="0">
              <a:buClr>
                <a:srgbClr val="FF0000"/>
              </a:buClr>
              <a:buFont typeface="Wingdings" charset="0"/>
              <a:buChar char="q"/>
            </a:pPr>
            <a:r>
              <a:rPr lang="en-US" sz="2800" dirty="0" smtClean="0"/>
              <a:t>Update </a:t>
            </a:r>
            <a:r>
              <a:rPr lang="en-US" sz="2800" dirty="0"/>
              <a:t>on 802.15.12: ULI status </a:t>
            </a:r>
            <a:endParaRPr lang="en-US" sz="2800" dirty="0" smtClean="0"/>
          </a:p>
          <a:p>
            <a:pPr marL="914400" lvl="1" indent="-457200" eaLnBrk="0" fontAlgn="b" hangingPunct="0">
              <a:buClr>
                <a:srgbClr val="FF0000"/>
              </a:buClr>
              <a:buFont typeface="Wingdings" charset="0"/>
              <a:buChar char="q"/>
            </a:pPr>
            <a:r>
              <a:rPr lang="en-US" sz="2800" dirty="0" smtClean="0"/>
              <a:t>Update </a:t>
            </a:r>
            <a:r>
              <a:rPr lang="en-US" sz="2800" dirty="0"/>
              <a:t>on 802.15.3 </a:t>
            </a:r>
            <a:endParaRPr lang="en-US" sz="2800" dirty="0" smtClean="0"/>
          </a:p>
          <a:p>
            <a:pPr marL="1371600" lvl="2" indent="-457200" eaLnBrk="0" fontAlgn="b" hangingPunct="0">
              <a:buClr>
                <a:srgbClr val="FF0000"/>
              </a:buClr>
              <a:buFont typeface="Wingdings" charset="0"/>
              <a:buChar char="q"/>
            </a:pPr>
            <a:r>
              <a:rPr lang="en-US" sz="2800" dirty="0" smtClean="0"/>
              <a:t>802.15.3m: Revision</a:t>
            </a:r>
          </a:p>
          <a:p>
            <a:pPr marL="1371600" lvl="2" indent="-457200" eaLnBrk="0" fontAlgn="b" hangingPunct="0">
              <a:buClr>
                <a:srgbClr val="FF0000"/>
              </a:buClr>
              <a:buFont typeface="Wingdings" charset="0"/>
              <a:buChar char="q"/>
            </a:pPr>
            <a:r>
              <a:rPr lang="en-US" sz="2800" dirty="0" smtClean="0"/>
              <a:t>802.15.3d: </a:t>
            </a:r>
            <a:r>
              <a:rPr lang="en-US" sz="2800" dirty="0"/>
              <a:t>100 </a:t>
            </a:r>
            <a:r>
              <a:rPr lang="en-US" sz="2800" dirty="0" err="1"/>
              <a:t>Gbit</a:t>
            </a:r>
            <a:r>
              <a:rPr lang="en-US" sz="2800" dirty="0"/>
              <a:t>/s Wireless</a:t>
            </a:r>
            <a:endParaRPr lang="en-US" sz="2800" dirty="0" smtClean="0"/>
          </a:p>
          <a:p>
            <a:pPr marL="1371600" lvl="2" indent="-457200" eaLnBrk="0" fontAlgn="b" hangingPunct="0">
              <a:buClr>
                <a:srgbClr val="FF0000"/>
              </a:buClr>
              <a:buFont typeface="Wingdings" charset="0"/>
              <a:buChar char="q"/>
            </a:pPr>
            <a:r>
              <a:rPr lang="en-US" sz="2800" dirty="0" smtClean="0"/>
              <a:t>802.15.3e: </a:t>
            </a:r>
            <a:r>
              <a:rPr lang="en-US" sz="2800" dirty="0"/>
              <a:t>High </a:t>
            </a:r>
            <a:r>
              <a:rPr lang="en-US" sz="2800" dirty="0" smtClean="0"/>
              <a:t>Rate Close </a:t>
            </a:r>
            <a:r>
              <a:rPr lang="en-US" sz="2800" dirty="0"/>
              <a:t>Proximity </a:t>
            </a:r>
            <a:endParaRPr lang="en-US" sz="2800" dirty="0" smtClean="0"/>
          </a:p>
          <a:p>
            <a:pPr lvl="1" indent="-457200" eaLnBrk="0" fontAlgn="b" hangingPunct="0">
              <a:buClr>
                <a:srgbClr val="FF0000"/>
              </a:buClr>
              <a:buFont typeface="Wingdings" charset="0"/>
              <a:buChar char="q"/>
            </a:pPr>
            <a:r>
              <a:rPr lang="en-US" sz="2800" b="1" dirty="0" smtClean="0"/>
              <a:t>802.1 </a:t>
            </a:r>
            <a:r>
              <a:rPr lang="en-US" sz="2800" b="1" dirty="0"/>
              <a:t>efforts that should be considered by 802.15 </a:t>
            </a:r>
          </a:p>
        </p:txBody>
      </p:sp>
    </p:spTree>
    <p:extLst>
      <p:ext uri="{BB962C8B-B14F-4D97-AF65-F5344CB8AC3E}">
        <p14:creationId xmlns:p14="http://schemas.microsoft.com/office/powerpoint/2010/main" val="1589560197"/>
      </p:ext>
    </p:extLst>
  </p:cSld>
  <p:clrMapOvr>
    <a:masterClrMapping/>
  </p:clrMapOvr>
  <p:timing>
    <p:tnLst>
      <p:par>
        <p:cTn xmlns:p14="http://schemas.microsoft.com/office/powerpoint/2010/mai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&lt;July 2016&gt;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27</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27</a:t>
            </a:fld>
            <a:endParaRPr lang="en-US"/>
          </a:p>
        </p:txBody>
      </p:sp>
      <p:sp>
        <p:nvSpPr>
          <p:cNvPr id="21509" name="Rectangle 2"/>
          <p:cNvSpPr>
            <a:spLocks noGrp="1" noChangeArrowheads="1"/>
          </p:cNvSpPr>
          <p:nvPr>
            <p:ph type="title" idx="4294967295"/>
          </p:nvPr>
        </p:nvSpPr>
        <p:spPr>
          <a:xfrm>
            <a:off x="533400" y="609600"/>
            <a:ext cx="8077200" cy="762000"/>
          </a:xfrm>
        </p:spPr>
        <p:txBody>
          <a:bodyPr/>
          <a:lstStyle/>
          <a:p>
            <a:r>
              <a:rPr lang="en-US" b="1" dirty="0" smtClean="0">
                <a:latin typeface="Times New Roman" charset="0"/>
                <a:ea typeface="ＭＳ Ｐゴシック" charset="0"/>
                <a:cs typeface="ＭＳ Ｐゴシック" charset="0"/>
              </a:rPr>
              <a:t>Joint Meeting between 802.15 and 802.1</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152400" y="1447800"/>
            <a:ext cx="8610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457200" indent="-457200" eaLnBrk="0" fontAlgn="b" hangingPunct="0">
              <a:buClr>
                <a:srgbClr val="FF0000"/>
              </a:buClr>
              <a:buFont typeface="Wingdings" charset="0"/>
              <a:buChar char="q"/>
            </a:pPr>
            <a:r>
              <a:rPr lang="en-US" sz="2800" b="1" dirty="0" smtClean="0">
                <a:solidFill>
                  <a:srgbClr val="000000"/>
                </a:solidFill>
                <a:ea typeface="Lucida Grande"/>
                <a:cs typeface="Lucida Grande"/>
              </a:rPr>
              <a:t>WiFi </a:t>
            </a:r>
            <a:r>
              <a:rPr lang="en-US" sz="2800" b="1" dirty="0">
                <a:solidFill>
                  <a:srgbClr val="000000"/>
                </a:solidFill>
                <a:ea typeface="Lucida Grande"/>
                <a:cs typeface="Lucida Grande"/>
              </a:rPr>
              <a:t>liaison stating a perceived market need to interwork between 802.11ah and 802.15.4g at layer </a:t>
            </a:r>
            <a:r>
              <a:rPr lang="en-US" sz="2800" b="1" dirty="0" smtClean="0">
                <a:solidFill>
                  <a:srgbClr val="000000"/>
                </a:solidFill>
                <a:ea typeface="Lucida Grande"/>
                <a:cs typeface="Lucida Grande"/>
              </a:rPr>
              <a:t>2</a:t>
            </a:r>
            <a:endParaRPr lang="en-US" sz="2800" b="1" dirty="0">
              <a:solidFill>
                <a:srgbClr val="000000"/>
              </a:solidFill>
              <a:ea typeface="Lucida Grande"/>
              <a:cs typeface="Lucida Grande"/>
            </a:endParaRPr>
          </a:p>
        </p:txBody>
      </p:sp>
    </p:spTree>
    <p:extLst>
      <p:ext uri="{BB962C8B-B14F-4D97-AF65-F5344CB8AC3E}">
        <p14:creationId xmlns:p14="http://schemas.microsoft.com/office/powerpoint/2010/main" val="3599470968"/>
      </p:ext>
    </p:extLst>
  </p:cSld>
  <p:clrMapOvr>
    <a:masterClrMapping/>
  </p:clrMapOvr>
  <p:timing>
    <p:tnLst>
      <p:par>
        <p:cTn xmlns:p14="http://schemas.microsoft.com/office/powerpoint/2010/mai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&lt;July 2016&gt;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28</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28</a:t>
            </a:fld>
            <a:endParaRPr lang="en-US"/>
          </a:p>
        </p:txBody>
      </p:sp>
      <p:sp>
        <p:nvSpPr>
          <p:cNvPr id="21509" name="Rectangle 2"/>
          <p:cNvSpPr>
            <a:spLocks noGrp="1" noChangeArrowheads="1"/>
          </p:cNvSpPr>
          <p:nvPr>
            <p:ph type="title" idx="4294967295"/>
          </p:nvPr>
        </p:nvSpPr>
        <p:spPr>
          <a:xfrm>
            <a:off x="533400" y="609600"/>
            <a:ext cx="8077200" cy="762000"/>
          </a:xfrm>
        </p:spPr>
        <p:txBody>
          <a:bodyPr/>
          <a:lstStyle/>
          <a:p>
            <a:r>
              <a:rPr lang="en-US" b="1" dirty="0" smtClean="0">
                <a:latin typeface="Times New Roman" charset="0"/>
                <a:ea typeface="ＭＳ Ｐゴシック" charset="0"/>
                <a:cs typeface="ＭＳ Ｐゴシック" charset="0"/>
              </a:rPr>
              <a:t>Joint Meeting between 802.15 and 802.1</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152400" y="1295400"/>
            <a:ext cx="8610600" cy="510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914400" lvl="1" indent="-457200" eaLnBrk="0" fontAlgn="b" hangingPunct="0">
              <a:buClr>
                <a:srgbClr val="FF0000"/>
              </a:buClr>
              <a:buFont typeface="Wingdings" charset="0"/>
              <a:buChar char="q"/>
            </a:pPr>
            <a:r>
              <a:rPr lang="en-US" sz="2800" dirty="0" smtClean="0"/>
              <a:t>Update </a:t>
            </a:r>
            <a:r>
              <a:rPr lang="en-US" sz="2800" dirty="0"/>
              <a:t>on 802.15.12: ULI </a:t>
            </a:r>
            <a:r>
              <a:rPr lang="en-US" sz="2800" dirty="0" smtClean="0"/>
              <a:t>status</a:t>
            </a:r>
          </a:p>
          <a:p>
            <a:pPr marL="1371600" lvl="2" indent="-457200" eaLnBrk="0" fontAlgn="b" hangingPunct="0">
              <a:buClr>
                <a:srgbClr val="FF0000"/>
              </a:buClr>
              <a:buFont typeface="Wingdings" charset="0"/>
              <a:buChar char="q"/>
            </a:pPr>
            <a:r>
              <a:rPr lang="en-US" sz="2800" dirty="0" smtClean="0"/>
              <a:t>Working on Deliverables and Architecture</a:t>
            </a:r>
          </a:p>
          <a:p>
            <a:pPr marL="1371600" lvl="2" indent="-457200" eaLnBrk="0" fontAlgn="b" hangingPunct="0">
              <a:buClr>
                <a:srgbClr val="FF0000"/>
              </a:buClr>
              <a:buFont typeface="Wingdings" charset="0"/>
              <a:buChar char="q"/>
            </a:pPr>
            <a:r>
              <a:rPr lang="en-US" sz="2800" dirty="0" smtClean="0"/>
              <a:t> Deliverable items:</a:t>
            </a:r>
          </a:p>
          <a:p>
            <a:pPr marL="1828800" lvl="3" indent="-457200" eaLnBrk="0" fontAlgn="b" hangingPunct="0">
              <a:buClr>
                <a:srgbClr val="FF0000"/>
              </a:buClr>
              <a:buFont typeface="Wingdings" charset="0"/>
              <a:buChar char="q"/>
            </a:pPr>
            <a:r>
              <a:rPr lang="en-US" sz="2400" dirty="0"/>
              <a:t>Define ULI architecture to provide extensibility</a:t>
            </a:r>
          </a:p>
          <a:p>
            <a:pPr marL="1828800" lvl="3" indent="-457200" eaLnBrk="0" fontAlgn="b" hangingPunct="0">
              <a:buClr>
                <a:srgbClr val="FF0000"/>
              </a:buClr>
              <a:buFont typeface="Wingdings" charset="0"/>
              <a:buChar char="q"/>
            </a:pPr>
            <a:r>
              <a:rPr lang="en-US" sz="2400" dirty="0" smtClean="0"/>
              <a:t>802.15.4 device configuration (MAC &amp; PHY)</a:t>
            </a:r>
          </a:p>
          <a:p>
            <a:pPr marL="2286000" lvl="4" indent="-457200" eaLnBrk="0" fontAlgn="b" hangingPunct="0">
              <a:buClr>
                <a:srgbClr val="FF0000"/>
              </a:buClr>
              <a:buFont typeface="Wingdings" charset="0"/>
              <a:buChar char="q"/>
            </a:pPr>
            <a:r>
              <a:rPr lang="en-US" sz="2400" dirty="0"/>
              <a:t>Regulatory configuration, e.g. PHY Configuration as per country of operation, Device class, Duty cycle constraints, CCA settings (time, threshold, mode</a:t>
            </a:r>
            <a:r>
              <a:rPr lang="en-US" sz="2400" dirty="0" smtClean="0"/>
              <a:t>)</a:t>
            </a:r>
          </a:p>
          <a:p>
            <a:pPr marL="1828800" lvl="3" indent="-457200" eaLnBrk="0" fontAlgn="b" hangingPunct="0">
              <a:buClr>
                <a:srgbClr val="FF0000"/>
              </a:buClr>
              <a:buFont typeface="Wingdings" charset="0"/>
              <a:buChar char="q"/>
            </a:pPr>
            <a:r>
              <a:rPr lang="en-US" sz="2400" dirty="0" smtClean="0"/>
              <a:t>Protocol </a:t>
            </a:r>
            <a:r>
              <a:rPr lang="en-US" sz="2400" dirty="0"/>
              <a:t>differentiation (dispatch) via </a:t>
            </a:r>
            <a:r>
              <a:rPr lang="en-US" sz="2400" dirty="0" smtClean="0"/>
              <a:t>EtherType</a:t>
            </a:r>
          </a:p>
          <a:p>
            <a:pPr marL="1828800" lvl="3" indent="-457200" eaLnBrk="0" fontAlgn="b" hangingPunct="0">
              <a:buClr>
                <a:srgbClr val="FF0000"/>
              </a:buClr>
              <a:buFont typeface="Wingdings" charset="0"/>
              <a:buChar char="q"/>
            </a:pPr>
            <a:r>
              <a:rPr lang="en-US" sz="2400" dirty="0" smtClean="0"/>
              <a:t>Align </a:t>
            </a:r>
            <a:r>
              <a:rPr lang="en-US" sz="2400" dirty="0"/>
              <a:t>IEEE 802.15.9 and IEEE 802.15.10 with </a:t>
            </a:r>
            <a:r>
              <a:rPr lang="en-US" sz="2400" dirty="0" smtClean="0"/>
              <a:t>ULI</a:t>
            </a:r>
          </a:p>
          <a:p>
            <a:pPr marL="1828800" lvl="3" indent="-457200" eaLnBrk="0" fontAlgn="b" hangingPunct="0">
              <a:buClr>
                <a:srgbClr val="FF0000"/>
              </a:buClr>
              <a:buFont typeface="Wingdings" charset="0"/>
              <a:buChar char="q"/>
            </a:pPr>
            <a:r>
              <a:rPr lang="en-US" sz="2400" dirty="0" smtClean="0"/>
              <a:t>L2 </a:t>
            </a:r>
            <a:r>
              <a:rPr lang="en-US" sz="2400" dirty="0"/>
              <a:t>protocol extensions from other organizations, e.g. IETF 6tisch 6top, </a:t>
            </a:r>
            <a:r>
              <a:rPr lang="en-US" sz="2400" dirty="0" smtClean="0"/>
              <a:t>et al</a:t>
            </a:r>
            <a:endParaRPr lang="en-US" sz="2400" dirty="0"/>
          </a:p>
        </p:txBody>
      </p:sp>
    </p:spTree>
    <p:extLst>
      <p:ext uri="{BB962C8B-B14F-4D97-AF65-F5344CB8AC3E}">
        <p14:creationId xmlns:p14="http://schemas.microsoft.com/office/powerpoint/2010/main" val="3837971444"/>
      </p:ext>
    </p:extLst>
  </p:cSld>
  <p:clrMapOvr>
    <a:masterClrMapping/>
  </p:clrMapOvr>
  <p:timing>
    <p:tnLst>
      <p:par>
        <p:cTn xmlns:p14="http://schemas.microsoft.com/office/powerpoint/2010/mai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&lt;July 2016&gt;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29</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29</a:t>
            </a:fld>
            <a:endParaRPr lang="en-US"/>
          </a:p>
        </p:txBody>
      </p:sp>
      <p:sp>
        <p:nvSpPr>
          <p:cNvPr id="21509" name="Rectangle 2"/>
          <p:cNvSpPr>
            <a:spLocks noGrp="1" noChangeArrowheads="1"/>
          </p:cNvSpPr>
          <p:nvPr>
            <p:ph type="title" idx="4294967295"/>
          </p:nvPr>
        </p:nvSpPr>
        <p:spPr>
          <a:xfrm>
            <a:off x="533400" y="609600"/>
            <a:ext cx="8077200" cy="762000"/>
          </a:xfrm>
        </p:spPr>
        <p:txBody>
          <a:bodyPr/>
          <a:lstStyle/>
          <a:p>
            <a:r>
              <a:rPr lang="en-US" b="1" dirty="0" smtClean="0">
                <a:latin typeface="Times New Roman" charset="0"/>
                <a:ea typeface="ＭＳ Ｐゴシック" charset="0"/>
                <a:cs typeface="ＭＳ Ｐゴシック" charset="0"/>
              </a:rPr>
              <a:t>Joint Meeting between 802.15 and 802.1</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304800" y="1219200"/>
            <a:ext cx="8610600"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914400" lvl="1" indent="-457200" eaLnBrk="0" fontAlgn="b" hangingPunct="0">
              <a:buClr>
                <a:srgbClr val="FF0000"/>
              </a:buClr>
              <a:buFont typeface="Wingdings" charset="0"/>
              <a:buChar char="q"/>
            </a:pPr>
            <a:r>
              <a:rPr lang="en-US" sz="2800" dirty="0" smtClean="0"/>
              <a:t>Update </a:t>
            </a:r>
            <a:r>
              <a:rPr lang="en-US" sz="2800" dirty="0"/>
              <a:t>on 802.15.12: </a:t>
            </a:r>
            <a:r>
              <a:rPr lang="en-US" sz="2800" dirty="0" smtClean="0"/>
              <a:t>Architecture proposal</a:t>
            </a:r>
          </a:p>
        </p:txBody>
      </p:sp>
      <p:pic>
        <p:nvPicPr>
          <p:cNvPr id="3" name="Picture 2" descr="802.15.12-alt.emf"/>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676400" y="2057400"/>
            <a:ext cx="5943600" cy="4411035"/>
          </a:xfrm>
          <a:prstGeom prst="rect">
            <a:avLst/>
          </a:prstGeom>
        </p:spPr>
      </p:pic>
    </p:spTree>
    <p:extLst>
      <p:ext uri="{BB962C8B-B14F-4D97-AF65-F5344CB8AC3E}">
        <p14:creationId xmlns:p14="http://schemas.microsoft.com/office/powerpoint/2010/main" val="3199818190"/>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304800" y="152400"/>
            <a:ext cx="8839200" cy="838200"/>
          </a:xfrm>
        </p:spPr>
        <p:txBody>
          <a:bodyPr/>
          <a:lstStyle/>
          <a:p>
            <a:r>
              <a:rPr lang="en-US" sz="3200" u="sng">
                <a:latin typeface="Arial" charset="0"/>
              </a:rPr>
              <a:t>Participants, Patents, and Duty to Inform</a:t>
            </a:r>
            <a:endParaRPr lang="en-US" sz="3200">
              <a:latin typeface="Arial" charset="0"/>
            </a:endParaRPr>
          </a:p>
        </p:txBody>
      </p:sp>
      <p:sp>
        <p:nvSpPr>
          <p:cNvPr id="8195" name="Rectangle 1027"/>
          <p:cNvSpPr>
            <a:spLocks noGrp="1" noChangeArrowheads="1"/>
          </p:cNvSpPr>
          <p:nvPr>
            <p:ph type="body" idx="1"/>
          </p:nvPr>
        </p:nvSpPr>
        <p:spPr>
          <a:xfrm>
            <a:off x="0" y="914400"/>
            <a:ext cx="9144000" cy="4876800"/>
          </a:xfrm>
        </p:spPr>
        <p:txBody>
          <a:bodyPr/>
          <a:lstStyle/>
          <a:p>
            <a:pPr algn="ctr">
              <a:buFont typeface="Monotype Sorts" charset="0"/>
              <a:buNone/>
            </a:pPr>
            <a:r>
              <a:rPr lang="en-US" sz="1600" b="1">
                <a:latin typeface="Arial" charset="0"/>
              </a:rPr>
              <a:t>All participants in this meeting have certain obligations under the IEEE-SA Patent Policy. </a:t>
            </a:r>
          </a:p>
          <a:p>
            <a:pPr lvl="1">
              <a:buFont typeface="Arial" charset="0"/>
              <a:buChar char="•"/>
            </a:pPr>
            <a:r>
              <a:rPr lang="en-US" sz="1600" b="1">
                <a:solidFill>
                  <a:srgbClr val="003399"/>
                </a:solidFill>
                <a:latin typeface="Arial" charset="0"/>
              </a:rPr>
              <a:t>Participants [Note: </a:t>
            </a:r>
            <a:r>
              <a:rPr lang="en-GB" sz="1600" b="1">
                <a:solidFill>
                  <a:srgbClr val="003399"/>
                </a:solidFill>
                <a:latin typeface="Arial" charset="0"/>
              </a:rPr>
              <a:t>Quoted text excerpted from IEEE-SA Standards Board Bylaws subclause 6.2</a:t>
            </a:r>
            <a:r>
              <a:rPr lang="en-US" sz="1600" b="1">
                <a:solidFill>
                  <a:srgbClr val="003399"/>
                </a:solidFill>
                <a:latin typeface="Arial" charset="0"/>
              </a:rPr>
              <a:t>]:</a:t>
            </a:r>
          </a:p>
          <a:p>
            <a:pPr lvl="2">
              <a:buFont typeface="Arial" charset="0"/>
              <a:buChar char="•"/>
            </a:pPr>
            <a:r>
              <a:rPr lang="en-US" sz="1600" b="1">
                <a:solidFill>
                  <a:srgbClr val="003399"/>
                </a:solidFill>
                <a:latin typeface="Arial"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sz="1600">
              <a:latin typeface="Arial" charset="0"/>
            </a:endParaRPr>
          </a:p>
          <a:p>
            <a:pPr lvl="2">
              <a:buFont typeface="Arial" charset="0"/>
              <a:buChar char="•"/>
            </a:pPr>
            <a:r>
              <a:rPr lang="en-US" sz="1600" b="1">
                <a:solidFill>
                  <a:srgbClr val="003399"/>
                </a:solidFill>
                <a:latin typeface="Arial" charset="0"/>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charset="0"/>
              <a:buChar char="•"/>
            </a:pPr>
            <a:r>
              <a:rPr lang="en-US" sz="1600" b="1">
                <a:solidFill>
                  <a:srgbClr val="003399"/>
                </a:solidFill>
                <a:latin typeface="Arial" charset="0"/>
              </a:rPr>
              <a:t>The above does not apply if the patent claim is already the subject of an Accepted Letter of Assurance that applies to the proposed standard(s) under consideration by this group</a:t>
            </a:r>
          </a:p>
          <a:p>
            <a:pPr lvl="1">
              <a:buFont typeface="Arial" charset="0"/>
              <a:buChar char="•"/>
            </a:pPr>
            <a:r>
              <a:rPr lang="en-US" sz="1600" b="1">
                <a:solidFill>
                  <a:srgbClr val="003399"/>
                </a:solidFill>
                <a:latin typeface="Arial" charset="0"/>
              </a:rPr>
              <a:t>Early identification of holders of potential Essential Patent Claims is strongly encouraged</a:t>
            </a:r>
          </a:p>
          <a:p>
            <a:pPr lvl="1">
              <a:buFont typeface="Arial" charset="0"/>
              <a:buChar char="•"/>
            </a:pPr>
            <a:r>
              <a:rPr lang="en-US" sz="1600" b="1">
                <a:solidFill>
                  <a:srgbClr val="003399"/>
                </a:solidFill>
                <a:latin typeface="Arial" charset="0"/>
              </a:rPr>
              <a:t>No duty to perform a patent search</a:t>
            </a:r>
            <a:endParaRPr lang="en-US" sz="1600">
              <a:latin typeface="Arial" charset="0"/>
            </a:endParaRPr>
          </a:p>
        </p:txBody>
      </p:sp>
      <p:sp>
        <p:nvSpPr>
          <p:cNvPr id="8196" name="Text Box 1028"/>
          <p:cNvSpPr txBox="1">
            <a:spLocks noChangeArrowheads="1"/>
          </p:cNvSpPr>
          <p:nvPr/>
        </p:nvSpPr>
        <p:spPr bwMode="auto">
          <a:xfrm>
            <a:off x="57150" y="64389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3200">
                <a:solidFill>
                  <a:srgbClr val="000099"/>
                </a:solidFill>
                <a:latin typeface="Arial" charset="0"/>
                <a:ea typeface="ＭＳ Ｐゴシック" charset="0"/>
              </a:defRPr>
            </a:lvl1pPr>
            <a:lvl2pPr>
              <a:defRPr sz="2800">
                <a:solidFill>
                  <a:srgbClr val="000099"/>
                </a:solidFill>
                <a:latin typeface="Arial" charset="0"/>
                <a:ea typeface="ＭＳ Ｐゴシック" charset="0"/>
              </a:defRPr>
            </a:lvl2pPr>
            <a:lvl3pPr>
              <a:defRPr sz="2400">
                <a:solidFill>
                  <a:srgbClr val="000099"/>
                </a:solidFill>
                <a:latin typeface="Arial" charset="0"/>
                <a:ea typeface="ＭＳ Ｐゴシック" charset="0"/>
              </a:defRPr>
            </a:lvl3pPr>
            <a:lvl4pPr>
              <a:defRPr sz="2000">
                <a:solidFill>
                  <a:srgbClr val="000099"/>
                </a:solidFill>
                <a:latin typeface="Arial" charset="0"/>
                <a:ea typeface="ＭＳ Ｐゴシック" charset="0"/>
              </a:defRPr>
            </a:lvl4pPr>
            <a:lvl5pPr>
              <a:defRPr sz="2000">
                <a:solidFill>
                  <a:srgbClr val="000099"/>
                </a:solidFill>
                <a:latin typeface="Arial" charset="0"/>
                <a:ea typeface="ＭＳ Ｐゴシック" charset="0"/>
              </a:defRPr>
            </a:lvl5pPr>
            <a:lvl6pPr>
              <a:buFont typeface="Monotype Sorts" charset="0"/>
              <a:defRPr sz="2000">
                <a:solidFill>
                  <a:srgbClr val="000099"/>
                </a:solidFill>
                <a:latin typeface="Arial" charset="0"/>
                <a:ea typeface="ＭＳ Ｐゴシック" charset="0"/>
              </a:defRPr>
            </a:lvl6pPr>
            <a:lvl7pPr>
              <a:buFont typeface="Monotype Sorts" charset="0"/>
              <a:defRPr sz="2000">
                <a:solidFill>
                  <a:srgbClr val="000099"/>
                </a:solidFill>
                <a:latin typeface="Arial" charset="0"/>
                <a:ea typeface="ＭＳ Ｐゴシック" charset="0"/>
              </a:defRPr>
            </a:lvl7pPr>
            <a:lvl8pPr>
              <a:buFont typeface="Monotype Sorts" charset="0"/>
              <a:defRPr sz="2000">
                <a:solidFill>
                  <a:srgbClr val="000099"/>
                </a:solidFill>
                <a:latin typeface="Arial" charset="0"/>
                <a:ea typeface="ＭＳ Ｐゴシック" charset="0"/>
              </a:defRPr>
            </a:lvl8pPr>
            <a:lvl9pPr>
              <a:buFont typeface="Monotype Sorts" charset="0"/>
              <a:defRPr sz="2000">
                <a:solidFill>
                  <a:srgbClr val="000099"/>
                </a:solidFill>
                <a:latin typeface="Arial" charset="0"/>
                <a:ea typeface="ＭＳ Ｐゴシック" charset="0"/>
              </a:defRPr>
            </a:lvl9pPr>
          </a:lstStyle>
          <a:p>
            <a:pPr eaLnBrk="0" hangingPunct="0"/>
            <a:r>
              <a:rPr lang="en-US" sz="1800" b="1" u="sng">
                <a:solidFill>
                  <a:schemeClr val="tx1"/>
                </a:solidFill>
                <a:latin typeface="Times New Roman" charset="0"/>
              </a:rPr>
              <a:t>Slide #1</a:t>
            </a:r>
          </a:p>
        </p:txBody>
      </p:sp>
      <p:sp>
        <p:nvSpPr>
          <p:cNvPr id="2" name="Date Placeholder 1"/>
          <p:cNvSpPr>
            <a:spLocks noGrp="1"/>
          </p:cNvSpPr>
          <p:nvPr>
            <p:ph type="dt" sz="half" idx="10"/>
          </p:nvPr>
        </p:nvSpPr>
        <p:spPr/>
        <p:txBody>
          <a:bodyPr/>
          <a:lstStyle/>
          <a:p>
            <a:pPr>
              <a:defRPr/>
            </a:pPr>
            <a:r>
              <a:rPr lang="en-US" smtClean="0"/>
              <a:t>&lt;July 2016&gt;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415733E-E371-8944-98C6-8B637C4A033A}" type="slidenum">
              <a:rPr lang="en-US" smtClean="0"/>
              <a:pPr>
                <a:defRPr/>
              </a:pPr>
              <a:t>3</a:t>
            </a:fld>
            <a:endParaRPr lang="en-US"/>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&lt;July 2016&gt;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30</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30</a:t>
            </a:fld>
            <a:endParaRPr lang="en-US"/>
          </a:p>
        </p:txBody>
      </p:sp>
      <p:sp>
        <p:nvSpPr>
          <p:cNvPr id="21509" name="Rectangle 2"/>
          <p:cNvSpPr>
            <a:spLocks noGrp="1" noChangeArrowheads="1"/>
          </p:cNvSpPr>
          <p:nvPr>
            <p:ph type="title" idx="4294967295"/>
          </p:nvPr>
        </p:nvSpPr>
        <p:spPr>
          <a:xfrm>
            <a:off x="533400" y="609600"/>
            <a:ext cx="8077200" cy="762000"/>
          </a:xfrm>
        </p:spPr>
        <p:txBody>
          <a:bodyPr/>
          <a:lstStyle/>
          <a:p>
            <a:r>
              <a:rPr lang="en-US" b="1" dirty="0" smtClean="0">
                <a:latin typeface="Times New Roman" charset="0"/>
                <a:ea typeface="ＭＳ Ｐゴシック" charset="0"/>
                <a:cs typeface="ＭＳ Ｐゴシック" charset="0"/>
              </a:rPr>
              <a:t>Joint Meeting between 802.15 and 802.1</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228600" y="1295400"/>
            <a:ext cx="8610600" cy="502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914400" lvl="1" indent="-457200" eaLnBrk="0" fontAlgn="b" hangingPunct="0">
              <a:buClr>
                <a:srgbClr val="FF0000"/>
              </a:buClr>
              <a:buFont typeface="Wingdings" charset="0"/>
              <a:buChar char="q"/>
            </a:pPr>
            <a:r>
              <a:rPr lang="en-US" sz="2400" b="1" dirty="0"/>
              <a:t>Update on 802.15.10: L2R status </a:t>
            </a:r>
          </a:p>
          <a:p>
            <a:pPr marL="1371600" lvl="2" indent="-457200" eaLnBrk="0" fontAlgn="b" hangingPunct="0">
              <a:buClr>
                <a:srgbClr val="FF0000"/>
              </a:buClr>
              <a:buFont typeface="Wingdings" charset="0"/>
              <a:buChar char="q"/>
            </a:pPr>
            <a:r>
              <a:rPr lang="en-US" sz="2400" dirty="0" smtClean="0"/>
              <a:t>Sponsor Ballot Results</a:t>
            </a:r>
          </a:p>
          <a:p>
            <a:pPr marL="1204913"/>
            <a:r>
              <a:rPr lang="en-US" sz="1800" b="1" dirty="0"/>
              <a:t>RESPONSE RATE</a:t>
            </a:r>
            <a:endParaRPr lang="en-US" sz="1800" dirty="0"/>
          </a:p>
          <a:p>
            <a:pPr marL="1935163" lvl="1"/>
            <a:r>
              <a:rPr lang="en-US" sz="1800" dirty="0"/>
              <a:t>111 eligible people in this ballot group.</a:t>
            </a:r>
          </a:p>
          <a:p>
            <a:pPr marL="1935163" lvl="1"/>
            <a:r>
              <a:rPr lang="en-US" sz="1800" dirty="0"/>
              <a:t>84 votes received = 75% returned (meets 75% min. return rate)</a:t>
            </a:r>
          </a:p>
          <a:p>
            <a:pPr marL="2338388" lvl="2"/>
            <a:r>
              <a:rPr lang="en-US" sz="1800" dirty="0"/>
              <a:t>76 affirmative votes</a:t>
            </a:r>
          </a:p>
          <a:p>
            <a:pPr marL="2338388" lvl="2"/>
            <a:r>
              <a:rPr lang="en-US" sz="1800" dirty="0"/>
              <a:t>3 total negative votes with comments</a:t>
            </a:r>
          </a:p>
          <a:p>
            <a:pPr marL="2630488" lvl="3"/>
            <a:r>
              <a:rPr lang="en-US" sz="1800" dirty="0"/>
              <a:t>3 negative votes with new comments</a:t>
            </a:r>
          </a:p>
          <a:p>
            <a:pPr marL="2630488" lvl="3"/>
            <a:r>
              <a:rPr lang="en-US" sz="1800" dirty="0"/>
              <a:t>0 negative votes without comments</a:t>
            </a:r>
          </a:p>
          <a:p>
            <a:pPr marL="2338388" lvl="2"/>
            <a:r>
              <a:rPr lang="en-US" sz="1800" dirty="0"/>
              <a:t>5 abstention votes: (Lack of time: 5</a:t>
            </a:r>
            <a:r>
              <a:rPr lang="en-US" sz="1800" dirty="0" smtClean="0"/>
              <a:t>)</a:t>
            </a:r>
            <a:endParaRPr lang="en-US" sz="1800" dirty="0"/>
          </a:p>
          <a:p>
            <a:pPr marL="1204913"/>
            <a:r>
              <a:rPr lang="en-US" sz="1800" b="1" dirty="0"/>
              <a:t>APPROVAL RATE</a:t>
            </a:r>
            <a:endParaRPr lang="en-US" sz="1800" dirty="0"/>
          </a:p>
          <a:p>
            <a:pPr marL="1935163" lvl="1"/>
            <a:r>
              <a:rPr lang="en-US" sz="1800" dirty="0"/>
              <a:t>The 75% affirmation requirement is being met.</a:t>
            </a:r>
          </a:p>
          <a:p>
            <a:pPr marL="2282825" lvl="2"/>
            <a:r>
              <a:rPr lang="en-US" sz="1800" dirty="0"/>
              <a:t>76 affirmative votes</a:t>
            </a:r>
          </a:p>
          <a:p>
            <a:pPr marL="2282825" lvl="2"/>
            <a:r>
              <a:rPr lang="en-US" sz="1800" dirty="0"/>
              <a:t>3 negative votes with comments</a:t>
            </a:r>
          </a:p>
          <a:p>
            <a:pPr marL="1879600" lvl="1">
              <a:tabLst>
                <a:tab pos="1882775" algn="l"/>
              </a:tabLst>
            </a:pPr>
            <a:r>
              <a:rPr lang="en-US" sz="1800" dirty="0"/>
              <a:t> 79 votes = 96% </a:t>
            </a:r>
            <a:r>
              <a:rPr lang="en-US" sz="1800" dirty="0" smtClean="0"/>
              <a:t>affirmative</a:t>
            </a:r>
            <a:endParaRPr lang="en-US" sz="1800" b="1" dirty="0"/>
          </a:p>
          <a:p>
            <a:pPr marL="1204913"/>
            <a:r>
              <a:rPr lang="en-US" sz="1800" b="1" dirty="0"/>
              <a:t>COMMENTS</a:t>
            </a:r>
            <a:endParaRPr lang="en-US" sz="1800" dirty="0"/>
          </a:p>
          <a:p>
            <a:pPr marL="1935163" lvl="1"/>
            <a:r>
              <a:rPr lang="en-US" sz="1800" dirty="0"/>
              <a:t>136 (53 must be satisfied</a:t>
            </a:r>
            <a:r>
              <a:rPr lang="en-US" sz="1800" dirty="0" smtClean="0"/>
              <a:t>)</a:t>
            </a:r>
            <a:endParaRPr lang="en-US" sz="1800" dirty="0"/>
          </a:p>
        </p:txBody>
      </p:sp>
    </p:spTree>
    <p:extLst>
      <p:ext uri="{BB962C8B-B14F-4D97-AF65-F5344CB8AC3E}">
        <p14:creationId xmlns:p14="http://schemas.microsoft.com/office/powerpoint/2010/main" val="635415189"/>
      </p:ext>
    </p:extLst>
  </p:cSld>
  <p:clrMapOvr>
    <a:masterClrMapping/>
  </p:clrMapOvr>
  <p:timing>
    <p:tnLst>
      <p:par>
        <p:cTn xmlns:p14="http://schemas.microsoft.com/office/powerpoint/2010/mai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&lt;July 2016&gt;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31</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31</a:t>
            </a:fld>
            <a:endParaRPr lang="en-US"/>
          </a:p>
        </p:txBody>
      </p:sp>
      <p:sp>
        <p:nvSpPr>
          <p:cNvPr id="21509" name="Rectangle 2"/>
          <p:cNvSpPr>
            <a:spLocks noGrp="1" noChangeArrowheads="1"/>
          </p:cNvSpPr>
          <p:nvPr>
            <p:ph type="title" idx="4294967295"/>
          </p:nvPr>
        </p:nvSpPr>
        <p:spPr>
          <a:xfrm>
            <a:off x="533400" y="609600"/>
            <a:ext cx="8077200" cy="762000"/>
          </a:xfrm>
        </p:spPr>
        <p:txBody>
          <a:bodyPr/>
          <a:lstStyle/>
          <a:p>
            <a:r>
              <a:rPr lang="en-US" b="1" dirty="0" smtClean="0">
                <a:latin typeface="Times New Roman" charset="0"/>
                <a:ea typeface="ＭＳ Ｐゴシック" charset="0"/>
                <a:cs typeface="ＭＳ Ｐゴシック" charset="0"/>
              </a:rPr>
              <a:t>Joint Meeting between 802.15 and 802.1</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381000" y="1524000"/>
            <a:ext cx="8610600" cy="403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914400" lvl="1" indent="-457200" eaLnBrk="0" fontAlgn="b" hangingPunct="0">
              <a:buClr>
                <a:srgbClr val="FF0000"/>
              </a:buClr>
              <a:buFont typeface="Wingdings" charset="0"/>
              <a:buChar char="q"/>
            </a:pPr>
            <a:r>
              <a:rPr lang="en-US" sz="2800" dirty="0" smtClean="0"/>
              <a:t>Update </a:t>
            </a:r>
            <a:r>
              <a:rPr lang="en-US" sz="2800" dirty="0"/>
              <a:t>on 802.15.3 </a:t>
            </a:r>
            <a:endParaRPr lang="en-US" sz="2800" dirty="0" smtClean="0"/>
          </a:p>
          <a:p>
            <a:pPr marL="1371600" lvl="2" indent="-457200" eaLnBrk="0" fontAlgn="b" hangingPunct="0">
              <a:buClr>
                <a:srgbClr val="FF0000"/>
              </a:buClr>
              <a:buFont typeface="Wingdings" charset="0"/>
              <a:buChar char="q"/>
            </a:pPr>
            <a:r>
              <a:rPr lang="en-US" sz="2800" dirty="0" smtClean="0"/>
              <a:t>802.15.3m: Revision </a:t>
            </a:r>
          </a:p>
          <a:p>
            <a:pPr marL="1828800" lvl="3" indent="-457200" eaLnBrk="0" fontAlgn="b" hangingPunct="0">
              <a:buClr>
                <a:srgbClr val="FF0000"/>
              </a:buClr>
              <a:buFont typeface="Wingdings" charset="0"/>
              <a:buChar char="q"/>
            </a:pPr>
            <a:r>
              <a:rPr lang="en-US" sz="2000" dirty="0" smtClean="0"/>
              <a:t>done and published, now uses a 48-bit MAC address</a:t>
            </a:r>
          </a:p>
          <a:p>
            <a:pPr marL="1371600" lvl="2" indent="-457200" eaLnBrk="0" fontAlgn="b" hangingPunct="0">
              <a:buClr>
                <a:srgbClr val="FF0000"/>
              </a:buClr>
              <a:buFont typeface="Wingdings" charset="0"/>
              <a:buChar char="q"/>
            </a:pPr>
            <a:r>
              <a:rPr lang="en-US" sz="2800" dirty="0" smtClean="0"/>
              <a:t>802.15.3d: </a:t>
            </a:r>
            <a:r>
              <a:rPr lang="en-US" sz="2800" dirty="0"/>
              <a:t>100 </a:t>
            </a:r>
            <a:r>
              <a:rPr lang="en-US" sz="2800" dirty="0" err="1"/>
              <a:t>Gbit</a:t>
            </a:r>
            <a:r>
              <a:rPr lang="en-US" sz="2800" dirty="0"/>
              <a:t>/s </a:t>
            </a:r>
            <a:r>
              <a:rPr lang="en-US" sz="2800" dirty="0" smtClean="0"/>
              <a:t>Wireless</a:t>
            </a:r>
          </a:p>
          <a:p>
            <a:pPr marL="1828800" lvl="3" indent="-457200" eaLnBrk="0" fontAlgn="b" hangingPunct="0">
              <a:buClr>
                <a:srgbClr val="FF0000"/>
              </a:buClr>
              <a:buFont typeface="Wingdings" charset="0"/>
              <a:buChar char="q"/>
            </a:pPr>
            <a:r>
              <a:rPr lang="en-US" sz="2800" dirty="0"/>
              <a:t>Preliminary proposals have been presented and are discussed at the July 2016 plenary meeting</a:t>
            </a:r>
            <a:endParaRPr lang="en-US" sz="2800" dirty="0" smtClean="0"/>
          </a:p>
          <a:p>
            <a:pPr marL="1371600" lvl="2" indent="-457200" eaLnBrk="0" fontAlgn="b" hangingPunct="0">
              <a:buClr>
                <a:srgbClr val="FF0000"/>
              </a:buClr>
              <a:buFont typeface="Wingdings" charset="0"/>
              <a:buChar char="q"/>
            </a:pPr>
            <a:r>
              <a:rPr lang="en-US" sz="2800" dirty="0" smtClean="0"/>
              <a:t>802.15.3e: </a:t>
            </a:r>
            <a:r>
              <a:rPr lang="en-US" sz="2800" dirty="0"/>
              <a:t>High </a:t>
            </a:r>
            <a:r>
              <a:rPr lang="en-US" sz="2800" dirty="0" smtClean="0"/>
              <a:t>Rate Close Proximity</a:t>
            </a:r>
          </a:p>
          <a:p>
            <a:pPr marL="1711325" lvl="2" indent="-457200" eaLnBrk="0" fontAlgn="b" hangingPunct="0">
              <a:buClr>
                <a:srgbClr val="FF0000"/>
              </a:buClr>
              <a:buFont typeface="Wingdings" charset="0"/>
              <a:buChar char="q"/>
            </a:pPr>
            <a:r>
              <a:rPr lang="en-US" sz="2000" dirty="0" smtClean="0"/>
              <a:t>802.15.3e </a:t>
            </a:r>
            <a:r>
              <a:rPr lang="en-US" sz="2000" dirty="0"/>
              <a:t>has completed letter ballot and plans to start sponsor ballot at the end of this week (by 30 July). </a:t>
            </a:r>
            <a:r>
              <a:rPr lang="en-US" sz="2000" dirty="0" smtClean="0"/>
              <a:t> </a:t>
            </a:r>
          </a:p>
        </p:txBody>
      </p:sp>
    </p:spTree>
    <p:extLst>
      <p:ext uri="{BB962C8B-B14F-4D97-AF65-F5344CB8AC3E}">
        <p14:creationId xmlns:p14="http://schemas.microsoft.com/office/powerpoint/2010/main" val="1589560197"/>
      </p:ext>
    </p:extLst>
  </p:cSld>
  <p:clrMapOvr>
    <a:masterClrMapping/>
  </p:clrMapOvr>
  <p:timing>
    <p:tnLst>
      <p:par>
        <p:cTn xmlns:p14="http://schemas.microsoft.com/office/powerpoint/2010/mai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&lt;July 2016&gt;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32</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32</a:t>
            </a:fld>
            <a:endParaRPr lang="en-US"/>
          </a:p>
        </p:txBody>
      </p:sp>
      <p:sp>
        <p:nvSpPr>
          <p:cNvPr id="21509" name="Rectangle 2"/>
          <p:cNvSpPr>
            <a:spLocks noGrp="1" noChangeArrowheads="1"/>
          </p:cNvSpPr>
          <p:nvPr>
            <p:ph type="title" idx="4294967295"/>
          </p:nvPr>
        </p:nvSpPr>
        <p:spPr>
          <a:xfrm>
            <a:off x="533400" y="609600"/>
            <a:ext cx="8077200" cy="762000"/>
          </a:xfrm>
        </p:spPr>
        <p:txBody>
          <a:bodyPr/>
          <a:lstStyle/>
          <a:p>
            <a:r>
              <a:rPr lang="en-US" b="1" dirty="0" smtClean="0">
                <a:latin typeface="Times New Roman" charset="0"/>
                <a:ea typeface="ＭＳ Ｐゴシック" charset="0"/>
                <a:cs typeface="ＭＳ Ｐゴシック" charset="0"/>
              </a:rPr>
              <a:t>Joint Meeting between 802.15 and 802.1</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523687" y="1905000"/>
            <a:ext cx="8610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lvl="1" indent="-457200" eaLnBrk="0" fontAlgn="b" hangingPunct="0">
              <a:buClr>
                <a:srgbClr val="FF0000"/>
              </a:buClr>
              <a:buFont typeface="Wingdings" charset="0"/>
              <a:buChar char="q"/>
            </a:pPr>
            <a:r>
              <a:rPr lang="en-US" sz="2800" b="1" dirty="0" smtClean="0"/>
              <a:t>802.1 </a:t>
            </a:r>
            <a:r>
              <a:rPr lang="en-US" sz="2800" b="1" dirty="0"/>
              <a:t>efforts that should be considered by 802.15 </a:t>
            </a:r>
            <a:endParaRPr lang="en-US" sz="2800" b="1" dirty="0" smtClean="0"/>
          </a:p>
          <a:p>
            <a:pPr lvl="2" indent="-457200" eaLnBrk="0" fontAlgn="b" hangingPunct="0">
              <a:buClr>
                <a:srgbClr val="FF0000"/>
              </a:buClr>
              <a:buFont typeface="Wingdings" charset="0"/>
              <a:buChar char="q"/>
            </a:pPr>
            <a:r>
              <a:rPr lang="en-US" sz="2800" b="1" dirty="0"/>
              <a:t>?</a:t>
            </a:r>
          </a:p>
        </p:txBody>
      </p:sp>
    </p:spTree>
    <p:extLst>
      <p:ext uri="{BB962C8B-B14F-4D97-AF65-F5344CB8AC3E}">
        <p14:creationId xmlns:p14="http://schemas.microsoft.com/office/powerpoint/2010/main" val="86102967"/>
      </p:ext>
    </p:extLst>
  </p:cSld>
  <p:clrMapOvr>
    <a:masterClrMapping/>
  </p:clrMapOvr>
  <p:timing>
    <p:tnLst>
      <p:par>
        <p:cTn xmlns:p14="http://schemas.microsoft.com/office/powerpoint/2010/mai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SC WNG </a:t>
            </a:r>
            <a:endParaRPr lang="en-US" dirty="0"/>
          </a:p>
        </p:txBody>
      </p:sp>
      <p:sp>
        <p:nvSpPr>
          <p:cNvPr id="3" name="Content Placeholder 2"/>
          <p:cNvSpPr>
            <a:spLocks noGrp="1"/>
          </p:cNvSpPr>
          <p:nvPr>
            <p:ph idx="1"/>
          </p:nvPr>
        </p:nvSpPr>
        <p:spPr>
          <a:xfrm>
            <a:off x="304800" y="1524000"/>
            <a:ext cx="8077200" cy="4114800"/>
          </a:xfrm>
        </p:spPr>
        <p:txBody>
          <a:bodyPr/>
          <a:lstStyle/>
          <a:p>
            <a:pPr marL="577850" lvl="1" indent="-290513" fontAlgn="b">
              <a:buClr>
                <a:srgbClr val="FF0000"/>
              </a:buClr>
              <a:buFont typeface="Wingdings" charset="2"/>
              <a:buChar char="q"/>
            </a:pPr>
            <a:r>
              <a:rPr lang="en-US" sz="2400" b="1" dirty="0" smtClean="0"/>
              <a:t>Two presentations</a:t>
            </a:r>
            <a:r>
              <a:rPr lang="en-US" sz="2000" b="1" dirty="0" smtClean="0"/>
              <a:t>:</a:t>
            </a:r>
            <a:endParaRPr lang="en-US" sz="2000" b="1" dirty="0"/>
          </a:p>
          <a:p>
            <a:pPr marL="920750" lvl="2" indent="-290513" fontAlgn="b">
              <a:buClr>
                <a:srgbClr val="FF0000"/>
              </a:buClr>
              <a:buFont typeface="Wingdings" charset="2"/>
              <a:buChar char="q"/>
            </a:pPr>
            <a:r>
              <a:rPr lang="en-US" sz="2000" dirty="0">
                <a:solidFill>
                  <a:srgbClr val="000000"/>
                </a:solidFill>
                <a:ea typeface="Lucida Grande"/>
                <a:cs typeface="Lucida Grande"/>
              </a:rPr>
              <a:t>"History and Implementation of the IEEE 802 Security </a:t>
            </a:r>
            <a:r>
              <a:rPr lang="en-US" sz="2000" dirty="0" smtClean="0">
                <a:solidFill>
                  <a:srgbClr val="000000"/>
                </a:solidFill>
                <a:ea typeface="Lucida Grande"/>
                <a:cs typeface="Lucida Grande"/>
              </a:rPr>
              <a:t>Architecture” </a:t>
            </a:r>
            <a:r>
              <a:rPr lang="en-US" sz="2000" dirty="0" smtClean="0">
                <a:cs typeface="Lucida Grande"/>
              </a:rPr>
              <a:t>by</a:t>
            </a:r>
            <a:r>
              <a:rPr lang="en-US" sz="2000" b="1" dirty="0" smtClean="0"/>
              <a:t> </a:t>
            </a:r>
            <a:r>
              <a:rPr lang="en-US" sz="2000" dirty="0" err="1"/>
              <a:t>Meareg</a:t>
            </a:r>
            <a:r>
              <a:rPr lang="en-US" sz="2000" dirty="0"/>
              <a:t> </a:t>
            </a:r>
            <a:r>
              <a:rPr lang="en-US" sz="2000" dirty="0" err="1" smtClean="0"/>
              <a:t>Abreha</a:t>
            </a:r>
            <a:endParaRPr lang="en-US" sz="2000" dirty="0" smtClean="0"/>
          </a:p>
          <a:p>
            <a:pPr marL="920750" lvl="2" indent="-290513" fontAlgn="b">
              <a:buClr>
                <a:srgbClr val="FF0000"/>
              </a:buClr>
              <a:buFont typeface="Wingdings" charset="2"/>
              <a:buChar char="q"/>
            </a:pPr>
            <a:r>
              <a:rPr lang="en-US" sz="2000" dirty="0">
                <a:solidFill>
                  <a:srgbClr val="000000"/>
                </a:solidFill>
              </a:rPr>
              <a:t>IEEE Standards for Low Power Wide Area </a:t>
            </a:r>
            <a:r>
              <a:rPr lang="en-US" sz="2000" dirty="0" smtClean="0">
                <a:solidFill>
                  <a:srgbClr val="000000"/>
                </a:solidFill>
              </a:rPr>
              <a:t>Network</a:t>
            </a:r>
            <a:r>
              <a:rPr lang="en-US" sz="2000" dirty="0" smtClean="0"/>
              <a:t>s</a:t>
            </a:r>
            <a:r>
              <a:rPr lang="en-US" sz="2000" b="1" dirty="0">
                <a:solidFill>
                  <a:srgbClr val="000000"/>
                </a:solidFill>
                <a:ea typeface="Lucida Grande"/>
                <a:cs typeface="Lucida Grande"/>
              </a:rPr>
              <a:t> </a:t>
            </a:r>
            <a:r>
              <a:rPr lang="en-US" sz="2000" dirty="0" smtClean="0">
                <a:solidFill>
                  <a:srgbClr val="000000"/>
                </a:solidFill>
                <a:ea typeface="Lucida Grande"/>
                <a:cs typeface="Lucida Grande"/>
              </a:rPr>
              <a:t>by </a:t>
            </a:r>
            <a:r>
              <a:rPr lang="en-US" sz="2000" dirty="0" err="1" smtClean="0">
                <a:solidFill>
                  <a:srgbClr val="000000"/>
                </a:solidFill>
                <a:ea typeface="Lucida Grande"/>
                <a:cs typeface="Lucida Grande"/>
              </a:rPr>
              <a:t>Jörg</a:t>
            </a:r>
            <a:r>
              <a:rPr lang="en-US" sz="2000" dirty="0" smtClean="0">
                <a:solidFill>
                  <a:srgbClr val="000000"/>
                </a:solidFill>
                <a:ea typeface="Lucida Grande"/>
                <a:cs typeface="Lucida Grande"/>
              </a:rPr>
              <a:t> Robert</a:t>
            </a:r>
            <a:endParaRPr lang="en-US" sz="2000" dirty="0"/>
          </a:p>
        </p:txBody>
      </p:sp>
      <p:sp>
        <p:nvSpPr>
          <p:cNvPr id="4" name="Date Placeholder 3"/>
          <p:cNvSpPr>
            <a:spLocks noGrp="1"/>
          </p:cNvSpPr>
          <p:nvPr>
            <p:ph type="dt" sz="half" idx="10"/>
          </p:nvPr>
        </p:nvSpPr>
        <p:spPr/>
        <p:txBody>
          <a:bodyPr/>
          <a:lstStyle/>
          <a:p>
            <a:pPr>
              <a:defRPr/>
            </a:pPr>
            <a:r>
              <a:rPr lang="en-US" smtClean="0"/>
              <a:t>&lt;July 2016&gt;</a:t>
            </a:r>
            <a:endParaRPr lang="en-US" dirty="0"/>
          </a:p>
        </p:txBody>
      </p:sp>
      <p:sp>
        <p:nvSpPr>
          <p:cNvPr id="5" name="Footer Placeholder 4"/>
          <p:cNvSpPr>
            <a:spLocks noGrp="1"/>
          </p:cNvSpPr>
          <p:nvPr>
            <p:ph type="ftr" sz="quarter" idx="11"/>
          </p:nvPr>
        </p:nvSpPr>
        <p:spPr/>
        <p:txBody>
          <a:bodyPr/>
          <a:lstStyle/>
          <a:p>
            <a:pPr>
              <a:defRPr/>
            </a:pPr>
            <a:r>
              <a:rPr lang="en-US" smtClean="0"/>
              <a:t>&lt;Pat Kinney&gt;, &lt;Kinney Consulting LLC&gt;</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7415733E-E371-8944-98C6-8B637C4A033A}" type="slidenum">
              <a:rPr lang="en-US" smtClean="0"/>
              <a:pPr>
                <a:defRPr/>
              </a:pPr>
              <a:t>33</a:t>
            </a:fld>
            <a:endParaRPr lang="en-US"/>
          </a:p>
        </p:txBody>
      </p:sp>
    </p:spTree>
    <p:extLst>
      <p:ext uri="{BB962C8B-B14F-4D97-AF65-F5344CB8AC3E}">
        <p14:creationId xmlns:p14="http://schemas.microsoft.com/office/powerpoint/2010/main" val="214367704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&lt;July 2016&gt;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34</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34</a:t>
            </a:fld>
            <a:endParaRPr lang="en-US"/>
          </a:p>
        </p:txBody>
      </p:sp>
      <p:sp>
        <p:nvSpPr>
          <p:cNvPr id="21509" name="Rectangle 2"/>
          <p:cNvSpPr>
            <a:spLocks noGrp="1" noChangeArrowheads="1"/>
          </p:cNvSpPr>
          <p:nvPr>
            <p:ph type="title" idx="4294967295"/>
          </p:nvPr>
        </p:nvSpPr>
        <p:spPr>
          <a:xfrm>
            <a:off x="533400" y="685800"/>
            <a:ext cx="7772400" cy="762000"/>
          </a:xfrm>
        </p:spPr>
        <p:txBody>
          <a:bodyPr/>
          <a:lstStyle/>
          <a:p>
            <a:r>
              <a:rPr lang="en-US" b="1" dirty="0" smtClean="0">
                <a:latin typeface="Times New Roman" charset="0"/>
                <a:ea typeface="ＭＳ Ｐゴシック" charset="0"/>
                <a:cs typeface="ＭＳ Ｐゴシック" charset="0"/>
              </a:rPr>
              <a:t>SC Accomplishments</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152400" y="1676400"/>
            <a:ext cx="8915400" cy="396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r>
              <a:rPr lang="en-US" sz="2000" b="1" dirty="0" smtClean="0"/>
              <a:t>Joint Meeting between 802.15 and 802.1</a:t>
            </a:r>
          </a:p>
          <a:p>
            <a:pPr marL="914400" lvl="1" indent="-457200" eaLnBrk="0" fontAlgn="b" hangingPunct="0">
              <a:buClr>
                <a:srgbClr val="FF0000"/>
              </a:buClr>
              <a:buFont typeface="Wingdings" charset="0"/>
              <a:buChar char="q"/>
            </a:pPr>
            <a:r>
              <a:rPr lang="en-US" sz="2000" dirty="0">
                <a:solidFill>
                  <a:srgbClr val="000000"/>
                </a:solidFill>
                <a:ea typeface="Lucida Grande"/>
                <a:cs typeface="Lucida Grande"/>
              </a:rPr>
              <a:t>WiFi liaison stating a perceived market need to interwork between 802.11ah and 802.15.4g at layer </a:t>
            </a:r>
            <a:r>
              <a:rPr lang="en-US" sz="2000" dirty="0" smtClean="0">
                <a:solidFill>
                  <a:srgbClr val="000000"/>
                </a:solidFill>
                <a:ea typeface="Lucida Grande"/>
                <a:cs typeface="Lucida Grande"/>
              </a:rPr>
              <a:t>2</a:t>
            </a:r>
          </a:p>
          <a:p>
            <a:pPr marL="1371600" lvl="2" indent="-457200" eaLnBrk="0" fontAlgn="b" hangingPunct="0">
              <a:buClr>
                <a:srgbClr val="FF0000"/>
              </a:buClr>
              <a:buFont typeface="Wingdings" charset="0"/>
              <a:buChar char="q"/>
            </a:pPr>
            <a:r>
              <a:rPr lang="en-US" sz="2000" dirty="0" smtClean="0">
                <a:solidFill>
                  <a:srgbClr val="000000"/>
                </a:solidFill>
                <a:ea typeface="Lucida Grande"/>
                <a:cs typeface="Lucida Grande"/>
              </a:rPr>
              <a:t>Consensus at the meeting was that the liaison request was not sufficiently detailed to indicate why a router would not fulfill the use case needs.  </a:t>
            </a:r>
          </a:p>
          <a:p>
            <a:pPr marL="1371600" lvl="2" indent="-457200" eaLnBrk="0" fontAlgn="b" hangingPunct="0">
              <a:buClr>
                <a:srgbClr val="FF0000"/>
              </a:buClr>
              <a:buFont typeface="Wingdings" charset="0"/>
              <a:buChar char="q"/>
            </a:pPr>
            <a:r>
              <a:rPr lang="en-US" sz="2000" dirty="0" smtClean="0">
                <a:solidFill>
                  <a:srgbClr val="000000"/>
                </a:solidFill>
                <a:ea typeface="Lucida Grande"/>
                <a:cs typeface="Lucida Grande"/>
              </a:rPr>
              <a:t>Further consensus that 802.1 </a:t>
            </a:r>
            <a:r>
              <a:rPr lang="en-US" sz="2000" dirty="0" smtClean="0">
                <a:solidFill>
                  <a:srgbClr val="000000"/>
                </a:solidFill>
                <a:ea typeface="Lucida Grande"/>
                <a:cs typeface="Lucida Grande"/>
              </a:rPr>
              <a:t>and 802.15 </a:t>
            </a:r>
            <a:r>
              <a:rPr lang="en-US" sz="2000" dirty="0" smtClean="0">
                <a:solidFill>
                  <a:srgbClr val="000000"/>
                </a:solidFill>
                <a:ea typeface="Lucida Grande"/>
                <a:cs typeface="Lucida Grande"/>
              </a:rPr>
              <a:t>will </a:t>
            </a:r>
            <a:r>
              <a:rPr lang="en-US" sz="2000" dirty="0" smtClean="0">
                <a:solidFill>
                  <a:srgbClr val="000000"/>
                </a:solidFill>
                <a:ea typeface="Lucida Grande"/>
                <a:cs typeface="Lucida Grande"/>
              </a:rPr>
              <a:t>draft a reply to the WiFi request asking for additional </a:t>
            </a:r>
            <a:r>
              <a:rPr lang="en-US" sz="2000" dirty="0" smtClean="0">
                <a:solidFill>
                  <a:srgbClr val="000000"/>
                </a:solidFill>
                <a:ea typeface="Lucida Grande"/>
                <a:cs typeface="Lucida Grande"/>
              </a:rPr>
              <a:t>details before any effort is started.</a:t>
            </a:r>
          </a:p>
          <a:p>
            <a:pPr marL="1371600" lvl="2" indent="-457200" eaLnBrk="0" fontAlgn="b" hangingPunct="0">
              <a:buClr>
                <a:srgbClr val="FF0000"/>
              </a:buClr>
              <a:buFont typeface="Wingdings" charset="0"/>
              <a:buChar char="q"/>
            </a:pPr>
            <a:r>
              <a:rPr lang="en-US" sz="2000" dirty="0" smtClean="0">
                <a:solidFill>
                  <a:srgbClr val="000000"/>
                </a:solidFill>
                <a:ea typeface="Lucida Grande"/>
                <a:cs typeface="Lucida Grande"/>
              </a:rPr>
              <a:t>Reply to Wi-Fi request is document 15-16-0489-01 which was approved by 802.1</a:t>
            </a:r>
            <a:endParaRPr lang="en-US" sz="2000" dirty="0">
              <a:solidFill>
                <a:srgbClr val="000000"/>
              </a:solidFill>
              <a:ea typeface="Lucida Grande"/>
              <a:cs typeface="Lucida Grande"/>
            </a:endParaRPr>
          </a:p>
          <a:p>
            <a:pPr marL="914400" lvl="1" indent="-457200" eaLnBrk="0" fontAlgn="b" hangingPunct="0">
              <a:buClr>
                <a:srgbClr val="FF0000"/>
              </a:buClr>
              <a:buFont typeface="Wingdings" charset="0"/>
              <a:buChar char="q"/>
            </a:pPr>
            <a:r>
              <a:rPr lang="en-US" sz="2000" dirty="0" smtClean="0">
                <a:solidFill>
                  <a:srgbClr val="000000"/>
                </a:solidFill>
                <a:ea typeface="Lucida Grande"/>
                <a:cs typeface="Lucida Grande"/>
              </a:rPr>
              <a:t>802.15 TG </a:t>
            </a:r>
            <a:r>
              <a:rPr lang="en-US" sz="2000" dirty="0">
                <a:solidFill>
                  <a:srgbClr val="000000"/>
                </a:solidFill>
                <a:ea typeface="Lucida Grande"/>
                <a:cs typeface="Lucida Grande"/>
              </a:rPr>
              <a:t>status </a:t>
            </a:r>
            <a:r>
              <a:rPr lang="en-US" sz="2000" dirty="0" smtClean="0">
                <a:solidFill>
                  <a:srgbClr val="000000"/>
                </a:solidFill>
                <a:ea typeface="Lucida Grande"/>
                <a:cs typeface="Lucida Grande"/>
              </a:rPr>
              <a:t>was reported</a:t>
            </a:r>
            <a:endParaRPr lang="en-US" sz="2000" dirty="0"/>
          </a:p>
          <a:p>
            <a:pPr marL="342900" indent="-342900">
              <a:buClr>
                <a:srgbClr val="FF0000"/>
              </a:buClr>
              <a:buFont typeface="Wingdings" charset="2"/>
              <a:buChar char="q"/>
            </a:pPr>
            <a:r>
              <a:rPr lang="en-US" sz="2000" b="1" dirty="0" smtClean="0"/>
              <a:t>Maintenance</a:t>
            </a:r>
            <a:endParaRPr lang="en-US" sz="2000" b="1" dirty="0"/>
          </a:p>
          <a:p>
            <a:pPr marL="800100" lvl="1" indent="-342900">
              <a:buClr>
                <a:srgbClr val="FF0000"/>
              </a:buClr>
              <a:buFont typeface="Wingdings" charset="2"/>
              <a:buChar char="q"/>
            </a:pPr>
            <a:r>
              <a:rPr lang="en-US" sz="2000" dirty="0" smtClean="0"/>
              <a:t>No Standards issues reported</a:t>
            </a:r>
            <a:endParaRPr lang="en-US" sz="2000" dirty="0"/>
          </a:p>
          <a:p>
            <a:pPr marL="800100" lvl="1" indent="-342900">
              <a:buClr>
                <a:srgbClr val="FF0000"/>
              </a:buClr>
              <a:buFont typeface="Wingdings" charset="2"/>
              <a:buChar char="q"/>
            </a:pPr>
            <a:r>
              <a:rPr lang="en-US" sz="2000" dirty="0" smtClean="0"/>
              <a:t>No issues with Operations Manual reported</a:t>
            </a:r>
            <a:endParaRPr lang="en-US" sz="2000" dirty="0"/>
          </a:p>
        </p:txBody>
      </p:sp>
    </p:spTree>
    <p:extLst>
      <p:ext uri="{BB962C8B-B14F-4D97-AF65-F5344CB8AC3E}">
        <p14:creationId xmlns:p14="http://schemas.microsoft.com/office/powerpoint/2010/main" val="2257066008"/>
      </p:ext>
    </p:extLst>
  </p:cSld>
  <p:clrMapOvr>
    <a:masterClrMapping/>
  </p:clrMapOvr>
  <p:timing>
    <p:tnLst>
      <p:par>
        <p:cTn xmlns:p14="http://schemas.microsoft.com/office/powerpoint/2010/mai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&lt;July 2016&gt;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35</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35</a:t>
            </a:fld>
            <a:endParaRPr lang="en-US"/>
          </a:p>
        </p:txBody>
      </p:sp>
      <p:sp>
        <p:nvSpPr>
          <p:cNvPr id="21509" name="Rectangle 2"/>
          <p:cNvSpPr>
            <a:spLocks noGrp="1" noChangeArrowheads="1"/>
          </p:cNvSpPr>
          <p:nvPr>
            <p:ph type="title" idx="4294967295"/>
          </p:nvPr>
        </p:nvSpPr>
        <p:spPr>
          <a:xfrm>
            <a:off x="533400" y="457200"/>
            <a:ext cx="7772400" cy="762000"/>
          </a:xfrm>
        </p:spPr>
        <p:txBody>
          <a:bodyPr/>
          <a:lstStyle/>
          <a:p>
            <a:r>
              <a:rPr lang="en-US" b="1" dirty="0" smtClean="0">
                <a:latin typeface="Times New Roman" charset="0"/>
                <a:ea typeface="ＭＳ Ｐゴシック" charset="0"/>
                <a:cs typeface="ＭＳ Ｐゴシック" charset="0"/>
              </a:rPr>
              <a:t>SC Accomplishments</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30480" y="1066800"/>
            <a:ext cx="8915400" cy="502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r>
              <a:rPr lang="en-US" sz="1800" b="1" dirty="0" smtClean="0"/>
              <a:t>IETF</a:t>
            </a:r>
          </a:p>
          <a:p>
            <a:pPr marL="800100" lvl="1" indent="-342900">
              <a:buClr>
                <a:srgbClr val="FF0000"/>
              </a:buClr>
              <a:buFont typeface="Wingdings" charset="2"/>
              <a:buChar char="q"/>
            </a:pPr>
            <a:r>
              <a:rPr lang="en-US" sz="1800" b="1" dirty="0" smtClean="0"/>
              <a:t>Status Update: </a:t>
            </a:r>
            <a:r>
              <a:rPr lang="en-US" sz="1800" dirty="0" smtClean="0"/>
              <a:t>6tisch, Core, 6lo, Roll, </a:t>
            </a:r>
            <a:r>
              <a:rPr lang="en-US" sz="1800" dirty="0" err="1" smtClean="0"/>
              <a:t>Detnet</a:t>
            </a:r>
            <a:r>
              <a:rPr lang="en-US" sz="1800" dirty="0" smtClean="0"/>
              <a:t>, and lp-wan</a:t>
            </a:r>
          </a:p>
          <a:p>
            <a:pPr marL="800100" lvl="1" indent="-342900">
              <a:buClr>
                <a:srgbClr val="FF0000"/>
              </a:buClr>
              <a:buFont typeface="Wingdings" charset="2"/>
              <a:buChar char="q"/>
            </a:pPr>
            <a:r>
              <a:rPr lang="en-US" sz="1800" dirty="0" smtClean="0"/>
              <a:t>Next session add Ace and T2TRG reports</a:t>
            </a:r>
          </a:p>
          <a:p>
            <a:pPr marL="800100" lvl="1" indent="-342900">
              <a:buClr>
                <a:srgbClr val="FF0000"/>
              </a:buClr>
              <a:buFont typeface="Wingdings" charset="2"/>
              <a:buChar char="q"/>
            </a:pPr>
            <a:r>
              <a:rPr lang="en-US" sz="1800" dirty="0" smtClean="0"/>
              <a:t>Three liaison communications were requested</a:t>
            </a:r>
          </a:p>
          <a:p>
            <a:pPr lvl="2">
              <a:buClr>
                <a:srgbClr val="FF0000"/>
              </a:buClr>
              <a:buFont typeface="Wingdings" charset="2"/>
              <a:buChar char="q"/>
            </a:pPr>
            <a:r>
              <a:rPr lang="en-US" sz="1800" dirty="0"/>
              <a:t>6lo: Neighbor discovery (RFC6775) could be further optimized to reduce neighbor discovery traffic.  SC IETF will define edits to RFC6775 to show possible optimization.</a:t>
            </a:r>
          </a:p>
          <a:p>
            <a:pPr lvl="2">
              <a:buClr>
                <a:srgbClr val="FF0000"/>
              </a:buClr>
              <a:buFont typeface="Wingdings" charset="2"/>
              <a:buChar char="q"/>
            </a:pPr>
            <a:r>
              <a:rPr lang="en-US" sz="1800" dirty="0"/>
              <a:t>lp-wan: SC IETF can identify solutions to numerous problems stated for lp-wan.  SC IETF could produce a document describing the behaviors in 802.15.4 (LECIM) and 802.15.9 (KMP) that address the noted problems.</a:t>
            </a:r>
          </a:p>
          <a:p>
            <a:pPr lvl="2">
              <a:buClr>
                <a:srgbClr val="FF0000"/>
              </a:buClr>
              <a:buFont typeface="Wingdings" charset="2"/>
              <a:buChar char="q"/>
            </a:pPr>
            <a:r>
              <a:rPr lang="en-US" sz="1800" dirty="0"/>
              <a:t>6lo: SC IETF could identify header compression methods that apply to IP but could be extended to MAC and PHY by IEEE 802.15</a:t>
            </a:r>
            <a:r>
              <a:rPr lang="en-US" sz="1800" dirty="0" smtClean="0"/>
              <a:t>.</a:t>
            </a:r>
          </a:p>
          <a:p>
            <a:pPr marL="342900" indent="-342900">
              <a:buClr>
                <a:srgbClr val="FF0000"/>
              </a:buClr>
              <a:buFont typeface="Wingdings" charset="2"/>
              <a:buChar char="q"/>
            </a:pPr>
            <a:r>
              <a:rPr lang="en-US" sz="1800" b="1" dirty="0"/>
              <a:t>WNG presentations</a:t>
            </a:r>
          </a:p>
          <a:p>
            <a:pPr marL="800100" lvl="1" indent="-342900">
              <a:buClr>
                <a:srgbClr val="FF0000"/>
              </a:buClr>
              <a:buFont typeface="Wingdings" charset="2"/>
              <a:buChar char="q"/>
            </a:pPr>
            <a:r>
              <a:rPr lang="en-US" sz="1800" dirty="0" smtClean="0">
                <a:solidFill>
                  <a:srgbClr val="000000"/>
                </a:solidFill>
              </a:rPr>
              <a:t>IEEE Standards for Low Power Wide Area Network</a:t>
            </a:r>
            <a:r>
              <a:rPr lang="en-US" sz="1800" dirty="0" smtClean="0"/>
              <a:t>s (15-16-486-01)by </a:t>
            </a:r>
            <a:r>
              <a:rPr lang="en-US" sz="1800" dirty="0" err="1" smtClean="0"/>
              <a:t>Jörg</a:t>
            </a:r>
            <a:r>
              <a:rPr lang="en-US" sz="1800" dirty="0" smtClean="0"/>
              <a:t> Robert</a:t>
            </a:r>
          </a:p>
          <a:p>
            <a:pPr marL="1257300" lvl="2" indent="-342900">
              <a:buClr>
                <a:srgbClr val="FF0000"/>
              </a:buClr>
              <a:buFont typeface="Wingdings" charset="2"/>
              <a:buChar char="q"/>
            </a:pPr>
            <a:r>
              <a:rPr lang="en-US" sz="1800" dirty="0" smtClean="0">
                <a:solidFill>
                  <a:srgbClr val="000000"/>
                </a:solidFill>
                <a:ea typeface="Lucida Grande"/>
                <a:cs typeface="Lucida Grande"/>
              </a:rPr>
              <a:t>Sufficient interest was shown to form an interest group</a:t>
            </a:r>
          </a:p>
          <a:p>
            <a:pPr marL="800100" lvl="1" indent="-342900">
              <a:buClr>
                <a:srgbClr val="FF0000"/>
              </a:buClr>
              <a:buFont typeface="Wingdings" charset="2"/>
              <a:buChar char="q"/>
            </a:pPr>
            <a:r>
              <a:rPr lang="en-US" sz="1800" dirty="0" smtClean="0"/>
              <a:t>History </a:t>
            </a:r>
            <a:r>
              <a:rPr lang="en-US" sz="1800" dirty="0"/>
              <a:t>and Implementation of the IEEE 802 Security Architecture (15-16-0489-01) by </a:t>
            </a:r>
            <a:r>
              <a:rPr lang="en-US" sz="1800" dirty="0" err="1"/>
              <a:t>Meareg</a:t>
            </a:r>
            <a:r>
              <a:rPr lang="en-US" sz="1800" dirty="0"/>
              <a:t> </a:t>
            </a:r>
            <a:r>
              <a:rPr lang="en-US" sz="1800" dirty="0" err="1"/>
              <a:t>Abreha</a:t>
            </a:r>
            <a:endParaRPr lang="en-US" sz="1800" dirty="0"/>
          </a:p>
          <a:p>
            <a:pPr marL="800100" lvl="1" indent="-342900">
              <a:buClr>
                <a:srgbClr val="FF0000"/>
              </a:buClr>
              <a:buFont typeface="Wingdings" charset="2"/>
              <a:buChar char="q"/>
            </a:pPr>
            <a:r>
              <a:rPr lang="en-US" sz="1800" dirty="0" smtClean="0"/>
              <a:t>802E </a:t>
            </a:r>
            <a:r>
              <a:rPr lang="en-US" sz="1800" dirty="0"/>
              <a:t>Privacy Report (11-16-1029-00) </a:t>
            </a:r>
            <a:r>
              <a:rPr lang="en-US" sz="1800" dirty="0" smtClean="0"/>
              <a:t>by Juan </a:t>
            </a:r>
            <a:r>
              <a:rPr lang="en-US" sz="1800" dirty="0"/>
              <a:t>Carlos </a:t>
            </a:r>
          </a:p>
        </p:txBody>
      </p:sp>
    </p:spTree>
    <p:extLst>
      <p:ext uri="{BB962C8B-B14F-4D97-AF65-F5344CB8AC3E}">
        <p14:creationId xmlns:p14="http://schemas.microsoft.com/office/powerpoint/2010/main" val="3628868406"/>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685800" y="152400"/>
            <a:ext cx="7772400" cy="1143000"/>
          </a:xfrm>
        </p:spPr>
        <p:txBody>
          <a:bodyPr/>
          <a:lstStyle/>
          <a:p>
            <a:r>
              <a:rPr lang="en-GB" u="sng">
                <a:latin typeface="Arial" charset="0"/>
              </a:rPr>
              <a:t>Patent Related Links</a:t>
            </a:r>
            <a:endParaRPr lang="en-US" u="sng">
              <a:latin typeface="Arial" charset="0"/>
            </a:endParaRPr>
          </a:p>
        </p:txBody>
      </p:sp>
      <p:sp>
        <p:nvSpPr>
          <p:cNvPr id="9219" name="Rectangle 3"/>
          <p:cNvSpPr>
            <a:spLocks noGrp="1" noChangeArrowheads="1"/>
          </p:cNvSpPr>
          <p:nvPr>
            <p:ph type="body" idx="1"/>
          </p:nvPr>
        </p:nvSpPr>
        <p:spPr>
          <a:xfrm>
            <a:off x="0" y="1295400"/>
            <a:ext cx="8991600" cy="3886200"/>
          </a:xfrm>
        </p:spPr>
        <p:txBody>
          <a:bodyPr/>
          <a:lstStyle/>
          <a:p>
            <a:pPr lvl="1">
              <a:lnSpc>
                <a:spcPct val="90000"/>
              </a:lnSpc>
              <a:buFont typeface="Monotype Sorts" charset="0"/>
              <a:buNone/>
            </a:pPr>
            <a:r>
              <a:rPr lang="en-US" sz="2400">
                <a:latin typeface="Arial" charset="0"/>
                <a:cs typeface="Times New Roman" charset="0"/>
              </a:rPr>
              <a:t>	All participants should be familiar with their obligations under the IEEE-SA Policies &amp; Procedures for standards development.</a:t>
            </a:r>
          </a:p>
          <a:p>
            <a:pPr lvl="1">
              <a:lnSpc>
                <a:spcPct val="90000"/>
              </a:lnSpc>
              <a:buFont typeface="Monotype Sorts" charset="0"/>
              <a:buNone/>
            </a:pPr>
            <a:r>
              <a:rPr lang="en-US" sz="2400">
                <a:latin typeface="Arial" charset="0"/>
                <a:cs typeface="Times New Roman" charset="0"/>
              </a:rPr>
              <a:t>	Patent Policy is stated in these sources:</a:t>
            </a:r>
          </a:p>
          <a:p>
            <a:pPr lvl="1">
              <a:lnSpc>
                <a:spcPct val="90000"/>
              </a:lnSpc>
              <a:buFont typeface="Monotype Sorts" charset="0"/>
              <a:buNone/>
            </a:pPr>
            <a:r>
              <a:rPr lang="en-GB" sz="2400">
                <a:latin typeface="Arial" charset="0"/>
              </a:rPr>
              <a:t>		IEEE-SA Standards Boards Bylaws</a:t>
            </a:r>
          </a:p>
          <a:p>
            <a:pPr lvl="1">
              <a:lnSpc>
                <a:spcPct val="90000"/>
              </a:lnSpc>
              <a:buFont typeface="Monotype Sorts" charset="0"/>
              <a:buNone/>
            </a:pPr>
            <a:r>
              <a:rPr lang="en-US" sz="2100">
                <a:latin typeface="Arial" charset="0"/>
              </a:rPr>
              <a:t>		</a:t>
            </a:r>
            <a:r>
              <a:rPr lang="en-US" sz="2100" i="1">
                <a:latin typeface="Arial" charset="0"/>
              </a:rPr>
              <a:t>http://standards.ieee.org/develop/policies/bylaws/sect6-7.html#6</a:t>
            </a:r>
          </a:p>
          <a:p>
            <a:pPr lvl="1">
              <a:lnSpc>
                <a:spcPct val="90000"/>
              </a:lnSpc>
              <a:buFont typeface="Monotype Sorts" charset="0"/>
              <a:buNone/>
            </a:pPr>
            <a:r>
              <a:rPr lang="en-GB" sz="2400">
                <a:latin typeface="Arial" charset="0"/>
              </a:rPr>
              <a:t>		IEEE-SA Standards Board Operations Manual</a:t>
            </a:r>
          </a:p>
          <a:p>
            <a:pPr lvl="1">
              <a:lnSpc>
                <a:spcPct val="90000"/>
              </a:lnSpc>
              <a:buFont typeface="Monotype Sorts" charset="0"/>
              <a:buNone/>
            </a:pPr>
            <a:r>
              <a:rPr lang="en-US" sz="2400">
                <a:latin typeface="Arial" charset="0"/>
              </a:rPr>
              <a:t>		</a:t>
            </a:r>
            <a:r>
              <a:rPr lang="en-US" sz="2100" i="1">
                <a:latin typeface="Arial" charset="0"/>
              </a:rPr>
              <a:t>http://standards.ieee.org/develop/policies/opman/sect6.html#6.3</a:t>
            </a:r>
            <a:endParaRPr lang="en-US" sz="2400">
              <a:latin typeface="Arial" charset="0"/>
            </a:endParaRPr>
          </a:p>
          <a:p>
            <a:pPr lvl="1">
              <a:lnSpc>
                <a:spcPct val="90000"/>
              </a:lnSpc>
              <a:buFont typeface="Monotype Sorts" charset="0"/>
              <a:buNone/>
            </a:pPr>
            <a:r>
              <a:rPr lang="en-US" sz="2400">
                <a:latin typeface="Arial" charset="0"/>
                <a:cs typeface="Times New Roman" charset="0"/>
              </a:rPr>
              <a:t>	Material about the patent policy is available at</a:t>
            </a:r>
            <a:r>
              <a:rPr lang="en-US" sz="2400">
                <a:latin typeface="Arial" charset="0"/>
              </a:rPr>
              <a:t> </a:t>
            </a:r>
          </a:p>
          <a:p>
            <a:pPr lvl="1">
              <a:lnSpc>
                <a:spcPct val="90000"/>
              </a:lnSpc>
              <a:buFont typeface="Monotype Sorts" charset="0"/>
              <a:buNone/>
            </a:pPr>
            <a:r>
              <a:rPr lang="en-US" sz="2400">
                <a:latin typeface="Arial" charset="0"/>
              </a:rPr>
              <a:t>		</a:t>
            </a:r>
            <a:r>
              <a:rPr lang="en-US" sz="2100" i="1">
                <a:latin typeface="Arial" charset="0"/>
              </a:rPr>
              <a:t>http://standards.ieee.org/about/sasb/patcom/materials.html</a:t>
            </a:r>
          </a:p>
        </p:txBody>
      </p:sp>
      <p:sp>
        <p:nvSpPr>
          <p:cNvPr id="9220" name="Text Box 6"/>
          <p:cNvSpPr txBox="1">
            <a:spLocks noChangeArrowheads="1"/>
          </p:cNvSpPr>
          <p:nvPr/>
        </p:nvSpPr>
        <p:spPr bwMode="auto">
          <a:xfrm>
            <a:off x="57150" y="64389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3200">
                <a:solidFill>
                  <a:srgbClr val="000099"/>
                </a:solidFill>
                <a:latin typeface="Arial" charset="0"/>
                <a:ea typeface="ＭＳ Ｐゴシック" charset="0"/>
              </a:defRPr>
            </a:lvl1pPr>
            <a:lvl2pPr>
              <a:defRPr sz="2800">
                <a:solidFill>
                  <a:srgbClr val="000099"/>
                </a:solidFill>
                <a:latin typeface="Arial" charset="0"/>
                <a:ea typeface="ＭＳ Ｐゴシック" charset="0"/>
              </a:defRPr>
            </a:lvl2pPr>
            <a:lvl3pPr>
              <a:defRPr sz="2400">
                <a:solidFill>
                  <a:srgbClr val="000099"/>
                </a:solidFill>
                <a:latin typeface="Arial" charset="0"/>
                <a:ea typeface="ＭＳ Ｐゴシック" charset="0"/>
              </a:defRPr>
            </a:lvl3pPr>
            <a:lvl4pPr>
              <a:defRPr sz="2000">
                <a:solidFill>
                  <a:srgbClr val="000099"/>
                </a:solidFill>
                <a:latin typeface="Arial" charset="0"/>
                <a:ea typeface="ＭＳ Ｐゴシック" charset="0"/>
              </a:defRPr>
            </a:lvl4pPr>
            <a:lvl5pPr>
              <a:defRPr sz="2000">
                <a:solidFill>
                  <a:srgbClr val="000099"/>
                </a:solidFill>
                <a:latin typeface="Arial" charset="0"/>
                <a:ea typeface="ＭＳ Ｐゴシック" charset="0"/>
              </a:defRPr>
            </a:lvl5pPr>
            <a:lvl6pPr>
              <a:buFont typeface="Monotype Sorts" charset="0"/>
              <a:defRPr sz="2000">
                <a:solidFill>
                  <a:srgbClr val="000099"/>
                </a:solidFill>
                <a:latin typeface="Arial" charset="0"/>
                <a:ea typeface="ＭＳ Ｐゴシック" charset="0"/>
              </a:defRPr>
            </a:lvl6pPr>
            <a:lvl7pPr>
              <a:buFont typeface="Monotype Sorts" charset="0"/>
              <a:defRPr sz="2000">
                <a:solidFill>
                  <a:srgbClr val="000099"/>
                </a:solidFill>
                <a:latin typeface="Arial" charset="0"/>
                <a:ea typeface="ＭＳ Ｐゴシック" charset="0"/>
              </a:defRPr>
            </a:lvl7pPr>
            <a:lvl8pPr>
              <a:buFont typeface="Monotype Sorts" charset="0"/>
              <a:defRPr sz="2000">
                <a:solidFill>
                  <a:srgbClr val="000099"/>
                </a:solidFill>
                <a:latin typeface="Arial" charset="0"/>
                <a:ea typeface="ＭＳ Ｐゴシック" charset="0"/>
              </a:defRPr>
            </a:lvl8pPr>
            <a:lvl9pPr>
              <a:buFont typeface="Monotype Sorts" charset="0"/>
              <a:defRPr sz="2000">
                <a:solidFill>
                  <a:srgbClr val="000099"/>
                </a:solidFill>
                <a:latin typeface="Arial" charset="0"/>
                <a:ea typeface="ＭＳ Ｐゴシック" charset="0"/>
              </a:defRPr>
            </a:lvl9pPr>
          </a:lstStyle>
          <a:p>
            <a:pPr eaLnBrk="0" hangingPunct="0"/>
            <a:r>
              <a:rPr lang="en-US" sz="1800" b="1" u="sng">
                <a:solidFill>
                  <a:schemeClr val="tx1"/>
                </a:solidFill>
                <a:latin typeface="Times New Roman" charset="0"/>
              </a:rPr>
              <a:t>Slide #2</a:t>
            </a:r>
            <a:endParaRPr lang="en-US" sz="2400">
              <a:solidFill>
                <a:schemeClr val="tx1"/>
              </a:solidFill>
              <a:latin typeface="Times New Roman" charset="0"/>
            </a:endParaRPr>
          </a:p>
        </p:txBody>
      </p:sp>
      <p:sp>
        <p:nvSpPr>
          <p:cNvPr id="9221" name="Rectangle 7"/>
          <p:cNvSpPr>
            <a:spLocks noChangeArrowheads="1"/>
          </p:cNvSpPr>
          <p:nvPr/>
        </p:nvSpPr>
        <p:spPr bwMode="auto">
          <a:xfrm>
            <a:off x="1295400" y="5181600"/>
            <a:ext cx="6781800" cy="1163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r>
              <a:rPr lang="en-US" sz="1200" b="1">
                <a:solidFill>
                  <a:srgbClr val="000099"/>
                </a:solidFill>
                <a:latin typeface="Arial" charset="0"/>
              </a:rPr>
              <a:t>If you have questions, contact the IEEE-SA Standards Board Patent Committee Administrator at patcom@ieee.org or visit http://standards.ieee.org/about/sasb/patcom/index.html</a:t>
            </a:r>
          </a:p>
          <a:p>
            <a:pPr algn="ctr" eaLnBrk="0" hangingPunct="0">
              <a:lnSpc>
                <a:spcPct val="80000"/>
              </a:lnSpc>
              <a:spcBef>
                <a:spcPct val="20000"/>
              </a:spcBef>
              <a:buClr>
                <a:srgbClr val="CC3300"/>
              </a:buClr>
              <a:buSzPct val="50000"/>
              <a:buFont typeface="Monotype Sorts" charset="0"/>
              <a:buNone/>
            </a:pPr>
            <a:endParaRPr lang="en-US" sz="1200" b="1">
              <a:solidFill>
                <a:srgbClr val="000099"/>
              </a:solidFill>
              <a:latin typeface="Arial" charset="0"/>
            </a:endParaRPr>
          </a:p>
          <a:p>
            <a:pPr algn="ctr" eaLnBrk="0" hangingPunct="0">
              <a:lnSpc>
                <a:spcPct val="80000"/>
              </a:lnSpc>
              <a:spcBef>
                <a:spcPct val="20000"/>
              </a:spcBef>
              <a:buClr>
                <a:srgbClr val="CC3300"/>
              </a:buClr>
              <a:buSzPct val="50000"/>
              <a:buFont typeface="Monotype Sorts" charset="0"/>
              <a:buNone/>
            </a:pPr>
            <a:r>
              <a:rPr lang="en-US" sz="1200" b="1">
                <a:solidFill>
                  <a:srgbClr val="000099"/>
                </a:solidFill>
                <a:latin typeface="Arial" charset="0"/>
              </a:rPr>
              <a:t>This slide set is available at https://development.standards.ieee.org/myproject/Public/mytools/mob/slideset.ppt</a:t>
            </a:r>
          </a:p>
        </p:txBody>
      </p:sp>
      <p:sp>
        <p:nvSpPr>
          <p:cNvPr id="2" name="Date Placeholder 1"/>
          <p:cNvSpPr>
            <a:spLocks noGrp="1"/>
          </p:cNvSpPr>
          <p:nvPr>
            <p:ph type="dt" sz="half" idx="10"/>
          </p:nvPr>
        </p:nvSpPr>
        <p:spPr/>
        <p:txBody>
          <a:bodyPr/>
          <a:lstStyle/>
          <a:p>
            <a:pPr>
              <a:defRPr/>
            </a:pPr>
            <a:r>
              <a:rPr lang="en-US" smtClean="0"/>
              <a:t>&lt;July 2016&gt;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415733E-E371-8944-98C6-8B637C4A033A}" type="slidenum">
              <a:rPr lang="en-US" smtClean="0"/>
              <a:pPr>
                <a:defRPr/>
              </a:pPr>
              <a:t>4</a:t>
            </a:fld>
            <a:endParaRPr lang="en-US"/>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381000"/>
            <a:ext cx="8686800" cy="1143000"/>
          </a:xfrm>
        </p:spPr>
        <p:txBody>
          <a:bodyPr/>
          <a:lstStyle/>
          <a:p>
            <a:r>
              <a:rPr lang="en-US">
                <a:latin typeface="Arial" charset="0"/>
              </a:rPr>
              <a:t>Call for Potentially Essential Patents</a:t>
            </a:r>
          </a:p>
        </p:txBody>
      </p:sp>
      <p:sp>
        <p:nvSpPr>
          <p:cNvPr id="10243" name="Rectangle 1027"/>
          <p:cNvSpPr>
            <a:spLocks noGrp="1" noChangeArrowheads="1"/>
          </p:cNvSpPr>
          <p:nvPr>
            <p:ph type="body" idx="1"/>
          </p:nvPr>
        </p:nvSpPr>
        <p:spPr>
          <a:xfrm>
            <a:off x="685800" y="1447800"/>
            <a:ext cx="7772400" cy="4114800"/>
          </a:xfrm>
        </p:spPr>
        <p:txBody>
          <a:bodyPr/>
          <a:lstStyle/>
          <a:p>
            <a:pPr>
              <a:buFont typeface="Arial" charset="0"/>
              <a:buChar char="•"/>
            </a:pPr>
            <a:r>
              <a:rPr lang="en-US" sz="2800" dirty="0">
                <a:latin typeface="Arial" charset="0"/>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charset="0"/>
              <a:buChar char="•"/>
            </a:pPr>
            <a:r>
              <a:rPr lang="en-US" sz="2000" dirty="0">
                <a:latin typeface="Arial" charset="0"/>
              </a:rPr>
              <a:t>Either speak up now or</a:t>
            </a:r>
          </a:p>
          <a:p>
            <a:pPr lvl="1">
              <a:buFont typeface="Arial" charset="0"/>
              <a:buChar char="•"/>
            </a:pPr>
            <a:r>
              <a:rPr lang="en-US" sz="2000" dirty="0">
                <a:latin typeface="Arial" charset="0"/>
              </a:rPr>
              <a:t>Provide the chair of this group with the identity of the holder(s) of any and all such claims as soon as possible or</a:t>
            </a:r>
          </a:p>
          <a:p>
            <a:pPr lvl="1">
              <a:buFont typeface="Arial" charset="0"/>
              <a:buChar char="•"/>
            </a:pPr>
            <a:r>
              <a:rPr lang="en-US" sz="2000" dirty="0">
                <a:latin typeface="Arial" charset="0"/>
              </a:rPr>
              <a:t>Cause an LOA to be submitted</a:t>
            </a:r>
          </a:p>
        </p:txBody>
      </p:sp>
      <p:sp>
        <p:nvSpPr>
          <p:cNvPr id="10244" name="Text Box 1028"/>
          <p:cNvSpPr txBox="1">
            <a:spLocks noChangeArrowheads="1"/>
          </p:cNvSpPr>
          <p:nvPr/>
        </p:nvSpPr>
        <p:spPr bwMode="auto">
          <a:xfrm>
            <a:off x="57150" y="64389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3200">
                <a:solidFill>
                  <a:srgbClr val="000099"/>
                </a:solidFill>
                <a:latin typeface="Arial" charset="0"/>
                <a:ea typeface="ＭＳ Ｐゴシック" charset="0"/>
              </a:defRPr>
            </a:lvl1pPr>
            <a:lvl2pPr>
              <a:defRPr sz="2800">
                <a:solidFill>
                  <a:srgbClr val="000099"/>
                </a:solidFill>
                <a:latin typeface="Arial" charset="0"/>
                <a:ea typeface="ＭＳ Ｐゴシック" charset="0"/>
              </a:defRPr>
            </a:lvl2pPr>
            <a:lvl3pPr>
              <a:defRPr sz="2400">
                <a:solidFill>
                  <a:srgbClr val="000099"/>
                </a:solidFill>
                <a:latin typeface="Arial" charset="0"/>
                <a:ea typeface="ＭＳ Ｐゴシック" charset="0"/>
              </a:defRPr>
            </a:lvl3pPr>
            <a:lvl4pPr>
              <a:defRPr sz="2000">
                <a:solidFill>
                  <a:srgbClr val="000099"/>
                </a:solidFill>
                <a:latin typeface="Arial" charset="0"/>
                <a:ea typeface="ＭＳ Ｐゴシック" charset="0"/>
              </a:defRPr>
            </a:lvl4pPr>
            <a:lvl5pPr>
              <a:defRPr sz="2000">
                <a:solidFill>
                  <a:srgbClr val="000099"/>
                </a:solidFill>
                <a:latin typeface="Arial" charset="0"/>
                <a:ea typeface="ＭＳ Ｐゴシック" charset="0"/>
              </a:defRPr>
            </a:lvl5pPr>
            <a:lvl6pPr>
              <a:buFont typeface="Monotype Sorts" charset="0"/>
              <a:defRPr sz="2000">
                <a:solidFill>
                  <a:srgbClr val="000099"/>
                </a:solidFill>
                <a:latin typeface="Arial" charset="0"/>
                <a:ea typeface="ＭＳ Ｐゴシック" charset="0"/>
              </a:defRPr>
            </a:lvl6pPr>
            <a:lvl7pPr>
              <a:buFont typeface="Monotype Sorts" charset="0"/>
              <a:defRPr sz="2000">
                <a:solidFill>
                  <a:srgbClr val="000099"/>
                </a:solidFill>
                <a:latin typeface="Arial" charset="0"/>
                <a:ea typeface="ＭＳ Ｐゴシック" charset="0"/>
              </a:defRPr>
            </a:lvl7pPr>
            <a:lvl8pPr>
              <a:buFont typeface="Monotype Sorts" charset="0"/>
              <a:defRPr sz="2000">
                <a:solidFill>
                  <a:srgbClr val="000099"/>
                </a:solidFill>
                <a:latin typeface="Arial" charset="0"/>
                <a:ea typeface="ＭＳ Ｐゴシック" charset="0"/>
              </a:defRPr>
            </a:lvl8pPr>
            <a:lvl9pPr>
              <a:buFont typeface="Monotype Sorts" charset="0"/>
              <a:defRPr sz="2000">
                <a:solidFill>
                  <a:srgbClr val="000099"/>
                </a:solidFill>
                <a:latin typeface="Arial" charset="0"/>
                <a:ea typeface="ＭＳ Ｐゴシック" charset="0"/>
              </a:defRPr>
            </a:lvl9pPr>
          </a:lstStyle>
          <a:p>
            <a:pPr eaLnBrk="0" hangingPunct="0"/>
            <a:r>
              <a:rPr lang="en-US" sz="1800" b="1" u="sng">
                <a:solidFill>
                  <a:schemeClr val="tx1"/>
                </a:solidFill>
                <a:latin typeface="Times New Roman" charset="0"/>
              </a:rPr>
              <a:t>Slide #3</a:t>
            </a:r>
          </a:p>
        </p:txBody>
      </p:sp>
      <p:sp>
        <p:nvSpPr>
          <p:cNvPr id="2" name="Date Placeholder 1"/>
          <p:cNvSpPr>
            <a:spLocks noGrp="1"/>
          </p:cNvSpPr>
          <p:nvPr>
            <p:ph type="dt" sz="half" idx="10"/>
          </p:nvPr>
        </p:nvSpPr>
        <p:spPr/>
        <p:txBody>
          <a:bodyPr/>
          <a:lstStyle/>
          <a:p>
            <a:pPr>
              <a:defRPr/>
            </a:pPr>
            <a:r>
              <a:rPr lang="en-US" smtClean="0"/>
              <a:t>&lt;July 2016&gt;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415733E-E371-8944-98C6-8B637C4A033A}" type="slidenum">
              <a:rPr lang="en-US" smtClean="0"/>
              <a:pPr>
                <a:defRPr/>
              </a:pPr>
              <a:t>5</a:t>
            </a:fld>
            <a:endParaRPr lang="en-US"/>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381000" y="533400"/>
            <a:ext cx="8458200" cy="609600"/>
          </a:xfrm>
        </p:spPr>
        <p:txBody>
          <a:bodyPr/>
          <a:lstStyle/>
          <a:p>
            <a:r>
              <a:rPr lang="en-US" sz="3200" u="sng" dirty="0">
                <a:latin typeface="Arial" charset="0"/>
              </a:rPr>
              <a:t>Other Guidelines for IEEE WG Meetings</a:t>
            </a:r>
          </a:p>
        </p:txBody>
      </p:sp>
      <p:sp>
        <p:nvSpPr>
          <p:cNvPr id="1126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eaLnBrk="0" hangingPunct="0"/>
            <a:endParaRPr lang="en-GB" b="1" u="sng">
              <a:solidFill>
                <a:srgbClr val="000099"/>
              </a:solidFill>
              <a:latin typeface="Helvetica" charset="0"/>
            </a:endParaRPr>
          </a:p>
        </p:txBody>
      </p:sp>
      <p:sp>
        <p:nvSpPr>
          <p:cNvPr id="11268" name="Rectangle 4"/>
          <p:cNvSpPr>
            <a:spLocks noChangeArrowheads="1"/>
          </p:cNvSpPr>
          <p:nvPr/>
        </p:nvSpPr>
        <p:spPr bwMode="auto">
          <a:xfrm>
            <a:off x="533400" y="1219200"/>
            <a:ext cx="8229600" cy="441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eaLnBrk="0" hangingPunct="0">
              <a:lnSpc>
                <a:spcPct val="80000"/>
              </a:lnSpc>
              <a:spcBef>
                <a:spcPct val="20000"/>
              </a:spcBef>
              <a:buClr>
                <a:srgbClr val="CC3300"/>
              </a:buClr>
              <a:buSzPct val="50000"/>
              <a:buFont typeface="Monotype Sorts" charset="0"/>
              <a:buChar char="l"/>
            </a:pPr>
            <a:endParaRPr lang="en-US" sz="700" u="sng" dirty="0">
              <a:solidFill>
                <a:srgbClr val="FF0000"/>
              </a:solidFill>
              <a:latin typeface="Arial" charset="0"/>
            </a:endParaRPr>
          </a:p>
          <a:p>
            <a:pPr marL="230188" indent="-230188" eaLnBrk="0" hangingPunct="0">
              <a:lnSpc>
                <a:spcPct val="80000"/>
              </a:lnSpc>
              <a:spcBef>
                <a:spcPct val="20000"/>
              </a:spcBef>
              <a:spcAft>
                <a:spcPct val="40000"/>
              </a:spcAft>
              <a:buClr>
                <a:srgbClr val="CC3300"/>
              </a:buClr>
              <a:buSzPct val="50000"/>
              <a:buFont typeface="Arial" charset="0"/>
              <a:buChar char="•"/>
            </a:pPr>
            <a:r>
              <a:rPr lang="en-US" sz="1800" b="1" dirty="0">
                <a:solidFill>
                  <a:srgbClr val="000099"/>
                </a:solidFill>
                <a:latin typeface="Arial" charset="0"/>
              </a:rPr>
              <a:t>All IEEE-SA standards meetings shall be conducted in compliance with all applicable laws, including antitrust and competition laws. </a:t>
            </a:r>
          </a:p>
          <a:p>
            <a:pPr marL="630238" lvl="1" indent="-285750" eaLnBrk="0" hangingPunct="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the interpretation, validity, or essentiality of patents/patent claims. </a:t>
            </a:r>
          </a:p>
          <a:p>
            <a:pPr marL="630238" lvl="1" indent="-285750" eaLnBrk="0" hangingPunct="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specific license rates, terms, or conditions.</a:t>
            </a:r>
          </a:p>
          <a:p>
            <a:pPr marL="1143000" lvl="2" indent="-228600" eaLnBrk="0" hangingPunct="0">
              <a:lnSpc>
                <a:spcPct val="80000"/>
              </a:lnSpc>
              <a:spcBef>
                <a:spcPct val="20000"/>
              </a:spcBef>
              <a:spcAft>
                <a:spcPct val="40000"/>
              </a:spcAft>
              <a:buClr>
                <a:srgbClr val="CC3300"/>
              </a:buClr>
              <a:buSzPct val="50000"/>
              <a:buFont typeface="Arial" charset="0"/>
              <a:buChar char="•"/>
            </a:pPr>
            <a:r>
              <a:rPr lang="en-US" sz="1400" dirty="0">
                <a:solidFill>
                  <a:srgbClr val="000099"/>
                </a:solidFill>
                <a:latin typeface="Arial" charset="0"/>
              </a:rPr>
              <a:t>Relative costs, including licensing costs of essential patent claims, of different technical approaches may be discussed in standards development meetings. </a:t>
            </a:r>
          </a:p>
          <a:p>
            <a:pPr marL="1600200" lvl="3" indent="-228600" eaLnBrk="0" hangingPunct="0">
              <a:lnSpc>
                <a:spcPct val="80000"/>
              </a:lnSpc>
              <a:spcBef>
                <a:spcPct val="20000"/>
              </a:spcBef>
              <a:spcAft>
                <a:spcPct val="40000"/>
              </a:spcAft>
              <a:buClr>
                <a:srgbClr val="CC3300"/>
              </a:buClr>
              <a:buSzPct val="50000"/>
              <a:buFont typeface="Arial" charset="0"/>
              <a:buChar char="•"/>
            </a:pPr>
            <a:r>
              <a:rPr lang="en-GB" sz="1400" dirty="0">
                <a:solidFill>
                  <a:srgbClr val="000099"/>
                </a:solidFill>
                <a:latin typeface="Arial" charset="0"/>
              </a:rPr>
              <a:t>Technical considerations remain primary focus</a:t>
            </a:r>
            <a:endParaRPr lang="en-US" sz="1400" dirty="0">
              <a:solidFill>
                <a:srgbClr val="000099"/>
              </a:solidFill>
              <a:latin typeface="Arial" charset="0"/>
            </a:endParaRPr>
          </a:p>
          <a:p>
            <a:pPr marL="630238" lvl="1" indent="-285750" eaLnBrk="0" hangingPunct="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or engage in the fixing of product prices, allocation of customers, or division of sales markets.</a:t>
            </a:r>
          </a:p>
          <a:p>
            <a:pPr marL="630238" lvl="1" indent="-285750" eaLnBrk="0" hangingPunct="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the status or substance of ongoing or threatened litigation.</a:t>
            </a:r>
          </a:p>
          <a:p>
            <a:pPr marL="630238" lvl="1" indent="-285750" eaLnBrk="0" hangingPunct="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be silent if inappropriate topics are discussed … do formally object.</a:t>
            </a:r>
          </a:p>
          <a:p>
            <a:pPr marL="230188" indent="-230188" algn="ctr" eaLnBrk="0" hangingPunct="0">
              <a:lnSpc>
                <a:spcPct val="80000"/>
              </a:lnSpc>
              <a:spcBef>
                <a:spcPct val="20000"/>
              </a:spcBef>
              <a:buClr>
                <a:srgbClr val="CC3300"/>
              </a:buClr>
              <a:buSzPct val="50000"/>
              <a:buFont typeface="Monotype Sorts" charset="0"/>
              <a:buNone/>
            </a:pPr>
            <a:r>
              <a:rPr lang="en-US" sz="1000" b="1" dirty="0">
                <a:solidFill>
                  <a:srgbClr val="000099"/>
                </a:solidFill>
                <a:latin typeface="Arial" charset="0"/>
              </a:rPr>
              <a:t>---------------------------------------------------------------   </a:t>
            </a:r>
            <a:endParaRPr lang="en-US" sz="1200" b="1" dirty="0">
              <a:solidFill>
                <a:srgbClr val="000099"/>
              </a:solidFill>
              <a:latin typeface="Arial" charset="0"/>
            </a:endParaRPr>
          </a:p>
          <a:p>
            <a:pPr marL="230188" indent="-230188" algn="ctr" eaLnBrk="0" hangingPunct="0">
              <a:lnSpc>
                <a:spcPct val="80000"/>
              </a:lnSpc>
              <a:spcBef>
                <a:spcPct val="20000"/>
              </a:spcBef>
              <a:buClr>
                <a:srgbClr val="CC3300"/>
              </a:buClr>
              <a:buSzPct val="50000"/>
              <a:buFont typeface="Monotype Sorts" charset="0"/>
              <a:buNone/>
            </a:pPr>
            <a:r>
              <a:rPr lang="en-US" sz="1200" b="1" dirty="0">
                <a:solidFill>
                  <a:srgbClr val="000099"/>
                </a:solidFill>
                <a:latin typeface="Arial" charset="0"/>
              </a:rPr>
              <a:t>See </a:t>
            </a:r>
            <a:r>
              <a:rPr lang="en-US" sz="1200" b="1" i="1" dirty="0">
                <a:solidFill>
                  <a:srgbClr val="000099"/>
                </a:solidFill>
                <a:latin typeface="Arial" charset="0"/>
              </a:rPr>
              <a:t>IEEE-SA Standards Board Operations Manual</a:t>
            </a:r>
            <a:r>
              <a:rPr lang="en-US" sz="1200" b="1" dirty="0">
                <a:solidFill>
                  <a:srgbClr val="000099"/>
                </a:solidFill>
                <a:latin typeface="Arial" charset="0"/>
              </a:rPr>
              <a:t>, clause 5.3.10 and </a:t>
            </a:r>
            <a:r>
              <a:rPr lang="en-GB" sz="1200" b="1" dirty="0">
                <a:solidFill>
                  <a:srgbClr val="000099"/>
                </a:solidFill>
                <a:latin typeface="Arial" charset="0"/>
              </a:rPr>
              <a:t>“Promoting Competition and Innovation: What You Need to Know about the IEEE Standards Association's Antitrust and Competition Policy”</a:t>
            </a:r>
            <a:r>
              <a:rPr lang="en-US" sz="1200" b="1" dirty="0">
                <a:solidFill>
                  <a:srgbClr val="000099"/>
                </a:solidFill>
                <a:latin typeface="Arial" charset="0"/>
              </a:rPr>
              <a:t> for more details.</a:t>
            </a:r>
          </a:p>
        </p:txBody>
      </p:sp>
      <p:sp>
        <p:nvSpPr>
          <p:cNvPr id="11269" name="Text Box 7"/>
          <p:cNvSpPr txBox="1">
            <a:spLocks noChangeArrowheads="1"/>
          </p:cNvSpPr>
          <p:nvPr/>
        </p:nvSpPr>
        <p:spPr bwMode="auto">
          <a:xfrm>
            <a:off x="57150" y="64389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3200">
                <a:solidFill>
                  <a:srgbClr val="000099"/>
                </a:solidFill>
                <a:latin typeface="Arial" charset="0"/>
                <a:ea typeface="ＭＳ Ｐゴシック" charset="0"/>
              </a:defRPr>
            </a:lvl1pPr>
            <a:lvl2pPr>
              <a:defRPr sz="2800">
                <a:solidFill>
                  <a:srgbClr val="000099"/>
                </a:solidFill>
                <a:latin typeface="Arial" charset="0"/>
                <a:ea typeface="ＭＳ Ｐゴシック" charset="0"/>
              </a:defRPr>
            </a:lvl2pPr>
            <a:lvl3pPr>
              <a:defRPr sz="2400">
                <a:solidFill>
                  <a:srgbClr val="000099"/>
                </a:solidFill>
                <a:latin typeface="Arial" charset="0"/>
                <a:ea typeface="ＭＳ Ｐゴシック" charset="0"/>
              </a:defRPr>
            </a:lvl3pPr>
            <a:lvl4pPr>
              <a:defRPr sz="2000">
                <a:solidFill>
                  <a:srgbClr val="000099"/>
                </a:solidFill>
                <a:latin typeface="Arial" charset="0"/>
                <a:ea typeface="ＭＳ Ｐゴシック" charset="0"/>
              </a:defRPr>
            </a:lvl4pPr>
            <a:lvl5pPr>
              <a:defRPr sz="2000">
                <a:solidFill>
                  <a:srgbClr val="000099"/>
                </a:solidFill>
                <a:latin typeface="Arial" charset="0"/>
                <a:ea typeface="ＭＳ Ｐゴシック" charset="0"/>
              </a:defRPr>
            </a:lvl5pPr>
            <a:lvl6pPr>
              <a:buFont typeface="Monotype Sorts" charset="0"/>
              <a:defRPr sz="2000">
                <a:solidFill>
                  <a:srgbClr val="000099"/>
                </a:solidFill>
                <a:latin typeface="Arial" charset="0"/>
                <a:ea typeface="ＭＳ Ｐゴシック" charset="0"/>
              </a:defRPr>
            </a:lvl6pPr>
            <a:lvl7pPr>
              <a:buFont typeface="Monotype Sorts" charset="0"/>
              <a:defRPr sz="2000">
                <a:solidFill>
                  <a:srgbClr val="000099"/>
                </a:solidFill>
                <a:latin typeface="Arial" charset="0"/>
                <a:ea typeface="ＭＳ Ｐゴシック" charset="0"/>
              </a:defRPr>
            </a:lvl7pPr>
            <a:lvl8pPr>
              <a:buFont typeface="Monotype Sorts" charset="0"/>
              <a:defRPr sz="2000">
                <a:solidFill>
                  <a:srgbClr val="000099"/>
                </a:solidFill>
                <a:latin typeface="Arial" charset="0"/>
                <a:ea typeface="ＭＳ Ｐゴシック" charset="0"/>
              </a:defRPr>
            </a:lvl8pPr>
            <a:lvl9pPr>
              <a:buFont typeface="Monotype Sorts" charset="0"/>
              <a:defRPr sz="2000">
                <a:solidFill>
                  <a:srgbClr val="000099"/>
                </a:solidFill>
                <a:latin typeface="Arial" charset="0"/>
                <a:ea typeface="ＭＳ Ｐゴシック" charset="0"/>
              </a:defRPr>
            </a:lvl9pPr>
          </a:lstStyle>
          <a:p>
            <a:pPr eaLnBrk="0" hangingPunct="0"/>
            <a:r>
              <a:rPr lang="en-US" sz="1800" b="1" u="sng">
                <a:solidFill>
                  <a:schemeClr val="tx1"/>
                </a:solidFill>
                <a:latin typeface="Times New Roman" charset="0"/>
              </a:rPr>
              <a:t>Slide #4</a:t>
            </a:r>
            <a:endParaRPr lang="en-US" sz="2400">
              <a:solidFill>
                <a:schemeClr val="tx1"/>
              </a:solidFill>
              <a:latin typeface="Times New Roman" charset="0"/>
            </a:endParaRPr>
          </a:p>
        </p:txBody>
      </p:sp>
      <p:sp>
        <p:nvSpPr>
          <p:cNvPr id="2" name="Date Placeholder 1"/>
          <p:cNvSpPr>
            <a:spLocks noGrp="1"/>
          </p:cNvSpPr>
          <p:nvPr>
            <p:ph type="dt" sz="half" idx="10"/>
          </p:nvPr>
        </p:nvSpPr>
        <p:spPr/>
        <p:txBody>
          <a:bodyPr/>
          <a:lstStyle/>
          <a:p>
            <a:pPr>
              <a:defRPr/>
            </a:pPr>
            <a:r>
              <a:rPr lang="en-US" smtClean="0"/>
              <a:t>&lt;July 2016&gt;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415733E-E371-8944-98C6-8B637C4A033A}" type="slidenum">
              <a:rPr lang="en-US" smtClean="0"/>
              <a:pPr>
                <a:defRPr/>
              </a:pPr>
              <a:t>6</a:t>
            </a:fld>
            <a:endParaRPr lang="en-US"/>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&lt;July 2016&gt;</a:t>
            </a:r>
            <a:endParaRPr lang="en-US" sz="1400"/>
          </a:p>
        </p:txBody>
      </p:sp>
      <p:sp>
        <p:nvSpPr>
          <p:cNvPr id="33794"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33795"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DA3A51FB-5A75-9A45-A17E-5844EA2DA793}" type="slidenum">
              <a:rPr lang="en-US"/>
              <a:pPr/>
              <a:t>7</a:t>
            </a:fld>
            <a:endParaRPr lang="en-US"/>
          </a:p>
        </p:txBody>
      </p:sp>
      <p:sp>
        <p:nvSpPr>
          <p:cNvPr id="33796" name="Slide Number Placeholder 5"/>
          <p:cNvSpPr txBox="1">
            <a:spLocks noGrp="1"/>
          </p:cNvSpPr>
          <p:nvPr/>
        </p:nvSpPr>
        <p:spPr bwMode="auto">
          <a:xfrm>
            <a:off x="4357688" y="6475413"/>
            <a:ext cx="5048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EEEEEC27-9AB7-2748-97A7-7ACDD150DF3D}" type="slidenum">
              <a:rPr lang="en-US"/>
              <a:pPr algn="ctr"/>
              <a:t>7</a:t>
            </a:fld>
            <a:endParaRPr lang="en-US"/>
          </a:p>
        </p:txBody>
      </p:sp>
      <p:sp>
        <p:nvSpPr>
          <p:cNvPr id="33797" name="Rectangle 2"/>
          <p:cNvSpPr>
            <a:spLocks noGrp="1" noChangeArrowheads="1"/>
          </p:cNvSpPr>
          <p:nvPr>
            <p:ph type="title" idx="4294967295"/>
          </p:nvPr>
        </p:nvSpPr>
        <p:spPr/>
        <p:txBody>
          <a:bodyPr/>
          <a:lstStyle/>
          <a:p>
            <a:r>
              <a:rPr lang="en-US" dirty="0" err="1" smtClean="0">
                <a:latin typeface="Times New Roman" charset="0"/>
                <a:ea typeface="ＭＳ Ｐゴシック" charset="0"/>
                <a:cs typeface="ＭＳ Ｐゴシック" charset="0"/>
              </a:rPr>
              <a:t>SCmaintenance</a:t>
            </a:r>
            <a:r>
              <a:rPr lang="en-US" dirty="0" smtClean="0">
                <a:latin typeface="Times New Roman" charset="0"/>
                <a:ea typeface="ＭＳ Ｐゴシック" charset="0"/>
                <a:cs typeface="ＭＳ Ｐゴシック" charset="0"/>
              </a:rPr>
              <a:t>/</a:t>
            </a:r>
            <a:r>
              <a:rPr lang="en-US" dirty="0" err="1" smtClean="0">
                <a:latin typeface="Times New Roman" charset="0"/>
                <a:ea typeface="ＭＳ Ｐゴシック" charset="0"/>
                <a:cs typeface="ＭＳ Ｐゴシック" charset="0"/>
              </a:rPr>
              <a:t>SCwng</a:t>
            </a:r>
            <a:r>
              <a:rPr lang="en-US" dirty="0" smtClean="0">
                <a:latin typeface="Times New Roman" charset="0"/>
                <a:ea typeface="ＭＳ Ｐゴシック" charset="0"/>
                <a:cs typeface="ＭＳ Ｐゴシック" charset="0"/>
              </a:rPr>
              <a:t> Officer</a:t>
            </a:r>
            <a:endParaRPr lang="en-US" dirty="0">
              <a:latin typeface="Times New Roman" charset="0"/>
              <a:ea typeface="ＭＳ Ｐゴシック" charset="0"/>
              <a:cs typeface="ＭＳ Ｐゴシック" charset="0"/>
            </a:endParaRPr>
          </a:p>
        </p:txBody>
      </p:sp>
      <p:sp>
        <p:nvSpPr>
          <p:cNvPr id="33798" name="Rectangle 3"/>
          <p:cNvSpPr>
            <a:spLocks noGrp="1" noChangeArrowheads="1"/>
          </p:cNvSpPr>
          <p:nvPr>
            <p:ph type="body" idx="4294967295"/>
          </p:nvPr>
        </p:nvSpPr>
        <p:spPr>
          <a:xfrm>
            <a:off x="762000" y="1752600"/>
            <a:ext cx="7772400" cy="4419600"/>
          </a:xfrm>
        </p:spPr>
        <p:txBody>
          <a:bodyPr/>
          <a:lstStyle/>
          <a:p>
            <a:pPr>
              <a:lnSpc>
                <a:spcPct val="80000"/>
              </a:lnSpc>
              <a:buFontTx/>
              <a:buNone/>
            </a:pPr>
            <a:r>
              <a:rPr lang="en-US" sz="1800" dirty="0">
                <a:latin typeface="Arial" charset="0"/>
                <a:ea typeface="ＭＳ Ｐゴシック" charset="0"/>
                <a:cs typeface="ＭＳ Ｐゴシック" charset="0"/>
              </a:rPr>
              <a:t>Chair:		</a:t>
            </a:r>
            <a:r>
              <a:rPr lang="en-US" sz="1800" dirty="0" smtClean="0">
                <a:latin typeface="Arial" charset="0"/>
                <a:ea typeface="ＭＳ Ｐゴシック" charset="0"/>
                <a:cs typeface="ＭＳ Ｐゴシック" charset="0"/>
              </a:rPr>
              <a:t>	Patrick </a:t>
            </a:r>
            <a:r>
              <a:rPr lang="en-US" sz="1800" dirty="0">
                <a:latin typeface="Arial" charset="0"/>
                <a:ea typeface="ＭＳ Ｐゴシック" charset="0"/>
                <a:cs typeface="ＭＳ Ｐゴシック" charset="0"/>
              </a:rPr>
              <a:t>Kinney</a:t>
            </a:r>
          </a:p>
          <a:p>
            <a:pPr>
              <a:lnSpc>
                <a:spcPct val="80000"/>
              </a:lnSpc>
              <a:buFontTx/>
              <a:buNone/>
            </a:pPr>
            <a:endParaRPr lang="en-US" sz="1800" dirty="0">
              <a:latin typeface="Arial" charset="0"/>
              <a:ea typeface="ＭＳ Ｐゴシック" charset="0"/>
              <a:cs typeface="ＭＳ Ｐゴシック" charset="0"/>
            </a:endParaRPr>
          </a:p>
          <a:p>
            <a:pPr>
              <a:lnSpc>
                <a:spcPct val="80000"/>
              </a:lnSpc>
              <a:buFontTx/>
              <a:buNone/>
            </a:pPr>
            <a:r>
              <a:rPr lang="en-US" sz="1800" dirty="0">
                <a:latin typeface="Arial" charset="0"/>
                <a:ea typeface="ＭＳ Ｐゴシック" charset="0"/>
                <a:cs typeface="ＭＳ Ｐゴシック" charset="0"/>
              </a:rPr>
              <a:t>Vice </a:t>
            </a:r>
            <a:r>
              <a:rPr lang="en-US" sz="1800" dirty="0" smtClean="0">
                <a:latin typeface="Arial" charset="0"/>
                <a:ea typeface="ＭＳ Ｐゴシック" charset="0"/>
                <a:cs typeface="ＭＳ Ｐゴシック" charset="0"/>
              </a:rPr>
              <a:t>Chair		Ben Rolfe</a:t>
            </a:r>
          </a:p>
          <a:p>
            <a:pPr>
              <a:lnSpc>
                <a:spcPct val="80000"/>
              </a:lnSpc>
              <a:buFontTx/>
              <a:buNone/>
            </a:pPr>
            <a:endParaRPr lang="en-US" sz="1800" dirty="0">
              <a:latin typeface="Arial" charset="0"/>
              <a:ea typeface="ＭＳ Ｐゴシック" charset="0"/>
              <a:cs typeface="ＭＳ Ｐゴシック" charset="0"/>
            </a:endParaRPr>
          </a:p>
          <a:p>
            <a:pPr>
              <a:lnSpc>
                <a:spcPct val="80000"/>
              </a:lnSpc>
              <a:buFontTx/>
              <a:buNone/>
            </a:pPr>
            <a:r>
              <a:rPr lang="en-US" sz="1800" dirty="0" smtClean="0">
                <a:latin typeface="Arial" charset="0"/>
                <a:ea typeface="ＭＳ Ｐゴシック" charset="0"/>
                <a:cs typeface="ＭＳ Ｐゴシック" charset="0"/>
              </a:rPr>
              <a:t>Secretary	</a:t>
            </a:r>
            <a:endParaRPr lang="en-US" sz="1800" dirty="0">
              <a:latin typeface="Arial" charset="0"/>
              <a:ea typeface="ＭＳ Ｐゴシック" charset="0"/>
              <a:cs typeface="ＭＳ Ｐゴシック" charset="0"/>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&lt;July 2016&gt;</a:t>
            </a:r>
            <a:endParaRPr lang="en-US" sz="1400"/>
          </a:p>
        </p:txBody>
      </p:sp>
      <p:sp>
        <p:nvSpPr>
          <p:cNvPr id="34818"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34819"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46265716-B634-3A47-98FF-5DF75800F80A}" type="slidenum">
              <a:rPr lang="en-US"/>
              <a:pPr/>
              <a:t>8</a:t>
            </a:fld>
            <a:endParaRPr lang="en-US"/>
          </a:p>
        </p:txBody>
      </p:sp>
      <p:sp>
        <p:nvSpPr>
          <p:cNvPr id="34820" name="Slide Number Placeholder 5"/>
          <p:cNvSpPr txBox="1">
            <a:spLocks noGrp="1"/>
          </p:cNvSpPr>
          <p:nvPr/>
        </p:nvSpPr>
        <p:spPr bwMode="auto">
          <a:xfrm>
            <a:off x="4357688" y="6475413"/>
            <a:ext cx="5048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68832A1C-CD67-3D4B-B268-8787D6E63FCA}" type="slidenum">
              <a:rPr lang="en-US"/>
              <a:pPr algn="ctr"/>
              <a:t>8</a:t>
            </a:fld>
            <a:endParaRPr lang="en-US"/>
          </a:p>
        </p:txBody>
      </p:sp>
      <p:sp>
        <p:nvSpPr>
          <p:cNvPr id="34821" name="Rectangle 2"/>
          <p:cNvSpPr>
            <a:spLocks noGrp="1" noChangeArrowheads="1"/>
          </p:cNvSpPr>
          <p:nvPr>
            <p:ph type="title" idx="4294967295"/>
          </p:nvPr>
        </p:nvSpPr>
        <p:spPr>
          <a:xfrm>
            <a:off x="762000" y="457200"/>
            <a:ext cx="7772400" cy="762000"/>
          </a:xfrm>
        </p:spPr>
        <p:txBody>
          <a:bodyPr/>
          <a:lstStyle/>
          <a:p>
            <a:r>
              <a:rPr lang="en-US">
                <a:latin typeface="Times New Roman" charset="0"/>
                <a:ea typeface="ＭＳ Ｐゴシック" charset="0"/>
                <a:cs typeface="ＭＳ Ｐゴシック" charset="0"/>
              </a:rPr>
              <a:t>Chair’s Role</a:t>
            </a:r>
          </a:p>
        </p:txBody>
      </p:sp>
      <p:sp>
        <p:nvSpPr>
          <p:cNvPr id="34822" name="Rectangle 3"/>
          <p:cNvSpPr>
            <a:spLocks noGrp="1" noChangeArrowheads="1"/>
          </p:cNvSpPr>
          <p:nvPr>
            <p:ph type="body" idx="4294967295"/>
          </p:nvPr>
        </p:nvSpPr>
        <p:spPr>
          <a:xfrm>
            <a:off x="762000" y="1371600"/>
            <a:ext cx="7772400" cy="4876800"/>
          </a:xfrm>
        </p:spPr>
        <p:txBody>
          <a:bodyPr/>
          <a:lstStyle/>
          <a:p>
            <a:pPr>
              <a:lnSpc>
                <a:spcPct val="80000"/>
              </a:lnSpc>
            </a:pPr>
            <a:r>
              <a:rPr lang="en-US" sz="2400" b="1">
                <a:latin typeface="Arial" charset="0"/>
                <a:ea typeface="ＭＳ Ｐゴシック" charset="0"/>
                <a:cs typeface="ＭＳ Ｐゴシック" charset="0"/>
                <a:hlinkClick r:id="rId3"/>
              </a:rPr>
              <a:t>http://ieee802.org/Mike_Spring_Article_on_Stds_Process.pdf</a:t>
            </a:r>
            <a:endParaRPr lang="en-US" sz="2400" b="1">
              <a:latin typeface="Arial" charset="0"/>
              <a:ea typeface="ＭＳ Ｐゴシック" charset="0"/>
              <a:cs typeface="ＭＳ Ｐゴシック" charset="0"/>
            </a:endParaRPr>
          </a:p>
          <a:p>
            <a:pPr>
              <a:lnSpc>
                <a:spcPct val="80000"/>
              </a:lnSpc>
              <a:buFontTx/>
              <a:buNone/>
            </a:pPr>
            <a:r>
              <a:rPr lang="en-US" sz="2400" i="1">
                <a:latin typeface="Arial" charset="0"/>
                <a:ea typeface="ＭＳ Ｐゴシック" charset="0"/>
                <a:cs typeface="ＭＳ Ｐゴシック" charset="0"/>
              </a:rPr>
              <a:t>…the chairperson of the working group is key to what and how fast a standard is produced.</a:t>
            </a:r>
            <a:endParaRPr lang="en-US" sz="2400">
              <a:latin typeface="Arial" charset="0"/>
              <a:ea typeface="ＭＳ Ｐゴシック" charset="0"/>
              <a:cs typeface="ＭＳ Ｐゴシック" charset="0"/>
            </a:endParaRPr>
          </a:p>
          <a:p>
            <a:pPr>
              <a:lnSpc>
                <a:spcPct val="80000"/>
              </a:lnSpc>
              <a:buFontTx/>
              <a:buNone/>
            </a:pPr>
            <a:endParaRPr lang="en-US" sz="2400">
              <a:latin typeface="Arial" charset="0"/>
              <a:ea typeface="ＭＳ Ｐゴシック" charset="0"/>
              <a:cs typeface="ＭＳ Ｐゴシック" charset="0"/>
            </a:endParaRPr>
          </a:p>
          <a:p>
            <a:pPr>
              <a:lnSpc>
                <a:spcPct val="80000"/>
              </a:lnSpc>
              <a:buFontTx/>
              <a:buNone/>
            </a:pPr>
            <a:r>
              <a:rPr lang="en-US" sz="2400">
                <a:latin typeface="Arial" charset="0"/>
                <a:ea typeface="ＭＳ Ｐゴシック" charset="0"/>
                <a:cs typeface="ＭＳ Ｐゴシック" charset="0"/>
              </a:rPr>
              <a:t>The chair of the committee acts as a facilitator with little power to legislate. The chair must be knowledgeable about the subject but also know how a standard may be used by various segments of the industry. A chairperson should be a leader-diplomat-observer, in equal proportions. Also, the chairperson should not be a doer, perfectionist or obstructionist. This is consistent with the view of the chairperson as a skilled leader with strong negotiation skills who delegates. </a:t>
            </a: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&lt;July 2016&gt;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9</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9</a:t>
            </a:fld>
            <a:endParaRPr lang="en-US"/>
          </a:p>
        </p:txBody>
      </p:sp>
      <p:sp>
        <p:nvSpPr>
          <p:cNvPr id="21509" name="Rectangle 2"/>
          <p:cNvSpPr>
            <a:spLocks noGrp="1" noChangeArrowheads="1"/>
          </p:cNvSpPr>
          <p:nvPr>
            <p:ph type="title" idx="4294967295"/>
          </p:nvPr>
        </p:nvSpPr>
        <p:spPr>
          <a:xfrm>
            <a:off x="533400" y="609600"/>
            <a:ext cx="7772400" cy="762000"/>
          </a:xfrm>
        </p:spPr>
        <p:txBody>
          <a:bodyPr/>
          <a:lstStyle/>
          <a:p>
            <a:r>
              <a:rPr lang="en-US" b="1" dirty="0" smtClean="0">
                <a:latin typeface="Times New Roman" charset="0"/>
                <a:ea typeface="ＭＳ Ｐゴシック" charset="0"/>
                <a:cs typeface="ＭＳ Ｐゴシック" charset="0"/>
              </a:rPr>
              <a:t>SC Meeting Goals </a:t>
            </a:r>
            <a:r>
              <a:rPr lang="en-US" sz="2800" dirty="0" smtClean="0">
                <a:latin typeface="Times New Roman" charset="0"/>
                <a:ea typeface="ＭＳ Ｐゴシック" charset="0"/>
                <a:cs typeface="ＭＳ Ｐゴシック" charset="0"/>
              </a:rPr>
              <a:t>(Agenda 15-16-0455-02)</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228600" y="1447800"/>
            <a:ext cx="8839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120650" indent="-290513" fontAlgn="b">
              <a:buClr>
                <a:srgbClr val="FF0000"/>
              </a:buClr>
              <a:buFont typeface="Wingdings" charset="2"/>
              <a:buChar char="q"/>
            </a:pPr>
            <a:r>
              <a:rPr lang="en-US" sz="2400" b="1" dirty="0"/>
              <a:t>SC Maintenance   </a:t>
            </a:r>
            <a:r>
              <a:rPr lang="en-US" sz="1800" b="1" dirty="0"/>
              <a:t>Monday 26 July, PM2 </a:t>
            </a:r>
            <a:endParaRPr lang="en-US" sz="1800" b="1" dirty="0" smtClean="0"/>
          </a:p>
          <a:p>
            <a:pPr marL="914400" indent="-455613" fontAlgn="b">
              <a:buClr>
                <a:srgbClr val="FF0000"/>
              </a:buClr>
              <a:buFont typeface="Wingdings" charset="2"/>
              <a:buChar char="q"/>
            </a:pPr>
            <a:r>
              <a:rPr lang="en-US" sz="1800" b="1" dirty="0" smtClean="0"/>
              <a:t>Approve </a:t>
            </a:r>
            <a:r>
              <a:rPr lang="en-US" sz="1800" b="1" dirty="0"/>
              <a:t>agenda, approve minutes, </a:t>
            </a:r>
          </a:p>
          <a:p>
            <a:pPr marL="914400" lvl="1" indent="-457200" eaLnBrk="0" fontAlgn="b" hangingPunct="0">
              <a:buClr>
                <a:srgbClr val="FF0000"/>
              </a:buClr>
              <a:buFont typeface="Wingdings" charset="0"/>
              <a:buChar char="q"/>
            </a:pPr>
            <a:r>
              <a:rPr lang="en-US" sz="1800" b="1" dirty="0"/>
              <a:t>Discuss any issues with published standards</a:t>
            </a:r>
          </a:p>
          <a:p>
            <a:pPr marL="914400" lvl="1" indent="-457200" eaLnBrk="0" fontAlgn="b" hangingPunct="0">
              <a:buClr>
                <a:srgbClr val="FF0000"/>
              </a:buClr>
              <a:buFont typeface="Wingdings" charset="0"/>
              <a:buChar char="q"/>
            </a:pPr>
            <a:r>
              <a:rPr lang="en-US" sz="1800" b="1" dirty="0"/>
              <a:t>Discuss any issues with the Operations Manual</a:t>
            </a:r>
            <a:r>
              <a:rPr lang="en-US" sz="1800" dirty="0"/>
              <a:t> </a:t>
            </a:r>
          </a:p>
          <a:p>
            <a:pPr marL="457200" indent="-457200" eaLnBrk="0" fontAlgn="b" hangingPunct="0">
              <a:buClr>
                <a:srgbClr val="FF0000"/>
              </a:buClr>
              <a:buFont typeface="Wingdings" charset="0"/>
              <a:buChar char="q"/>
            </a:pPr>
            <a:r>
              <a:rPr lang="en-US" sz="2400" b="1" dirty="0" smtClean="0"/>
              <a:t>SC IETF </a:t>
            </a:r>
            <a:r>
              <a:rPr lang="en-US" sz="1800" b="1" dirty="0"/>
              <a:t>Tuesday 26 July, AM1 </a:t>
            </a:r>
          </a:p>
          <a:p>
            <a:pPr marL="800100" lvl="1" indent="-342900">
              <a:buClr>
                <a:srgbClr val="FF0000"/>
              </a:buClr>
              <a:buFont typeface="Wingdings" charset="2"/>
              <a:buChar char="q"/>
            </a:pPr>
            <a:r>
              <a:rPr lang="en-US" sz="1800" b="1" dirty="0"/>
              <a:t>Status Update: 6tisch, Core, 6lo, Roll, </a:t>
            </a:r>
            <a:r>
              <a:rPr lang="en-US" sz="1800" b="1" dirty="0" err="1"/>
              <a:t>Detnet</a:t>
            </a:r>
            <a:r>
              <a:rPr lang="en-US" sz="1800" b="1" dirty="0"/>
              <a:t>, and lp-wan</a:t>
            </a:r>
          </a:p>
          <a:p>
            <a:pPr marL="800100" lvl="1" indent="-342900">
              <a:buClr>
                <a:srgbClr val="FF0000"/>
              </a:buClr>
              <a:buFont typeface="Wingdings" charset="2"/>
              <a:buChar char="q"/>
            </a:pPr>
            <a:r>
              <a:rPr lang="en-US" sz="1800" b="1" dirty="0" smtClean="0"/>
              <a:t>Liaison communications requests/discussions</a:t>
            </a:r>
          </a:p>
          <a:p>
            <a:pPr marL="457200" indent="-457200" eaLnBrk="0" fontAlgn="b" hangingPunct="0">
              <a:buClr>
                <a:srgbClr val="FF0000"/>
              </a:buClr>
              <a:buFont typeface="Wingdings" charset="0"/>
              <a:buChar char="q"/>
            </a:pPr>
            <a:r>
              <a:rPr lang="en-US" sz="2400" b="1" dirty="0" smtClean="0"/>
              <a:t>Joint Meeting between </a:t>
            </a:r>
            <a:r>
              <a:rPr lang="en-US" sz="2400" b="1" dirty="0"/>
              <a:t>802.15 and 802.1  </a:t>
            </a:r>
            <a:r>
              <a:rPr lang="en-US" sz="1800" b="1" dirty="0"/>
              <a:t>Tuesday 26 July, </a:t>
            </a:r>
            <a:r>
              <a:rPr lang="en-US" sz="1800" b="1" dirty="0" smtClean="0"/>
              <a:t>PM3</a:t>
            </a:r>
          </a:p>
          <a:p>
            <a:pPr marL="796925" lvl="1" indent="-338138" eaLnBrk="0" fontAlgn="b" hangingPunct="0">
              <a:buClr>
                <a:srgbClr val="FF0000"/>
              </a:buClr>
              <a:buFont typeface="Wingdings" charset="0"/>
              <a:buChar char="q"/>
            </a:pPr>
            <a:r>
              <a:rPr lang="en-US" sz="1800" b="1" dirty="0">
                <a:solidFill>
                  <a:srgbClr val="000000"/>
                </a:solidFill>
                <a:latin typeface="+mj-lt"/>
                <a:ea typeface="Lucida Grande"/>
                <a:cs typeface="Lucida Grande"/>
              </a:rPr>
              <a:t>WiFi </a:t>
            </a:r>
            <a:r>
              <a:rPr lang="en-US" sz="1800" b="1" dirty="0" smtClean="0">
                <a:solidFill>
                  <a:srgbClr val="000000"/>
                </a:solidFill>
                <a:latin typeface="+mj-lt"/>
                <a:ea typeface="Lucida Grande"/>
                <a:cs typeface="Lucida Grande"/>
              </a:rPr>
              <a:t>liaison stating </a:t>
            </a:r>
            <a:r>
              <a:rPr lang="en-US" sz="1800" b="1" dirty="0">
                <a:solidFill>
                  <a:srgbClr val="000000"/>
                </a:solidFill>
                <a:latin typeface="+mj-lt"/>
                <a:ea typeface="Lucida Grande"/>
                <a:cs typeface="Lucida Grande"/>
              </a:rPr>
              <a:t>a perceived market need to interwork </a:t>
            </a:r>
            <a:r>
              <a:rPr lang="en-US" sz="1800" b="1" dirty="0" smtClean="0">
                <a:solidFill>
                  <a:srgbClr val="000000"/>
                </a:solidFill>
                <a:latin typeface="+mj-lt"/>
                <a:ea typeface="Lucida Grande"/>
                <a:cs typeface="Lucida Grande"/>
              </a:rPr>
              <a:t/>
            </a:r>
            <a:br>
              <a:rPr lang="en-US" sz="1800" b="1" dirty="0" smtClean="0">
                <a:solidFill>
                  <a:srgbClr val="000000"/>
                </a:solidFill>
                <a:latin typeface="+mj-lt"/>
                <a:ea typeface="Lucida Grande"/>
                <a:cs typeface="Lucida Grande"/>
              </a:rPr>
            </a:br>
            <a:r>
              <a:rPr lang="en-US" sz="1800" b="1" dirty="0" smtClean="0">
                <a:solidFill>
                  <a:srgbClr val="000000"/>
                </a:solidFill>
                <a:latin typeface="+mj-lt"/>
                <a:ea typeface="Lucida Grande"/>
                <a:cs typeface="Lucida Grande"/>
              </a:rPr>
              <a:t>between </a:t>
            </a:r>
            <a:r>
              <a:rPr lang="en-US" sz="1800" b="1" dirty="0">
                <a:solidFill>
                  <a:srgbClr val="000000"/>
                </a:solidFill>
                <a:latin typeface="+mj-lt"/>
                <a:ea typeface="Lucida Grande"/>
                <a:cs typeface="Lucida Grande"/>
              </a:rPr>
              <a:t>802.11ah and 802.15.4g at layer </a:t>
            </a:r>
            <a:r>
              <a:rPr lang="en-US" sz="1800" b="1" dirty="0" smtClean="0">
                <a:solidFill>
                  <a:srgbClr val="000000"/>
                </a:solidFill>
                <a:latin typeface="+mj-lt"/>
                <a:ea typeface="Lucida Grande"/>
                <a:cs typeface="Lucida Grande"/>
              </a:rPr>
              <a:t>2</a:t>
            </a:r>
            <a:endParaRPr lang="en-US" sz="1800" b="1" dirty="0">
              <a:solidFill>
                <a:srgbClr val="000000"/>
              </a:solidFill>
              <a:latin typeface="+mj-lt"/>
              <a:ea typeface="Lucida Grande"/>
              <a:cs typeface="Lucida Grande"/>
            </a:endParaRPr>
          </a:p>
          <a:p>
            <a:pPr marL="796925" lvl="1" indent="-338138" eaLnBrk="0" fontAlgn="b" hangingPunct="0">
              <a:buClr>
                <a:srgbClr val="FF0000"/>
              </a:buClr>
              <a:buFont typeface="Wingdings" charset="0"/>
              <a:buChar char="q"/>
            </a:pPr>
            <a:r>
              <a:rPr lang="en-US" sz="1800" b="1" dirty="0" smtClean="0">
                <a:solidFill>
                  <a:srgbClr val="000000"/>
                </a:solidFill>
                <a:latin typeface="+mj-lt"/>
                <a:ea typeface="Lucida Grande"/>
                <a:cs typeface="Lucida Grande"/>
              </a:rPr>
              <a:t>802.15 TG status reports</a:t>
            </a:r>
          </a:p>
          <a:p>
            <a:pPr marL="796925" lvl="1" indent="-338138" eaLnBrk="0" fontAlgn="b" hangingPunct="0">
              <a:buClr>
                <a:srgbClr val="FF0000"/>
              </a:buClr>
              <a:buFont typeface="Wingdings" charset="0"/>
              <a:buChar char="q"/>
            </a:pPr>
            <a:r>
              <a:rPr lang="en-US" sz="1800" b="1" dirty="0" smtClean="0">
                <a:solidFill>
                  <a:srgbClr val="000000"/>
                </a:solidFill>
                <a:latin typeface="+mj-lt"/>
                <a:ea typeface="Lucida Grande"/>
                <a:cs typeface="Lucida Grande"/>
              </a:rPr>
              <a:t>802.1 efforts that should be considered by 802.15</a:t>
            </a:r>
            <a:endParaRPr lang="en-US" sz="1800" b="1" dirty="0">
              <a:latin typeface="+mj-lt"/>
            </a:endParaRPr>
          </a:p>
          <a:p>
            <a:pPr marL="457200" indent="-457200" eaLnBrk="0" fontAlgn="b" hangingPunct="0">
              <a:buClr>
                <a:srgbClr val="FF0000"/>
              </a:buClr>
              <a:buFont typeface="Wingdings" charset="0"/>
              <a:buChar char="q"/>
            </a:pPr>
            <a:r>
              <a:rPr lang="en-US" sz="2400" b="1" dirty="0"/>
              <a:t>SC WNG  </a:t>
            </a:r>
            <a:r>
              <a:rPr lang="en-US" sz="1800" b="1" dirty="0"/>
              <a:t>Wednesday 27 July, AM2</a:t>
            </a:r>
          </a:p>
          <a:p>
            <a:pPr marL="801688" lvl="1" indent="-342900" fontAlgn="b">
              <a:buClr>
                <a:srgbClr val="FF0000"/>
              </a:buClr>
              <a:buFont typeface="Wingdings" charset="2"/>
              <a:buChar char="q"/>
            </a:pPr>
            <a:r>
              <a:rPr lang="en-US" sz="1800" b="1" dirty="0">
                <a:solidFill>
                  <a:srgbClr val="000000"/>
                </a:solidFill>
                <a:ea typeface="Lucida Grande"/>
                <a:cs typeface="Lucida Grande"/>
              </a:rPr>
              <a:t>"History and Implementation of the IEEE 802 Security Architecture” </a:t>
            </a:r>
            <a:endParaRPr lang="en-US" sz="1800" b="1" dirty="0" smtClean="0">
              <a:solidFill>
                <a:srgbClr val="000000"/>
              </a:solidFill>
              <a:ea typeface="Lucida Grande"/>
              <a:cs typeface="Lucida Grande"/>
            </a:endParaRPr>
          </a:p>
          <a:p>
            <a:pPr marL="801688" lvl="1" indent="-342900" fontAlgn="b">
              <a:buClr>
                <a:srgbClr val="FF0000"/>
              </a:buClr>
              <a:buFont typeface="Wingdings" charset="2"/>
              <a:buChar char="q"/>
            </a:pPr>
            <a:r>
              <a:rPr lang="en-US" sz="1800" b="1" dirty="0" smtClean="0">
                <a:solidFill>
                  <a:srgbClr val="000000"/>
                </a:solidFill>
              </a:rPr>
              <a:t>“IEEE </a:t>
            </a:r>
            <a:r>
              <a:rPr lang="en-US" sz="1800" b="1" dirty="0">
                <a:solidFill>
                  <a:srgbClr val="000000"/>
                </a:solidFill>
              </a:rPr>
              <a:t>Standards for Low Power Wide Area </a:t>
            </a:r>
            <a:r>
              <a:rPr lang="en-US" sz="1800" b="1" dirty="0" smtClean="0">
                <a:solidFill>
                  <a:srgbClr val="000000"/>
                </a:solidFill>
              </a:rPr>
              <a:t>Network</a:t>
            </a:r>
            <a:r>
              <a:rPr lang="en-US" sz="1800" b="1" dirty="0" smtClean="0"/>
              <a:t>s”</a:t>
            </a:r>
            <a:endParaRPr lang="en-US" sz="1800" b="1" dirty="0">
              <a:solidFill>
                <a:srgbClr val="000000"/>
              </a:solidFill>
              <a:ea typeface="Lucida Grande"/>
              <a:cs typeface="Lucida Grande"/>
            </a:endParaRPr>
          </a:p>
        </p:txBody>
      </p:sp>
    </p:spTree>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32837</TotalTime>
  <Words>4656</Words>
  <Application>Microsoft Macintosh PowerPoint</Application>
  <PresentationFormat>On-screen Show (4:3)</PresentationFormat>
  <Paragraphs>542</Paragraphs>
  <Slides>35</Slides>
  <Notes>15</Notes>
  <HiddenSlides>0</HiddenSlides>
  <MMClips>0</MMClips>
  <ScaleCrop>false</ScaleCrop>
  <HeadingPairs>
    <vt:vector size="4" baseType="variant">
      <vt:variant>
        <vt:lpstr>Theme</vt:lpstr>
      </vt:variant>
      <vt:variant>
        <vt:i4>1</vt:i4>
      </vt:variant>
      <vt:variant>
        <vt:lpstr>Slide Titles</vt:lpstr>
      </vt:variant>
      <vt:variant>
        <vt:i4>35</vt:i4>
      </vt:variant>
    </vt:vector>
  </HeadingPairs>
  <TitlesOfParts>
    <vt:vector size="36" baseType="lpstr">
      <vt:lpstr>Default Design</vt:lpstr>
      <vt:lpstr>PowerPoint Presentation</vt:lpstr>
      <vt:lpstr>Instructions for the WG Chair</vt:lpstr>
      <vt:lpstr>Participants, Patents, and Duty to Inform</vt:lpstr>
      <vt:lpstr>Patent Related Links</vt:lpstr>
      <vt:lpstr>Call for Potentially Essential Patents</vt:lpstr>
      <vt:lpstr>Other Guidelines for IEEE WG Meetings</vt:lpstr>
      <vt:lpstr>SCmaintenance/SCwng Officer</vt:lpstr>
      <vt:lpstr>Chair’s Role</vt:lpstr>
      <vt:lpstr>SC Meeting Goals (Agenda 15-16-0455-02)</vt:lpstr>
      <vt:lpstr>SC Maintenance</vt:lpstr>
      <vt:lpstr>SC IETF</vt:lpstr>
      <vt:lpstr>SC IETF</vt:lpstr>
      <vt:lpstr>SC IETF</vt:lpstr>
      <vt:lpstr>SC IETF</vt:lpstr>
      <vt:lpstr>SC IETF</vt:lpstr>
      <vt:lpstr>SC IETF</vt:lpstr>
      <vt:lpstr>SC IETF</vt:lpstr>
      <vt:lpstr>SC IETF</vt:lpstr>
      <vt:lpstr>SC IETF</vt:lpstr>
      <vt:lpstr>SC IETF</vt:lpstr>
      <vt:lpstr>SC IETF</vt:lpstr>
      <vt:lpstr>SC IETF</vt:lpstr>
      <vt:lpstr>SC IETF</vt:lpstr>
      <vt:lpstr>SC IETF</vt:lpstr>
      <vt:lpstr>SC IETF</vt:lpstr>
      <vt:lpstr>Joint Meeting between 802.15 and 802.1</vt:lpstr>
      <vt:lpstr>Joint Meeting between 802.15 and 802.1</vt:lpstr>
      <vt:lpstr>Joint Meeting between 802.15 and 802.1</vt:lpstr>
      <vt:lpstr>Joint Meeting between 802.15 and 802.1</vt:lpstr>
      <vt:lpstr>Joint Meeting between 802.15 and 802.1</vt:lpstr>
      <vt:lpstr>Joint Meeting between 802.15 and 802.1</vt:lpstr>
      <vt:lpstr>Joint Meeting between 802.15 and 802.1</vt:lpstr>
      <vt:lpstr>SC WNG </vt:lpstr>
      <vt:lpstr>SC Accomplishments</vt:lpstr>
      <vt:lpstr>SC Accomplishments</vt:lpstr>
    </vt:vector>
  </TitlesOfParts>
  <Manager/>
  <Company>Kinney Consulting LLC</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SC Opening Report for San Diego</dc:title>
  <dc:subject>IEEE 802.15 &lt;SC Report&gt;</dc:subject>
  <dc:creator>Pat Kinney</dc:creator>
  <cp:keywords/>
  <dc:description>&lt;15-16-01476-03-0mag&gt;</dc:description>
  <cp:lastModifiedBy>Pat Kinney</cp:lastModifiedBy>
  <cp:revision>741</cp:revision>
  <cp:lastPrinted>2016-07-25T16:00:41Z</cp:lastPrinted>
  <dcterms:created xsi:type="dcterms:W3CDTF">2009-07-12T16:25:16Z</dcterms:created>
  <dcterms:modified xsi:type="dcterms:W3CDTF">2016-07-29T01:05:48Z</dcterms:modified>
  <cp:category/>
</cp:coreProperties>
</file>