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287" r:id="rId3"/>
    <p:sldId id="288" r:id="rId4"/>
    <p:sldId id="289" r:id="rId5"/>
    <p:sldId id="290" r:id="rId6"/>
    <p:sldId id="291" r:id="rId7"/>
    <p:sldId id="271" r:id="rId8"/>
    <p:sldId id="272" r:id="rId9"/>
    <p:sldId id="264" r:id="rId10"/>
    <p:sldId id="303" r:id="rId11"/>
    <p:sldId id="304" r:id="rId12"/>
    <p:sldId id="309" r:id="rId13"/>
    <p:sldId id="316" r:id="rId14"/>
    <p:sldId id="317" r:id="rId15"/>
    <p:sldId id="307" r:id="rId16"/>
    <p:sldId id="305" r:id="rId17"/>
    <p:sldId id="308" r:id="rId18"/>
    <p:sldId id="310" r:id="rId19"/>
    <p:sldId id="312" r:id="rId20"/>
    <p:sldId id="313" r:id="rId21"/>
    <p:sldId id="314" r:id="rId22"/>
    <p:sldId id="315" r:id="rId23"/>
    <p:sldId id="280" r:id="rId24"/>
    <p:sldId id="297"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p:scale>
          <a:sx n="116" d="100"/>
          <a:sy n="116" d="100"/>
        </p:scale>
        <p:origin x="-119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16-0476-</a:t>
            </a:r>
            <a:r>
              <a:rPr lang="en-US" b="1" dirty="0" smtClean="0"/>
              <a:t>00-</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pj.dreamhosters.com/wp-content/uploads/issues/2016/ipj19-2.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23 July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219200"/>
            <a:ext cx="8763000" cy="4724400"/>
          </a:xfrm>
        </p:spPr>
        <p:txBody>
          <a:bodyPr/>
          <a:lstStyle/>
          <a:p>
            <a:pPr marL="0" indent="0">
              <a:buNone/>
            </a:pPr>
            <a:r>
              <a:rPr lang="en-US" sz="2800" dirty="0" smtClean="0"/>
              <a:t>Agenda approval </a:t>
            </a:r>
            <a:r>
              <a:rPr lang="en-US" sz="2800" dirty="0" smtClean="0">
                <a:latin typeface="Times New Roman" charset="0"/>
                <a:ea typeface="ＭＳ Ｐゴシック" charset="0"/>
                <a:cs typeface="ＭＳ Ｐゴシック" charset="0"/>
              </a:rPr>
              <a:t>(</a:t>
            </a:r>
            <a:r>
              <a:rPr lang="en-US" sz="2800" dirty="0">
                <a:latin typeface="Times New Roman" charset="0"/>
                <a:ea typeface="ＭＳ Ｐゴシック" charset="0"/>
                <a:cs typeface="ＭＳ Ｐゴシック" charset="0"/>
              </a:rPr>
              <a:t>Agenda 15-16-0455-01)</a:t>
            </a:r>
            <a:endParaRPr lang="en-US" sz="2800" dirty="0" smtClean="0"/>
          </a:p>
          <a:p>
            <a:pPr marL="0" indent="0">
              <a:buNone/>
            </a:pPr>
            <a:r>
              <a:rPr lang="en-US" sz="2800" dirty="0" smtClean="0"/>
              <a:t>Status Updates</a:t>
            </a:r>
          </a:p>
          <a:p>
            <a:r>
              <a:rPr lang="en-US" sz="2800" dirty="0" smtClean="0"/>
              <a:t>6tisch</a:t>
            </a:r>
          </a:p>
          <a:p>
            <a:r>
              <a:rPr lang="en-US" sz="2800" dirty="0" smtClean="0"/>
              <a:t>Core</a:t>
            </a:r>
          </a:p>
          <a:p>
            <a:r>
              <a:rPr lang="en-US" sz="2800" dirty="0" smtClean="0"/>
              <a:t>6lo</a:t>
            </a:r>
          </a:p>
          <a:p>
            <a:r>
              <a:rPr lang="en-US" sz="2800" dirty="0" smtClean="0"/>
              <a:t>Roll</a:t>
            </a:r>
          </a:p>
          <a:p>
            <a:r>
              <a:rPr lang="en-US" sz="2800" dirty="0" err="1" smtClean="0"/>
              <a:t>Detnet</a:t>
            </a:r>
            <a:endParaRPr lang="en-US" sz="2800" dirty="0" smtClean="0"/>
          </a:p>
          <a:p>
            <a:r>
              <a:rPr lang="en-US" sz="2800" dirty="0" err="1" smtClean="0"/>
              <a:t>lp</a:t>
            </a:r>
            <a:r>
              <a:rPr lang="en-US" sz="2800" dirty="0" smtClean="0"/>
              <a:t>-wan (</a:t>
            </a:r>
            <a:r>
              <a:rPr lang="en-US" sz="2800" dirty="0" err="1" smtClean="0"/>
              <a:t>bof</a:t>
            </a:r>
            <a:r>
              <a:rPr lang="en-US" sz="2800" dirty="0" smtClean="0"/>
              <a:t>)</a:t>
            </a:r>
          </a:p>
          <a:p>
            <a:pPr marL="339725" indent="-339725">
              <a:buNone/>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1160942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5410200"/>
          </a:xfrm>
        </p:spPr>
        <p:txBody>
          <a:bodyPr/>
          <a:lstStyle/>
          <a:p>
            <a:pPr marL="0" indent="0">
              <a:buNone/>
            </a:pPr>
            <a:r>
              <a:rPr lang="en-US" dirty="0" smtClean="0"/>
              <a:t>6tisch</a:t>
            </a:r>
          </a:p>
          <a:p>
            <a:pPr lvl="1"/>
            <a:r>
              <a:rPr lang="en-US" dirty="0" smtClean="0"/>
              <a:t>Draft-ietf-6tisch-minimal</a:t>
            </a:r>
          </a:p>
          <a:p>
            <a:pPr lvl="2"/>
            <a:r>
              <a:rPr lang="en-US" dirty="0" smtClean="0"/>
              <a:t>Rev16 published, now in AD follow-up</a:t>
            </a:r>
            <a:endParaRPr lang="en-US" dirty="0"/>
          </a:p>
          <a:p>
            <a:pPr lvl="1"/>
            <a:r>
              <a:rPr lang="en-US" dirty="0"/>
              <a:t>Draft-ietf-</a:t>
            </a:r>
            <a:r>
              <a:rPr lang="en-US" dirty="0" smtClean="0"/>
              <a:t>6tisch-6top-protocol</a:t>
            </a:r>
          </a:p>
          <a:p>
            <a:pPr lvl="2"/>
            <a:r>
              <a:rPr lang="en-US" dirty="0" smtClean="0"/>
              <a:t>Rev 1 published, tested at ETSI </a:t>
            </a:r>
            <a:r>
              <a:rPr lang="en-US" dirty="0" err="1" smtClean="0"/>
              <a:t>plugtest</a:t>
            </a:r>
            <a:endParaRPr lang="en-US" dirty="0"/>
          </a:p>
          <a:p>
            <a:pPr lvl="1"/>
            <a:r>
              <a:rPr lang="en-US" dirty="0"/>
              <a:t>Draft-ietf-6tisch-6top</a:t>
            </a:r>
            <a:r>
              <a:rPr lang="en-US" dirty="0" smtClean="0"/>
              <a:t>-sf0</a:t>
            </a:r>
          </a:p>
          <a:p>
            <a:pPr lvl="2"/>
            <a:r>
              <a:rPr lang="en-US" dirty="0"/>
              <a:t>Rev 1 published, tested at ETSI </a:t>
            </a:r>
            <a:r>
              <a:rPr lang="en-US" dirty="0" err="1" smtClean="0"/>
              <a:t>plugtest</a:t>
            </a:r>
            <a:endParaRPr lang="en-US" dirty="0" smtClean="0"/>
          </a:p>
          <a:p>
            <a:pPr lvl="1"/>
            <a:r>
              <a:rPr lang="en-US" dirty="0"/>
              <a:t>Draft-ietf-6tisch</a:t>
            </a:r>
            <a:r>
              <a:rPr lang="en-US" dirty="0" smtClean="0"/>
              <a:t>-architecture</a:t>
            </a:r>
          </a:p>
          <a:p>
            <a:pPr lvl="2"/>
            <a:r>
              <a:rPr lang="en-US" dirty="0" smtClean="0"/>
              <a:t>Rev 10 published</a:t>
            </a:r>
            <a:endParaRPr lang="en-US" dirty="0"/>
          </a:p>
          <a:p>
            <a:pPr marL="738188" lvl="1" indent="-342900"/>
            <a:r>
              <a:rPr lang="en-US" dirty="0"/>
              <a:t>Next Step </a:t>
            </a:r>
            <a:endParaRPr lang="en-US" dirty="0" smtClean="0"/>
          </a:p>
          <a:p>
            <a:pPr marL="1082675" lvl="2" indent="-342900"/>
            <a:r>
              <a:rPr lang="en-US" dirty="0" smtClean="0"/>
              <a:t>Submission of Draft</a:t>
            </a:r>
            <a:r>
              <a:rPr lang="en-US" dirty="0"/>
              <a:t>-ietf-6tisch-6top</a:t>
            </a:r>
            <a:r>
              <a:rPr lang="en-US" dirty="0" smtClean="0"/>
              <a:t>-sublayer to IESG</a:t>
            </a:r>
            <a:endParaRPr lang="en-US"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900870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762000"/>
            <a:ext cx="8991600" cy="6019800"/>
          </a:xfrm>
        </p:spPr>
        <p:txBody>
          <a:bodyPr/>
          <a:lstStyle/>
          <a:p>
            <a:pPr marL="0" indent="0">
              <a:buNone/>
            </a:pPr>
            <a:r>
              <a:rPr lang="en-US" dirty="0" smtClean="0"/>
              <a:t>Core</a:t>
            </a:r>
          </a:p>
          <a:p>
            <a:r>
              <a:rPr lang="en-US" sz="2400" dirty="0"/>
              <a:t>draft-ietf-core-coap-tcp-tls-</a:t>
            </a:r>
            <a:r>
              <a:rPr lang="en-US" sz="2400" dirty="0" smtClean="0"/>
              <a:t>03</a:t>
            </a:r>
          </a:p>
          <a:p>
            <a:pPr lvl="1"/>
            <a:r>
              <a:rPr lang="en-US" sz="1600" dirty="0"/>
              <a:t>changes required to use CoAP over TCP, TLS, and </a:t>
            </a:r>
            <a:r>
              <a:rPr lang="en-US" sz="1600" dirty="0" err="1"/>
              <a:t>WebSockets</a:t>
            </a:r>
            <a:r>
              <a:rPr lang="en-US" sz="1600" dirty="0"/>
              <a:t> transports</a:t>
            </a:r>
          </a:p>
          <a:p>
            <a:r>
              <a:rPr lang="en-US" sz="2400" dirty="0" smtClean="0"/>
              <a:t>draft</a:t>
            </a:r>
            <a:r>
              <a:rPr lang="en-US" sz="2400" dirty="0"/>
              <a:t>-ietf-core-resource-directory-</a:t>
            </a:r>
            <a:r>
              <a:rPr lang="en-US" sz="2400" dirty="0" smtClean="0"/>
              <a:t>08</a:t>
            </a:r>
          </a:p>
          <a:p>
            <a:pPr lvl="1"/>
            <a:r>
              <a:rPr lang="en-US" sz="1600" dirty="0"/>
              <a:t>direct discovery of resources is not practical due to sleeping nodes, </a:t>
            </a:r>
            <a:r>
              <a:rPr lang="en-US" sz="1600" dirty="0" smtClean="0"/>
              <a:t>dispersed </a:t>
            </a:r>
            <a:r>
              <a:rPr lang="en-US" sz="1600" dirty="0"/>
              <a:t>networks, or networks where multicast traffic is inefficient. These problems can be solved by employing an entity called a Resource Directory (RD), which hosts descriptions of resources held on other servers, allowing lookups to be performed for those resources.</a:t>
            </a:r>
          </a:p>
          <a:p>
            <a:pPr lvl="1"/>
            <a:r>
              <a:rPr lang="en-US" sz="1600" dirty="0"/>
              <a:t>t</a:t>
            </a:r>
            <a:r>
              <a:rPr lang="en-US" sz="1600" dirty="0" smtClean="0"/>
              <a:t>utorial of above starts at page 13 of </a:t>
            </a:r>
            <a:r>
              <a:rPr lang="en-US" sz="1600" dirty="0" smtClean="0">
                <a:hlinkClick r:id="rId2"/>
              </a:rPr>
              <a:t>http</a:t>
            </a:r>
            <a:r>
              <a:rPr lang="en-US" sz="1600" dirty="0">
                <a:hlinkClick r:id="rId2"/>
              </a:rPr>
              <a:t>://ipj.dreamhosters.com/wp-content/uploads/issues/2016/ipj19-2.</a:t>
            </a:r>
            <a:r>
              <a:rPr lang="en-US" sz="1600" dirty="0" smtClean="0">
                <a:hlinkClick r:id="rId2"/>
              </a:rPr>
              <a:t>pdf</a:t>
            </a:r>
            <a:endParaRPr lang="en-US" sz="1600" dirty="0" smtClean="0"/>
          </a:p>
          <a:p>
            <a:r>
              <a:rPr lang="en-US" sz="2000" dirty="0"/>
              <a:t>draft-ietf-core-links-json-06</a:t>
            </a:r>
          </a:p>
          <a:p>
            <a:pPr lvl="1"/>
            <a:r>
              <a:rPr lang="en-US" sz="1600" dirty="0" smtClean="0"/>
              <a:t>represent collections </a:t>
            </a:r>
            <a:r>
              <a:rPr lang="en-US" sz="1600" dirty="0"/>
              <a:t>of Web links in </a:t>
            </a:r>
            <a:r>
              <a:rPr lang="en-US" sz="1600" dirty="0" smtClean="0"/>
              <a:t>JSON for outside </a:t>
            </a:r>
            <a:r>
              <a:rPr lang="en-US" sz="1600" dirty="0"/>
              <a:t>of constrained environments</a:t>
            </a:r>
            <a:r>
              <a:rPr lang="en-US" sz="1600" dirty="0" smtClean="0"/>
              <a:t>, and in CBOR for inside </a:t>
            </a:r>
            <a:r>
              <a:rPr lang="en-US" sz="1600" dirty="0"/>
              <a:t>constrained environments</a:t>
            </a:r>
            <a:r>
              <a:rPr lang="en-US" sz="1600" dirty="0" smtClean="0"/>
              <a:t>. </a:t>
            </a:r>
            <a:r>
              <a:rPr lang="en-US" sz="1600" dirty="0"/>
              <a:t>This specification defines a common format for this</a:t>
            </a:r>
            <a:r>
              <a:rPr lang="en-US" sz="1600" dirty="0" smtClean="0"/>
              <a:t>.</a:t>
            </a:r>
          </a:p>
          <a:p>
            <a:pPr lvl="1"/>
            <a:r>
              <a:rPr lang="en-US" sz="1600" dirty="0" smtClean="0"/>
              <a:t>In last WGLC</a:t>
            </a:r>
            <a:endParaRPr lang="en-US" sz="1600" dirty="0"/>
          </a:p>
          <a:p>
            <a:r>
              <a:rPr lang="en-US" sz="2000" dirty="0" smtClean="0"/>
              <a:t>Roadmap</a:t>
            </a:r>
          </a:p>
          <a:p>
            <a:pPr lvl="1"/>
            <a:r>
              <a:rPr lang="en-US" sz="1600" dirty="0" smtClean="0"/>
              <a:t>relationship </a:t>
            </a:r>
            <a:r>
              <a:rPr lang="en-US" sz="1600" dirty="0"/>
              <a:t>to LWM2M; should COMI and LWM2M converge, and, if yes, how?</a:t>
            </a:r>
            <a:endParaRPr lang="en-US" sz="1600" b="1" dirty="0" smtClean="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3010629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991600" cy="6019800"/>
          </a:xfrm>
        </p:spPr>
        <p:txBody>
          <a:bodyPr/>
          <a:lstStyle/>
          <a:p>
            <a:pPr marL="0" indent="0">
              <a:buNone/>
            </a:pPr>
            <a:r>
              <a:rPr lang="en-US" sz="2400" dirty="0" smtClean="0"/>
              <a:t>Core</a:t>
            </a:r>
            <a:r>
              <a:rPr lang="en-US" dirty="0" smtClean="0"/>
              <a:t>  </a:t>
            </a:r>
            <a:r>
              <a:rPr lang="en-US" sz="1800" dirty="0" smtClean="0"/>
              <a:t>(Tuesday </a:t>
            </a:r>
            <a:r>
              <a:rPr lang="en-US" sz="1800" dirty="0"/>
              <a:t>2016-07-</a:t>
            </a:r>
            <a:r>
              <a:rPr lang="en-US" sz="1800" dirty="0" smtClean="0"/>
              <a:t>19)</a:t>
            </a:r>
            <a:endParaRPr lang="en-US" sz="1800" dirty="0"/>
          </a:p>
          <a:p>
            <a:pPr>
              <a:buFont typeface="Arial"/>
              <a:buChar char="•"/>
            </a:pPr>
            <a:r>
              <a:rPr lang="en-US" sz="1600" dirty="0" smtClean="0"/>
              <a:t>draft</a:t>
            </a:r>
            <a:r>
              <a:rPr lang="en-US" sz="1600" dirty="0"/>
              <a:t>-ietf-core-block-21.txt is in the RFC editor queue.</a:t>
            </a:r>
          </a:p>
          <a:p>
            <a:r>
              <a:rPr lang="en-US" sz="1600" dirty="0" smtClean="0"/>
              <a:t>draft</a:t>
            </a:r>
            <a:r>
              <a:rPr lang="en-US" sz="1600" dirty="0"/>
              <a:t>-</a:t>
            </a:r>
            <a:r>
              <a:rPr lang="en-US" sz="1600" dirty="0" err="1"/>
              <a:t>ietf</a:t>
            </a:r>
            <a:r>
              <a:rPr lang="en-US" sz="1600" dirty="0"/>
              <a:t>-core-etch–01: WGLC is completed, issues discussed. To </a:t>
            </a:r>
            <a:r>
              <a:rPr lang="en-US" sz="1600" dirty="0" smtClean="0"/>
              <a:t>be determined</a:t>
            </a:r>
            <a:r>
              <a:rPr lang="en-US" sz="1600" dirty="0"/>
              <a:t>: 4.12 vs. 4.09.  When that is settled, updated version </a:t>
            </a:r>
            <a:r>
              <a:rPr lang="en-US" sz="1600" dirty="0" smtClean="0"/>
              <a:t>to</a:t>
            </a:r>
            <a:r>
              <a:rPr lang="en-US" sz="1600" dirty="0"/>
              <a:t> be submitted to IESG.</a:t>
            </a:r>
          </a:p>
          <a:p>
            <a:r>
              <a:rPr lang="en-US" sz="1600" dirty="0" smtClean="0"/>
              <a:t>draft</a:t>
            </a:r>
            <a:r>
              <a:rPr lang="en-US" sz="1600" dirty="0"/>
              <a:t>-</a:t>
            </a:r>
            <a:r>
              <a:rPr lang="en-US" sz="1600" dirty="0" err="1"/>
              <a:t>ietf</a:t>
            </a:r>
            <a:r>
              <a:rPr lang="en-US" sz="1600" dirty="0"/>
              <a:t>-core-links-</a:t>
            </a:r>
            <a:r>
              <a:rPr lang="en-US" sz="1600" dirty="0" err="1"/>
              <a:t>json</a:t>
            </a:r>
            <a:r>
              <a:rPr lang="en-US" sz="1600" dirty="0"/>
              <a:t>–06 is in the middle of WGLC </a:t>
            </a:r>
            <a:r>
              <a:rPr lang="en-US" sz="1600" dirty="0" smtClean="0"/>
              <a:t>and </a:t>
            </a:r>
            <a:r>
              <a:rPr lang="en-US" sz="1600" dirty="0"/>
              <a:t>was briefly discussed.  There are some claims in </a:t>
            </a:r>
            <a:r>
              <a:rPr lang="en-US" sz="1600" dirty="0" smtClean="0"/>
              <a:t>the document </a:t>
            </a:r>
            <a:r>
              <a:rPr lang="en-US" sz="1600" dirty="0"/>
              <a:t>that it considers a larger world of JSON-LD etc.; </a:t>
            </a:r>
            <a:r>
              <a:rPr lang="en-US" sz="1600" dirty="0" smtClean="0"/>
              <a:t>the intention </a:t>
            </a:r>
            <a:r>
              <a:rPr lang="en-US" sz="1600" dirty="0"/>
              <a:t>however is to be a simple RFC 6690 mapping and </a:t>
            </a:r>
            <a:r>
              <a:rPr lang="en-US" sz="1600" dirty="0" smtClean="0"/>
              <a:t>those claims </a:t>
            </a:r>
            <a:r>
              <a:rPr lang="en-US" sz="1600" dirty="0"/>
              <a:t>will be cut </a:t>
            </a:r>
            <a:r>
              <a:rPr lang="en-US" sz="1600" dirty="0" smtClean="0"/>
              <a:t>down.</a:t>
            </a:r>
          </a:p>
          <a:p>
            <a:r>
              <a:rPr lang="en-US" sz="1600" dirty="0" smtClean="0"/>
              <a:t>draft</a:t>
            </a:r>
            <a:r>
              <a:rPr lang="en-US" sz="1600" dirty="0"/>
              <a:t>-</a:t>
            </a:r>
            <a:r>
              <a:rPr lang="en-US" sz="1600" dirty="0" err="1"/>
              <a:t>ietf</a:t>
            </a:r>
            <a:r>
              <a:rPr lang="en-US" sz="1600" dirty="0"/>
              <a:t>-core-</a:t>
            </a:r>
            <a:r>
              <a:rPr lang="en-US" sz="1600" dirty="0" err="1"/>
              <a:t>coap</a:t>
            </a:r>
            <a:r>
              <a:rPr lang="en-US" sz="1600" dirty="0"/>
              <a:t>-</a:t>
            </a:r>
            <a:r>
              <a:rPr lang="en-US" sz="1600" dirty="0" err="1"/>
              <a:t>tcp-tls</a:t>
            </a:r>
            <a:r>
              <a:rPr lang="en-US" sz="1600" dirty="0"/>
              <a:t>–03: The merge of TCP/TLS, </a:t>
            </a:r>
            <a:r>
              <a:rPr lang="en-US" sz="1600" dirty="0" err="1"/>
              <a:t>Websockets</a:t>
            </a:r>
            <a:r>
              <a:rPr lang="en-US" sz="1600" dirty="0" smtClean="0"/>
              <a:t>, Signaling</a:t>
            </a:r>
            <a:r>
              <a:rPr lang="en-US" sz="1600" dirty="0"/>
              <a:t>, and BERT was completed in this version.  Several </a:t>
            </a:r>
            <a:r>
              <a:rPr lang="en-US" sz="1600" dirty="0" smtClean="0"/>
              <a:t>issues discussed</a:t>
            </a:r>
            <a:r>
              <a:rPr lang="en-US" sz="1600" dirty="0"/>
              <a:t>.  In particular, there was in-room consensus to follow </a:t>
            </a:r>
            <a:r>
              <a:rPr lang="en-US" sz="1600" dirty="0" smtClean="0"/>
              <a:t>the lead </a:t>
            </a:r>
            <a:r>
              <a:rPr lang="en-US" sz="1600" dirty="0"/>
              <a:t>of RFC 7252 and make the use of TLS mandatory to </a:t>
            </a:r>
            <a:r>
              <a:rPr lang="en-US" sz="1600" dirty="0" smtClean="0"/>
              <a:t>implement with </a:t>
            </a:r>
            <a:r>
              <a:rPr lang="en-US" sz="1600" dirty="0"/>
              <a:t>the larger number of transport schemes now </a:t>
            </a:r>
            <a:r>
              <a:rPr lang="en-US" sz="1600" dirty="0" smtClean="0"/>
              <a:t>available</a:t>
            </a:r>
            <a:endParaRPr lang="en-US" sz="1600" dirty="0"/>
          </a:p>
          <a:p>
            <a:r>
              <a:rPr lang="en-US" sz="1600" dirty="0" smtClean="0"/>
              <a:t>draft</a:t>
            </a:r>
            <a:r>
              <a:rPr lang="en-US" sz="1600" dirty="0"/>
              <a:t>-silverajan-core-coap-protocol-negotiation-03 was </a:t>
            </a:r>
            <a:r>
              <a:rPr lang="en-US" sz="1600" dirty="0" smtClean="0"/>
              <a:t>discussed.  There </a:t>
            </a:r>
            <a:r>
              <a:rPr lang="en-US" sz="1600" dirty="0"/>
              <a:t>is good interest in this ongoing work, some of which is </a:t>
            </a:r>
            <a:r>
              <a:rPr lang="en-US" sz="1600" dirty="0" smtClean="0"/>
              <a:t>also related </a:t>
            </a:r>
            <a:r>
              <a:rPr lang="en-US" sz="1600" dirty="0"/>
              <a:t>to other ongoing work in T2TRG.</a:t>
            </a:r>
          </a:p>
          <a:p>
            <a:r>
              <a:rPr lang="en-US" sz="1600" dirty="0" smtClean="0"/>
              <a:t>draft</a:t>
            </a:r>
            <a:r>
              <a:rPr lang="en-US" sz="1600" dirty="0"/>
              <a:t>-</a:t>
            </a:r>
            <a:r>
              <a:rPr lang="en-US" sz="1600" dirty="0" err="1"/>
              <a:t>ietf</a:t>
            </a:r>
            <a:r>
              <a:rPr lang="en-US" sz="1600" dirty="0"/>
              <a:t>-core-resource-directory–08 is nearing WGLC; </a:t>
            </a:r>
            <a:r>
              <a:rPr lang="en-US" sz="1600" dirty="0" smtClean="0"/>
              <a:t>reviewers have </a:t>
            </a:r>
            <a:r>
              <a:rPr lang="en-US" sz="1600" dirty="0"/>
              <a:t>been </a:t>
            </a:r>
            <a:r>
              <a:rPr lang="en-US" sz="1600" dirty="0" smtClean="0"/>
              <a:t>identified.</a:t>
            </a:r>
          </a:p>
          <a:p>
            <a:r>
              <a:rPr lang="en-US" sz="1600" dirty="0" smtClean="0"/>
              <a:t>Brief </a:t>
            </a:r>
            <a:r>
              <a:rPr lang="en-US" sz="1600" dirty="0"/>
              <a:t>introductions were made for</a:t>
            </a:r>
          </a:p>
          <a:p>
            <a:pPr lvl="1"/>
            <a:r>
              <a:rPr lang="en-US" sz="1500" dirty="0"/>
              <a:t> draft-</a:t>
            </a:r>
            <a:r>
              <a:rPr lang="en-US" sz="1500" dirty="0" err="1"/>
              <a:t>gomez</a:t>
            </a:r>
            <a:r>
              <a:rPr lang="en-US" sz="1500" dirty="0"/>
              <a:t>-core-</a:t>
            </a:r>
            <a:r>
              <a:rPr lang="en-US" sz="1500" dirty="0" err="1"/>
              <a:t>tcp</a:t>
            </a:r>
            <a:r>
              <a:rPr lang="en-US" sz="1500" dirty="0"/>
              <a:t>-constrained-node-networks–00,</a:t>
            </a:r>
          </a:p>
          <a:p>
            <a:pPr lvl="1"/>
            <a:r>
              <a:rPr lang="en-US" sz="1500" dirty="0"/>
              <a:t> draft-groves-</a:t>
            </a:r>
            <a:r>
              <a:rPr lang="en-US" sz="1500" dirty="0" err="1"/>
              <a:t>coap</a:t>
            </a:r>
            <a:r>
              <a:rPr lang="en-US" sz="1500" dirty="0"/>
              <a:t>-</a:t>
            </a:r>
            <a:r>
              <a:rPr lang="en-US" sz="1500" dirty="0" err="1"/>
              <a:t>webrtcdc</a:t>
            </a:r>
            <a:r>
              <a:rPr lang="en-US" sz="1500" dirty="0"/>
              <a:t>–00,</a:t>
            </a:r>
          </a:p>
          <a:p>
            <a:pPr lvl="1"/>
            <a:r>
              <a:rPr lang="en-US" sz="1500" dirty="0"/>
              <a:t> draft-</a:t>
            </a:r>
            <a:r>
              <a:rPr lang="en-US" sz="1500" dirty="0" err="1"/>
              <a:t>zheng</a:t>
            </a:r>
            <a:r>
              <a:rPr lang="en-US" sz="1500" dirty="0"/>
              <a:t>-core-</a:t>
            </a:r>
            <a:r>
              <a:rPr lang="en-US" sz="1500" dirty="0" err="1"/>
              <a:t>coap</a:t>
            </a:r>
            <a:r>
              <a:rPr lang="en-US" sz="1500" dirty="0"/>
              <a:t>-</a:t>
            </a:r>
            <a:r>
              <a:rPr lang="en-US" sz="1500" dirty="0" err="1"/>
              <a:t>lantency</a:t>
            </a:r>
            <a:r>
              <a:rPr lang="en-US" sz="1500" dirty="0"/>
              <a:t>-evaluation–00.</a:t>
            </a:r>
          </a:p>
          <a:p>
            <a:r>
              <a:rPr lang="en-US" sz="1600" dirty="0" smtClean="0"/>
              <a:t>For </a:t>
            </a:r>
            <a:r>
              <a:rPr lang="en-US" sz="1600" dirty="0"/>
              <a:t>draft-bormann-core-cocoa-04, there was in-room consensus </a:t>
            </a:r>
            <a:r>
              <a:rPr lang="en-US" sz="1600" dirty="0" smtClean="0"/>
              <a:t>for working</a:t>
            </a:r>
            <a:r>
              <a:rPr lang="en-US" sz="1600" dirty="0"/>
              <a:t>-group adoption; to be confirmed on the list</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4184039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6019800"/>
          </a:xfrm>
        </p:spPr>
        <p:txBody>
          <a:bodyPr/>
          <a:lstStyle/>
          <a:p>
            <a:pPr marL="0" indent="0">
              <a:buNone/>
            </a:pPr>
            <a:r>
              <a:rPr lang="en-US" sz="2000" dirty="0" smtClean="0"/>
              <a:t>Core</a:t>
            </a:r>
            <a:r>
              <a:rPr lang="en-US" sz="2800" dirty="0" smtClean="0"/>
              <a:t>  </a:t>
            </a:r>
            <a:r>
              <a:rPr lang="en-US" sz="1600" dirty="0" smtClean="0"/>
              <a:t>(Thursday </a:t>
            </a:r>
            <a:r>
              <a:rPr lang="en-US" sz="1600" dirty="0"/>
              <a:t>2016-07</a:t>
            </a:r>
            <a:r>
              <a:rPr lang="en-US" sz="1600" dirty="0" smtClean="0"/>
              <a:t>-21)</a:t>
            </a:r>
            <a:endParaRPr lang="en-US" sz="1600" dirty="0"/>
          </a:p>
          <a:p>
            <a:r>
              <a:rPr lang="en-US" sz="1500" dirty="0" smtClean="0"/>
              <a:t>draft</a:t>
            </a:r>
            <a:r>
              <a:rPr lang="en-US" sz="1500" dirty="0"/>
              <a:t>-ietf-core-http-mapping-13 took some minor fixes and has </a:t>
            </a:r>
            <a:r>
              <a:rPr lang="en-US" sz="1500" dirty="0" smtClean="0"/>
              <a:t>been submitted </a:t>
            </a:r>
            <a:r>
              <a:rPr lang="en-US" sz="1500" dirty="0"/>
              <a:t>to IESG </a:t>
            </a:r>
            <a:endParaRPr lang="en-US" sz="1500" dirty="0" smtClean="0"/>
          </a:p>
          <a:p>
            <a:r>
              <a:rPr lang="en-US" sz="1500" dirty="0" smtClean="0"/>
              <a:t>For </a:t>
            </a:r>
            <a:r>
              <a:rPr lang="en-US" sz="1500" dirty="0"/>
              <a:t>the core-interfaces draft, the split was confirmed </a:t>
            </a:r>
            <a:r>
              <a:rPr lang="en-US" sz="1500" dirty="0" smtClean="0"/>
              <a:t>into draft</a:t>
            </a:r>
            <a:r>
              <a:rPr lang="en-US" sz="1500" dirty="0"/>
              <a:t>-</a:t>
            </a:r>
            <a:r>
              <a:rPr lang="en-US" sz="1500" dirty="0" err="1"/>
              <a:t>ietf</a:t>
            </a:r>
            <a:r>
              <a:rPr lang="en-US" sz="1500" dirty="0"/>
              <a:t>-core-interfaces–05 and draft-groves-core-</a:t>
            </a:r>
            <a:r>
              <a:rPr lang="en-US" sz="1500" dirty="0" err="1"/>
              <a:t>dynlink</a:t>
            </a:r>
            <a:r>
              <a:rPr lang="en-US" sz="1500" dirty="0"/>
              <a:t>–00 (</a:t>
            </a:r>
            <a:r>
              <a:rPr lang="en-US" sz="1500" dirty="0" smtClean="0"/>
              <a:t>plus some </a:t>
            </a:r>
            <a:r>
              <a:rPr lang="en-US" sz="1500" dirty="0"/>
              <a:t>material that was removed and maybe can be picked up by T2TRG)</a:t>
            </a:r>
            <a:r>
              <a:rPr lang="en-US" sz="1500" dirty="0" smtClean="0"/>
              <a:t>; as </a:t>
            </a:r>
            <a:r>
              <a:rPr lang="en-US" sz="1500" dirty="0"/>
              <a:t>not enough people had read the split-off draft-groves, we </a:t>
            </a:r>
            <a:r>
              <a:rPr lang="en-US" sz="1500" dirty="0" smtClean="0"/>
              <a:t>will take </a:t>
            </a:r>
            <a:r>
              <a:rPr lang="en-US" sz="1500" dirty="0"/>
              <a:t>the otherwise obvious adoption to the </a:t>
            </a:r>
            <a:r>
              <a:rPr lang="en-US" sz="1500" dirty="0" smtClean="0"/>
              <a:t>list.</a:t>
            </a:r>
          </a:p>
          <a:p>
            <a:r>
              <a:rPr lang="en-US" sz="1500" dirty="0" smtClean="0"/>
              <a:t>draft</a:t>
            </a:r>
            <a:r>
              <a:rPr lang="en-US" sz="1500" dirty="0"/>
              <a:t>-</a:t>
            </a:r>
            <a:r>
              <a:rPr lang="en-US" sz="1500" dirty="0" err="1"/>
              <a:t>ietf</a:t>
            </a:r>
            <a:r>
              <a:rPr lang="en-US" sz="1500" dirty="0"/>
              <a:t>-core-yang-</a:t>
            </a:r>
            <a:r>
              <a:rPr lang="en-US" sz="1500" dirty="0" err="1"/>
              <a:t>cbor</a:t>
            </a:r>
            <a:r>
              <a:rPr lang="en-US" sz="1500" dirty="0"/>
              <a:t>–02: target is to do some </a:t>
            </a:r>
            <a:r>
              <a:rPr lang="en-US" sz="1500" dirty="0" smtClean="0"/>
              <a:t>additional validation </a:t>
            </a:r>
            <a:r>
              <a:rPr lang="en-US" sz="1500" dirty="0"/>
              <a:t>with the </a:t>
            </a:r>
            <a:r>
              <a:rPr lang="en-US" sz="1500" dirty="0" err="1"/>
              <a:t>NetMod</a:t>
            </a:r>
            <a:r>
              <a:rPr lang="en-US" sz="1500" dirty="0"/>
              <a:t> experts and check again by end </a:t>
            </a:r>
            <a:r>
              <a:rPr lang="en-US" sz="1500" dirty="0" smtClean="0"/>
              <a:t>of September</a:t>
            </a:r>
            <a:r>
              <a:rPr lang="en-US" sz="1500" dirty="0"/>
              <a:t>. There are a couple of implementations </a:t>
            </a:r>
            <a:r>
              <a:rPr lang="en-US" sz="1500" dirty="0" smtClean="0"/>
              <a:t>ongoing.</a:t>
            </a:r>
          </a:p>
          <a:p>
            <a:r>
              <a:rPr lang="en-US" sz="1500" dirty="0" smtClean="0"/>
              <a:t>draft</a:t>
            </a:r>
            <a:r>
              <a:rPr lang="en-US" sz="1500" dirty="0"/>
              <a:t>-</a:t>
            </a:r>
            <a:r>
              <a:rPr lang="en-US" sz="1500" dirty="0" err="1"/>
              <a:t>somaraju</a:t>
            </a:r>
            <a:r>
              <a:rPr lang="en-US" sz="1500" dirty="0"/>
              <a:t>-core-</a:t>
            </a:r>
            <a:r>
              <a:rPr lang="en-US" sz="1500" dirty="0" err="1"/>
              <a:t>sid</a:t>
            </a:r>
            <a:r>
              <a:rPr lang="en-US" sz="1500" dirty="0"/>
              <a:t>–01. One suggestion </a:t>
            </a:r>
            <a:r>
              <a:rPr lang="en-US" sz="1500" dirty="0" smtClean="0"/>
              <a:t>was </a:t>
            </a:r>
            <a:r>
              <a:rPr lang="en-US" sz="1500" dirty="0"/>
              <a:t>to use </a:t>
            </a:r>
            <a:r>
              <a:rPr lang="en-US" sz="1500" dirty="0" smtClean="0"/>
              <a:t>an OID </a:t>
            </a:r>
            <a:r>
              <a:rPr lang="en-US" sz="1500" dirty="0" err="1" smtClean="0"/>
              <a:t>subtree</a:t>
            </a:r>
            <a:r>
              <a:rPr lang="en-US" sz="1500" dirty="0"/>
              <a:t>. Too few people had read the newest version for </a:t>
            </a:r>
            <a:r>
              <a:rPr lang="en-US" sz="1500" dirty="0" smtClean="0"/>
              <a:t>room consensus </a:t>
            </a:r>
            <a:r>
              <a:rPr lang="en-US" sz="1500" dirty="0"/>
              <a:t>on working-group adoption, but </a:t>
            </a:r>
            <a:r>
              <a:rPr lang="en-US" sz="1500" dirty="0" smtClean="0"/>
              <a:t>no one </a:t>
            </a:r>
            <a:r>
              <a:rPr lang="en-US" sz="1500" dirty="0"/>
              <a:t>against; to be </a:t>
            </a:r>
            <a:r>
              <a:rPr lang="en-US" sz="1500" dirty="0" smtClean="0"/>
              <a:t>taken to </a:t>
            </a:r>
            <a:r>
              <a:rPr lang="en-US" sz="1500" dirty="0"/>
              <a:t>the </a:t>
            </a:r>
            <a:r>
              <a:rPr lang="en-US" sz="1500" dirty="0" smtClean="0"/>
              <a:t>list.</a:t>
            </a:r>
          </a:p>
          <a:p>
            <a:r>
              <a:rPr lang="en-US" sz="1500" dirty="0" smtClean="0"/>
              <a:t>draft</a:t>
            </a:r>
            <a:r>
              <a:rPr lang="en-US" sz="1500" dirty="0"/>
              <a:t>-</a:t>
            </a:r>
            <a:r>
              <a:rPr lang="en-US" sz="1500" dirty="0" err="1"/>
              <a:t>veillette</a:t>
            </a:r>
            <a:r>
              <a:rPr lang="en-US" sz="1500" dirty="0"/>
              <a:t>-core-cool &amp; draft-</a:t>
            </a:r>
            <a:r>
              <a:rPr lang="en-US" sz="1500" dirty="0" err="1"/>
              <a:t>vanderstok</a:t>
            </a:r>
            <a:r>
              <a:rPr lang="en-US" sz="1500" dirty="0"/>
              <a:t>-</a:t>
            </a:r>
            <a:r>
              <a:rPr lang="en-US" sz="1500" dirty="0" err="1"/>
              <a:t>comi</a:t>
            </a:r>
            <a:r>
              <a:rPr lang="en-US" sz="1500" dirty="0"/>
              <a:t>: around 6 </a:t>
            </a:r>
            <a:r>
              <a:rPr lang="en-US" sz="1500" dirty="0" smtClean="0"/>
              <a:t>people read </a:t>
            </a:r>
            <a:r>
              <a:rPr lang="en-US" sz="1500" dirty="0"/>
              <a:t>the draft, agreement on splitting out the more </a:t>
            </a:r>
            <a:r>
              <a:rPr lang="en-US" sz="1500" dirty="0" smtClean="0"/>
              <a:t>advanced features </a:t>
            </a:r>
            <a:r>
              <a:rPr lang="en-US" sz="1500" dirty="0"/>
              <a:t>so a basic specification can be completed by the end of </a:t>
            </a:r>
            <a:r>
              <a:rPr lang="en-US" sz="1500" dirty="0" smtClean="0"/>
              <a:t>the year</a:t>
            </a:r>
            <a:r>
              <a:rPr lang="en-US" sz="1500" dirty="0"/>
              <a:t>. Work ongoing on mapping YANG and LWM2M/IPSO objects. </a:t>
            </a:r>
            <a:r>
              <a:rPr lang="en-US" sz="1500" dirty="0" smtClean="0"/>
              <a:t>Some concerns </a:t>
            </a:r>
            <a:r>
              <a:rPr lang="en-US" sz="1500" dirty="0"/>
              <a:t>about the diagnostic value of SIDs in debugging </a:t>
            </a:r>
            <a:r>
              <a:rPr lang="en-US" sz="1500" dirty="0" smtClean="0"/>
              <a:t>and possible </a:t>
            </a:r>
            <a:r>
              <a:rPr lang="en-US" sz="1500" dirty="0"/>
              <a:t>problems with YANG "choice", work needs to continue</a:t>
            </a:r>
            <a:r>
              <a:rPr lang="en-US" sz="1500" dirty="0" smtClean="0"/>
              <a:t>.</a:t>
            </a:r>
          </a:p>
          <a:p>
            <a:r>
              <a:rPr lang="en-US" sz="1500" dirty="0"/>
              <a:t>draft-hartke-core-e2e-security-reqs–01: good rewrite; further requirements are being identified, discussion to be taken to the mailing list.</a:t>
            </a:r>
          </a:p>
          <a:p>
            <a:r>
              <a:rPr lang="en-US" sz="1500" dirty="0"/>
              <a:t>draft-</a:t>
            </a:r>
            <a:r>
              <a:rPr lang="en-US" sz="1500" dirty="0" err="1"/>
              <a:t>selander</a:t>
            </a:r>
            <a:r>
              <a:rPr lang="en-US" sz="1500" dirty="0"/>
              <a:t>-ace-object-security–05: room consensus to adopt as WG item, to be confirmed on the mailing list.</a:t>
            </a:r>
          </a:p>
          <a:p>
            <a:r>
              <a:rPr lang="en-US" sz="1500" dirty="0"/>
              <a:t>draft-</a:t>
            </a:r>
            <a:r>
              <a:rPr lang="en-US" sz="1500" dirty="0" err="1"/>
              <a:t>ietf</a:t>
            </a:r>
            <a:r>
              <a:rPr lang="en-US" sz="1500" dirty="0"/>
              <a:t>-core-</a:t>
            </a:r>
            <a:r>
              <a:rPr lang="en-US" sz="1500" dirty="0" err="1"/>
              <a:t>senml</a:t>
            </a:r>
            <a:r>
              <a:rPr lang="en-US" sz="1500" dirty="0"/>
              <a:t>–02: good ongoing discussion that should be completed on the mailing list.</a:t>
            </a:r>
          </a:p>
          <a:p>
            <a:r>
              <a:rPr lang="en-US" sz="1500" dirty="0"/>
              <a:t>draft-</a:t>
            </a:r>
            <a:r>
              <a:rPr lang="en-US" sz="1500" dirty="0" err="1"/>
              <a:t>koster</a:t>
            </a:r>
            <a:r>
              <a:rPr lang="en-US" sz="1500" dirty="0"/>
              <a:t>-core-</a:t>
            </a:r>
            <a:r>
              <a:rPr lang="en-US" sz="1500" dirty="0" err="1"/>
              <a:t>coap</a:t>
            </a:r>
            <a:r>
              <a:rPr lang="en-US" sz="1500" dirty="0"/>
              <a:t>-</a:t>
            </a:r>
            <a:r>
              <a:rPr lang="en-US" sz="1500" dirty="0" err="1"/>
              <a:t>pubsub</a:t>
            </a:r>
            <a:r>
              <a:rPr lang="en-US" sz="1500" dirty="0"/>
              <a:t>–05: </a:t>
            </a:r>
            <a:r>
              <a:rPr lang="en-US" sz="1500" dirty="0" err="1"/>
              <a:t>brokerless</a:t>
            </a:r>
            <a:r>
              <a:rPr lang="en-US" sz="1500" dirty="0"/>
              <a:t> </a:t>
            </a:r>
            <a:r>
              <a:rPr lang="en-US" sz="1500" dirty="0" err="1"/>
              <a:t>pubsub</a:t>
            </a:r>
            <a:r>
              <a:rPr lang="en-US" sz="1500" dirty="0"/>
              <a:t> has been added. Take adoption to mailing list but clear room consensus already (~10 people), reviewers identified</a:t>
            </a:r>
            <a:r>
              <a:rPr lang="en-US" sz="1500" dirty="0" smtClean="0"/>
              <a:t>.</a:t>
            </a:r>
            <a:endParaRPr lang="en-US" sz="15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1095011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15400" cy="6019800"/>
          </a:xfrm>
        </p:spPr>
        <p:txBody>
          <a:bodyPr/>
          <a:lstStyle/>
          <a:p>
            <a:pPr marL="0" indent="0">
              <a:buNone/>
            </a:pPr>
            <a:r>
              <a:rPr lang="en-US" dirty="0" smtClean="0"/>
              <a:t>6lo</a:t>
            </a:r>
          </a:p>
          <a:p>
            <a:r>
              <a:rPr lang="en-US" sz="2400" dirty="0"/>
              <a:t>draft-ietf-6lo-dispatch-iana-registry-</a:t>
            </a:r>
            <a:r>
              <a:rPr lang="en-US" sz="2400" dirty="0" smtClean="0"/>
              <a:t>03</a:t>
            </a:r>
          </a:p>
          <a:p>
            <a:pPr lvl="1"/>
            <a:r>
              <a:rPr lang="en-US" sz="1600" dirty="0" smtClean="0"/>
              <a:t>This </a:t>
            </a:r>
            <a:r>
              <a:rPr lang="en-US" sz="1600" dirty="0"/>
              <a:t>document updates RFC4944 and RFC6282 by defining the ESC </a:t>
            </a:r>
            <a:r>
              <a:rPr lang="en-US" sz="1600" dirty="0" smtClean="0"/>
              <a:t>extension </a:t>
            </a:r>
            <a:r>
              <a:rPr lang="en-US" sz="1600" dirty="0"/>
              <a:t>byte code points including registration of entries for known use-</a:t>
            </a:r>
            <a:r>
              <a:rPr lang="en-US" sz="1600" dirty="0" smtClean="0"/>
              <a:t>cases at </a:t>
            </a:r>
            <a:r>
              <a:rPr lang="en-US" sz="1600" dirty="0"/>
              <a:t>the time of writing of this </a:t>
            </a:r>
            <a:r>
              <a:rPr lang="en-US" sz="1600" dirty="0" smtClean="0"/>
              <a:t>document</a:t>
            </a:r>
          </a:p>
          <a:p>
            <a:pPr lvl="1"/>
            <a:r>
              <a:rPr lang="en-US" sz="1600" dirty="0" smtClean="0"/>
              <a:t>Ready for IESG submission after draft edits</a:t>
            </a:r>
          </a:p>
          <a:p>
            <a:r>
              <a:rPr lang="en-US" sz="2400" dirty="0" smtClean="0"/>
              <a:t>draft</a:t>
            </a:r>
            <a:r>
              <a:rPr lang="en-US" sz="2400" dirty="0"/>
              <a:t>-ietf-6lo-paging-dispatch-</a:t>
            </a:r>
            <a:r>
              <a:rPr lang="en-US" sz="2400" dirty="0" smtClean="0"/>
              <a:t>02</a:t>
            </a:r>
          </a:p>
          <a:p>
            <a:pPr lvl="1"/>
            <a:r>
              <a:rPr lang="en-US" sz="1600" dirty="0"/>
              <a:t>introduces a new context switch mechanism </a:t>
            </a:r>
            <a:r>
              <a:rPr lang="en-US" sz="1600" dirty="0" smtClean="0"/>
              <a:t>for</a:t>
            </a:r>
            <a:r>
              <a:rPr lang="en-US" sz="1600" dirty="0"/>
              <a:t> 6LoWPAN compression, expressed in terms of Pages and signaled by </a:t>
            </a:r>
            <a:r>
              <a:rPr lang="en-US" sz="1600" dirty="0" smtClean="0"/>
              <a:t>a new </a:t>
            </a:r>
            <a:r>
              <a:rPr lang="en-US" sz="1600" dirty="0"/>
              <a:t>Paging </a:t>
            </a:r>
            <a:r>
              <a:rPr lang="en-US" sz="1600" dirty="0" smtClean="0"/>
              <a:t>Dispatch</a:t>
            </a:r>
          </a:p>
          <a:p>
            <a:pPr lvl="1"/>
            <a:r>
              <a:rPr lang="en-US" sz="1600" dirty="0" smtClean="0"/>
              <a:t>Passed last call but missing Shepard Review</a:t>
            </a:r>
          </a:p>
          <a:p>
            <a:r>
              <a:rPr lang="en-US" sz="2400" dirty="0"/>
              <a:t>draft-thubert-6lo-rfc6775-update-</a:t>
            </a:r>
            <a:r>
              <a:rPr lang="en-US" sz="2400" dirty="0" smtClean="0"/>
              <a:t>00</a:t>
            </a:r>
          </a:p>
          <a:p>
            <a:pPr lvl="1"/>
            <a:r>
              <a:rPr lang="en-US" sz="1600" dirty="0"/>
              <a:t>update to 6LoWPAN Neighbor </a:t>
            </a:r>
            <a:r>
              <a:rPr lang="en-US" sz="1600" dirty="0" smtClean="0"/>
              <a:t>Discovery</a:t>
            </a:r>
            <a:r>
              <a:rPr lang="en-US" sz="1600" dirty="0"/>
              <a:t> </a:t>
            </a:r>
            <a:r>
              <a:rPr lang="en-US" sz="1600" dirty="0" smtClean="0"/>
              <a:t>to </a:t>
            </a:r>
            <a:r>
              <a:rPr lang="en-US" sz="1600" dirty="0"/>
              <a:t>clarify the role of the protocol as a registration technique, </a:t>
            </a:r>
            <a:r>
              <a:rPr lang="en-US" sz="1600" dirty="0" smtClean="0"/>
              <a:t>and provide </a:t>
            </a:r>
            <a:r>
              <a:rPr lang="en-US" sz="1600" dirty="0"/>
              <a:t>enhancements to the registration capabilities, in </a:t>
            </a:r>
            <a:r>
              <a:rPr lang="en-US" sz="1600" dirty="0" smtClean="0"/>
              <a:t>particular for </a:t>
            </a:r>
            <a:r>
              <a:rPr lang="en-US" sz="1600" dirty="0"/>
              <a:t>the registration to a backbone router for proxy ND </a:t>
            </a:r>
            <a:r>
              <a:rPr lang="en-US" sz="1600" dirty="0" smtClean="0"/>
              <a:t>operations</a:t>
            </a:r>
          </a:p>
          <a:p>
            <a:r>
              <a:rPr lang="en-US" sz="2400" dirty="0"/>
              <a:t>draft-ietf-6lo-privacy-considerations-</a:t>
            </a:r>
            <a:r>
              <a:rPr lang="en-US" sz="2400" dirty="0" smtClean="0"/>
              <a:t>01</a:t>
            </a:r>
          </a:p>
          <a:p>
            <a:pPr lvl="1"/>
            <a:r>
              <a:rPr lang="en-US" sz="1600" dirty="0" smtClean="0"/>
              <a:t>how </a:t>
            </a:r>
            <a:r>
              <a:rPr lang="en-US" sz="1600" dirty="0"/>
              <a:t>a number of privacy threats apply </a:t>
            </a:r>
            <a:r>
              <a:rPr lang="en-US" sz="1600" dirty="0" smtClean="0"/>
              <a:t>to technologies </a:t>
            </a:r>
            <a:r>
              <a:rPr lang="en-US" sz="1600" dirty="0"/>
              <a:t>designed for IPv6 over networks of resource-</a:t>
            </a:r>
            <a:r>
              <a:rPr lang="en-US" sz="1600" dirty="0" smtClean="0"/>
              <a:t>constrained nodes</a:t>
            </a:r>
            <a:r>
              <a:rPr lang="en-US" sz="1600" dirty="0"/>
              <a:t>, and provides advice to protocol designers on how to </a:t>
            </a:r>
            <a:r>
              <a:rPr lang="en-US" sz="1600" dirty="0" smtClean="0"/>
              <a:t>address such </a:t>
            </a:r>
            <a:r>
              <a:rPr lang="en-US" sz="1600" dirty="0"/>
              <a:t>threats in adaptation layer specifications for IPv6 over </a:t>
            </a:r>
            <a:r>
              <a:rPr lang="en-US" sz="1600" dirty="0" smtClean="0"/>
              <a:t>such </a:t>
            </a:r>
            <a:r>
              <a:rPr lang="de-DE" sz="1600" dirty="0" smtClean="0"/>
              <a:t>links</a:t>
            </a:r>
            <a:r>
              <a:rPr lang="de-DE" sz="2000" dirty="0"/>
              <a:t>.</a:t>
            </a:r>
            <a:endParaRPr lang="en-US" sz="20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486400"/>
          </a:xfrm>
        </p:spPr>
        <p:txBody>
          <a:bodyPr/>
          <a:lstStyle/>
          <a:p>
            <a:pPr marL="0" indent="0">
              <a:buNone/>
            </a:pPr>
            <a:r>
              <a:rPr lang="en-US" dirty="0" smtClean="0"/>
              <a:t>ROLL</a:t>
            </a:r>
          </a:p>
          <a:p>
            <a:pPr lvl="1">
              <a:buFont typeface="Arial"/>
              <a:buChar char="•"/>
            </a:pPr>
            <a:r>
              <a:rPr lang="en-US" sz="2000" dirty="0"/>
              <a:t>When to use </a:t>
            </a:r>
            <a:r>
              <a:rPr lang="nl-NL" sz="2000" u="sng" dirty="0"/>
              <a:t>RFC 6553, 6554 </a:t>
            </a:r>
            <a:r>
              <a:rPr lang="nl-NL" sz="2000" u="sng" dirty="0" err="1"/>
              <a:t>and</a:t>
            </a:r>
            <a:r>
              <a:rPr lang="nl-NL" sz="2000" u="sng" dirty="0"/>
              <a:t> IPv6-in-IPv6</a:t>
            </a:r>
          </a:p>
          <a:p>
            <a:pPr lvl="2">
              <a:buFont typeface="Arial"/>
              <a:buChar char="•"/>
            </a:pPr>
            <a:r>
              <a:rPr lang="en-US" sz="1600" dirty="0" smtClean="0"/>
              <a:t>draft</a:t>
            </a:r>
            <a:r>
              <a:rPr lang="en-US" sz="1600" dirty="0"/>
              <a:t>-</a:t>
            </a:r>
            <a:r>
              <a:rPr lang="en-US" sz="1600" dirty="0" err="1"/>
              <a:t>ietf</a:t>
            </a:r>
            <a:r>
              <a:rPr lang="en-US" sz="1600" dirty="0"/>
              <a:t>-roll-</a:t>
            </a:r>
            <a:r>
              <a:rPr lang="en-US" sz="1600" dirty="0" err="1" smtClean="0"/>
              <a:t>useofrplinfo</a:t>
            </a:r>
            <a:endParaRPr lang="en-US" sz="1600" dirty="0"/>
          </a:p>
          <a:p>
            <a:pPr lvl="2">
              <a:buFont typeface="Arial"/>
              <a:buChar char="•"/>
            </a:pPr>
            <a:r>
              <a:rPr lang="en-US" sz="1600" dirty="0" smtClean="0"/>
              <a:t>Presenter noted that ‘draft</a:t>
            </a:r>
            <a:r>
              <a:rPr lang="en-US" sz="1600" dirty="0"/>
              <a:t>-ietf-6man-rfc2460bis-</a:t>
            </a:r>
            <a:r>
              <a:rPr lang="en-US" sz="1600" dirty="0" smtClean="0"/>
              <a:t>05’ could have a positive impact on routing</a:t>
            </a:r>
          </a:p>
          <a:p>
            <a:pPr marL="747713">
              <a:tabLst>
                <a:tab pos="744538" algn="l"/>
              </a:tabLst>
            </a:pPr>
            <a:r>
              <a:rPr lang="en-US" sz="2000" dirty="0"/>
              <a:t>Source-Routed Multicast for RPL</a:t>
            </a:r>
            <a:endParaRPr lang="en-US" dirty="0"/>
          </a:p>
          <a:p>
            <a:pPr marL="1082675" lvl="1"/>
            <a:r>
              <a:rPr lang="en-US" sz="1600" dirty="0"/>
              <a:t>draft-</a:t>
            </a:r>
            <a:r>
              <a:rPr lang="en-US" sz="1600" dirty="0" err="1"/>
              <a:t>bergmann</a:t>
            </a:r>
            <a:r>
              <a:rPr lang="en-US" sz="1600" dirty="0"/>
              <a:t>-bier-</a:t>
            </a:r>
            <a:r>
              <a:rPr lang="en-US" sz="1600" dirty="0" err="1"/>
              <a:t>ccast</a:t>
            </a:r>
            <a:endParaRPr lang="en-US" sz="1600" dirty="0"/>
          </a:p>
          <a:p>
            <a:pPr marL="1082675" lvl="1"/>
            <a:r>
              <a:rPr lang="en-US" sz="1600" dirty="0"/>
              <a:t>Use of Bloom filter concept</a:t>
            </a:r>
          </a:p>
          <a:p>
            <a:pPr lvl="1">
              <a:buFont typeface="Arial"/>
              <a:buChar char="•"/>
            </a:pPr>
            <a:r>
              <a:rPr lang="en-US" sz="2000" dirty="0" smtClean="0"/>
              <a:t>DIS modifications</a:t>
            </a:r>
          </a:p>
          <a:p>
            <a:pPr lvl="2">
              <a:buFont typeface="Arial"/>
              <a:buChar char="•"/>
            </a:pPr>
            <a:r>
              <a:rPr lang="en-US" sz="1600" dirty="0"/>
              <a:t>draft-gundogan-roll-dis-modifications-</a:t>
            </a:r>
            <a:r>
              <a:rPr lang="en-US" sz="1600" dirty="0" smtClean="0"/>
              <a:t>00</a:t>
            </a:r>
          </a:p>
          <a:p>
            <a:pPr marL="747713"/>
            <a:r>
              <a:rPr lang="en-US" sz="2000" dirty="0" smtClean="0"/>
              <a:t>MPL </a:t>
            </a:r>
            <a:r>
              <a:rPr lang="en-US" sz="2000" dirty="0"/>
              <a:t>Forwarder S</a:t>
            </a:r>
            <a:r>
              <a:rPr lang="en-US" sz="2000" dirty="0" smtClean="0"/>
              <a:t>elect</a:t>
            </a:r>
            <a:endParaRPr lang="en-US" dirty="0"/>
          </a:p>
          <a:p>
            <a:pPr marL="1147763" lvl="1"/>
            <a:r>
              <a:rPr lang="en-US" sz="1600" dirty="0" smtClean="0"/>
              <a:t>draft</a:t>
            </a:r>
            <a:r>
              <a:rPr lang="en-US" sz="1600" dirty="0"/>
              <a:t>-</a:t>
            </a:r>
            <a:r>
              <a:rPr lang="en-US" sz="1600" dirty="0" err="1"/>
              <a:t>vanderstok</a:t>
            </a:r>
            <a:r>
              <a:rPr lang="en-US" sz="1600" dirty="0"/>
              <a:t>-roll-</a:t>
            </a:r>
            <a:r>
              <a:rPr lang="en-US" sz="1600" dirty="0" err="1"/>
              <a:t>mpl</a:t>
            </a:r>
            <a:r>
              <a:rPr lang="en-US" sz="1600" dirty="0"/>
              <a:t>-</a:t>
            </a:r>
            <a:r>
              <a:rPr lang="en-US" sz="1600" dirty="0" err="1"/>
              <a:t>forw</a:t>
            </a:r>
            <a:r>
              <a:rPr lang="en-US" sz="1600" dirty="0"/>
              <a:t>-select</a:t>
            </a:r>
          </a:p>
          <a:p>
            <a:pPr marL="747713"/>
            <a:r>
              <a:rPr lang="en-US" sz="2000" dirty="0"/>
              <a:t>AODV-</a:t>
            </a:r>
            <a:r>
              <a:rPr lang="en-US" sz="2000" dirty="0" smtClean="0"/>
              <a:t>RPL </a:t>
            </a:r>
            <a:endParaRPr lang="en-US" sz="2000" dirty="0"/>
          </a:p>
          <a:p>
            <a:pPr marL="1082675" lvl="1"/>
            <a:r>
              <a:rPr lang="en-US" sz="1600" dirty="0"/>
              <a:t>draft-</a:t>
            </a:r>
            <a:r>
              <a:rPr lang="en-US" sz="1600" dirty="0" err="1"/>
              <a:t>satish</a:t>
            </a:r>
            <a:r>
              <a:rPr lang="en-US" sz="1600" dirty="0"/>
              <a:t>-roll-</a:t>
            </a:r>
            <a:r>
              <a:rPr lang="en-US" sz="1600" dirty="0" err="1"/>
              <a:t>aodv</a:t>
            </a:r>
            <a:r>
              <a:rPr lang="en-US" sz="1600" dirty="0"/>
              <a:t>-</a:t>
            </a:r>
            <a:r>
              <a:rPr lang="en-US" sz="1600" dirty="0" err="1"/>
              <a:t>rp</a:t>
            </a:r>
            <a:endParaRPr lang="en-US" sz="1600" dirty="0"/>
          </a:p>
          <a:p>
            <a:pPr marL="747713"/>
            <a:r>
              <a:rPr lang="en-US" sz="2000" dirty="0"/>
              <a:t>No-Path DAO Problem </a:t>
            </a:r>
            <a:r>
              <a:rPr lang="en-US" sz="2000" dirty="0" smtClean="0"/>
              <a:t>Statement</a:t>
            </a:r>
            <a:endParaRPr lang="en-US" sz="2000" dirty="0"/>
          </a:p>
          <a:p>
            <a:pPr marL="1082675" lvl="1"/>
            <a:r>
              <a:rPr lang="en-US" sz="1600" dirty="0"/>
              <a:t>draft-jadhav-roll-no-path-dao-ps</a:t>
            </a:r>
            <a:r>
              <a:rPr lang="en-US" sz="1600" dirty="0" smtClean="0"/>
              <a:t>-00</a:t>
            </a:r>
            <a:endParaRPr lang="en-US" sz="1600" dirty="0"/>
          </a:p>
          <a:p>
            <a:pPr marL="457200" lvl="1" indent="0">
              <a:buNone/>
            </a:pPr>
            <a:endParaRPr lang="en-US" dirty="0" smtClean="0"/>
          </a:p>
          <a:p>
            <a:pPr marL="457200" lvl="1" indent="0">
              <a:buNone/>
            </a:pPr>
            <a:endParaRPr lang="en-US" dirty="0" smtClean="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58914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5486400"/>
          </a:xfrm>
        </p:spPr>
        <p:txBody>
          <a:bodyPr/>
          <a:lstStyle/>
          <a:p>
            <a:pPr marL="0" indent="0">
              <a:buNone/>
            </a:pPr>
            <a:r>
              <a:rPr lang="en-US" dirty="0" err="1" smtClean="0"/>
              <a:t>Detnet</a:t>
            </a:r>
            <a:endParaRPr lang="en-US" dirty="0" smtClean="0"/>
          </a:p>
          <a:p>
            <a:r>
              <a:rPr lang="en-US" sz="2400" dirty="0"/>
              <a:t>Use cases </a:t>
            </a:r>
            <a:r>
              <a:rPr lang="en-US" sz="2400" dirty="0" smtClean="0"/>
              <a:t>– update</a:t>
            </a:r>
          </a:p>
          <a:p>
            <a:pPr lvl="1"/>
            <a:r>
              <a:rPr lang="en-US" sz="2000" dirty="0"/>
              <a:t>draft-ietf-detnet-use-cases-</a:t>
            </a:r>
            <a:r>
              <a:rPr lang="en-US" sz="2000" dirty="0" smtClean="0"/>
              <a:t>10</a:t>
            </a:r>
          </a:p>
          <a:p>
            <a:pPr lvl="1"/>
            <a:r>
              <a:rPr lang="en-US" sz="2000" dirty="0"/>
              <a:t>Slides: http://</a:t>
            </a:r>
            <a:r>
              <a:rPr lang="en-US" sz="2000" dirty="0" err="1"/>
              <a:t>www.ietf.org</a:t>
            </a:r>
            <a:r>
              <a:rPr lang="en-US" sz="2000" dirty="0"/>
              <a:t>/proceedings/96/slides/slides-96-detnet-1.pptx</a:t>
            </a:r>
          </a:p>
          <a:p>
            <a:r>
              <a:rPr lang="en-US" sz="2400" dirty="0" smtClean="0"/>
              <a:t>DetNet Architecture</a:t>
            </a:r>
          </a:p>
          <a:p>
            <a:pPr lvl="1"/>
            <a:r>
              <a:rPr lang="en-US" sz="1600" dirty="0"/>
              <a:t>draft-finn-detnet-architecture-</a:t>
            </a:r>
            <a:r>
              <a:rPr lang="en-US" sz="1600" dirty="0" smtClean="0"/>
              <a:t>06</a:t>
            </a:r>
          </a:p>
          <a:p>
            <a:r>
              <a:rPr lang="en-US" sz="2400" dirty="0"/>
              <a:t>DetNet Data Plane Protocol and Solution </a:t>
            </a:r>
            <a:r>
              <a:rPr lang="en-US" sz="2400" dirty="0" smtClean="0"/>
              <a:t>Alternative</a:t>
            </a:r>
          </a:p>
          <a:p>
            <a:pPr lvl="1"/>
            <a:r>
              <a:rPr lang="en-US" sz="2000" dirty="0"/>
              <a:t>draft-dt-detnet-dp-alt-</a:t>
            </a:r>
            <a:r>
              <a:rPr lang="en-US" sz="2000" dirty="0" smtClean="0"/>
              <a:t>01</a:t>
            </a:r>
          </a:p>
          <a:p>
            <a:r>
              <a:rPr lang="en-US" sz="2400" dirty="0"/>
              <a:t>DetNet service </a:t>
            </a:r>
            <a:r>
              <a:rPr lang="en-US" sz="2400" dirty="0" smtClean="0"/>
              <a:t>model</a:t>
            </a:r>
          </a:p>
          <a:p>
            <a:pPr lvl="1"/>
            <a:r>
              <a:rPr lang="en-US" sz="2000" dirty="0"/>
              <a:t>draft-varga-detnet-service-model-</a:t>
            </a:r>
            <a:r>
              <a:rPr lang="en-US" sz="2000" dirty="0" smtClean="0"/>
              <a:t>00</a:t>
            </a:r>
          </a:p>
          <a:p>
            <a:r>
              <a:rPr lang="en-US" sz="2400" dirty="0"/>
              <a:t>DetNet flow information </a:t>
            </a:r>
            <a:r>
              <a:rPr lang="en-US" sz="2400" dirty="0" smtClean="0"/>
              <a:t>model</a:t>
            </a:r>
          </a:p>
          <a:p>
            <a:pPr lvl="1"/>
            <a:r>
              <a:rPr lang="en-US" sz="2000" dirty="0"/>
              <a:t>draft-zha-detnet-flow-info-model-00</a:t>
            </a:r>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397710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763000" cy="5334000"/>
          </a:xfrm>
        </p:spPr>
        <p:txBody>
          <a:bodyPr/>
          <a:lstStyle/>
          <a:p>
            <a:pPr marL="0" indent="0">
              <a:buNone/>
            </a:pPr>
            <a:r>
              <a:rPr lang="en-US" dirty="0" err="1" smtClean="0"/>
              <a:t>lp</a:t>
            </a:r>
            <a:r>
              <a:rPr lang="en-US" dirty="0" smtClean="0"/>
              <a:t>-wan (</a:t>
            </a:r>
            <a:r>
              <a:rPr lang="en-US" dirty="0" err="1" smtClean="0"/>
              <a:t>bof</a:t>
            </a:r>
            <a:r>
              <a:rPr lang="en-US" dirty="0" smtClean="0"/>
              <a:t>)</a:t>
            </a:r>
          </a:p>
          <a:p>
            <a:pPr>
              <a:buFont typeface="Arial"/>
              <a:buChar char="•"/>
            </a:pPr>
            <a:r>
              <a:rPr lang="en-US" sz="2000" dirty="0" smtClean="0"/>
              <a:t>Applicability and Gap analysis </a:t>
            </a:r>
          </a:p>
          <a:p>
            <a:pPr lvl="1"/>
            <a:r>
              <a:rPr lang="en-US" sz="1600" dirty="0" smtClean="0"/>
              <a:t>draft</a:t>
            </a:r>
            <a:r>
              <a:rPr lang="en-US" sz="1600" dirty="0"/>
              <a:t>-</a:t>
            </a:r>
            <a:r>
              <a:rPr lang="en-US" sz="1600" dirty="0" err="1"/>
              <a:t>minaburo</a:t>
            </a:r>
            <a:r>
              <a:rPr lang="en-US" sz="1600" dirty="0"/>
              <a:t>-</a:t>
            </a:r>
            <a:r>
              <a:rPr lang="en-US" sz="1600" dirty="0" err="1"/>
              <a:t>lp</a:t>
            </a:r>
            <a:r>
              <a:rPr lang="en-US" sz="1600" dirty="0"/>
              <a:t>-wan-gap-</a:t>
            </a:r>
            <a:r>
              <a:rPr lang="en-US" sz="1600" dirty="0" smtClean="0"/>
              <a:t>analysis</a:t>
            </a:r>
          </a:p>
          <a:p>
            <a:pPr lvl="1"/>
            <a:r>
              <a:rPr lang="en-US" sz="1600" dirty="0" smtClean="0"/>
              <a:t>draft-gomez-lpwan-ipv6-analysis (Analysis </a:t>
            </a:r>
            <a:r>
              <a:rPr lang="en-US" sz="1600" dirty="0"/>
              <a:t>of IPv6 over LPWA: design space and </a:t>
            </a:r>
            <a:r>
              <a:rPr lang="en-US" sz="1600" dirty="0" smtClean="0"/>
              <a:t>challenges)</a:t>
            </a:r>
          </a:p>
          <a:p>
            <a:pPr>
              <a:buFont typeface="Arial"/>
              <a:buChar char="•"/>
            </a:pPr>
            <a:r>
              <a:rPr lang="en-US" sz="2000" dirty="0" smtClean="0"/>
              <a:t>Technology slot 1: 3GPP LPWA (NB-IoT / EC-GSM-IoT / Cat-M1)</a:t>
            </a:r>
          </a:p>
          <a:p>
            <a:pPr lvl="1">
              <a:buFont typeface="Arial"/>
              <a:buChar char="•"/>
            </a:pPr>
            <a:r>
              <a:rPr lang="en-US" sz="1600" dirty="0"/>
              <a:t>draft-ratilainen-lpwan-nb-iot-</a:t>
            </a:r>
            <a:r>
              <a:rPr lang="en-US" sz="1600" dirty="0" smtClean="0"/>
              <a:t>00</a:t>
            </a:r>
          </a:p>
          <a:p>
            <a:pPr>
              <a:buFont typeface="Arial"/>
              <a:buChar char="•"/>
            </a:pPr>
            <a:r>
              <a:rPr lang="en-US" sz="2000" dirty="0" smtClean="0"/>
              <a:t>Technology </a:t>
            </a:r>
            <a:r>
              <a:rPr lang="en-US" sz="2000" dirty="0"/>
              <a:t>slot 2: IEEE LPWA (Wi-SUN, IEEE 802.15.4g</a:t>
            </a:r>
            <a:r>
              <a:rPr lang="en-US" sz="2000" dirty="0" smtClean="0"/>
              <a:t>)</a:t>
            </a:r>
          </a:p>
          <a:p>
            <a:pPr lvl="1">
              <a:buFont typeface="Arial"/>
              <a:buChar char="•"/>
            </a:pPr>
            <a:r>
              <a:rPr lang="en-US" sz="1600" dirty="0"/>
              <a:t>https://</a:t>
            </a:r>
            <a:r>
              <a:rPr lang="en-US" sz="1600" dirty="0" err="1"/>
              <a:t>www.ietf.org</a:t>
            </a:r>
            <a:r>
              <a:rPr lang="en-US" sz="1600" dirty="0"/>
              <a:t>/proceedings/96/slides/slides-96-lpwan-8.pdf</a:t>
            </a:r>
            <a:endParaRPr lang="en-US" sz="1600" dirty="0" smtClean="0"/>
          </a:p>
          <a:p>
            <a:pPr>
              <a:buFont typeface="Arial"/>
              <a:buChar char="•"/>
            </a:pPr>
            <a:r>
              <a:rPr lang="en-US" sz="2000" dirty="0" smtClean="0"/>
              <a:t>Technology </a:t>
            </a:r>
            <a:r>
              <a:rPr lang="en-US" sz="2000" dirty="0"/>
              <a:t>slot 3: </a:t>
            </a:r>
            <a:r>
              <a:rPr lang="en-US" sz="2000" dirty="0" err="1" smtClean="0"/>
              <a:t>LoRa</a:t>
            </a:r>
            <a:endParaRPr lang="en-US" sz="2000" dirty="0" smtClean="0"/>
          </a:p>
          <a:p>
            <a:pPr lvl="1">
              <a:buFont typeface="Arial"/>
              <a:buChar char="•"/>
            </a:pPr>
            <a:r>
              <a:rPr lang="en-US" sz="1600" dirty="0"/>
              <a:t>draft-vilajosana-lpwan-lora-hc-00</a:t>
            </a:r>
            <a:endParaRPr lang="en-US" sz="1600" dirty="0" smtClean="0"/>
          </a:p>
          <a:p>
            <a:pPr>
              <a:buFont typeface="Arial"/>
              <a:buChar char="•"/>
            </a:pPr>
            <a:r>
              <a:rPr lang="en-US" sz="2000" dirty="0" smtClean="0"/>
              <a:t>Technology </a:t>
            </a:r>
            <a:r>
              <a:rPr lang="en-US" sz="2000" dirty="0"/>
              <a:t>slot 4: SIGFOX </a:t>
            </a:r>
            <a:endParaRPr lang="en-US" sz="2000" dirty="0" smtClean="0"/>
          </a:p>
          <a:p>
            <a:pPr lvl="1">
              <a:buFont typeface="Arial"/>
              <a:buChar char="•"/>
            </a:pPr>
            <a:r>
              <a:rPr lang="en-US" sz="1600" dirty="0"/>
              <a:t> draft-zuniga-lpwan-sigfox-system-description-</a:t>
            </a:r>
            <a:r>
              <a:rPr lang="en-US" sz="1600" dirty="0" smtClean="0"/>
              <a:t>00</a:t>
            </a:r>
            <a:endParaRPr lang="en-US" sz="1600"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051886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err="1" smtClean="0"/>
              <a:t>lp</a:t>
            </a:r>
            <a:r>
              <a:rPr lang="en-US" dirty="0" smtClean="0"/>
              <a:t>-wan (</a:t>
            </a:r>
            <a:r>
              <a:rPr lang="en-US" dirty="0" err="1" smtClean="0"/>
              <a:t>bof</a:t>
            </a:r>
            <a:r>
              <a:rPr lang="en-US" dirty="0" smtClean="0"/>
              <a:t>)</a:t>
            </a:r>
            <a:r>
              <a:rPr lang="en-US" dirty="0"/>
              <a:t> </a:t>
            </a:r>
            <a:endParaRPr lang="en-US" dirty="0" smtClean="0"/>
          </a:p>
          <a:p>
            <a:pPr marL="0" indent="0">
              <a:buNone/>
            </a:pPr>
            <a:r>
              <a:rPr lang="en-US" sz="2000" dirty="0"/>
              <a:t>Charter Point 1</a:t>
            </a:r>
          </a:p>
          <a:p>
            <a:pPr lvl="1"/>
            <a:r>
              <a:rPr lang="en-US" sz="1600" dirty="0"/>
              <a:t>Produce an Informational document describing and relating some selected LPWA technologies. This work will document the common characteristics and highlight actual needs that the IETF could serve; but it is not an intention to provide a competitive analysis. It is expected that the information contained therein originates from and is reviewed by LPWA stakeholders, and that this WG may leverage the resulting document to suggest new activity in other </a:t>
            </a:r>
            <a:r>
              <a:rPr lang="en-US" sz="1600" dirty="0" smtClean="0"/>
              <a:t>WGs</a:t>
            </a:r>
            <a:endParaRPr lang="en-US" dirty="0"/>
          </a:p>
          <a:p>
            <a:pPr marL="0" indent="0">
              <a:buNone/>
            </a:pPr>
            <a:r>
              <a:rPr lang="en-US" sz="2000" dirty="0" smtClean="0"/>
              <a:t>Charter Point 2</a:t>
            </a:r>
          </a:p>
          <a:p>
            <a:pPr lvl="1"/>
            <a:r>
              <a:rPr lang="en-US" sz="1600" dirty="0"/>
              <a:t>Produce best practice documents highlighting </a:t>
            </a:r>
            <a:r>
              <a:rPr lang="en-US" sz="1600" dirty="0" smtClean="0"/>
              <a:t>potential </a:t>
            </a:r>
            <a:r>
              <a:rPr lang="en-US" sz="1600" dirty="0"/>
              <a:t>areas where IETF technologies may be </a:t>
            </a:r>
            <a:r>
              <a:rPr lang="en-US" sz="1600" dirty="0" smtClean="0"/>
              <a:t>leveraged</a:t>
            </a:r>
            <a:r>
              <a:rPr lang="en-US" sz="1600" dirty="0"/>
              <a:t>; these documents may eventually be </a:t>
            </a:r>
            <a:r>
              <a:rPr lang="en-US" sz="1600" dirty="0" smtClean="0"/>
              <a:t>published </a:t>
            </a:r>
            <a:r>
              <a:rPr lang="en-US" sz="1600" dirty="0"/>
              <a:t>as Informational RFCs. It is an expectation </a:t>
            </a:r>
            <a:r>
              <a:rPr lang="en-US" sz="1600" dirty="0" smtClean="0"/>
              <a:t>that </a:t>
            </a:r>
            <a:r>
              <a:rPr lang="en-US" sz="1600" dirty="0"/>
              <a:t>the resulting document(s) may contribute to the </a:t>
            </a:r>
            <a:r>
              <a:rPr lang="en-US" sz="1600" dirty="0" smtClean="0"/>
              <a:t>interaction </a:t>
            </a:r>
            <a:r>
              <a:rPr lang="en-US" sz="1600" dirty="0"/>
              <a:t>with LPWA stakeholders and lead to </a:t>
            </a:r>
            <a:r>
              <a:rPr lang="en-US" sz="1600" dirty="0" smtClean="0"/>
              <a:t>additional </a:t>
            </a:r>
            <a:r>
              <a:rPr lang="en-US" sz="1600" dirty="0"/>
              <a:t>work in the future. Envisioned topics </a:t>
            </a:r>
            <a:r>
              <a:rPr lang="en-US" sz="1600" dirty="0" smtClean="0"/>
              <a:t>include </a:t>
            </a:r>
            <a:r>
              <a:rPr lang="en-US" sz="1600" dirty="0"/>
              <a:t>security, management, and cross-layer </a:t>
            </a:r>
            <a:r>
              <a:rPr lang="en-US" sz="1600" dirty="0" smtClean="0"/>
              <a:t>optimizations.</a:t>
            </a:r>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1797811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err="1" smtClean="0"/>
              <a:t>lp</a:t>
            </a:r>
            <a:r>
              <a:rPr lang="en-US" dirty="0" smtClean="0"/>
              <a:t>-wan (</a:t>
            </a:r>
            <a:r>
              <a:rPr lang="en-US" dirty="0" err="1" smtClean="0"/>
              <a:t>bof</a:t>
            </a:r>
            <a:r>
              <a:rPr lang="en-US" dirty="0" smtClean="0"/>
              <a:t>)</a:t>
            </a:r>
            <a:r>
              <a:rPr lang="en-US" dirty="0"/>
              <a:t> </a:t>
            </a:r>
            <a:endParaRPr lang="en-US" dirty="0" smtClean="0"/>
          </a:p>
          <a:p>
            <a:pPr marL="0" indent="0">
              <a:buNone/>
            </a:pPr>
            <a:r>
              <a:rPr lang="en-US" sz="2000" smtClean="0"/>
              <a:t>Charter </a:t>
            </a:r>
            <a:r>
              <a:rPr lang="en-US" sz="2000" dirty="0" smtClean="0"/>
              <a:t>Point 3</a:t>
            </a:r>
          </a:p>
          <a:p>
            <a:pPr lvl="1"/>
            <a:r>
              <a:rPr lang="en-US" sz="1600" dirty="0"/>
              <a:t>Produce Standard Track documents to enable the </a:t>
            </a:r>
            <a:r>
              <a:rPr lang="en-US" sz="1600" dirty="0" smtClean="0"/>
              <a:t>compression </a:t>
            </a:r>
            <a:r>
              <a:rPr lang="en-US" sz="1600" dirty="0"/>
              <a:t>of a CoAP/UDP/IPv6 packet over LPWA. </a:t>
            </a:r>
            <a:r>
              <a:rPr lang="en-US" sz="1600" dirty="0" smtClean="0"/>
              <a:t>Considering </a:t>
            </a:r>
            <a:r>
              <a:rPr lang="en-US" sz="1600" dirty="0"/>
              <a:t>the extreme constraints, the work will focus </a:t>
            </a:r>
            <a:r>
              <a:rPr lang="en-US" sz="1600" dirty="0" smtClean="0"/>
              <a:t>on </a:t>
            </a:r>
            <a:r>
              <a:rPr lang="en-US" sz="1600" dirty="0"/>
              <a:t>a generic YANG data model to describe the </a:t>
            </a:r>
            <a:r>
              <a:rPr lang="en-US" sz="1600" dirty="0" smtClean="0"/>
              <a:t>compression</a:t>
            </a:r>
            <a:r>
              <a:rPr lang="en-US" sz="1600" dirty="0"/>
              <a:t>, and protocols to install the related state at </a:t>
            </a:r>
            <a:r>
              <a:rPr lang="en-US" sz="1600" dirty="0" smtClean="0"/>
              <a:t>the </a:t>
            </a:r>
            <a:r>
              <a:rPr lang="en-US" sz="1600" dirty="0"/>
              <a:t>compression end-points; the work will also include, </a:t>
            </a:r>
            <a:r>
              <a:rPr lang="en-US" sz="1600" dirty="0" smtClean="0"/>
              <a:t>for </a:t>
            </a:r>
            <a:r>
              <a:rPr lang="en-US" sz="1600" dirty="0"/>
              <a:t>the selected technologies, specific Standard Track </a:t>
            </a:r>
            <a:r>
              <a:rPr lang="en-US" sz="1600" dirty="0" smtClean="0"/>
              <a:t>documents </a:t>
            </a:r>
            <a:r>
              <a:rPr lang="en-US" sz="1600" dirty="0"/>
              <a:t>to describe how the fields relevant to the </a:t>
            </a:r>
            <a:r>
              <a:rPr lang="en-US" sz="1600" dirty="0" smtClean="0"/>
              <a:t>decompression </a:t>
            </a:r>
            <a:r>
              <a:rPr lang="en-US" sz="1600" dirty="0"/>
              <a:t>are encoded over the air, if any</a:t>
            </a:r>
          </a:p>
          <a:p>
            <a:pPr marL="0" indent="0">
              <a:buNone/>
            </a:pPr>
            <a:r>
              <a:rPr lang="en-US" sz="2000" dirty="0" smtClean="0"/>
              <a:t>Charter Point 4</a:t>
            </a:r>
          </a:p>
          <a:p>
            <a:pPr lvl="1"/>
            <a:r>
              <a:rPr lang="en-US" sz="1600" dirty="0"/>
              <a:t>Produce a document to enable the </a:t>
            </a:r>
            <a:r>
              <a:rPr lang="en-US" sz="1600" dirty="0" smtClean="0"/>
              <a:t>fragmentation </a:t>
            </a:r>
            <a:r>
              <a:rPr lang="en-US" sz="1600" dirty="0"/>
              <a:t>of larger packets over </a:t>
            </a:r>
            <a:r>
              <a:rPr lang="en-US" sz="1600" dirty="0" smtClean="0"/>
              <a:t>LPWA</a:t>
            </a:r>
            <a:r>
              <a:rPr lang="en-US" sz="1600" dirty="0"/>
              <a:t>, either as a Best Practice </a:t>
            </a:r>
            <a:r>
              <a:rPr lang="en-US" sz="1600" dirty="0" smtClean="0"/>
              <a:t>leveraging </a:t>
            </a:r>
            <a:r>
              <a:rPr lang="en-US" sz="1600" dirty="0"/>
              <a:t>existing technology, or as </a:t>
            </a:r>
            <a:r>
              <a:rPr lang="en-US" sz="1600" dirty="0" smtClean="0"/>
              <a:t>new </a:t>
            </a:r>
            <a:r>
              <a:rPr lang="en-US" sz="1600" dirty="0"/>
              <a:t>Standard Track document if that is </a:t>
            </a:r>
            <a:r>
              <a:rPr lang="en-US" sz="1600" dirty="0" smtClean="0"/>
              <a:t>deemed </a:t>
            </a:r>
            <a:r>
              <a:rPr lang="en-US" sz="1600" dirty="0"/>
              <a:t>necessary.</a:t>
            </a:r>
          </a:p>
          <a:p>
            <a:pPr marL="400050" lvl="1" indent="0">
              <a:buNone/>
            </a:pPr>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118951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609600"/>
            <a:ext cx="8077200" cy="762000"/>
          </a:xfrm>
        </p:spPr>
        <p:txBody>
          <a:bodyPr/>
          <a:lstStyle/>
          <a:p>
            <a:r>
              <a:rPr lang="en-US" b="1" dirty="0" smtClean="0">
                <a:latin typeface="Times New Roman" charset="0"/>
                <a:ea typeface="ＭＳ Ｐゴシック" charset="0"/>
                <a:cs typeface="ＭＳ Ｐゴシック" charset="0"/>
              </a:rPr>
              <a:t>Joint Meeting between 802.15 and 802.1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610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Agenda approval </a:t>
            </a:r>
            <a:r>
              <a:rPr lang="en-US" sz="2400" dirty="0" smtClean="0"/>
              <a:t>(15</a:t>
            </a:r>
            <a:r>
              <a:rPr lang="en-US" sz="2400" dirty="0"/>
              <a:t>-16-0455-01</a:t>
            </a:r>
            <a:r>
              <a:rPr lang="en-US" sz="2800" dirty="0"/>
              <a:t>)</a:t>
            </a:r>
          </a:p>
          <a:p>
            <a:pPr marL="457200" indent="-457200" eaLnBrk="0" fontAlgn="b" hangingPunct="0">
              <a:buClr>
                <a:srgbClr val="FF0000"/>
              </a:buClr>
              <a:buFont typeface="Wingdings" charset="0"/>
              <a:buChar char="q"/>
            </a:pPr>
            <a:r>
              <a:rPr lang="en-US" sz="2800" b="1" dirty="0">
                <a:solidFill>
                  <a:srgbClr val="000000"/>
                </a:solidFill>
                <a:ea typeface="Lucida Grande"/>
                <a:cs typeface="Lucida Grande"/>
              </a:rPr>
              <a:t>WiFi liaison stating a perceived market need to interwork between 802.11ah and 802.15.4g at layer 2</a:t>
            </a:r>
          </a:p>
          <a:p>
            <a:pPr marL="457200" indent="-457200" eaLnBrk="0" fontAlgn="b" hangingPunct="0">
              <a:buClr>
                <a:srgbClr val="FF0000"/>
              </a:buClr>
              <a:buFont typeface="Wingdings" charset="0"/>
              <a:buChar char="q"/>
            </a:pPr>
            <a:r>
              <a:rPr lang="en-US" sz="2800" b="1" dirty="0" smtClean="0">
                <a:solidFill>
                  <a:srgbClr val="000000"/>
                </a:solidFill>
                <a:ea typeface="Lucida Grande"/>
                <a:cs typeface="Lucida Grande"/>
              </a:rPr>
              <a:t>802.15 Relevant TG </a:t>
            </a:r>
            <a:r>
              <a:rPr lang="en-US" sz="2800" b="1" dirty="0">
                <a:solidFill>
                  <a:srgbClr val="000000"/>
                </a:solidFill>
                <a:ea typeface="Lucida Grande"/>
                <a:cs typeface="Lucida Grande"/>
              </a:rPr>
              <a:t>status </a:t>
            </a:r>
            <a:r>
              <a:rPr lang="en-US" sz="2800" b="1" dirty="0" smtClean="0">
                <a:solidFill>
                  <a:srgbClr val="000000"/>
                </a:solidFill>
                <a:ea typeface="Lucida Grande"/>
                <a:cs typeface="Lucida Grande"/>
              </a:rPr>
              <a:t>reports</a:t>
            </a:r>
          </a:p>
          <a:p>
            <a:pPr marL="914400" lvl="1" indent="-457200" eaLnBrk="0" fontAlgn="b" hangingPunct="0">
              <a:buClr>
                <a:srgbClr val="FF0000"/>
              </a:buClr>
              <a:buFont typeface="Wingdings" charset="0"/>
              <a:buChar char="q"/>
            </a:pPr>
            <a:r>
              <a:rPr lang="en-US" sz="2800" dirty="0"/>
              <a:t>Update on </a:t>
            </a:r>
            <a:r>
              <a:rPr lang="en-US" sz="2800" dirty="0" smtClean="0"/>
              <a:t>802.15.10: L2R status </a:t>
            </a:r>
          </a:p>
          <a:p>
            <a:pPr marL="914400" lvl="1" indent="-457200" eaLnBrk="0" fontAlgn="b" hangingPunct="0">
              <a:buClr>
                <a:srgbClr val="FF0000"/>
              </a:buClr>
              <a:buFont typeface="Wingdings" charset="0"/>
              <a:buChar char="q"/>
            </a:pPr>
            <a:r>
              <a:rPr lang="en-US" sz="2800" dirty="0" smtClean="0"/>
              <a:t>Update </a:t>
            </a:r>
            <a:r>
              <a:rPr lang="en-US" sz="2800" dirty="0"/>
              <a:t>on 802.15.12: ULI status </a:t>
            </a:r>
            <a:endParaRPr lang="en-US" sz="2800" dirty="0" smtClean="0"/>
          </a:p>
          <a:p>
            <a:pPr marL="914400" lvl="1" indent="-457200" eaLnBrk="0" fontAlgn="b" hangingPunct="0">
              <a:buClr>
                <a:srgbClr val="FF0000"/>
              </a:buClr>
              <a:buFont typeface="Wingdings" charset="0"/>
              <a:buChar char="q"/>
            </a:pPr>
            <a:r>
              <a:rPr lang="en-US" sz="2800" dirty="0" smtClean="0"/>
              <a:t>Update </a:t>
            </a:r>
            <a:r>
              <a:rPr lang="en-US" sz="2800" dirty="0"/>
              <a:t>on 802.15.3 </a:t>
            </a:r>
            <a:endParaRPr lang="en-US" sz="2800" dirty="0" smtClean="0"/>
          </a:p>
          <a:p>
            <a:pPr marL="1371600" lvl="2" indent="-457200" eaLnBrk="0" fontAlgn="b" hangingPunct="0">
              <a:buClr>
                <a:srgbClr val="FF0000"/>
              </a:buClr>
              <a:buFont typeface="Wingdings" charset="0"/>
              <a:buChar char="q"/>
            </a:pPr>
            <a:r>
              <a:rPr lang="en-US" sz="2800" dirty="0" smtClean="0"/>
              <a:t>802.15.3m: Revision</a:t>
            </a:r>
          </a:p>
          <a:p>
            <a:pPr marL="1371600" lvl="2" indent="-457200" eaLnBrk="0" fontAlgn="b" hangingPunct="0">
              <a:buClr>
                <a:srgbClr val="FF0000"/>
              </a:buClr>
              <a:buFont typeface="Wingdings" charset="0"/>
              <a:buChar char="q"/>
            </a:pPr>
            <a:r>
              <a:rPr lang="en-US" sz="2800" dirty="0" smtClean="0"/>
              <a:t>802.15.3d: </a:t>
            </a:r>
            <a:r>
              <a:rPr lang="en-US" sz="2800" dirty="0"/>
              <a:t>100 </a:t>
            </a:r>
            <a:r>
              <a:rPr lang="en-US" sz="2800" dirty="0" err="1"/>
              <a:t>Gbit</a:t>
            </a:r>
            <a:r>
              <a:rPr lang="en-US" sz="2800" dirty="0"/>
              <a:t>/s Wireless</a:t>
            </a:r>
            <a:endParaRPr lang="en-US" sz="2800" dirty="0" smtClean="0"/>
          </a:p>
          <a:p>
            <a:pPr marL="1371600" lvl="2" indent="-457200" eaLnBrk="0" fontAlgn="b" hangingPunct="0">
              <a:buClr>
                <a:srgbClr val="FF0000"/>
              </a:buClr>
              <a:buFont typeface="Wingdings" charset="0"/>
              <a:buChar char="q"/>
            </a:pPr>
            <a:r>
              <a:rPr lang="en-US" sz="2800" dirty="0" smtClean="0"/>
              <a:t>802.15.3e: </a:t>
            </a:r>
            <a:r>
              <a:rPr lang="en-US" sz="2800" dirty="0"/>
              <a:t>High </a:t>
            </a:r>
            <a:r>
              <a:rPr lang="en-US" sz="2800" dirty="0" smtClean="0"/>
              <a:t>Rate Close </a:t>
            </a:r>
            <a:r>
              <a:rPr lang="en-US" sz="2800" dirty="0"/>
              <a:t>Proximity </a:t>
            </a:r>
            <a:endParaRPr lang="en-US" sz="2800" dirty="0" smtClean="0"/>
          </a:p>
          <a:p>
            <a:pPr lvl="1" indent="-457200" eaLnBrk="0" fontAlgn="b" hangingPunct="0">
              <a:buClr>
                <a:srgbClr val="FF0000"/>
              </a:buClr>
              <a:buFont typeface="Wingdings" charset="0"/>
              <a:buChar char="q"/>
            </a:pPr>
            <a:r>
              <a:rPr lang="en-US" sz="2800" b="1" dirty="0" smtClean="0"/>
              <a:t>802.1 </a:t>
            </a:r>
            <a:r>
              <a:rPr lang="en-US" sz="2800" b="1" dirty="0"/>
              <a:t>efforts that should be considered by 802.15 </a:t>
            </a:r>
          </a:p>
        </p:txBody>
      </p:sp>
    </p:spTree>
    <p:extLst>
      <p:ext uri="{BB962C8B-B14F-4D97-AF65-F5344CB8AC3E}">
        <p14:creationId xmlns:p14="http://schemas.microsoft.com/office/powerpoint/2010/main" val="158956019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676400"/>
            <a:ext cx="83058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Agenda approval </a:t>
            </a:r>
            <a:r>
              <a:rPr lang="en-US" sz="2400" dirty="0" smtClean="0"/>
              <a:t>(15</a:t>
            </a:r>
            <a:r>
              <a:rPr lang="en-US" sz="2400" dirty="0"/>
              <a:t>-16-0455-01</a:t>
            </a:r>
            <a:r>
              <a:rPr lang="en-US" sz="2800" dirty="0"/>
              <a:t>)</a:t>
            </a:r>
          </a:p>
          <a:p>
            <a:pPr marL="457200" indent="-457200" eaLnBrk="0" fontAlgn="b" hangingPunct="0">
              <a:buClr>
                <a:srgbClr val="FF0000"/>
              </a:buClr>
              <a:buFont typeface="Wingdings" charset="0"/>
              <a:buChar char="q"/>
            </a:pPr>
            <a:r>
              <a:rPr lang="en-US" sz="2800" b="1" dirty="0" smtClean="0"/>
              <a:t>Approve previous minutes</a:t>
            </a:r>
            <a:r>
              <a:rPr lang="en-US" sz="2800" b="1" dirty="0"/>
              <a:t> </a:t>
            </a:r>
            <a:r>
              <a:rPr lang="en-US" sz="2400" dirty="0" smtClean="0"/>
              <a:t>(15-16-0250-00) </a:t>
            </a:r>
            <a:endParaRPr lang="en-US" sz="2400" dirty="0"/>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a:t>
            </a:r>
            <a:r>
              <a:rPr lang="en-US" sz="2800" dirty="0"/>
              <a:t> </a:t>
            </a:r>
            <a:endParaRPr lang="en-US" sz="2800" dirty="0" smtClean="0"/>
          </a:p>
          <a:p>
            <a:pPr marL="914400" lvl="1" indent="-457200" eaLnBrk="0" fontAlgn="b" hangingPunct="0">
              <a:buClr>
                <a:srgbClr val="FF0000"/>
              </a:buClr>
              <a:buFont typeface="Wingdings" charset="0"/>
              <a:buChar char="q"/>
            </a:pPr>
            <a:r>
              <a:rPr lang="en-US" sz="2800" dirty="0"/>
              <a:t>?</a:t>
            </a:r>
            <a:endParaRPr lang="en-US" sz="2800" dirty="0" smtClean="0"/>
          </a:p>
        </p:txBody>
      </p:sp>
    </p:spTree>
    <p:extLst>
      <p:ext uri="{BB962C8B-B14F-4D97-AF65-F5344CB8AC3E}">
        <p14:creationId xmlns:p14="http://schemas.microsoft.com/office/powerpoint/2010/main" val="10987085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Two presentations</a:t>
            </a:r>
            <a:r>
              <a:rPr lang="en-US" sz="2000" b="1" dirty="0" smtClean="0"/>
              <a:t>:</a:t>
            </a:r>
            <a:endParaRPr lang="en-US" sz="2000" b="1" dirty="0"/>
          </a:p>
          <a:p>
            <a:pPr marL="920750" lvl="2" indent="-290513" fontAlgn="b">
              <a:buClr>
                <a:srgbClr val="FF0000"/>
              </a:buClr>
              <a:buFont typeface="Wingdings" charset="2"/>
              <a:buChar char="q"/>
            </a:pPr>
            <a:r>
              <a:rPr lang="en-US" sz="2000" dirty="0">
                <a:solidFill>
                  <a:srgbClr val="000000"/>
                </a:solidFill>
                <a:ea typeface="Lucida Grande"/>
                <a:cs typeface="Lucida Grande"/>
              </a:rPr>
              <a:t>"History and Implementation of the IEEE 802 Security </a:t>
            </a:r>
            <a:r>
              <a:rPr lang="en-US" sz="2000" dirty="0" smtClean="0">
                <a:solidFill>
                  <a:srgbClr val="000000"/>
                </a:solidFill>
                <a:ea typeface="Lucida Grande"/>
                <a:cs typeface="Lucida Grande"/>
              </a:rPr>
              <a:t>Architecture” </a:t>
            </a:r>
            <a:r>
              <a:rPr lang="en-US" sz="2000" dirty="0" smtClean="0">
                <a:cs typeface="Lucida Grande"/>
              </a:rPr>
              <a:t>by</a:t>
            </a:r>
            <a:r>
              <a:rPr lang="en-US" sz="2000" b="1" dirty="0" smtClean="0"/>
              <a:t> </a:t>
            </a:r>
            <a:r>
              <a:rPr lang="en-US" sz="2000" dirty="0" err="1"/>
              <a:t>Meareg</a:t>
            </a:r>
            <a:r>
              <a:rPr lang="en-US" sz="2000" dirty="0"/>
              <a:t> </a:t>
            </a:r>
            <a:r>
              <a:rPr lang="en-US" sz="2000" dirty="0" err="1" smtClean="0"/>
              <a:t>Abreha</a:t>
            </a:r>
            <a:endParaRPr lang="en-US" sz="2000" dirty="0" smtClean="0"/>
          </a:p>
          <a:p>
            <a:pPr marL="920750" lvl="2" indent="-290513" fontAlgn="b">
              <a:buClr>
                <a:srgbClr val="FF0000"/>
              </a:buClr>
              <a:buFont typeface="Wingdings" charset="2"/>
              <a:buChar char="q"/>
            </a:pPr>
            <a:r>
              <a:rPr lang="en-US" sz="2000" dirty="0">
                <a:solidFill>
                  <a:srgbClr val="000000"/>
                </a:solidFill>
              </a:rPr>
              <a:t>IEEE Standards for Low Power Wide Area </a:t>
            </a:r>
            <a:r>
              <a:rPr lang="en-US" sz="2000" dirty="0" smtClean="0">
                <a:solidFill>
                  <a:srgbClr val="000000"/>
                </a:solidFill>
              </a:rPr>
              <a:t>Network</a:t>
            </a:r>
            <a:r>
              <a:rPr lang="en-US" sz="2000" dirty="0" smtClean="0"/>
              <a:t>s</a:t>
            </a:r>
            <a:r>
              <a:rPr lang="en-US" sz="2000" b="1" dirty="0">
                <a:solidFill>
                  <a:srgbClr val="000000"/>
                </a:solidFill>
                <a:ea typeface="Lucida Grande"/>
                <a:cs typeface="Lucida Grande"/>
              </a:rPr>
              <a:t> </a:t>
            </a:r>
            <a:r>
              <a:rPr lang="en-US" sz="2000" dirty="0" smtClean="0">
                <a:solidFill>
                  <a:srgbClr val="000000"/>
                </a:solidFill>
                <a:ea typeface="Lucida Grande"/>
                <a:cs typeface="Lucida Grande"/>
              </a:rPr>
              <a:t>by </a:t>
            </a:r>
            <a:r>
              <a:rPr lang="en-US" sz="2000" dirty="0" err="1" smtClean="0">
                <a:solidFill>
                  <a:srgbClr val="000000"/>
                </a:solidFill>
                <a:ea typeface="Lucida Grande"/>
                <a:cs typeface="Lucida Grande"/>
              </a:rPr>
              <a:t>Jörg</a:t>
            </a:r>
            <a:r>
              <a:rPr lang="en-US" sz="2000" dirty="0" smtClean="0">
                <a:solidFill>
                  <a:srgbClr val="000000"/>
                </a:solidFill>
                <a:ea typeface="Lucida Grande"/>
                <a:cs typeface="Lucida Grande"/>
              </a:rPr>
              <a:t> Robert</a:t>
            </a:r>
            <a:endParaRPr lang="en-US" sz="2000" dirty="0"/>
          </a:p>
        </p:txBody>
      </p:sp>
      <p:sp>
        <p:nvSpPr>
          <p:cNvPr id="4" name="Date Placeholder 3"/>
          <p:cNvSpPr>
            <a:spLocks noGrp="1"/>
          </p:cNvSpPr>
          <p:nvPr>
            <p:ph type="dt" sz="half" idx="10"/>
          </p:nvPr>
        </p:nvSpPr>
        <p:spPr/>
        <p:txBody>
          <a:bodyPr/>
          <a:lstStyle/>
          <a:p>
            <a:pPr>
              <a:defRPr/>
            </a:pPr>
            <a:r>
              <a:rPr lang="en-US" smtClean="0"/>
              <a:t>&lt;July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18314" y="1600200"/>
            <a:ext cx="8915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IETF</a:t>
            </a:r>
          </a:p>
          <a:p>
            <a:pPr marL="800100" lvl="1" indent="-342900">
              <a:buClr>
                <a:srgbClr val="FF0000"/>
              </a:buClr>
              <a:buFont typeface="Wingdings" charset="2"/>
              <a:buChar char="q"/>
            </a:pPr>
            <a:r>
              <a:rPr lang="en-US" sz="2000" b="1" dirty="0" smtClean="0"/>
              <a:t>Status Update: </a:t>
            </a:r>
            <a:r>
              <a:rPr lang="en-US" sz="2000" dirty="0" smtClean="0"/>
              <a:t>6tisch, Core, 6lo, Roll, </a:t>
            </a:r>
            <a:r>
              <a:rPr lang="en-US" sz="2000" dirty="0" err="1" smtClean="0"/>
              <a:t>Detnet</a:t>
            </a:r>
            <a:r>
              <a:rPr lang="en-US" sz="2000" dirty="0" smtClean="0"/>
              <a:t>, and </a:t>
            </a:r>
            <a:r>
              <a:rPr lang="en-US" sz="2000" dirty="0" err="1" smtClean="0"/>
              <a:t>lp</a:t>
            </a:r>
            <a:r>
              <a:rPr lang="en-US" sz="2000" dirty="0" smtClean="0"/>
              <a:t>-wan</a:t>
            </a:r>
          </a:p>
          <a:p>
            <a:pPr marL="800100" lvl="1" indent="-342900">
              <a:buClr>
                <a:srgbClr val="FF0000"/>
              </a:buClr>
              <a:buFont typeface="Wingdings" charset="2"/>
              <a:buChar char="q"/>
            </a:pPr>
            <a:r>
              <a:rPr lang="en-US" sz="2000" dirty="0" smtClean="0"/>
              <a:t>No liaison communications were requested</a:t>
            </a:r>
          </a:p>
          <a:p>
            <a:pPr marL="342900" indent="-342900">
              <a:buClr>
                <a:srgbClr val="FF0000"/>
              </a:buClr>
              <a:buFont typeface="Wingdings" charset="2"/>
              <a:buChar char="q"/>
            </a:pPr>
            <a:r>
              <a:rPr lang="en-US" sz="2000" b="1" dirty="0" smtClean="0"/>
              <a:t>Joint Meeting between 802.15 and 802.1</a:t>
            </a:r>
          </a:p>
          <a:p>
            <a:pPr marL="914400" lvl="1" indent="-457200" eaLnBrk="0" fontAlgn="b" hangingPunct="0">
              <a:buClr>
                <a:srgbClr val="FF0000"/>
              </a:buClr>
              <a:buFont typeface="Wingdings" charset="0"/>
              <a:buChar char="q"/>
            </a:pPr>
            <a:r>
              <a:rPr lang="en-US" sz="2000" dirty="0">
                <a:solidFill>
                  <a:srgbClr val="000000"/>
                </a:solidFill>
                <a:ea typeface="Lucida Grande"/>
                <a:cs typeface="Lucida Grande"/>
              </a:rPr>
              <a:t>WiFi liaison stating a perceived market need to interwork between 802.11ah and 802.15.4g at layer 2</a:t>
            </a:r>
          </a:p>
          <a:p>
            <a:pPr marL="914400" lvl="1" indent="-457200" eaLnBrk="0" fontAlgn="b" hangingPunct="0">
              <a:buClr>
                <a:srgbClr val="FF0000"/>
              </a:buClr>
              <a:buFont typeface="Wingdings" charset="0"/>
              <a:buChar char="q"/>
            </a:pPr>
            <a:r>
              <a:rPr lang="en-US" sz="2000" dirty="0" smtClean="0">
                <a:solidFill>
                  <a:srgbClr val="000000"/>
                </a:solidFill>
                <a:ea typeface="Lucida Grande"/>
                <a:cs typeface="Lucida Grande"/>
              </a:rPr>
              <a:t>802.15 TG </a:t>
            </a:r>
            <a:r>
              <a:rPr lang="en-US" sz="2000" dirty="0">
                <a:solidFill>
                  <a:srgbClr val="000000"/>
                </a:solidFill>
                <a:ea typeface="Lucida Grande"/>
                <a:cs typeface="Lucida Grande"/>
              </a:rPr>
              <a:t>status </a:t>
            </a:r>
            <a:r>
              <a:rPr lang="en-US" sz="2000" dirty="0" smtClean="0">
                <a:solidFill>
                  <a:srgbClr val="000000"/>
                </a:solidFill>
                <a:ea typeface="Lucida Grande"/>
                <a:cs typeface="Lucida Grande"/>
              </a:rPr>
              <a:t>was reported</a:t>
            </a:r>
            <a:endParaRPr lang="en-US" sz="2000" dirty="0"/>
          </a:p>
          <a:p>
            <a:pPr marL="342900" indent="-342900">
              <a:buClr>
                <a:srgbClr val="FF0000"/>
              </a:buClr>
              <a:buFont typeface="Wingdings" charset="2"/>
              <a:buChar char="q"/>
            </a:pPr>
            <a:r>
              <a:rPr lang="en-US" sz="2000" b="1" dirty="0" smtClean="0"/>
              <a:t>Maintenance</a:t>
            </a:r>
            <a:endParaRPr lang="en-US" sz="2000" b="1" dirty="0"/>
          </a:p>
          <a:p>
            <a:pPr marL="800100" lvl="1" indent="-342900">
              <a:buClr>
                <a:srgbClr val="FF0000"/>
              </a:buClr>
              <a:buFont typeface="Wingdings" charset="2"/>
              <a:buChar char="q"/>
            </a:pPr>
            <a:r>
              <a:rPr lang="en-US" sz="2000" dirty="0" smtClean="0"/>
              <a:t>No Standards issues reported</a:t>
            </a:r>
            <a:endParaRPr lang="en-US" sz="2000" dirty="0"/>
          </a:p>
          <a:p>
            <a:pPr marL="800100" lvl="1" indent="-342900">
              <a:buClr>
                <a:srgbClr val="FF0000"/>
              </a:buClr>
              <a:buFont typeface="Wingdings" charset="2"/>
              <a:buChar char="q"/>
            </a:pPr>
            <a:r>
              <a:rPr lang="en-US" sz="2000" dirty="0" smtClean="0"/>
              <a:t>No issues with Operations Manual reported</a:t>
            </a:r>
            <a:endParaRPr lang="en-US" sz="2000" dirty="0"/>
          </a:p>
          <a:p>
            <a:pPr marL="342900" indent="-342900">
              <a:buClr>
                <a:srgbClr val="FF0000"/>
              </a:buClr>
              <a:buFont typeface="Wingdings" charset="2"/>
              <a:buChar char="q"/>
            </a:pPr>
            <a:r>
              <a:rPr lang="en-US" sz="2000" b="1" dirty="0" smtClean="0"/>
              <a:t>WNG presentations</a:t>
            </a:r>
          </a:p>
          <a:p>
            <a:pPr marL="800100" lvl="1" indent="-342900">
              <a:buClr>
                <a:srgbClr val="FF0000"/>
              </a:buClr>
              <a:buFont typeface="Wingdings" charset="2"/>
              <a:buChar char="q"/>
            </a:pPr>
            <a:r>
              <a:rPr lang="en-US" sz="2000" dirty="0" smtClean="0">
                <a:solidFill>
                  <a:srgbClr val="000000"/>
                </a:solidFill>
                <a:latin typeface="+mj-lt"/>
                <a:ea typeface="Lucida Grande"/>
                <a:cs typeface="Lucida Grande"/>
              </a:rPr>
              <a:t>"</a:t>
            </a:r>
            <a:r>
              <a:rPr lang="en-US" sz="2000" dirty="0">
                <a:solidFill>
                  <a:srgbClr val="000000"/>
                </a:solidFill>
                <a:latin typeface="+mj-lt"/>
                <a:ea typeface="Lucida Grande"/>
                <a:cs typeface="Lucida Grande"/>
              </a:rPr>
              <a:t>History and Implementation of the IEEE 802 Security Architecture” </a:t>
            </a:r>
            <a:r>
              <a:rPr lang="en-US" sz="2000" dirty="0">
                <a:latin typeface="+mj-lt"/>
                <a:cs typeface="Lucida Grande"/>
              </a:rPr>
              <a:t>by</a:t>
            </a:r>
            <a:r>
              <a:rPr lang="en-US" sz="2000" b="1" dirty="0">
                <a:latin typeface="+mj-lt"/>
              </a:rPr>
              <a:t> </a:t>
            </a:r>
            <a:r>
              <a:rPr lang="en-US" sz="2000" dirty="0" err="1">
                <a:latin typeface="+mj-lt"/>
              </a:rPr>
              <a:t>Meareg</a:t>
            </a:r>
            <a:r>
              <a:rPr lang="en-US" sz="2000" dirty="0">
                <a:latin typeface="+mj-lt"/>
              </a:rPr>
              <a:t> </a:t>
            </a:r>
            <a:r>
              <a:rPr lang="en-US" sz="2000" dirty="0" err="1" smtClean="0">
                <a:latin typeface="+mj-lt"/>
              </a:rPr>
              <a:t>Abreha</a:t>
            </a:r>
            <a:endParaRPr lang="en-US" sz="2000" dirty="0" smtClean="0">
              <a:latin typeface="+mj-lt"/>
            </a:endParaRPr>
          </a:p>
          <a:p>
            <a:pPr marL="800100" lvl="1" indent="-342900">
              <a:buClr>
                <a:srgbClr val="FF0000"/>
              </a:buClr>
              <a:buFont typeface="Wingdings" charset="2"/>
              <a:buChar char="q"/>
            </a:pPr>
            <a:r>
              <a:rPr lang="en-US" sz="2000" dirty="0" smtClean="0">
                <a:solidFill>
                  <a:srgbClr val="000000"/>
                </a:solidFill>
              </a:rPr>
              <a:t>“IEEE </a:t>
            </a:r>
            <a:r>
              <a:rPr lang="en-US" sz="2000" dirty="0">
                <a:solidFill>
                  <a:srgbClr val="000000"/>
                </a:solidFill>
              </a:rPr>
              <a:t>Standards for Low Power Wide Area </a:t>
            </a:r>
            <a:r>
              <a:rPr lang="en-US" sz="2000" dirty="0" smtClean="0">
                <a:solidFill>
                  <a:srgbClr val="000000"/>
                </a:solidFill>
              </a:rPr>
              <a:t>Network</a:t>
            </a:r>
            <a:r>
              <a:rPr lang="en-US" sz="2000" dirty="0" smtClean="0"/>
              <a:t>s” by </a:t>
            </a:r>
            <a:r>
              <a:rPr lang="en-US" sz="2000" dirty="0" err="1" smtClean="0"/>
              <a:t>Jörg</a:t>
            </a:r>
            <a:r>
              <a:rPr lang="en-US" sz="2000" dirty="0" smtClean="0"/>
              <a:t> Roberts</a:t>
            </a:r>
            <a:endParaRPr lang="en-US" sz="2000" b="1" dirty="0">
              <a:solidFill>
                <a:srgbClr val="000000"/>
              </a:solidFill>
              <a:latin typeface="+mj-lt"/>
              <a:ea typeface="Lucida Grande"/>
              <a:cs typeface="Lucida Grande"/>
            </a:endParaRPr>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15-16-0455-01)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839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SC </a:t>
            </a:r>
            <a:r>
              <a:rPr lang="en-US" sz="2400" b="1" dirty="0" smtClean="0"/>
              <a:t>IETF   </a:t>
            </a:r>
            <a:r>
              <a:rPr lang="en-US" sz="1800" b="1" dirty="0" smtClean="0"/>
              <a:t>Monday </a:t>
            </a:r>
            <a:r>
              <a:rPr lang="en-US" sz="1800" b="1" dirty="0"/>
              <a:t>26 July, </a:t>
            </a:r>
            <a:r>
              <a:rPr lang="en-US" sz="1800" b="1" dirty="0" smtClean="0"/>
              <a:t>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and </a:t>
            </a:r>
            <a:r>
              <a:rPr lang="en-US" sz="1800" b="1" dirty="0" err="1"/>
              <a:t>lp</a:t>
            </a:r>
            <a:r>
              <a:rPr lang="en-US" sz="1800" b="1" dirty="0"/>
              <a:t>-wan</a:t>
            </a:r>
          </a:p>
          <a:p>
            <a:pPr marL="800100" lvl="1" indent="-342900">
              <a:buClr>
                <a:srgbClr val="FF0000"/>
              </a:buClr>
              <a:buFont typeface="Wingdings" charset="2"/>
              <a:buChar char="q"/>
            </a:pPr>
            <a:r>
              <a:rPr lang="en-US" sz="1800" b="1" dirty="0" smtClean="0"/>
              <a:t>Liaison communications requests/discussions</a:t>
            </a:r>
          </a:p>
          <a:p>
            <a:pPr marL="120650" indent="-290513" fontAlgn="b">
              <a:buClr>
                <a:srgbClr val="FF0000"/>
              </a:buClr>
              <a:buFont typeface="Wingdings" charset="2"/>
              <a:buChar char="q"/>
            </a:pPr>
            <a:r>
              <a:rPr lang="en-US" sz="2400" b="1" dirty="0" smtClean="0"/>
              <a:t>SC Maintenance   </a:t>
            </a:r>
            <a:r>
              <a:rPr lang="en-US" sz="1800" b="1" dirty="0" smtClean="0"/>
              <a:t>Tuesday 26 July, AM1 </a:t>
            </a:r>
          </a:p>
          <a:p>
            <a:pPr marL="914400" lvl="1" indent="-457200" eaLnBrk="0" fontAlgn="b" hangingPunct="0">
              <a:buClr>
                <a:srgbClr val="FF0000"/>
              </a:buClr>
              <a:buFont typeface="Wingdings" charset="0"/>
              <a:buChar char="q"/>
            </a:pPr>
            <a:r>
              <a:rPr lang="en-US" sz="1800" b="1" dirty="0" smtClean="0"/>
              <a:t>Approve </a:t>
            </a:r>
            <a:r>
              <a:rPr lang="en-US" sz="1800" b="1" dirty="0"/>
              <a:t>agenda, approve minutes, </a:t>
            </a:r>
          </a:p>
          <a:p>
            <a:pPr marL="914400" lvl="1" indent="-457200" eaLnBrk="0" fontAlgn="b" hangingPunct="0">
              <a:buClr>
                <a:srgbClr val="FF0000"/>
              </a:buClr>
              <a:buFont typeface="Wingdings" charset="0"/>
              <a:buChar char="q"/>
            </a:pPr>
            <a:r>
              <a:rPr lang="en-US" sz="1800" b="1" dirty="0"/>
              <a:t>Discuss 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endParaRPr lang="en-US" sz="1800" dirty="0" smtClean="0"/>
          </a:p>
          <a:p>
            <a:pPr marL="457200" indent="-457200" eaLnBrk="0" fontAlgn="b" hangingPunct="0">
              <a:buClr>
                <a:srgbClr val="FF0000"/>
              </a:buClr>
              <a:buFont typeface="Wingdings" charset="0"/>
              <a:buChar char="q"/>
            </a:pPr>
            <a:r>
              <a:rPr lang="en-US" sz="2400" b="1" dirty="0"/>
              <a:t>Joint </a:t>
            </a:r>
            <a:r>
              <a:rPr lang="en-US" sz="2400" b="1" dirty="0" smtClean="0"/>
              <a:t>Meeting between </a:t>
            </a:r>
            <a:r>
              <a:rPr lang="en-US" sz="2400" b="1" dirty="0"/>
              <a:t>802.15 and 802.1  </a:t>
            </a:r>
            <a:r>
              <a:rPr lang="en-US" sz="1800" b="1" dirty="0"/>
              <a:t>Tuesday 26 July, </a:t>
            </a:r>
            <a:r>
              <a:rPr lang="en-US" sz="1800" b="1" dirty="0" smtClean="0"/>
              <a:t>PM3</a:t>
            </a:r>
          </a:p>
          <a:p>
            <a:pPr marL="914400" lvl="1" indent="-457200" eaLnBrk="0" fontAlgn="b" hangingPunct="0">
              <a:buClr>
                <a:srgbClr val="FF0000"/>
              </a:buClr>
              <a:buFont typeface="Wingdings" charset="0"/>
              <a:buChar char="q"/>
            </a:pPr>
            <a:r>
              <a:rPr lang="en-US" sz="1800" b="1" dirty="0">
                <a:solidFill>
                  <a:srgbClr val="000000"/>
                </a:solidFill>
                <a:latin typeface="+mj-lt"/>
                <a:ea typeface="Lucida Grande"/>
                <a:cs typeface="Lucida Grande"/>
              </a:rPr>
              <a:t>WiFi </a:t>
            </a:r>
            <a:r>
              <a:rPr lang="en-US" sz="1800" b="1" dirty="0" smtClean="0">
                <a:solidFill>
                  <a:srgbClr val="000000"/>
                </a:solidFill>
                <a:latin typeface="+mj-lt"/>
                <a:ea typeface="Lucida Grande"/>
                <a:cs typeface="Lucida Grande"/>
              </a:rPr>
              <a:t>liaison stating </a:t>
            </a:r>
            <a:r>
              <a:rPr lang="en-US" sz="1800" b="1" dirty="0">
                <a:solidFill>
                  <a:srgbClr val="000000"/>
                </a:solidFill>
                <a:latin typeface="+mj-lt"/>
                <a:ea typeface="Lucida Grande"/>
                <a:cs typeface="Lucida Grande"/>
              </a:rPr>
              <a:t>a perceived market need to interwork between 802.11ah and 802.15.4g at layer </a:t>
            </a:r>
            <a:r>
              <a:rPr lang="en-US" sz="1800" b="1" dirty="0" smtClean="0">
                <a:solidFill>
                  <a:srgbClr val="000000"/>
                </a:solidFill>
                <a:latin typeface="+mj-lt"/>
                <a:ea typeface="Lucida Grande"/>
                <a:cs typeface="Lucida Grande"/>
              </a:rPr>
              <a:t>2</a:t>
            </a:r>
            <a:endParaRPr lang="en-US" sz="1800" b="1" dirty="0">
              <a:solidFill>
                <a:srgbClr val="000000"/>
              </a:solidFill>
              <a:latin typeface="+mj-lt"/>
              <a:ea typeface="Lucida Grande"/>
              <a:cs typeface="Lucida Grande"/>
            </a:endParaRPr>
          </a:p>
          <a:p>
            <a:pPr marL="914400" lvl="1" indent="-457200" eaLnBrk="0" fontAlgn="b" hangingPunct="0">
              <a:buClr>
                <a:srgbClr val="FF0000"/>
              </a:buClr>
              <a:buFont typeface="Wingdings" charset="0"/>
              <a:buChar char="q"/>
            </a:pPr>
            <a:r>
              <a:rPr lang="en-US" sz="1800" b="1" dirty="0" smtClean="0">
                <a:solidFill>
                  <a:srgbClr val="000000"/>
                </a:solidFill>
                <a:latin typeface="+mj-lt"/>
                <a:ea typeface="Lucida Grande"/>
                <a:cs typeface="Lucida Grande"/>
              </a:rPr>
              <a:t>TG status reports</a:t>
            </a:r>
            <a:endParaRPr lang="en-US" sz="1800" b="1" dirty="0">
              <a:latin typeface="+mj-lt"/>
            </a:endParaRPr>
          </a:p>
          <a:p>
            <a:pPr marL="457200" indent="-457200" eaLnBrk="0" fontAlgn="b" hangingPunct="0">
              <a:buClr>
                <a:srgbClr val="FF0000"/>
              </a:buClr>
              <a:buFont typeface="Wingdings" charset="0"/>
              <a:buChar char="q"/>
            </a:pPr>
            <a:r>
              <a:rPr lang="en-US" sz="2400" b="1" dirty="0"/>
              <a:t>SC WNG  </a:t>
            </a:r>
            <a:r>
              <a:rPr lang="en-US" sz="1800" b="1" dirty="0"/>
              <a:t>Wednesday 27 July, AM2</a:t>
            </a:r>
          </a:p>
          <a:p>
            <a:pPr marL="577850" lvl="1" indent="-290513" fontAlgn="b">
              <a:buClr>
                <a:srgbClr val="FF0000"/>
              </a:buClr>
              <a:buFont typeface="Wingdings" charset="2"/>
              <a:buChar char="q"/>
            </a:pPr>
            <a:r>
              <a:rPr lang="en-US" sz="1800" b="1" dirty="0">
                <a:solidFill>
                  <a:srgbClr val="000000"/>
                </a:solidFill>
                <a:ea typeface="Lucida Grande"/>
                <a:cs typeface="Lucida Grande"/>
              </a:rPr>
              <a:t>"History and Implementation of the IEEE 802 Security Architecture” </a:t>
            </a:r>
            <a:endParaRPr lang="en-US" sz="1800" b="1" dirty="0" smtClean="0">
              <a:solidFill>
                <a:srgbClr val="000000"/>
              </a:solidFill>
              <a:ea typeface="Lucida Grande"/>
              <a:cs typeface="Lucida Grande"/>
            </a:endParaRPr>
          </a:p>
          <a:p>
            <a:pPr marL="577850" lvl="1" indent="-290513" fontAlgn="b">
              <a:buClr>
                <a:srgbClr val="FF0000"/>
              </a:buClr>
              <a:buFont typeface="Wingdings" charset="2"/>
              <a:buChar char="q"/>
            </a:pPr>
            <a:r>
              <a:rPr lang="en-US" sz="1800" b="1" dirty="0" smtClean="0">
                <a:solidFill>
                  <a:srgbClr val="000000"/>
                </a:solidFill>
              </a:rPr>
              <a:t>“IEEE </a:t>
            </a:r>
            <a:r>
              <a:rPr lang="en-US" sz="1800" b="1" dirty="0">
                <a:solidFill>
                  <a:srgbClr val="000000"/>
                </a:solidFill>
              </a:rPr>
              <a:t>Standards for Low Power Wide Area </a:t>
            </a:r>
            <a:r>
              <a:rPr lang="en-US" sz="1800" b="1" dirty="0" smtClean="0">
                <a:solidFill>
                  <a:srgbClr val="000000"/>
                </a:solidFill>
              </a:rPr>
              <a:t>Network</a:t>
            </a:r>
            <a:r>
              <a:rPr lang="en-US" sz="1800" b="1" dirty="0" smtClean="0"/>
              <a:t>s”</a:t>
            </a:r>
            <a:endParaRPr lang="en-US" sz="1800" b="1" dirty="0">
              <a:solidFill>
                <a:srgbClr val="000000"/>
              </a:solidFill>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30214</TotalTime>
  <Words>3076</Words>
  <Application>Microsoft Macintosh PowerPoint</Application>
  <PresentationFormat>On-screen Show (4:3)</PresentationFormat>
  <Paragraphs>361</Paragraphs>
  <Slides>24</Slides>
  <Notes>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15-16-0455-01)</vt:lpstr>
      <vt:lpstr>SC IETF</vt:lpstr>
      <vt:lpstr>SC IETF</vt:lpstr>
      <vt:lpstr>SC IETF</vt:lpstr>
      <vt:lpstr>SC IETF</vt:lpstr>
      <vt:lpstr>SC IETF</vt:lpstr>
      <vt:lpstr>SC IETF</vt:lpstr>
      <vt:lpstr>SC IETF</vt:lpstr>
      <vt:lpstr>SC IETF</vt:lpstr>
      <vt:lpstr>SC IETF</vt:lpstr>
      <vt:lpstr>SC IETF</vt:lpstr>
      <vt:lpstr>SC IETF</vt:lpstr>
      <vt:lpstr>Joint Meeting between 802.15 and 802.1</vt:lpstr>
      <vt:lpstr>SC Maintenance</vt:lpstr>
      <vt:lpstr>SC WNG </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San Diego</dc:title>
  <dc:subject>IEEE 802.15 &lt;SC Report&gt;</dc:subject>
  <dc:creator>Pat Kinney</dc:creator>
  <cp:keywords/>
  <dc:description>&lt;15-16-01476-00-0mag&gt;</dc:description>
  <cp:lastModifiedBy>Pat Kinney</cp:lastModifiedBy>
  <cp:revision>699</cp:revision>
  <cp:lastPrinted>1998-02-10T13:28:06Z</cp:lastPrinted>
  <dcterms:created xsi:type="dcterms:W3CDTF">2009-07-12T16:25:16Z</dcterms:created>
  <dcterms:modified xsi:type="dcterms:W3CDTF">2016-07-23T14:04:51Z</dcterms:modified>
  <cp:category/>
</cp:coreProperties>
</file>