
<file path=[Content_Types].xml><?xml version="1.0" encoding="utf-8"?>
<Types xmlns="http://schemas.openxmlformats.org/package/2006/content-types">
  <Default Extension="bin" ContentType="application/vnd.openxmlformats-officedocument.oleObject"/>
  <Default Extension="vsd" ContentType="application/vnd.visio"/>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9" r:id="rId2"/>
    <p:sldId id="258" r:id="rId3"/>
    <p:sldId id="256" r:id="rId4"/>
    <p:sldId id="288" r:id="rId5"/>
    <p:sldId id="298" r:id="rId6"/>
    <p:sldId id="299" r:id="rId7"/>
    <p:sldId id="275" r:id="rId8"/>
    <p:sldId id="300" r:id="rId9"/>
    <p:sldId id="301" r:id="rId10"/>
    <p:sldId id="302" r:id="rId11"/>
    <p:sldId id="303" r:id="rId12"/>
    <p:sldId id="304" r:id="rId13"/>
    <p:sldId id="296"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Times New Roman" pitchFamily="18" charset="0"/>
        <a:ea typeface="+mn-ea"/>
        <a:cs typeface="+mn-cs"/>
      </a:defRPr>
    </a:lvl6pPr>
    <a:lvl7pPr marL="2743200" algn="l" defTabSz="914400" rtl="0" eaLnBrk="1" latinLnBrk="1" hangingPunct="1">
      <a:defRPr sz="1200" kern="1200">
        <a:solidFill>
          <a:schemeClr val="tx1"/>
        </a:solidFill>
        <a:latin typeface="Times New Roman" pitchFamily="18" charset="0"/>
        <a:ea typeface="+mn-ea"/>
        <a:cs typeface="+mn-cs"/>
      </a:defRPr>
    </a:lvl7pPr>
    <a:lvl8pPr marL="3200400" algn="l" defTabSz="914400" rtl="0" eaLnBrk="1" latinLnBrk="1" hangingPunct="1">
      <a:defRPr sz="1200" kern="1200">
        <a:solidFill>
          <a:schemeClr val="tx1"/>
        </a:solidFill>
        <a:latin typeface="Times New Roman" pitchFamily="18" charset="0"/>
        <a:ea typeface="+mn-ea"/>
        <a:cs typeface="+mn-cs"/>
      </a:defRPr>
    </a:lvl8pPr>
    <a:lvl9pPr marL="3657600" algn="l" defTabSz="914400" rtl="0" eaLnBrk="1" latinLnBrk="1"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8" autoAdjust="0"/>
    <p:restoredTop sz="94660" autoAdjust="0"/>
  </p:normalViewPr>
  <p:slideViewPr>
    <p:cSldViewPr>
      <p:cViewPr varScale="1">
        <p:scale>
          <a:sx n="166" d="100"/>
          <a:sy n="166" d="100"/>
        </p:scale>
        <p:origin x="1566"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굴림" charset="-127"/>
              </a:defRPr>
            </a:lvl1pPr>
          </a:lstStyle>
          <a:p>
            <a:r>
              <a:rPr lang="en-US" altLang="ko-KR"/>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굴림" charset="-127"/>
              </a:defRPr>
            </a:lvl1pPr>
          </a:lstStyle>
          <a:p>
            <a:r>
              <a:rPr lang="en-US" altLang="ko-KR"/>
              <a:t>Page </a:t>
            </a:r>
            <a:fld id="{D49D2793-6003-4406-A1E0-792DAF0B858A}" type="slidenum">
              <a:rPr lang="en-US" altLang="ko-KR"/>
              <a:pPr/>
              <a:t>‹#›</a:t>
            </a:fld>
            <a:endParaRPr lang="en-US" altLang="ko-KR"/>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r>
              <a:rPr lang="en-US" altLang="ko-KR" sz="1200">
                <a:ea typeface="굴림" charset="-127"/>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2114505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굴림" charset="-127"/>
              </a:defRPr>
            </a:lvl1pPr>
          </a:lstStyle>
          <a:p>
            <a:r>
              <a:rPr lang="en-US" altLang="ko-KR"/>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굴림" charset="-127"/>
              </a:defRPr>
            </a:lvl1pPr>
          </a:lstStyle>
          <a:p>
            <a:r>
              <a:rPr lang="en-US" altLang="ko-KR"/>
              <a:t>&lt;month year&gt;</a:t>
            </a:r>
          </a:p>
        </p:txBody>
      </p:sp>
      <p:sp>
        <p:nvSpPr>
          <p:cNvPr id="2052" name="Rectangle 4"/>
          <p:cNvSpPr>
            <a:spLocks noGrp="1" noRot="1" noChangeAspect="1" noChangeArrowheads="1" noTextEdit="1"/>
          </p:cNvSpPr>
          <p:nvPr>
            <p:ph type="sldImg" idx="2"/>
          </p:nvPr>
        </p:nvSpPr>
        <p:spPr bwMode="auto">
          <a:xfrm>
            <a:off x="1154113" y="701675"/>
            <a:ext cx="4625975"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굴림" charset="-127"/>
              </a:defRPr>
            </a:lvl5pPr>
          </a:lstStyle>
          <a:p>
            <a:pPr lvl="4"/>
            <a:r>
              <a:rPr lang="en-US" altLang="ko-KR"/>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굴림" charset="-127"/>
              </a:defRPr>
            </a:lvl1pPr>
          </a:lstStyle>
          <a:p>
            <a:r>
              <a:rPr lang="en-US" altLang="ko-KR"/>
              <a:t>Page </a:t>
            </a:r>
            <a:fld id="{5E05FB7E-1E59-44B8-BB9E-C7E35A2108AF}" type="slidenum">
              <a:rPr lang="en-US" altLang="ko-KR"/>
              <a:pPr/>
              <a:t>‹#›</a:t>
            </a:fld>
            <a:endParaRPr lang="en-US" altLang="ko-KR"/>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a:ea typeface="굴림" charset="-127"/>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a:p>
        </p:txBody>
      </p:sp>
    </p:spTree>
    <p:extLst>
      <p:ext uri="{BB962C8B-B14F-4D97-AF65-F5344CB8AC3E}">
        <p14:creationId xmlns:p14="http://schemas.microsoft.com/office/powerpoint/2010/main" val="14038010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a:p>
        </p:txBody>
      </p:sp>
      <p:sp>
        <p:nvSpPr>
          <p:cNvPr id="4" name="Header Placeholder 3"/>
          <p:cNvSpPr>
            <a:spLocks noGrp="1"/>
          </p:cNvSpPr>
          <p:nvPr>
            <p:ph type="hdr" sz="quarter" idx="10"/>
          </p:nvPr>
        </p:nvSpPr>
        <p:spPr/>
        <p:txBody>
          <a:bodyPr/>
          <a:lstStyle/>
          <a:p>
            <a:r>
              <a:rPr lang="en-US" altLang="ko-KR" smtClean="0"/>
              <a:t>doc.: IEEE 802.15-&lt;doc#&gt;</a:t>
            </a:r>
            <a:endParaRPr lang="en-US" altLang="ko-KR"/>
          </a:p>
        </p:txBody>
      </p:sp>
      <p:sp>
        <p:nvSpPr>
          <p:cNvPr id="5" name="Date Placeholder 4"/>
          <p:cNvSpPr>
            <a:spLocks noGrp="1"/>
          </p:cNvSpPr>
          <p:nvPr>
            <p:ph type="dt" idx="11"/>
          </p:nvPr>
        </p:nvSpPr>
        <p:spPr/>
        <p:txBody>
          <a:bodyPr/>
          <a:lstStyle/>
          <a:p>
            <a:r>
              <a:rPr lang="en-US" altLang="ko-KR" smtClean="0"/>
              <a:t>&lt;month year&gt;</a:t>
            </a:r>
            <a:endParaRPr lang="en-US" altLang="ko-KR"/>
          </a:p>
        </p:txBody>
      </p:sp>
      <p:sp>
        <p:nvSpPr>
          <p:cNvPr id="6" name="Footer Placeholder 5"/>
          <p:cNvSpPr>
            <a:spLocks noGrp="1"/>
          </p:cNvSpPr>
          <p:nvPr>
            <p:ph type="ftr" sz="quarter" idx="12"/>
          </p:nvPr>
        </p:nvSpPr>
        <p:spPr/>
        <p:txBody>
          <a:bodyPr/>
          <a:lstStyle/>
          <a:p>
            <a:pPr lvl="4"/>
            <a:r>
              <a:rPr lang="en-US" altLang="ko-KR" smtClean="0"/>
              <a:t>&lt;author&gt;, &lt;company&gt;</a:t>
            </a:r>
            <a:endParaRPr lang="en-US" altLang="ko-KR"/>
          </a:p>
        </p:txBody>
      </p:sp>
      <p:sp>
        <p:nvSpPr>
          <p:cNvPr id="7" name="Slide Number Placeholder 6"/>
          <p:cNvSpPr>
            <a:spLocks noGrp="1"/>
          </p:cNvSpPr>
          <p:nvPr>
            <p:ph type="sldNum" sz="quarter" idx="13"/>
          </p:nvPr>
        </p:nvSpPr>
        <p:spPr/>
        <p:txBody>
          <a:bodyPr/>
          <a:lstStyle/>
          <a:p>
            <a:r>
              <a:rPr lang="en-US" altLang="ko-KR" smtClean="0"/>
              <a:t>Page </a:t>
            </a:r>
            <a:fld id="{5E05FB7E-1E59-44B8-BB9E-C7E35A2108AF}" type="slidenum">
              <a:rPr lang="en-US" altLang="ko-KR" smtClean="0"/>
              <a:pPr/>
              <a:t>1</a:t>
            </a:fld>
            <a:endParaRPr lang="en-US" altLang="ko-KR"/>
          </a:p>
        </p:txBody>
      </p:sp>
    </p:spTree>
    <p:extLst>
      <p:ext uri="{BB962C8B-B14F-4D97-AF65-F5344CB8AC3E}">
        <p14:creationId xmlns:p14="http://schemas.microsoft.com/office/powerpoint/2010/main" val="148049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ko-KR"/>
              <a:t>doc.: IEEE 802.15-&lt;doc#&gt;</a:t>
            </a:r>
          </a:p>
        </p:txBody>
      </p:sp>
      <p:sp>
        <p:nvSpPr>
          <p:cNvPr id="5" name="Rectangle 3"/>
          <p:cNvSpPr>
            <a:spLocks noGrp="1" noChangeArrowheads="1"/>
          </p:cNvSpPr>
          <p:nvPr>
            <p:ph type="dt" idx="1"/>
          </p:nvPr>
        </p:nvSpPr>
        <p:spPr>
          <a:ln/>
        </p:spPr>
        <p:txBody>
          <a:bodyPr/>
          <a:lstStyle/>
          <a:p>
            <a:r>
              <a:rPr lang="en-US" altLang="ko-KR"/>
              <a:t>&lt;month year&gt;</a:t>
            </a:r>
          </a:p>
        </p:txBody>
      </p:sp>
      <p:sp>
        <p:nvSpPr>
          <p:cNvPr id="6" name="Rectangle 6"/>
          <p:cNvSpPr>
            <a:spLocks noGrp="1" noChangeArrowheads="1"/>
          </p:cNvSpPr>
          <p:nvPr>
            <p:ph type="ftr" sz="quarter" idx="4"/>
          </p:nvPr>
        </p:nvSpPr>
        <p:spPr>
          <a:ln/>
        </p:spPr>
        <p:txBody>
          <a:bodyPr/>
          <a:lstStyle/>
          <a:p>
            <a:pPr lvl="4"/>
            <a:r>
              <a:rPr lang="en-US" altLang="ko-KR"/>
              <a:t>&lt;author&gt;, &lt;company&gt;</a:t>
            </a:r>
          </a:p>
        </p:txBody>
      </p:sp>
      <p:sp>
        <p:nvSpPr>
          <p:cNvPr id="7" name="Rectangle 7"/>
          <p:cNvSpPr>
            <a:spLocks noGrp="1" noChangeArrowheads="1"/>
          </p:cNvSpPr>
          <p:nvPr>
            <p:ph type="sldNum" sz="quarter" idx="5"/>
          </p:nvPr>
        </p:nvSpPr>
        <p:spPr>
          <a:ln/>
        </p:spPr>
        <p:txBody>
          <a:bodyPr/>
          <a:lstStyle/>
          <a:p>
            <a:r>
              <a:rPr lang="en-US" altLang="ko-KR"/>
              <a:t>Page </a:t>
            </a:r>
            <a:fld id="{70AB3591-5814-41A5-BEE7-109AAF99861A}" type="slidenum">
              <a:rPr lang="en-US" altLang="ko-KR"/>
              <a:pPr/>
              <a:t>3</a:t>
            </a:fld>
            <a:endParaRPr lang="en-US" altLang="ko-KR"/>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4277772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9"/>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&lt;July 2016&gt;</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EF23335-5352-4985-ABC1-A1D371906F20}" type="slidenum">
              <a:rPr lang="en-US" altLang="ko-KR"/>
              <a:pPr/>
              <a:t>‹#›</a:t>
            </a:fld>
            <a:endParaRPr lang="en-US" altLang="ko-KR"/>
          </a:p>
        </p:txBody>
      </p:sp>
    </p:spTree>
    <p:extLst>
      <p:ext uri="{BB962C8B-B14F-4D97-AF65-F5344CB8AC3E}">
        <p14:creationId xmlns:p14="http://schemas.microsoft.com/office/powerpoint/2010/main" val="7011988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&lt;July 2016&gt;</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7E6B6837-4D36-44F9-A542-92DBC7B6BF54}" type="slidenum">
              <a:rPr lang="en-US" altLang="ko-KR"/>
              <a:pPr/>
              <a:t>‹#›</a:t>
            </a:fld>
            <a:endParaRPr lang="en-US" altLang="ko-KR"/>
          </a:p>
        </p:txBody>
      </p:sp>
    </p:spTree>
    <p:extLst>
      <p:ext uri="{BB962C8B-B14F-4D97-AF65-F5344CB8AC3E}">
        <p14:creationId xmlns:p14="http://schemas.microsoft.com/office/powerpoint/2010/main" val="178385923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15100" y="685800"/>
            <a:ext cx="1943100" cy="5410200"/>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685800" y="685800"/>
            <a:ext cx="5676900" cy="541020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lvl1pPr>
              <a:defRPr/>
            </a:lvl1pPr>
          </a:lstStyle>
          <a:p>
            <a:r>
              <a:rPr lang="en-US" altLang="ko-KR" smtClean="0"/>
              <a:t>&lt;July 2016&gt;</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8056FE5D-BAC0-470C-81AA-BA4651ECD137}" type="slidenum">
              <a:rPr lang="en-US" altLang="ko-KR"/>
              <a:pPr/>
              <a:t>‹#›</a:t>
            </a:fld>
            <a:endParaRPr lang="en-US" altLang="ko-KR"/>
          </a:p>
        </p:txBody>
      </p:sp>
    </p:spTree>
    <p:extLst>
      <p:ext uri="{BB962C8B-B14F-4D97-AF65-F5344CB8AC3E}">
        <p14:creationId xmlns:p14="http://schemas.microsoft.com/office/powerpoint/2010/main" val="4927248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685800" y="378282"/>
            <a:ext cx="1600200" cy="215444"/>
          </a:xfrm>
        </p:spPr>
        <p:txBody>
          <a:bodyPr/>
          <a:lstStyle>
            <a:lvl1pPr>
              <a:defRPr/>
            </a:lvl1pPr>
          </a:lstStyle>
          <a:p>
            <a:r>
              <a:rPr lang="en-US" altLang="ko-KR" smtClean="0"/>
              <a:t>&lt;July 2016&gt;</a:t>
            </a:r>
            <a:endParaRPr lang="en-US" altLang="ko-KR" dirty="0"/>
          </a:p>
        </p:txBody>
      </p:sp>
      <p:sp>
        <p:nvSpPr>
          <p:cNvPr id="5" name="바닥글 개체 틀 4"/>
          <p:cNvSpPr>
            <a:spLocks noGrp="1"/>
          </p:cNvSpPr>
          <p:nvPr>
            <p:ph type="ftr" sz="quarter" idx="11"/>
          </p:nvPr>
        </p:nvSpPr>
        <p:spPr>
          <a:xfrm>
            <a:off x="5486400" y="6475413"/>
            <a:ext cx="3124200" cy="184666"/>
          </a:xfrm>
        </p:spPr>
        <p:txBody>
          <a:bodyPr/>
          <a:lstStyle>
            <a:lvl1pPr>
              <a:defRPr/>
            </a:lvl1pPr>
          </a:lstStyle>
          <a:p>
            <a:r>
              <a:rPr lang="en-US" altLang="ko-KR" dirty="0" smtClean="0"/>
              <a:t>&lt;Bing Hui&gt;, &lt;ETRI&gt;</a:t>
            </a:r>
            <a:endParaRPr lang="en-US" altLang="ko-KR" dirty="0"/>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A5F1B148-D82A-47A5-BCE5-934BDCB36E59}" type="slidenum">
              <a:rPr lang="en-US" altLang="ko-KR"/>
              <a:pPr/>
              <a:t>‹#›</a:t>
            </a:fld>
            <a:endParaRPr lang="en-US" altLang="ko-KR"/>
          </a:p>
        </p:txBody>
      </p:sp>
    </p:spTree>
    <p:extLst>
      <p:ext uri="{BB962C8B-B14F-4D97-AF65-F5344CB8AC3E}">
        <p14:creationId xmlns:p14="http://schemas.microsoft.com/office/powerpoint/2010/main" val="37529078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4"/>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r>
              <a:rPr lang="en-US" altLang="ko-KR" smtClean="0"/>
              <a:t>&lt;July 2016&gt;</a:t>
            </a:r>
            <a:endParaRPr lang="en-US" altLang="ko-KR"/>
          </a:p>
        </p:txBody>
      </p:sp>
      <p:sp>
        <p:nvSpPr>
          <p:cNvPr id="5" name="바닥글 개체 틀 4"/>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6" name="슬라이드 번호 개체 틀 5"/>
          <p:cNvSpPr>
            <a:spLocks noGrp="1"/>
          </p:cNvSpPr>
          <p:nvPr>
            <p:ph type="sldNum" sz="quarter" idx="12"/>
          </p:nvPr>
        </p:nvSpPr>
        <p:spPr/>
        <p:txBody>
          <a:bodyPr/>
          <a:lstStyle>
            <a:lvl1pPr>
              <a:defRPr/>
            </a:lvl1pPr>
          </a:lstStyle>
          <a:p>
            <a:r>
              <a:rPr lang="en-US" altLang="ko-KR"/>
              <a:t>Slide </a:t>
            </a:r>
            <a:fld id="{EDDF1773-C703-409C-9B8F-2CC0031EF3A7}" type="slidenum">
              <a:rPr lang="en-US" altLang="ko-KR"/>
              <a:pPr/>
              <a:t>‹#›</a:t>
            </a:fld>
            <a:endParaRPr lang="en-US" altLang="ko-KR"/>
          </a:p>
        </p:txBody>
      </p:sp>
    </p:spTree>
    <p:extLst>
      <p:ext uri="{BB962C8B-B14F-4D97-AF65-F5344CB8AC3E}">
        <p14:creationId xmlns:p14="http://schemas.microsoft.com/office/powerpoint/2010/main" val="13952051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lvl1pPr>
              <a:defRPr/>
            </a:lvl1pPr>
          </a:lstStyle>
          <a:p>
            <a:r>
              <a:rPr lang="en-US" altLang="ko-KR" smtClean="0"/>
              <a:t>&lt;July 2016&gt;</a:t>
            </a:r>
            <a:endParaRPr lang="en-US" altLang="ko-KR"/>
          </a:p>
        </p:txBody>
      </p:sp>
      <p:sp>
        <p:nvSpPr>
          <p:cNvPr id="6" name="바닥글 개체 틀 5"/>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307ED5DF-168F-4D0B-BA98-CD53C968AB57}" type="slidenum">
              <a:rPr lang="en-US" altLang="ko-KR"/>
              <a:pPr/>
              <a:t>‹#›</a:t>
            </a:fld>
            <a:endParaRPr lang="en-US" altLang="ko-KR"/>
          </a:p>
        </p:txBody>
      </p:sp>
    </p:spTree>
    <p:extLst>
      <p:ext uri="{BB962C8B-B14F-4D97-AF65-F5344CB8AC3E}">
        <p14:creationId xmlns:p14="http://schemas.microsoft.com/office/powerpoint/2010/main" val="26789150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lvl1pPr>
              <a:defRPr/>
            </a:lvl1pPr>
          </a:lstStyle>
          <a:p>
            <a:r>
              <a:rPr lang="en-US" altLang="ko-KR" smtClean="0"/>
              <a:t>&lt;July 2016&gt;</a:t>
            </a:r>
            <a:endParaRPr lang="en-US" altLang="ko-KR"/>
          </a:p>
        </p:txBody>
      </p:sp>
      <p:sp>
        <p:nvSpPr>
          <p:cNvPr id="8" name="바닥글 개체 틀 7"/>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9" name="슬라이드 번호 개체 틀 8"/>
          <p:cNvSpPr>
            <a:spLocks noGrp="1"/>
          </p:cNvSpPr>
          <p:nvPr>
            <p:ph type="sldNum" sz="quarter" idx="12"/>
          </p:nvPr>
        </p:nvSpPr>
        <p:spPr/>
        <p:txBody>
          <a:bodyPr/>
          <a:lstStyle>
            <a:lvl1pPr>
              <a:defRPr/>
            </a:lvl1pPr>
          </a:lstStyle>
          <a:p>
            <a:r>
              <a:rPr lang="en-US" altLang="ko-KR"/>
              <a:t>Slide </a:t>
            </a:r>
            <a:fld id="{761A0BB6-E1C3-4DF4-B2FA-E06F7523ACD7}" type="slidenum">
              <a:rPr lang="en-US" altLang="ko-KR"/>
              <a:pPr/>
              <a:t>‹#›</a:t>
            </a:fld>
            <a:endParaRPr lang="en-US" altLang="ko-KR"/>
          </a:p>
        </p:txBody>
      </p:sp>
    </p:spTree>
    <p:extLst>
      <p:ext uri="{BB962C8B-B14F-4D97-AF65-F5344CB8AC3E}">
        <p14:creationId xmlns:p14="http://schemas.microsoft.com/office/powerpoint/2010/main" val="3931365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lvl1pPr>
              <a:defRPr/>
            </a:lvl1pPr>
          </a:lstStyle>
          <a:p>
            <a:r>
              <a:rPr lang="en-US" altLang="ko-KR" smtClean="0"/>
              <a:t>&lt;July 2016&gt;</a:t>
            </a:r>
            <a:endParaRPr lang="en-US" altLang="ko-KR"/>
          </a:p>
        </p:txBody>
      </p:sp>
      <p:sp>
        <p:nvSpPr>
          <p:cNvPr id="4" name="바닥글 개체 틀 3"/>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5" name="슬라이드 번호 개체 틀 4"/>
          <p:cNvSpPr>
            <a:spLocks noGrp="1"/>
          </p:cNvSpPr>
          <p:nvPr>
            <p:ph type="sldNum" sz="quarter" idx="12"/>
          </p:nvPr>
        </p:nvSpPr>
        <p:spPr/>
        <p:txBody>
          <a:bodyPr/>
          <a:lstStyle>
            <a:lvl1pPr>
              <a:defRPr/>
            </a:lvl1pPr>
          </a:lstStyle>
          <a:p>
            <a:r>
              <a:rPr lang="en-US" altLang="ko-KR"/>
              <a:t>Slide </a:t>
            </a:r>
            <a:fld id="{5041C563-A14B-4BA6-A64B-36A5A3484914}" type="slidenum">
              <a:rPr lang="en-US" altLang="ko-KR"/>
              <a:pPr/>
              <a:t>‹#›</a:t>
            </a:fld>
            <a:endParaRPr lang="en-US" altLang="ko-KR"/>
          </a:p>
        </p:txBody>
      </p:sp>
    </p:spTree>
    <p:extLst>
      <p:ext uri="{BB962C8B-B14F-4D97-AF65-F5344CB8AC3E}">
        <p14:creationId xmlns:p14="http://schemas.microsoft.com/office/powerpoint/2010/main" val="41426463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lvl1pPr>
              <a:defRPr/>
            </a:lvl1pPr>
          </a:lstStyle>
          <a:p>
            <a:r>
              <a:rPr lang="en-US" altLang="ko-KR" smtClean="0"/>
              <a:t>&lt;July 2016&gt;</a:t>
            </a:r>
            <a:endParaRPr lang="en-US" altLang="ko-KR" dirty="0"/>
          </a:p>
        </p:txBody>
      </p:sp>
      <p:sp>
        <p:nvSpPr>
          <p:cNvPr id="3" name="바닥글 개체 틀 2"/>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4" name="슬라이드 번호 개체 틀 3"/>
          <p:cNvSpPr>
            <a:spLocks noGrp="1"/>
          </p:cNvSpPr>
          <p:nvPr>
            <p:ph type="sldNum" sz="quarter" idx="12"/>
          </p:nvPr>
        </p:nvSpPr>
        <p:spPr/>
        <p:txBody>
          <a:bodyPr/>
          <a:lstStyle>
            <a:lvl1pPr>
              <a:defRPr/>
            </a:lvl1pPr>
          </a:lstStyle>
          <a:p>
            <a:r>
              <a:rPr lang="en-US" altLang="ko-KR"/>
              <a:t>Slide </a:t>
            </a:r>
            <a:fld id="{B87C7261-9F80-4158-B227-B5A76146414A}" type="slidenum">
              <a:rPr lang="en-US" altLang="ko-KR"/>
              <a:pPr/>
              <a:t>‹#›</a:t>
            </a:fld>
            <a:endParaRPr lang="en-US" altLang="ko-KR"/>
          </a:p>
        </p:txBody>
      </p:sp>
    </p:spTree>
    <p:extLst>
      <p:ext uri="{BB962C8B-B14F-4D97-AF65-F5344CB8AC3E}">
        <p14:creationId xmlns:p14="http://schemas.microsoft.com/office/powerpoint/2010/main" val="39778293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2"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ko-KR" altLang="en-US" dirty="0"/>
          </a:p>
        </p:txBody>
      </p:sp>
      <p:sp>
        <p:nvSpPr>
          <p:cNvPr id="4" name="텍스트 개체 틀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smtClean="0"/>
              <a:t>&lt;July 2016&gt;</a:t>
            </a:r>
            <a:endParaRPr lang="en-US" altLang="ko-KR"/>
          </a:p>
        </p:txBody>
      </p:sp>
      <p:sp>
        <p:nvSpPr>
          <p:cNvPr id="6" name="바닥글 개체 틀 5"/>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3920CA92-F95F-40D5-8DAF-E5AFB4843CA8}" type="slidenum">
              <a:rPr lang="en-US" altLang="ko-KR"/>
              <a:pPr/>
              <a:t>‹#›</a:t>
            </a:fld>
            <a:endParaRPr lang="en-US" altLang="ko-KR"/>
          </a:p>
        </p:txBody>
      </p:sp>
    </p:spTree>
    <p:extLst>
      <p:ext uri="{BB962C8B-B14F-4D97-AF65-F5344CB8AC3E}">
        <p14:creationId xmlns:p14="http://schemas.microsoft.com/office/powerpoint/2010/main" val="138769050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ko-KR" altLang="en-US" smtClean="0"/>
              <a:t>그림을 추가하려면 아이콘을 클릭하십시오</a:t>
            </a: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lvl1pPr>
              <a:defRPr/>
            </a:lvl1pPr>
          </a:lstStyle>
          <a:p>
            <a:r>
              <a:rPr lang="en-US" altLang="ko-KR" smtClean="0"/>
              <a:t>&lt;July 2016&gt;</a:t>
            </a:r>
            <a:endParaRPr lang="en-US" altLang="ko-KR"/>
          </a:p>
        </p:txBody>
      </p:sp>
      <p:sp>
        <p:nvSpPr>
          <p:cNvPr id="6" name="바닥글 개체 틀 5"/>
          <p:cNvSpPr>
            <a:spLocks noGrp="1"/>
          </p:cNvSpPr>
          <p:nvPr>
            <p:ph type="ftr" sz="quarter" idx="11"/>
          </p:nvPr>
        </p:nvSpPr>
        <p:spPr/>
        <p:txBody>
          <a:bodyPr/>
          <a:lstStyle>
            <a:lvl1pPr>
              <a:defRPr/>
            </a:lvl1pPr>
          </a:lstStyle>
          <a:p>
            <a:r>
              <a:rPr lang="en-US" altLang="ko-KR" smtClean="0"/>
              <a:t>&lt;Bing Hui&gt;, &lt;ETRI&gt;</a:t>
            </a:r>
            <a:endParaRPr lang="en-US" altLang="ko-KR"/>
          </a:p>
        </p:txBody>
      </p:sp>
      <p:sp>
        <p:nvSpPr>
          <p:cNvPr id="7" name="슬라이드 번호 개체 틀 6"/>
          <p:cNvSpPr>
            <a:spLocks noGrp="1"/>
          </p:cNvSpPr>
          <p:nvPr>
            <p:ph type="sldNum" sz="quarter" idx="12"/>
          </p:nvPr>
        </p:nvSpPr>
        <p:spPr/>
        <p:txBody>
          <a:bodyPr/>
          <a:lstStyle>
            <a:lvl1pPr>
              <a:defRPr/>
            </a:lvl1pPr>
          </a:lstStyle>
          <a:p>
            <a:r>
              <a:rPr lang="en-US" altLang="ko-KR"/>
              <a:t>Slide </a:t>
            </a:r>
            <a:fld id="{49CB92E0-92AD-4038-B3A7-685FE68D80C4}" type="slidenum">
              <a:rPr lang="en-US" altLang="ko-KR"/>
              <a:pPr/>
              <a:t>‹#›</a:t>
            </a:fld>
            <a:endParaRPr lang="en-US" altLang="ko-KR"/>
          </a:p>
        </p:txBody>
      </p:sp>
    </p:spTree>
    <p:extLst>
      <p:ext uri="{BB962C8B-B14F-4D97-AF65-F5344CB8AC3E}">
        <p14:creationId xmlns:p14="http://schemas.microsoft.com/office/powerpoint/2010/main" val="22355038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ko-KR" altLang="en-US" smtClean="0"/>
              <a:t>마스터 제목 스타일 편집</a:t>
            </a:r>
            <a:endParaRPr lang="en-US" altLang="ko-KR"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ltLang="ko-KR" smtClean="0"/>
          </a:p>
        </p:txBody>
      </p:sp>
      <p:sp>
        <p:nvSpPr>
          <p:cNvPr id="1028" name="Rectangle 4"/>
          <p:cNvSpPr>
            <a:spLocks noGrp="1" noChangeArrowheads="1"/>
          </p:cNvSpPr>
          <p:nvPr>
            <p:ph type="dt" sz="half" idx="2"/>
          </p:nvPr>
        </p:nvSpPr>
        <p:spPr bwMode="auto">
          <a:xfrm>
            <a:off x="685800" y="378283"/>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굴림" charset="-127"/>
              </a:defRPr>
            </a:lvl1pPr>
          </a:lstStyle>
          <a:p>
            <a:r>
              <a:rPr lang="en-US" altLang="ko-KR" smtClean="0"/>
              <a:t>&lt;July 2016&gt;</a:t>
            </a:r>
            <a:endParaRPr lang="en-US" altLang="ko-K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굴림" charset="-127"/>
              </a:defRPr>
            </a:lvl1pPr>
          </a:lstStyle>
          <a:p>
            <a:r>
              <a:rPr lang="en-US" altLang="ko-KR" smtClean="0"/>
              <a:t>&lt;Bing Hui&gt;, &lt;ETRI&gt;</a:t>
            </a:r>
            <a:endParaRPr lang="en-US" altLang="ko-KR"/>
          </a:p>
        </p:txBody>
      </p:sp>
      <p:sp>
        <p:nvSpPr>
          <p:cNvPr id="1030" name="Rectangle 6"/>
          <p:cNvSpPr>
            <a:spLocks noGrp="1" noChangeArrowheads="1"/>
          </p:cNvSpPr>
          <p:nvPr>
            <p:ph type="sldNum" sz="quarter" idx="4"/>
          </p:nvPr>
        </p:nvSpPr>
        <p:spPr bwMode="auto">
          <a:xfrm>
            <a:off x="4342400" y="6475413"/>
            <a:ext cx="53540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굴림" charset="-127"/>
              </a:defRPr>
            </a:lvl1pPr>
          </a:lstStyle>
          <a:p>
            <a:r>
              <a:rPr lang="en-US" altLang="ko-KR"/>
              <a:t>Slide </a:t>
            </a:r>
            <a:fld id="{67ECA175-EBE1-4C68-83FE-0FFB69390FCD}" type="slidenum">
              <a:rPr lang="en-US" altLang="ko-KR"/>
              <a:pPr/>
              <a:t>‹#›</a:t>
            </a:fld>
            <a:endParaRPr lang="en-US" altLang="ko-KR"/>
          </a:p>
        </p:txBody>
      </p:sp>
      <p:sp>
        <p:nvSpPr>
          <p:cNvPr id="1031" name="Rectangle 7"/>
          <p:cNvSpPr>
            <a:spLocks noChangeArrowheads="1"/>
          </p:cNvSpPr>
          <p:nvPr/>
        </p:nvSpPr>
        <p:spPr bwMode="auto">
          <a:xfrm>
            <a:off x="4495800" y="394157"/>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935977" lvl="4" algn="r"/>
            <a:r>
              <a:rPr lang="en-US" altLang="ko-KR" sz="1400" b="1" dirty="0">
                <a:ea typeface="굴림" charset="-127"/>
              </a:rPr>
              <a:t>doc.: IEEE </a:t>
            </a:r>
            <a:r>
              <a:rPr lang="en-US" altLang="ko-KR" sz="1400" b="1" kern="1200" dirty="0" smtClean="0">
                <a:solidFill>
                  <a:schemeClr val="tx1"/>
                </a:solidFill>
                <a:latin typeface="Times New Roman" pitchFamily="18" charset="0"/>
                <a:ea typeface="굴림" charset="-127"/>
                <a:cs typeface="+mn-cs"/>
              </a:rPr>
              <a:t>802. 15-16-0473-00-hrrc</a:t>
            </a:r>
            <a:endParaRPr lang="en-US" altLang="ko-KR" sz="1400" b="1" kern="1200" dirty="0">
              <a:solidFill>
                <a:schemeClr val="tx1"/>
              </a:solidFill>
              <a:latin typeface="Times New Roman" pitchFamily="18" charset="0"/>
              <a:ea typeface="굴림" charset="-127"/>
              <a:cs typeface="+mn-cs"/>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sz="1200"/>
          </a:p>
        </p:txBody>
      </p:sp>
      <p:sp>
        <p:nvSpPr>
          <p:cNvPr id="1033" name="Rectangle 9"/>
          <p:cNvSpPr>
            <a:spLocks noChangeArrowheads="1"/>
          </p:cNvSpPr>
          <p:nvPr/>
        </p:nvSpPr>
        <p:spPr bwMode="auto">
          <a:xfrm>
            <a:off x="685800" y="6475414"/>
            <a:ext cx="711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ko-KR" sz="1200">
                <a:ea typeface="굴림" charset="-127"/>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ko-KR" altLang="en-US" sz="12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latinLnBrk="1" hangingPunct="1">
        <a:spcBef>
          <a:spcPct val="0"/>
        </a:spcBef>
        <a:spcAft>
          <a:spcPct val="0"/>
        </a:spcAft>
        <a:defRPr sz="3600">
          <a:solidFill>
            <a:schemeClr val="tx2"/>
          </a:solidFill>
          <a:latin typeface="+mj-lt"/>
          <a:ea typeface="+mj-ea"/>
          <a:cs typeface="+mj-cs"/>
        </a:defRPr>
      </a:lvl1pPr>
      <a:lvl2pPr algn="ctr" rtl="0" eaLnBrk="1" fontAlgn="base" latinLnBrk="1" hangingPunct="1">
        <a:spcBef>
          <a:spcPct val="0"/>
        </a:spcBef>
        <a:spcAft>
          <a:spcPct val="0"/>
        </a:spcAft>
        <a:defRPr sz="3600">
          <a:solidFill>
            <a:schemeClr val="tx2"/>
          </a:solidFill>
          <a:latin typeface="Times New Roman" pitchFamily="18" charset="0"/>
        </a:defRPr>
      </a:lvl2pPr>
      <a:lvl3pPr algn="ctr" rtl="0" eaLnBrk="1" fontAlgn="base" latinLnBrk="1" hangingPunct="1">
        <a:spcBef>
          <a:spcPct val="0"/>
        </a:spcBef>
        <a:spcAft>
          <a:spcPct val="0"/>
        </a:spcAft>
        <a:defRPr sz="3600">
          <a:solidFill>
            <a:schemeClr val="tx2"/>
          </a:solidFill>
          <a:latin typeface="Times New Roman" pitchFamily="18" charset="0"/>
        </a:defRPr>
      </a:lvl3pPr>
      <a:lvl4pPr algn="ctr" rtl="0" eaLnBrk="1" fontAlgn="base" latinLnBrk="1" hangingPunct="1">
        <a:spcBef>
          <a:spcPct val="0"/>
        </a:spcBef>
        <a:spcAft>
          <a:spcPct val="0"/>
        </a:spcAft>
        <a:defRPr sz="3600">
          <a:solidFill>
            <a:schemeClr val="tx2"/>
          </a:solidFill>
          <a:latin typeface="Times New Roman" pitchFamily="18" charset="0"/>
        </a:defRPr>
      </a:lvl4pPr>
      <a:lvl5pPr algn="ctr" rtl="0" eaLnBrk="1" fontAlgn="base" latinLnBrk="1" hangingPunct="1">
        <a:spcBef>
          <a:spcPct val="0"/>
        </a:spcBef>
        <a:spcAft>
          <a:spcPct val="0"/>
        </a:spcAft>
        <a:defRPr sz="3600">
          <a:solidFill>
            <a:schemeClr val="tx2"/>
          </a:solidFill>
          <a:latin typeface="Times New Roman" pitchFamily="18" charset="0"/>
        </a:defRPr>
      </a:lvl5pPr>
      <a:lvl6pPr marL="457189" algn="ctr" rtl="0" eaLnBrk="1" fontAlgn="base" latinLnBrk="1" hangingPunct="1">
        <a:spcBef>
          <a:spcPct val="0"/>
        </a:spcBef>
        <a:spcAft>
          <a:spcPct val="0"/>
        </a:spcAft>
        <a:defRPr sz="3600">
          <a:solidFill>
            <a:schemeClr val="tx2"/>
          </a:solidFill>
          <a:latin typeface="Times New Roman" pitchFamily="18" charset="0"/>
        </a:defRPr>
      </a:lvl6pPr>
      <a:lvl7pPr marL="914377" algn="ctr" rtl="0" eaLnBrk="1" fontAlgn="base" latinLnBrk="1" hangingPunct="1">
        <a:spcBef>
          <a:spcPct val="0"/>
        </a:spcBef>
        <a:spcAft>
          <a:spcPct val="0"/>
        </a:spcAft>
        <a:defRPr sz="3600">
          <a:solidFill>
            <a:schemeClr val="tx2"/>
          </a:solidFill>
          <a:latin typeface="Times New Roman" pitchFamily="18" charset="0"/>
        </a:defRPr>
      </a:lvl7pPr>
      <a:lvl8pPr marL="1371566" algn="ctr" rtl="0" eaLnBrk="1" fontAlgn="base" latinLnBrk="1" hangingPunct="1">
        <a:spcBef>
          <a:spcPct val="0"/>
        </a:spcBef>
        <a:spcAft>
          <a:spcPct val="0"/>
        </a:spcAft>
        <a:defRPr sz="3600">
          <a:solidFill>
            <a:schemeClr val="tx2"/>
          </a:solidFill>
          <a:latin typeface="Times New Roman" pitchFamily="18" charset="0"/>
        </a:defRPr>
      </a:lvl8pPr>
      <a:lvl9pPr marL="1828754" algn="ctr" rtl="0" eaLnBrk="1" fontAlgn="base" latinLnBrk="1" hangingPunct="1">
        <a:spcBef>
          <a:spcPct val="0"/>
        </a:spcBef>
        <a:spcAft>
          <a:spcPct val="0"/>
        </a:spcAft>
        <a:defRPr sz="3600">
          <a:solidFill>
            <a:schemeClr val="tx2"/>
          </a:solidFill>
          <a:latin typeface="Times New Roman" pitchFamily="18" charset="0"/>
        </a:defRPr>
      </a:lvl9pPr>
    </p:titleStyle>
    <p:bodyStyle>
      <a:lvl1pPr marL="342891" indent="-342891" algn="l" rtl="0" eaLnBrk="1" fontAlgn="base" latinLnBrk="1" hangingPunct="1">
        <a:spcBef>
          <a:spcPct val="20000"/>
        </a:spcBef>
        <a:spcAft>
          <a:spcPct val="0"/>
        </a:spcAft>
        <a:buChar char="•"/>
        <a:defRPr sz="3200">
          <a:solidFill>
            <a:schemeClr val="tx1"/>
          </a:solidFill>
          <a:latin typeface="+mn-lt"/>
          <a:ea typeface="+mn-ea"/>
          <a:cs typeface="+mn-cs"/>
        </a:defRPr>
      </a:lvl1pPr>
      <a:lvl2pPr marL="742932" indent="-285744" algn="l" rtl="0" eaLnBrk="1" fontAlgn="base" latinLnBrk="1" hangingPunct="1">
        <a:spcBef>
          <a:spcPct val="20000"/>
        </a:spcBef>
        <a:spcAft>
          <a:spcPct val="0"/>
        </a:spcAft>
        <a:buChar char="–"/>
        <a:defRPr sz="2800">
          <a:solidFill>
            <a:schemeClr val="tx1"/>
          </a:solidFill>
          <a:latin typeface="+mn-lt"/>
        </a:defRPr>
      </a:lvl2pPr>
      <a:lvl3pPr marL="1085824" indent="-228594" algn="l" rtl="0" eaLnBrk="1" fontAlgn="base" latinLnBrk="1" hangingPunct="1">
        <a:spcBef>
          <a:spcPct val="20000"/>
        </a:spcBef>
        <a:spcAft>
          <a:spcPct val="0"/>
        </a:spcAft>
        <a:buChar char="•"/>
        <a:defRPr sz="2400">
          <a:solidFill>
            <a:schemeClr val="tx1"/>
          </a:solidFill>
          <a:latin typeface="+mn-lt"/>
        </a:defRPr>
      </a:lvl3pPr>
      <a:lvl4pPr marL="1428715" indent="-228594" algn="l" rtl="0" eaLnBrk="1" fontAlgn="base" latinLnBrk="1" hangingPunct="1">
        <a:spcBef>
          <a:spcPct val="20000"/>
        </a:spcBef>
        <a:spcAft>
          <a:spcPct val="0"/>
        </a:spcAft>
        <a:buChar char="–"/>
        <a:defRPr sz="2000">
          <a:solidFill>
            <a:schemeClr val="tx1"/>
          </a:solidFill>
          <a:latin typeface="+mn-lt"/>
        </a:defRPr>
      </a:lvl4pPr>
      <a:lvl5pPr marL="1771606" indent="-228594" algn="l" rtl="0" eaLnBrk="1" fontAlgn="base" latinLnBrk="1" hangingPunct="1">
        <a:spcBef>
          <a:spcPct val="20000"/>
        </a:spcBef>
        <a:spcAft>
          <a:spcPct val="0"/>
        </a:spcAft>
        <a:buChar char="•"/>
        <a:defRPr sz="2000">
          <a:solidFill>
            <a:schemeClr val="tx1"/>
          </a:solidFill>
          <a:latin typeface="+mn-lt"/>
        </a:defRPr>
      </a:lvl5pPr>
      <a:lvl6pPr marL="2228795" indent="-228594" algn="l" rtl="0" eaLnBrk="1" fontAlgn="base" latinLnBrk="1" hangingPunct="1">
        <a:spcBef>
          <a:spcPct val="20000"/>
        </a:spcBef>
        <a:spcAft>
          <a:spcPct val="0"/>
        </a:spcAft>
        <a:buChar char="•"/>
        <a:defRPr sz="2000">
          <a:solidFill>
            <a:schemeClr val="tx1"/>
          </a:solidFill>
          <a:latin typeface="+mn-lt"/>
        </a:defRPr>
      </a:lvl6pPr>
      <a:lvl7pPr marL="2685984" indent="-228594" algn="l" rtl="0" eaLnBrk="1" fontAlgn="base" latinLnBrk="1" hangingPunct="1">
        <a:spcBef>
          <a:spcPct val="20000"/>
        </a:spcBef>
        <a:spcAft>
          <a:spcPct val="0"/>
        </a:spcAft>
        <a:buChar char="•"/>
        <a:defRPr sz="2000">
          <a:solidFill>
            <a:schemeClr val="tx1"/>
          </a:solidFill>
          <a:latin typeface="+mn-lt"/>
        </a:defRPr>
      </a:lvl7pPr>
      <a:lvl8pPr marL="3143172" indent="-228594" algn="l" rtl="0" eaLnBrk="1" fontAlgn="base" latinLnBrk="1" hangingPunct="1">
        <a:spcBef>
          <a:spcPct val="20000"/>
        </a:spcBef>
        <a:spcAft>
          <a:spcPct val="0"/>
        </a:spcAft>
        <a:buChar char="•"/>
        <a:defRPr sz="2000">
          <a:solidFill>
            <a:schemeClr val="tx1"/>
          </a:solidFill>
          <a:latin typeface="+mn-lt"/>
        </a:defRPr>
      </a:lvl8pPr>
      <a:lvl9pPr marL="3600361" indent="-228594" algn="l" rtl="0" eaLnBrk="1" fontAlgn="base" latinLnBrk="1" hangingPunct="1">
        <a:spcBef>
          <a:spcPct val="20000"/>
        </a:spcBef>
        <a:spcAft>
          <a:spcPct val="0"/>
        </a:spcAft>
        <a:buChar char="•"/>
        <a:defRPr sz="2000">
          <a:solidFill>
            <a:schemeClr val="tx1"/>
          </a:solidFill>
          <a:latin typeface="+mn-lt"/>
        </a:defRPr>
      </a:lvl9pPr>
    </p:bodyStyle>
    <p:otherStyle>
      <a:defPPr>
        <a:defRPr lang="ko-KR"/>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9.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1.bin"/><Relationship Id="rId7" Type="http://schemas.openxmlformats.org/officeDocument/2006/relationships/oleObject" Target="../embeddings/Microsoft_Visio_2003-2010___1.vsd"/><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2.bin"/><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5.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6" name="슬라이드 번호 개체 틀 3"/>
          <p:cNvSpPr>
            <a:spLocks noGrp="1"/>
          </p:cNvSpPr>
          <p:nvPr>
            <p:ph type="sldNum" sz="quarter" idx="12"/>
          </p:nvPr>
        </p:nvSpPr>
        <p:spPr>
          <a:xfrm>
            <a:off x="4406398" y="6475414"/>
            <a:ext cx="432811" cy="184666"/>
          </a:xfrm>
        </p:spPr>
        <p:txBody>
          <a:bodyPr/>
          <a:lstStyle/>
          <a:p>
            <a:r>
              <a:rPr lang="en-US" altLang="ko-KR" dirty="0"/>
              <a:t>Slide </a:t>
            </a:r>
            <a:fld id="{5DF850BB-7B27-4558-A344-C60720F8C465}" type="slidenum">
              <a:rPr lang="en-US" altLang="ko-KR"/>
              <a:pPr/>
              <a:t>1</a:t>
            </a:fld>
            <a:endParaRPr lang="en-US" altLang="ko-KR" dirty="0"/>
          </a:p>
        </p:txBody>
      </p:sp>
      <p:sp>
        <p:nvSpPr>
          <p:cNvPr id="9" name="Rectangle 3"/>
          <p:cNvSpPr>
            <a:spLocks noChangeArrowheads="1"/>
          </p:cNvSpPr>
          <p:nvPr/>
        </p:nvSpPr>
        <p:spPr bwMode="auto">
          <a:xfrm>
            <a:off x="152400" y="609603"/>
            <a:ext cx="8991600" cy="4334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ko-KR" sz="1800" b="1" u="sng" dirty="0">
                <a:solidFill>
                  <a:schemeClr val="tx2"/>
                </a:solidFill>
                <a:effectLst>
                  <a:outerShdw blurRad="38100" dist="38100" dir="2700000" algn="tl">
                    <a:srgbClr val="C0C0C0"/>
                  </a:outerShdw>
                </a:effectLst>
                <a:ea typeface="굴림" charset="-127"/>
              </a:rPr>
              <a:t>Project: IEEE P802.15 Working Group for Wireless Personal Area Networks (WPANs)</a:t>
            </a:r>
            <a:endParaRPr lang="en-US" altLang="ko-KR" sz="1600" b="1" dirty="0">
              <a:solidFill>
                <a:schemeClr val="tx2"/>
              </a:solidFill>
              <a:ea typeface="굴림" charset="-127"/>
            </a:endParaRPr>
          </a:p>
          <a:p>
            <a:endParaRPr lang="en-US" altLang="ko-KR" sz="1600" dirty="0">
              <a:ea typeface="굴림" charset="-127"/>
            </a:endParaRPr>
          </a:p>
          <a:p>
            <a:r>
              <a:rPr lang="en-US" altLang="ko-KR" sz="1600" b="1" dirty="0">
                <a:ea typeface="굴림" charset="-127"/>
              </a:rPr>
              <a:t>Submission Title:</a:t>
            </a:r>
            <a:r>
              <a:rPr lang="en-US" altLang="ko-KR" sz="1600" dirty="0">
                <a:ea typeface="굴림" charset="-127"/>
              </a:rPr>
              <a:t> </a:t>
            </a:r>
            <a:r>
              <a:rPr lang="en-US" altLang="ko-KR" sz="1600" dirty="0" smtClean="0">
                <a:ea typeface="굴림" charset="-127"/>
              </a:rPr>
              <a:t>[Doppler Mitigation for </a:t>
            </a:r>
            <a:r>
              <a:rPr lang="en-US" altLang="ko-KR" sz="1600" dirty="0">
                <a:ea typeface="굴림" charset="-127"/>
              </a:rPr>
              <a:t>High-speed Rail </a:t>
            </a:r>
            <a:r>
              <a:rPr lang="en-US" altLang="ko-KR" sz="1600" dirty="0" smtClean="0">
                <a:ea typeface="굴림" charset="-127"/>
              </a:rPr>
              <a:t>Communications]	</a:t>
            </a:r>
          </a:p>
          <a:p>
            <a:r>
              <a:rPr lang="en-US" altLang="ko-KR" sz="1600" b="1" dirty="0" smtClean="0">
                <a:ea typeface="굴림" charset="-127"/>
              </a:rPr>
              <a:t>Date </a:t>
            </a:r>
            <a:r>
              <a:rPr lang="en-US" altLang="ko-KR" sz="1600" b="1" dirty="0">
                <a:ea typeface="굴림" charset="-127"/>
              </a:rPr>
              <a:t>Submitted: </a:t>
            </a:r>
            <a:r>
              <a:rPr lang="en-US" altLang="ko-KR" sz="1600" dirty="0" smtClean="0">
                <a:ea typeface="굴림" charset="-127"/>
              </a:rPr>
              <a:t>[28 July, 2016]</a:t>
            </a:r>
            <a:r>
              <a:rPr lang="en-US" altLang="ko-KR" sz="1600" dirty="0">
                <a:ea typeface="굴림" charset="-127"/>
              </a:rPr>
              <a:t>	</a:t>
            </a:r>
          </a:p>
          <a:p>
            <a:r>
              <a:rPr lang="en-US" altLang="ko-KR" sz="1600" b="1" dirty="0">
                <a:ea typeface="굴림" charset="-127"/>
              </a:rPr>
              <a:t>Source:</a:t>
            </a:r>
            <a:r>
              <a:rPr lang="en-US" altLang="ko-KR" sz="1600" dirty="0">
                <a:ea typeface="굴림" charset="-127"/>
              </a:rPr>
              <a:t> [Bing Hui, </a:t>
            </a:r>
            <a:r>
              <a:rPr lang="en-US" altLang="ko-KR" sz="1600" dirty="0" err="1">
                <a:ea typeface="굴림" charset="-127"/>
              </a:rPr>
              <a:t>Junhyeong</a:t>
            </a:r>
            <a:r>
              <a:rPr lang="en-US" altLang="ko-KR" sz="1600" dirty="0">
                <a:ea typeface="굴림" charset="-127"/>
              </a:rPr>
              <a:t> Kim, </a:t>
            </a:r>
            <a:r>
              <a:rPr lang="en-US" altLang="ko-KR" sz="1600" dirty="0" err="1">
                <a:ea typeface="굴림" charset="-127"/>
              </a:rPr>
              <a:t>Hee</a:t>
            </a:r>
            <a:r>
              <a:rPr lang="en-US" altLang="ko-KR" sz="1600" dirty="0">
                <a:ea typeface="굴림" charset="-127"/>
              </a:rPr>
              <a:t>-Sang Chung, and </a:t>
            </a:r>
            <a:r>
              <a:rPr lang="en-US" altLang="ko-KR" sz="1600" dirty="0" err="1" smtClean="0">
                <a:ea typeface="굴림" charset="-127"/>
              </a:rPr>
              <a:t>IlGyu</a:t>
            </a:r>
            <a:r>
              <a:rPr lang="en-US" altLang="ko-KR" sz="1600" dirty="0" smtClean="0">
                <a:ea typeface="굴림" charset="-127"/>
              </a:rPr>
              <a:t> Kim</a:t>
            </a:r>
            <a:r>
              <a:rPr lang="en-US" altLang="ko-KR" sz="1600" dirty="0" smtClean="0">
                <a:ea typeface="굴림" charset="-127"/>
              </a:rPr>
              <a:t>] </a:t>
            </a:r>
            <a:r>
              <a:rPr lang="en-US" altLang="ko-KR" sz="1600" dirty="0">
                <a:ea typeface="굴림" charset="-127"/>
              </a:rPr>
              <a:t>Company [ETRI]</a:t>
            </a:r>
          </a:p>
          <a:p>
            <a:r>
              <a:rPr lang="en-US" altLang="ko-KR" sz="1600" dirty="0">
                <a:ea typeface="굴림" charset="-127"/>
              </a:rPr>
              <a:t>Address [218 </a:t>
            </a:r>
            <a:r>
              <a:rPr lang="en-US" altLang="ko-KR" sz="1600" dirty="0" err="1">
                <a:ea typeface="굴림" charset="-127"/>
              </a:rPr>
              <a:t>Gajeong-ro</a:t>
            </a:r>
            <a:r>
              <a:rPr lang="en-US" altLang="ko-KR" sz="1600" dirty="0">
                <a:ea typeface="굴림" charset="-127"/>
              </a:rPr>
              <a:t>, </a:t>
            </a:r>
            <a:r>
              <a:rPr lang="en-US" altLang="ko-KR" sz="1600" dirty="0" err="1">
                <a:ea typeface="굴림" charset="-127"/>
              </a:rPr>
              <a:t>Yuseong-gu</a:t>
            </a:r>
            <a:r>
              <a:rPr lang="en-US" altLang="ko-KR" sz="1600" dirty="0">
                <a:ea typeface="굴림" charset="-127"/>
              </a:rPr>
              <a:t>, Daejeon, </a:t>
            </a:r>
            <a:r>
              <a:rPr lang="en-US" altLang="ko-KR" sz="1600" dirty="0" smtClean="0">
                <a:ea typeface="굴림" charset="-127"/>
              </a:rPr>
              <a:t>34129, </a:t>
            </a:r>
            <a:r>
              <a:rPr lang="en-US" altLang="ko-KR" sz="1600" dirty="0">
                <a:ea typeface="굴림" charset="-127"/>
              </a:rPr>
              <a:t>KOREA]</a:t>
            </a:r>
          </a:p>
          <a:p>
            <a:r>
              <a:rPr lang="en-US" altLang="ko-KR" sz="1600" dirty="0">
                <a:ea typeface="굴림" charset="-127"/>
              </a:rPr>
              <a:t>Voice:[+82-42-860-5324], FAX: [+82-42-860-6732], E-Mail:[huibing@etri.re.kr]	</a:t>
            </a:r>
          </a:p>
          <a:p>
            <a:pPr>
              <a:spcBef>
                <a:spcPts val="100"/>
              </a:spcBef>
              <a:spcAft>
                <a:spcPts val="100"/>
              </a:spcAft>
            </a:pPr>
            <a:r>
              <a:rPr lang="en-US" altLang="ko-KR" dirty="0">
                <a:ea typeface="굴림" charset="-127"/>
              </a:rPr>
              <a:t>	</a:t>
            </a:r>
          </a:p>
          <a:p>
            <a:pPr>
              <a:spcBef>
                <a:spcPts val="600"/>
              </a:spcBef>
              <a:spcAft>
                <a:spcPts val="600"/>
              </a:spcAft>
            </a:pPr>
            <a:r>
              <a:rPr lang="en-US" altLang="ko-KR" sz="1600" b="1" dirty="0">
                <a:ea typeface="굴림" charset="-127"/>
              </a:rPr>
              <a:t>Abstract:</a:t>
            </a:r>
            <a:r>
              <a:rPr lang="en-US" altLang="ko-KR" sz="1600" dirty="0">
                <a:ea typeface="굴림" charset="-127"/>
              </a:rPr>
              <a:t>	[]</a:t>
            </a:r>
          </a:p>
          <a:p>
            <a:pPr>
              <a:spcBef>
                <a:spcPts val="600"/>
              </a:spcBef>
              <a:spcAft>
                <a:spcPts val="600"/>
              </a:spcAft>
            </a:pPr>
            <a:r>
              <a:rPr lang="en-US" altLang="ko-KR" sz="1600" b="1" dirty="0">
                <a:ea typeface="굴림" charset="-127"/>
              </a:rPr>
              <a:t>Purpose:</a:t>
            </a:r>
            <a:r>
              <a:rPr lang="en-US" altLang="ko-KR" sz="1600" dirty="0">
                <a:ea typeface="굴림" charset="-127"/>
              </a:rPr>
              <a:t>	[For discussion]</a:t>
            </a:r>
          </a:p>
          <a:p>
            <a:r>
              <a:rPr lang="en-US" altLang="ko-KR" sz="1600" b="1" dirty="0">
                <a:ea typeface="굴림" charset="-127"/>
              </a:rPr>
              <a:t>Notice:</a:t>
            </a:r>
            <a:r>
              <a:rPr lang="en-US" altLang="ko-KR" sz="1600" dirty="0">
                <a:ea typeface="굴림" charset="-127"/>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ko-KR" sz="1600" b="1" dirty="0">
                <a:ea typeface="굴림" charset="-127"/>
              </a:rPr>
              <a:t>Release:</a:t>
            </a:r>
            <a:r>
              <a:rPr lang="en-US" altLang="ko-KR" sz="1600" dirty="0">
                <a:ea typeface="굴림" charset="-127"/>
              </a:rPr>
              <a:t>	The contributor acknowledges and accepts that this contribution becomes the property of IEEE and may be made publicly available by P802.15.	</a:t>
            </a:r>
          </a:p>
        </p:txBody>
      </p:sp>
      <p:sp>
        <p:nvSpPr>
          <p:cNvPr id="7"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Doppler Mitigation Method</a:t>
            </a:r>
            <a:endParaRPr lang="ko-KR" altLang="en-US" dirty="0"/>
          </a:p>
        </p:txBody>
      </p:sp>
      <p:sp>
        <p:nvSpPr>
          <p:cNvPr id="3" name="내용 개체 틀 2"/>
          <p:cNvSpPr>
            <a:spLocks noGrp="1"/>
          </p:cNvSpPr>
          <p:nvPr>
            <p:ph idx="1"/>
          </p:nvPr>
        </p:nvSpPr>
        <p:spPr/>
        <p:txBody>
          <a:bodyPr/>
          <a:lstStyle/>
          <a:p>
            <a:r>
              <a:rPr lang="en-US" altLang="ko-KR" sz="2800" dirty="0"/>
              <a:t>Transmitted OFDM Symbols</a:t>
            </a:r>
          </a:p>
          <a:p>
            <a:endParaRPr lang="en-US" altLang="ko-KR" sz="2800" dirty="0"/>
          </a:p>
          <a:p>
            <a:r>
              <a:rPr lang="en-US" altLang="ko-KR" sz="2800" dirty="0" smtClean="0"/>
              <a:t>Received </a:t>
            </a:r>
            <a:r>
              <a:rPr lang="en-US" altLang="ko-KR" sz="2800" dirty="0"/>
              <a:t>Symbol</a:t>
            </a:r>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10</a:t>
            </a:fld>
            <a:endParaRPr lang="en-US" altLang="ko-KR"/>
          </a:p>
        </p:txBody>
      </p:sp>
      <p:sp>
        <p:nvSpPr>
          <p:cNvPr id="42"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10"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mc:AlternateContent xmlns:mc="http://schemas.openxmlformats.org/markup-compatibility/2006" xmlns:a14="http://schemas.microsoft.com/office/drawing/2010/main">
        <mc:Choice Requires="a14">
          <p:sp>
            <p:nvSpPr>
              <p:cNvPr id="11" name="Rectangle 10"/>
              <p:cNvSpPr/>
              <p:nvPr/>
            </p:nvSpPr>
            <p:spPr>
              <a:xfrm>
                <a:off x="1328025" y="2637560"/>
                <a:ext cx="2595903" cy="3937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ko-KR" altLang="en-US" sz="1600" i="1">
                              <a:latin typeface="Cambria Math" panose="02040503050406030204" pitchFamily="18" charset="0"/>
                            </a:rPr>
                          </m:ctrlPr>
                        </m:dPr>
                        <m:e>
                          <m:r>
                            <a:rPr lang="ko-KR" altLang="en-US" sz="1600" i="1">
                              <a:latin typeface="Cambria Math" panose="02040503050406030204" pitchFamily="18" charset="0"/>
                            </a:rPr>
                            <m:t>𝑆</m:t>
                          </m:r>
                          <m:r>
                            <a:rPr lang="ko-KR" altLang="en-US" sz="1600">
                              <a:latin typeface="Cambria Math" panose="02040503050406030204" pitchFamily="18" charset="0"/>
                            </a:rPr>
                            <m:t>(</m:t>
                          </m:r>
                          <m:r>
                            <a:rPr lang="ko-KR" altLang="en-US" sz="1600" i="1">
                              <a:latin typeface="Cambria Math" panose="02040503050406030204" pitchFamily="18" charset="0"/>
                            </a:rPr>
                            <m:t>𝑡</m:t>
                          </m:r>
                          <m:r>
                            <a:rPr lang="ko-KR" altLang="en-US" sz="1600">
                              <a:latin typeface="Cambria Math" panose="02040503050406030204" pitchFamily="18" charset="0"/>
                            </a:rPr>
                            <m:t>)=</m:t>
                          </m:r>
                          <m:rad>
                            <m:radPr>
                              <m:degHide m:val="on"/>
                              <m:ctrlPr>
                                <a:rPr lang="ko-KR" altLang="en-US" sz="1600" i="1">
                                  <a:latin typeface="Cambria Math" panose="02040503050406030204" pitchFamily="18" charset="0"/>
                                </a:rPr>
                              </m:ctrlPr>
                            </m:radPr>
                            <m:deg/>
                            <m:e>
                              <m:r>
                                <a:rPr lang="ko-KR" altLang="en-US" sz="1600" i="1">
                                  <a:latin typeface="Cambria Math" panose="02040503050406030204" pitchFamily="18" charset="0"/>
                                </a:rPr>
                                <m:t>𝑠</m:t>
                              </m:r>
                              <m:r>
                                <a:rPr lang="ko-KR" altLang="en-US" sz="1600">
                                  <a:latin typeface="Cambria Math" panose="02040503050406030204" pitchFamily="18" charset="0"/>
                                </a:rPr>
                                <m:t>(</m:t>
                              </m:r>
                              <m:r>
                                <a:rPr lang="ko-KR" altLang="en-US" sz="1600" i="1">
                                  <a:latin typeface="Cambria Math" panose="02040503050406030204" pitchFamily="18" charset="0"/>
                                </a:rPr>
                                <m:t>𝑡</m:t>
                              </m:r>
                              <m:r>
                                <a:rPr lang="ko-KR" altLang="en-US" sz="1600">
                                  <a:latin typeface="Cambria Math" panose="02040503050406030204" pitchFamily="18" charset="0"/>
                                </a:rPr>
                                <m:t>)</m:t>
                              </m:r>
                            </m:e>
                          </m:rad>
                          <m:r>
                            <a:rPr lang="ko-KR" altLang="en-US" sz="1600">
                              <a:latin typeface="Cambria Math" panose="02040503050406030204" pitchFamily="18" charset="0"/>
                            </a:rPr>
                            <m:t>⋅</m:t>
                          </m:r>
                          <m:r>
                            <m:rPr>
                              <m:sty m:val="p"/>
                            </m:rPr>
                            <a:rPr lang="ko-KR" altLang="en-US" sz="1600">
                              <a:latin typeface="Cambria Math" panose="02040503050406030204" pitchFamily="18" charset="0"/>
                            </a:rPr>
                            <m:t>exp</m:t>
                          </m:r>
                          <m:r>
                            <a:rPr lang="ko-KR" altLang="en-US" sz="1600">
                              <a:latin typeface="Cambria Math" panose="02040503050406030204" pitchFamily="18" charset="0"/>
                            </a:rPr>
                            <m:t>(</m:t>
                          </m:r>
                          <m:r>
                            <a:rPr lang="ko-KR" altLang="en-US" sz="1600" i="1">
                              <a:latin typeface="Cambria Math" panose="02040503050406030204" pitchFamily="18" charset="0"/>
                            </a:rPr>
                            <m:t>𝑗</m:t>
                          </m:r>
                          <m:r>
                            <a:rPr lang="ko-KR" altLang="en-US" sz="1600">
                              <a:latin typeface="Cambria Math" panose="02040503050406030204" pitchFamily="18" charset="0"/>
                            </a:rPr>
                            <m:t>2</m:t>
                          </m:r>
                          <m:r>
                            <a:rPr lang="ko-KR" altLang="en-US" sz="1600" i="1">
                              <a:latin typeface="Cambria Math" panose="02040503050406030204" pitchFamily="18" charset="0"/>
                            </a:rPr>
                            <m:t>𝜋</m:t>
                          </m:r>
                          <m:sSub>
                            <m:sSubPr>
                              <m:ctrlPr>
                                <a:rPr lang="ko-KR" altLang="en-US" sz="1600" i="1">
                                  <a:latin typeface="Cambria Math" panose="02040503050406030204" pitchFamily="18" charset="0"/>
                                </a:rPr>
                              </m:ctrlPr>
                            </m:sSubPr>
                            <m:e>
                              <m:r>
                                <a:rPr lang="ko-KR" altLang="en-US" sz="1600" i="1">
                                  <a:latin typeface="Cambria Math" panose="02040503050406030204" pitchFamily="18" charset="0"/>
                                </a:rPr>
                                <m:t>𝑓</m:t>
                              </m:r>
                            </m:e>
                            <m:sub>
                              <m:r>
                                <a:rPr lang="ko-KR" altLang="en-US" sz="1600">
                                  <a:latin typeface="Cambria Math" panose="02040503050406030204" pitchFamily="18" charset="0"/>
                                </a:rPr>
                                <m:t>0</m:t>
                              </m:r>
                            </m:sub>
                          </m:sSub>
                          <m:r>
                            <a:rPr lang="ko-KR" altLang="en-US" sz="1600" i="1">
                              <a:latin typeface="Cambria Math" panose="02040503050406030204" pitchFamily="18" charset="0"/>
                            </a:rPr>
                            <m:t>𝑡</m:t>
                          </m:r>
                        </m:e>
                      </m:d>
                    </m:oMath>
                  </m:oMathPara>
                </a14:m>
                <a:endParaRPr lang="ko-KR" alt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1328025" y="2637560"/>
                <a:ext cx="2595903" cy="393762"/>
              </a:xfrm>
              <a:prstGeom prst="rect">
                <a:avLst/>
              </a:prstGeom>
              <a:blipFill rotWithShape="0">
                <a:blip r:embed="rId3"/>
                <a:stretch>
                  <a:fillRect t="-131250" r="-20657" b="-207813"/>
                </a:stretch>
              </a:blipFill>
            </p:spPr>
            <p:txBody>
              <a:bodyPr/>
              <a:lstStyle/>
              <a:p>
                <a:r>
                  <a:rPr lang="ko-KR" altLang="en-US">
                    <a:noFill/>
                  </a:rPr>
                  <a:t> </a:t>
                </a:r>
              </a:p>
            </p:txBody>
          </p:sp>
        </mc:Fallback>
      </mc:AlternateContent>
      <p:graphicFrame>
        <p:nvGraphicFramePr>
          <p:cNvPr id="14" name="Object 13"/>
          <p:cNvGraphicFramePr>
            <a:graphicFrameLocks noChangeAspect="1"/>
          </p:cNvGraphicFramePr>
          <p:nvPr>
            <p:extLst>
              <p:ext uri="{D42A27DB-BD31-4B8C-83A1-F6EECF244321}">
                <p14:modId xmlns:p14="http://schemas.microsoft.com/office/powerpoint/2010/main" val="3663836429"/>
              </p:ext>
            </p:extLst>
          </p:nvPr>
        </p:nvGraphicFramePr>
        <p:xfrm>
          <a:off x="1331640" y="3692425"/>
          <a:ext cx="5665787" cy="2328863"/>
        </p:xfrm>
        <a:graphic>
          <a:graphicData uri="http://schemas.openxmlformats.org/presentationml/2006/ole">
            <mc:AlternateContent xmlns:mc="http://schemas.openxmlformats.org/markup-compatibility/2006">
              <mc:Choice xmlns:v="urn:schemas-microsoft-com:vml" Requires="v">
                <p:oleObj spid="_x0000_s8204" name="Equation" r:id="rId4" imgW="5918040" imgH="2425680" progId="Equation.DSMT4">
                  <p:embed/>
                </p:oleObj>
              </mc:Choice>
              <mc:Fallback>
                <p:oleObj name="Equation" r:id="rId4" imgW="5918040" imgH="2425680" progId="Equation.DSMT4">
                  <p:embed/>
                  <p:pic>
                    <p:nvPicPr>
                      <p:cNvPr id="0" name=""/>
                      <p:cNvPicPr>
                        <a:picLocks noChangeAspect="1" noChangeArrowheads="1"/>
                      </p:cNvPicPr>
                      <p:nvPr/>
                    </p:nvPicPr>
                    <p:blipFill>
                      <a:blip r:embed="rId5"/>
                      <a:srcRect/>
                      <a:stretch>
                        <a:fillRect/>
                      </a:stretch>
                    </p:blipFill>
                    <p:spPr bwMode="auto">
                      <a:xfrm>
                        <a:off x="1331640" y="3692425"/>
                        <a:ext cx="5665787" cy="2328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604468033"/>
              </p:ext>
            </p:extLst>
          </p:nvPr>
        </p:nvGraphicFramePr>
        <p:xfrm>
          <a:off x="5290085" y="4816567"/>
          <a:ext cx="3898501" cy="1508033"/>
        </p:xfrm>
        <a:graphic>
          <a:graphicData uri="http://schemas.openxmlformats.org/presentationml/2006/ole">
            <mc:AlternateContent xmlns:mc="http://schemas.openxmlformats.org/markup-compatibility/2006">
              <mc:Choice xmlns:v="urn:schemas-microsoft-com:vml" Requires="v">
                <p:oleObj spid="_x0000_s8205" name="Visio" r:id="rId6" imgW="4313511" imgH="1668060" progId="Visio.Drawing.11">
                  <p:embed/>
                </p:oleObj>
              </mc:Choice>
              <mc:Fallback>
                <p:oleObj name="Visio" r:id="rId6" imgW="4313511" imgH="1668060" progId="Visio.Drawing.11">
                  <p:embed/>
                  <p:pic>
                    <p:nvPicPr>
                      <p:cNvPr id="0" name=""/>
                      <p:cNvPicPr/>
                      <p:nvPr/>
                    </p:nvPicPr>
                    <p:blipFill>
                      <a:blip r:embed="rId7"/>
                      <a:stretch>
                        <a:fillRect/>
                      </a:stretch>
                    </p:blipFill>
                    <p:spPr>
                      <a:xfrm>
                        <a:off x="5290085" y="4816567"/>
                        <a:ext cx="3898501" cy="1508033"/>
                      </a:xfrm>
                      <a:prstGeom prst="rect">
                        <a:avLst/>
                      </a:prstGeom>
                    </p:spPr>
                  </p:pic>
                </p:oleObj>
              </mc:Fallback>
            </mc:AlternateContent>
          </a:graphicData>
        </a:graphic>
      </p:graphicFrame>
      <p:sp>
        <p:nvSpPr>
          <p:cNvPr id="18" name="TextBox 17"/>
          <p:cNvSpPr txBox="1"/>
          <p:nvPr/>
        </p:nvSpPr>
        <p:spPr>
          <a:xfrm>
            <a:off x="6084168" y="6207115"/>
            <a:ext cx="2676128" cy="246221"/>
          </a:xfrm>
          <a:prstGeom prst="rect">
            <a:avLst/>
          </a:prstGeom>
          <a:noFill/>
        </p:spPr>
        <p:txBody>
          <a:bodyPr wrap="square" rtlCol="0">
            <a:spAutoFit/>
          </a:bodyPr>
          <a:lstStyle/>
          <a:p>
            <a:r>
              <a:rPr lang="en-US" altLang="ko-KR" sz="1000" dirty="0" smtClean="0">
                <a:solidFill>
                  <a:srgbClr val="0000FF"/>
                </a:solidFill>
              </a:rPr>
              <a:t>Fig. Block </a:t>
            </a:r>
            <a:r>
              <a:rPr lang="en-US" altLang="ko-KR" sz="1000" dirty="0">
                <a:solidFill>
                  <a:srgbClr val="0000FF"/>
                </a:solidFill>
              </a:rPr>
              <a:t>Diagram of the </a:t>
            </a:r>
            <a:r>
              <a:rPr lang="en-US" altLang="ko-KR" sz="1000" dirty="0" smtClean="0">
                <a:solidFill>
                  <a:srgbClr val="0000FF"/>
                </a:solidFill>
              </a:rPr>
              <a:t>Receiver</a:t>
            </a:r>
            <a:endParaRPr lang="ko-KR" altLang="en-US" sz="1000" dirty="0">
              <a:solidFill>
                <a:srgbClr val="0000FF"/>
              </a:solidFill>
            </a:endParaRPr>
          </a:p>
        </p:txBody>
      </p:sp>
    </p:spTree>
    <p:extLst>
      <p:ext uri="{BB962C8B-B14F-4D97-AF65-F5344CB8AC3E}">
        <p14:creationId xmlns:p14="http://schemas.microsoft.com/office/powerpoint/2010/main" val="884431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Doppler Mitigation Method</a:t>
            </a:r>
            <a:endParaRPr lang="ko-KR" altLang="en-US" dirty="0"/>
          </a:p>
        </p:txBody>
      </p:sp>
      <p:sp>
        <p:nvSpPr>
          <p:cNvPr id="3" name="내용 개체 틀 2"/>
          <p:cNvSpPr>
            <a:spLocks noGrp="1"/>
          </p:cNvSpPr>
          <p:nvPr>
            <p:ph idx="1"/>
          </p:nvPr>
        </p:nvSpPr>
        <p:spPr/>
        <p:txBody>
          <a:bodyPr/>
          <a:lstStyle/>
          <a:p>
            <a:r>
              <a:rPr lang="en-US" altLang="ko-KR" sz="2800" dirty="0" smtClean="0"/>
              <a:t>System Parameters</a:t>
            </a:r>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11</a:t>
            </a:fld>
            <a:endParaRPr lang="en-US" altLang="ko-KR"/>
          </a:p>
        </p:txBody>
      </p:sp>
      <p:sp>
        <p:nvSpPr>
          <p:cNvPr id="42"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10"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p:graphicFrame>
        <p:nvGraphicFramePr>
          <p:cNvPr id="12" name="Table 11"/>
          <p:cNvGraphicFramePr>
            <a:graphicFrameLocks noGrp="1"/>
          </p:cNvGraphicFramePr>
          <p:nvPr>
            <p:extLst>
              <p:ext uri="{D42A27DB-BD31-4B8C-83A1-F6EECF244321}">
                <p14:modId xmlns:p14="http://schemas.microsoft.com/office/powerpoint/2010/main" val="2798932640"/>
              </p:ext>
            </p:extLst>
          </p:nvPr>
        </p:nvGraphicFramePr>
        <p:xfrm>
          <a:off x="1331640" y="2876520"/>
          <a:ext cx="6696744" cy="2712720"/>
        </p:xfrm>
        <a:graphic>
          <a:graphicData uri="http://schemas.openxmlformats.org/drawingml/2006/table">
            <a:tbl>
              <a:tblPr>
                <a:tableStyleId>{5940675A-B579-460E-94D1-54222C63F5DA}</a:tableStyleId>
              </a:tblPr>
              <a:tblGrid>
                <a:gridCol w="3048000"/>
                <a:gridCol w="3648744"/>
              </a:tblGrid>
              <a:tr h="370840">
                <a:tc gridSpan="2">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zh-CN" sz="1800" baseline="0" dirty="0" smtClean="0"/>
                        <a:t>Parameter Setup</a:t>
                      </a:r>
                      <a:endParaRPr lang="zh-CN" altLang="en-US" sz="1800" dirty="0" smtClean="0">
                        <a:solidFill>
                          <a:schemeClr val="tx1"/>
                        </a:solidFill>
                        <a:latin typeface="+mn-lt"/>
                      </a:endParaRPr>
                    </a:p>
                  </a:txBody>
                  <a:tcPr/>
                </a:tc>
                <a:tc hMerge="1">
                  <a:txBody>
                    <a:bodyPr/>
                    <a:lstStyle/>
                    <a:p>
                      <a:pPr latinLnBrk="1"/>
                      <a:endParaRPr lang="ko-KR" altLang="en-US" dirty="0"/>
                    </a:p>
                  </a:txBody>
                  <a:tcPr/>
                </a:tc>
              </a:tr>
              <a:tr h="370840">
                <a:tc>
                  <a:txBody>
                    <a:bodyPr/>
                    <a:lstStyle/>
                    <a:p>
                      <a:pPr algn="ctr" latinLnBrk="1">
                        <a:lnSpc>
                          <a:spcPct val="100000"/>
                        </a:lnSpc>
                        <a:spcAft>
                          <a:spcPts val="0"/>
                        </a:spcAft>
                      </a:pPr>
                      <a:r>
                        <a:rPr lang="en-US" sz="1600" dirty="0">
                          <a:effectLst/>
                        </a:rPr>
                        <a:t>Frequency</a:t>
                      </a:r>
                      <a:endParaRPr lang="zh-CN" sz="1600" dirty="0">
                        <a:solidFill>
                          <a:schemeClr val="tx1"/>
                        </a:solidFill>
                        <a:effectLst/>
                        <a:latin typeface="+mn-lt"/>
                        <a:ea typeface="Batang"/>
                        <a:cs typeface="Gulim"/>
                      </a:endParaRPr>
                    </a:p>
                  </a:txBody>
                  <a:tcPr marL="68580" marR="68580" marT="0" marB="0" anchor="ctr"/>
                </a:tc>
                <a:tc>
                  <a:txBody>
                    <a:bodyPr/>
                    <a:lstStyle/>
                    <a:p>
                      <a:pPr algn="ctr" latinLnBrk="1">
                        <a:lnSpc>
                          <a:spcPct val="100000"/>
                        </a:lnSpc>
                        <a:spcAft>
                          <a:spcPts val="0"/>
                        </a:spcAft>
                      </a:pPr>
                      <a:r>
                        <a:rPr lang="en-US" sz="1600" dirty="0" smtClean="0">
                          <a:effectLst/>
                        </a:rPr>
                        <a:t>32 </a:t>
                      </a:r>
                      <a:r>
                        <a:rPr lang="en-US" sz="1600" dirty="0">
                          <a:effectLst/>
                        </a:rPr>
                        <a:t>GHz</a:t>
                      </a:r>
                      <a:endParaRPr lang="zh-CN" sz="1600" dirty="0">
                        <a:solidFill>
                          <a:schemeClr val="tx1"/>
                        </a:solidFill>
                        <a:effectLst/>
                        <a:latin typeface="+mn-lt"/>
                        <a:ea typeface="Batang"/>
                        <a:cs typeface="Gulim"/>
                      </a:endParaRPr>
                    </a:p>
                  </a:txBody>
                  <a:tcPr marL="68580" marR="68580" marT="0" marB="0" anchor="ctr"/>
                </a:tc>
              </a:tr>
              <a:tr h="370840">
                <a:tc>
                  <a:txBody>
                    <a:bodyPr/>
                    <a:lstStyle/>
                    <a:p>
                      <a:pPr algn="ctr" latinLnBrk="1">
                        <a:lnSpc>
                          <a:spcPct val="100000"/>
                        </a:lnSpc>
                        <a:spcAft>
                          <a:spcPts val="0"/>
                        </a:spcAft>
                      </a:pPr>
                      <a:r>
                        <a:rPr lang="en-US" altLang="zh-CN" sz="1600" dirty="0" smtClean="0">
                          <a:effectLst/>
                        </a:rPr>
                        <a:t>Antenna Configuration</a:t>
                      </a:r>
                      <a:endParaRPr lang="zh-CN" sz="1600" dirty="0">
                        <a:solidFill>
                          <a:srgbClr val="000000"/>
                        </a:solidFill>
                        <a:effectLst/>
                        <a:latin typeface="+mn-lt"/>
                        <a:ea typeface="Batang"/>
                        <a:cs typeface="Gulim"/>
                      </a:endParaRPr>
                    </a:p>
                  </a:txBody>
                  <a:tcPr marL="68580" marR="68580" marT="0" marB="0" anchor="ctr"/>
                </a:tc>
                <a:tc>
                  <a:txBody>
                    <a:bodyPr/>
                    <a:lstStyle/>
                    <a:p>
                      <a:pPr algn="ctr" latinLnBrk="1">
                        <a:lnSpc>
                          <a:spcPct val="100000"/>
                        </a:lnSpc>
                        <a:spcAft>
                          <a:spcPts val="0"/>
                        </a:spcAft>
                      </a:pPr>
                      <a:r>
                        <a:rPr lang="en-US" altLang="zh-CN" sz="1600" dirty="0" smtClean="0">
                          <a:effectLst/>
                        </a:rPr>
                        <a:t>1 Head Ant. + 1 Tail Ant. / </a:t>
                      </a:r>
                      <a:r>
                        <a:rPr lang="en-US" altLang="zh-CN" sz="1600" dirty="0" smtClean="0">
                          <a:solidFill>
                            <a:schemeClr val="tx1"/>
                          </a:solidFill>
                          <a:effectLst/>
                          <a:latin typeface="+mn-lt"/>
                          <a:ea typeface="Batang"/>
                          <a:cs typeface="Gulim"/>
                        </a:rPr>
                        <a:t>Single Ant.</a:t>
                      </a:r>
                      <a:endParaRPr lang="zh-CN" altLang="zh-CN" sz="1600" dirty="0">
                        <a:solidFill>
                          <a:schemeClr val="tx1"/>
                        </a:solidFill>
                        <a:effectLst/>
                        <a:latin typeface="+mn-lt"/>
                        <a:ea typeface="Batang"/>
                        <a:cs typeface="Gulim"/>
                      </a:endParaRPr>
                    </a:p>
                  </a:txBody>
                  <a:tcPr marL="68580" marR="68580" marT="0" marB="0" anchor="ctr"/>
                </a:tc>
              </a:tr>
              <a:tr h="370840">
                <a:tc>
                  <a:txBody>
                    <a:bodyPr/>
                    <a:lstStyle/>
                    <a:p>
                      <a:pPr algn="ctr" latinLnBrk="1">
                        <a:lnSpc>
                          <a:spcPct val="100000"/>
                        </a:lnSpc>
                        <a:spcAft>
                          <a:spcPts val="0"/>
                        </a:spcAft>
                      </a:pPr>
                      <a:r>
                        <a:rPr lang="en-US" sz="1600" dirty="0">
                          <a:effectLst/>
                        </a:rPr>
                        <a:t>Antenna </a:t>
                      </a:r>
                      <a:r>
                        <a:rPr lang="en-US" sz="1600" dirty="0" smtClean="0">
                          <a:effectLst/>
                        </a:rPr>
                        <a:t>Height</a:t>
                      </a:r>
                      <a:endParaRPr lang="zh-CN" sz="1600" dirty="0">
                        <a:solidFill>
                          <a:srgbClr val="000000"/>
                        </a:solidFill>
                        <a:effectLst/>
                        <a:latin typeface="+mn-lt"/>
                        <a:ea typeface="Batang"/>
                        <a:cs typeface="Gulim"/>
                      </a:endParaRPr>
                    </a:p>
                  </a:txBody>
                  <a:tcPr marL="68580" marR="68580" marT="0" marB="0" anchor="ctr"/>
                </a:tc>
                <a:tc>
                  <a:txBody>
                    <a:bodyPr/>
                    <a:lstStyle/>
                    <a:p>
                      <a:pPr algn="ctr" latinLnBrk="1">
                        <a:lnSpc>
                          <a:spcPct val="100000"/>
                        </a:lnSpc>
                        <a:spcAft>
                          <a:spcPts val="0"/>
                        </a:spcAft>
                      </a:pPr>
                      <a:r>
                        <a:rPr lang="en-US" sz="1600" dirty="0" smtClean="0">
                          <a:effectLst/>
                        </a:rPr>
                        <a:t>6.5 </a:t>
                      </a:r>
                      <a:r>
                        <a:rPr lang="en-US" sz="1600" i="1" dirty="0">
                          <a:effectLst/>
                        </a:rPr>
                        <a:t>m</a:t>
                      </a:r>
                      <a:r>
                        <a:rPr lang="en-US" sz="1600" dirty="0">
                          <a:effectLst/>
                        </a:rPr>
                        <a:t> for </a:t>
                      </a:r>
                      <a:r>
                        <a:rPr lang="en-US" sz="1600" dirty="0" smtClean="0">
                          <a:effectLst/>
                        </a:rPr>
                        <a:t>RU,</a:t>
                      </a:r>
                      <a:r>
                        <a:rPr lang="en-US" sz="1600" baseline="0" dirty="0" smtClean="0">
                          <a:effectLst/>
                        </a:rPr>
                        <a:t> </a:t>
                      </a:r>
                      <a:r>
                        <a:rPr lang="en-US" sz="1600" dirty="0" smtClean="0">
                          <a:effectLst/>
                        </a:rPr>
                        <a:t>3 </a:t>
                      </a:r>
                      <a:r>
                        <a:rPr lang="en-US" sz="1600" i="1" dirty="0">
                          <a:effectLst/>
                        </a:rPr>
                        <a:t>m</a:t>
                      </a:r>
                      <a:r>
                        <a:rPr lang="en-US" sz="1600" dirty="0">
                          <a:effectLst/>
                        </a:rPr>
                        <a:t> for </a:t>
                      </a:r>
                      <a:r>
                        <a:rPr lang="en-US" sz="1600" dirty="0" smtClean="0">
                          <a:effectLst/>
                        </a:rPr>
                        <a:t>TE</a:t>
                      </a:r>
                      <a:endParaRPr lang="zh-CN" sz="1600" dirty="0">
                        <a:solidFill>
                          <a:srgbClr val="000000"/>
                        </a:solidFill>
                        <a:effectLst/>
                        <a:latin typeface="+mn-lt"/>
                        <a:ea typeface="Batang"/>
                        <a:cs typeface="Gulim"/>
                      </a:endParaRPr>
                    </a:p>
                  </a:txBody>
                  <a:tcPr marL="68580" marR="68580" marT="0" marB="0" anchor="ctr"/>
                </a:tc>
              </a:tr>
              <a:tr h="370840">
                <a:tc>
                  <a:txBody>
                    <a:bodyPr/>
                    <a:lstStyle/>
                    <a:p>
                      <a:pPr algn="ctr" latinLnBrk="1">
                        <a:lnSpc>
                          <a:spcPct val="100000"/>
                        </a:lnSpc>
                        <a:spcAft>
                          <a:spcPts val="0"/>
                        </a:spcAft>
                      </a:pPr>
                      <a:r>
                        <a:rPr lang="en-US" altLang="zh-CN" sz="1600" dirty="0" smtClean="0">
                          <a:effectLst/>
                        </a:rPr>
                        <a:t>Antenna</a:t>
                      </a:r>
                      <a:r>
                        <a:rPr lang="en-US" altLang="zh-CN" sz="1600" baseline="0" dirty="0" smtClean="0">
                          <a:effectLst/>
                        </a:rPr>
                        <a:t> Setup</a:t>
                      </a:r>
                      <a:endParaRPr lang="zh-CN" sz="1600" dirty="0">
                        <a:solidFill>
                          <a:srgbClr val="000000"/>
                        </a:solidFill>
                        <a:effectLst/>
                        <a:latin typeface="+mn-lt"/>
                        <a:ea typeface="Batang"/>
                        <a:cs typeface="Gulim"/>
                      </a:endParaRPr>
                    </a:p>
                  </a:txBody>
                  <a:tcPr marL="68580" marR="68580" marT="0" marB="0" anchor="ctr"/>
                </a:tc>
                <a:tc>
                  <a:txBody>
                    <a:bodyPr/>
                    <a:lstStyle/>
                    <a:p>
                      <a:pPr algn="ctr" latinLnBrk="1">
                        <a:lnSpc>
                          <a:spcPct val="100000"/>
                        </a:lnSpc>
                        <a:spcAft>
                          <a:spcPts val="0"/>
                        </a:spcAft>
                      </a:pPr>
                      <a:r>
                        <a:rPr lang="en-US" altLang="zh-CN" sz="1600" baseline="0" dirty="0" smtClean="0">
                          <a:effectLst/>
                        </a:rPr>
                        <a:t>Directional Ant. / Omni-directional Ant.</a:t>
                      </a:r>
                    </a:p>
                  </a:txBody>
                  <a:tcPr marL="68580" marR="68580" marT="0" marB="0" anchor="ctr"/>
                </a:tc>
              </a:tr>
              <a:tr h="370840">
                <a:tc>
                  <a:txBody>
                    <a:bodyPr/>
                    <a:lstStyle/>
                    <a:p>
                      <a:pPr algn="ctr" latinLnBrk="1">
                        <a:lnSpc>
                          <a:spcPct val="100000"/>
                        </a:lnSpc>
                        <a:spcAft>
                          <a:spcPts val="0"/>
                        </a:spcAft>
                      </a:pPr>
                      <a:r>
                        <a:rPr lang="en-US" sz="1600" dirty="0">
                          <a:effectLst/>
                        </a:rPr>
                        <a:t>Length of Train</a:t>
                      </a:r>
                      <a:endParaRPr lang="zh-CN" sz="1600" dirty="0">
                        <a:solidFill>
                          <a:schemeClr val="tx1"/>
                        </a:solidFill>
                        <a:effectLst/>
                        <a:latin typeface="+mn-lt"/>
                        <a:ea typeface="Batang"/>
                        <a:cs typeface="Gulim"/>
                      </a:endParaRPr>
                    </a:p>
                  </a:txBody>
                  <a:tcPr marL="68580" marR="68580" marT="0" marB="0" anchor="ctr"/>
                </a:tc>
                <a:tc>
                  <a:txBody>
                    <a:bodyPr/>
                    <a:lstStyle/>
                    <a:p>
                      <a:pPr algn="ctr" latinLnBrk="1">
                        <a:lnSpc>
                          <a:spcPct val="100000"/>
                        </a:lnSpc>
                        <a:spcAft>
                          <a:spcPts val="0"/>
                        </a:spcAft>
                      </a:pPr>
                      <a:r>
                        <a:rPr lang="en-US" sz="1600" dirty="0">
                          <a:effectLst/>
                        </a:rPr>
                        <a:t>200 </a:t>
                      </a:r>
                      <a:r>
                        <a:rPr lang="en-US" sz="1600" i="1" dirty="0">
                          <a:effectLst/>
                        </a:rPr>
                        <a:t>m</a:t>
                      </a:r>
                      <a:endParaRPr lang="zh-CN" sz="1600" i="1" dirty="0">
                        <a:solidFill>
                          <a:schemeClr val="tx1"/>
                        </a:solidFill>
                        <a:effectLst/>
                        <a:latin typeface="+mn-lt"/>
                        <a:ea typeface="Batang"/>
                        <a:cs typeface="Gulim"/>
                      </a:endParaRPr>
                    </a:p>
                  </a:txBody>
                  <a:tcPr marL="68580" marR="68580" marT="0" marB="0" anchor="ctr"/>
                </a:tc>
              </a:tr>
              <a:tr h="185420">
                <a:tc>
                  <a:txBody>
                    <a:bodyPr/>
                    <a:lstStyle/>
                    <a:p>
                      <a:pPr algn="ctr" latinLnBrk="1">
                        <a:lnSpc>
                          <a:spcPct val="100000"/>
                        </a:lnSpc>
                        <a:spcAft>
                          <a:spcPts val="0"/>
                        </a:spcAft>
                      </a:pPr>
                      <a:r>
                        <a:rPr lang="en-US" altLang="zh-CN" sz="1600" dirty="0" smtClean="0">
                          <a:effectLst/>
                        </a:rPr>
                        <a:t>Distance</a:t>
                      </a:r>
                      <a:endParaRPr lang="zh-CN" sz="1600" dirty="0">
                        <a:solidFill>
                          <a:srgbClr val="000000"/>
                        </a:solidFill>
                        <a:effectLst/>
                        <a:latin typeface="+mn-lt"/>
                        <a:ea typeface="Batang"/>
                        <a:cs typeface="Gulim"/>
                      </a:endParaRPr>
                    </a:p>
                  </a:txBody>
                  <a:tcPr marL="68580" marR="68580" marT="0" marB="0" anchor="ctr"/>
                </a:tc>
                <a:tc>
                  <a:txBody>
                    <a:bodyPr/>
                    <a:lstStyle/>
                    <a:p>
                      <a:pPr algn="ctr" latinLnBrk="1">
                        <a:lnSpc>
                          <a:spcPct val="100000"/>
                        </a:lnSpc>
                        <a:spcAft>
                          <a:spcPts val="0"/>
                        </a:spcAft>
                      </a:pPr>
                      <a:r>
                        <a:rPr lang="en-US" altLang="zh-CN" sz="1600" dirty="0" smtClean="0">
                          <a:effectLst/>
                        </a:rPr>
                        <a:t>1 </a:t>
                      </a:r>
                      <a:r>
                        <a:rPr lang="en-US" altLang="zh-CN" sz="1600" i="1" dirty="0" smtClean="0">
                          <a:effectLst/>
                        </a:rPr>
                        <a:t>km</a:t>
                      </a:r>
                      <a:endParaRPr lang="zh-CN" sz="1600" i="1" dirty="0">
                        <a:solidFill>
                          <a:srgbClr val="000000"/>
                        </a:solidFill>
                        <a:effectLst/>
                        <a:latin typeface="+mn-lt"/>
                        <a:ea typeface="Batang"/>
                        <a:cs typeface="Gulim"/>
                      </a:endParaRPr>
                    </a:p>
                  </a:txBody>
                  <a:tcPr marL="68580" marR="68580" marT="0" marB="0" anchor="ctr"/>
                </a:tc>
              </a:tr>
              <a:tr h="185420">
                <a:tc>
                  <a:txBody>
                    <a:bodyPr/>
                    <a:lstStyle/>
                    <a:p>
                      <a:pPr algn="ctr" latinLnBrk="1">
                        <a:lnSpc>
                          <a:spcPct val="100000"/>
                        </a:lnSpc>
                        <a:spcAft>
                          <a:spcPts val="0"/>
                        </a:spcAft>
                      </a:pPr>
                      <a:r>
                        <a:rPr lang="en-US" altLang="zh-CN" sz="1600" dirty="0" smtClean="0">
                          <a:solidFill>
                            <a:srgbClr val="000000"/>
                          </a:solidFill>
                          <a:effectLst/>
                          <a:latin typeface="+mn-lt"/>
                          <a:ea typeface="Batang"/>
                          <a:cs typeface="Gulim"/>
                        </a:rPr>
                        <a:t>Speed</a:t>
                      </a:r>
                      <a:endParaRPr lang="zh-CN" sz="1600" dirty="0">
                        <a:solidFill>
                          <a:srgbClr val="000000"/>
                        </a:solidFill>
                        <a:effectLst/>
                        <a:latin typeface="+mn-lt"/>
                        <a:ea typeface="Batang"/>
                        <a:cs typeface="Gulim"/>
                      </a:endParaRPr>
                    </a:p>
                  </a:txBody>
                  <a:tcPr marL="68580" marR="68580" marT="0" marB="0" anchor="ctr"/>
                </a:tc>
                <a:tc>
                  <a:txBody>
                    <a:bodyPr/>
                    <a:lstStyle/>
                    <a:p>
                      <a:pPr algn="ctr" latinLnBrk="1">
                        <a:lnSpc>
                          <a:spcPct val="100000"/>
                        </a:lnSpc>
                        <a:spcAft>
                          <a:spcPts val="0"/>
                        </a:spcAft>
                      </a:pPr>
                      <a:r>
                        <a:rPr lang="en-US" altLang="zh-CN" sz="1600" dirty="0" smtClean="0">
                          <a:solidFill>
                            <a:srgbClr val="000000"/>
                          </a:solidFill>
                          <a:effectLst/>
                          <a:latin typeface="+mn-lt"/>
                          <a:ea typeface="Batang"/>
                          <a:cs typeface="Gulim"/>
                        </a:rPr>
                        <a:t>100 </a:t>
                      </a:r>
                      <a:r>
                        <a:rPr lang="en-US" altLang="zh-CN" sz="1600" i="1" dirty="0" smtClean="0">
                          <a:solidFill>
                            <a:srgbClr val="000000"/>
                          </a:solidFill>
                          <a:effectLst/>
                          <a:latin typeface="+mn-lt"/>
                          <a:ea typeface="Batang"/>
                          <a:cs typeface="Gulim"/>
                        </a:rPr>
                        <a:t>m/s</a:t>
                      </a:r>
                      <a:r>
                        <a:rPr lang="en-US" altLang="zh-CN" sz="1600" dirty="0" smtClean="0">
                          <a:solidFill>
                            <a:srgbClr val="000000"/>
                          </a:solidFill>
                          <a:effectLst/>
                          <a:latin typeface="+mn-lt"/>
                          <a:ea typeface="Batang"/>
                          <a:cs typeface="Gulim"/>
                        </a:rPr>
                        <a:t> (360 </a:t>
                      </a:r>
                      <a:r>
                        <a:rPr lang="en-US" altLang="zh-CN" sz="1600" i="1" dirty="0" smtClean="0">
                          <a:solidFill>
                            <a:srgbClr val="000000"/>
                          </a:solidFill>
                          <a:effectLst/>
                          <a:latin typeface="+mn-lt"/>
                          <a:ea typeface="Batang"/>
                          <a:cs typeface="Gulim"/>
                        </a:rPr>
                        <a:t>km/h</a:t>
                      </a:r>
                      <a:r>
                        <a:rPr lang="en-US" altLang="zh-CN" sz="1600" dirty="0" smtClean="0">
                          <a:solidFill>
                            <a:srgbClr val="000000"/>
                          </a:solidFill>
                          <a:effectLst/>
                          <a:latin typeface="+mn-lt"/>
                          <a:ea typeface="Batang"/>
                          <a:cs typeface="Gulim"/>
                        </a:rPr>
                        <a:t>)</a:t>
                      </a:r>
                      <a:endParaRPr lang="zh-CN" sz="1600" dirty="0">
                        <a:solidFill>
                          <a:srgbClr val="000000"/>
                        </a:solidFill>
                        <a:effectLst/>
                        <a:latin typeface="+mn-lt"/>
                        <a:ea typeface="Batang"/>
                        <a:cs typeface="Gulim"/>
                      </a:endParaRPr>
                    </a:p>
                  </a:txBody>
                  <a:tcPr marL="68580" marR="68580" marT="0" marB="0" anchor="ctr"/>
                </a:tc>
              </a:tr>
            </a:tbl>
          </a:graphicData>
        </a:graphic>
      </p:graphicFrame>
    </p:spTree>
    <p:extLst>
      <p:ext uri="{BB962C8B-B14F-4D97-AF65-F5344CB8AC3E}">
        <p14:creationId xmlns:p14="http://schemas.microsoft.com/office/powerpoint/2010/main" val="2753403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Doppler Mitigation Method</a:t>
            </a:r>
            <a:endParaRPr lang="ko-KR" altLang="en-US" dirty="0"/>
          </a:p>
        </p:txBody>
      </p:sp>
      <p:sp>
        <p:nvSpPr>
          <p:cNvPr id="3" name="내용 개체 틀 2"/>
          <p:cNvSpPr>
            <a:spLocks noGrp="1"/>
          </p:cNvSpPr>
          <p:nvPr>
            <p:ph idx="1"/>
          </p:nvPr>
        </p:nvSpPr>
        <p:spPr/>
        <p:txBody>
          <a:bodyPr/>
          <a:lstStyle/>
          <a:p>
            <a:r>
              <a:rPr lang="en-US" altLang="ko-KR" sz="2800" dirty="0" smtClean="0"/>
              <a:t>Maximum Doppler Shift Performance</a:t>
            </a:r>
          </a:p>
          <a:p>
            <a:pPr lvl="1"/>
            <a:r>
              <a:rPr lang="en-US" altLang="ko-KR" sz="2000" dirty="0"/>
              <a:t>Assume the fixed highest mobility</a:t>
            </a:r>
          </a:p>
          <a:p>
            <a:pPr lvl="1"/>
            <a:r>
              <a:rPr lang="en-US" altLang="ko-KR" sz="2000" dirty="0"/>
              <a:t>Suitable for time-varying mobility and better performance can be achieved</a:t>
            </a:r>
            <a:r>
              <a:rPr lang="en-US" altLang="ko-KR" sz="2000" dirty="0" smtClean="0"/>
              <a:t>.</a:t>
            </a:r>
            <a:endParaRPr lang="en-US" altLang="ko-KR" sz="2000" dirty="0"/>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12</a:t>
            </a:fld>
            <a:endParaRPr lang="en-US" altLang="ko-KR"/>
          </a:p>
        </p:txBody>
      </p:sp>
      <p:sp>
        <p:nvSpPr>
          <p:cNvPr id="42"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10"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p:pic>
        <p:nvPicPr>
          <p:cNvPr id="8" name="Picture 7"/>
          <p:cNvPicPr>
            <a:picLocks noChangeAspect="1"/>
          </p:cNvPicPr>
          <p:nvPr/>
        </p:nvPicPr>
        <p:blipFill>
          <a:blip r:embed="rId2"/>
          <a:stretch>
            <a:fillRect/>
          </a:stretch>
        </p:blipFill>
        <p:spPr>
          <a:xfrm>
            <a:off x="515250" y="3647279"/>
            <a:ext cx="4272774" cy="1941961"/>
          </a:xfrm>
          <a:prstGeom prst="rect">
            <a:avLst/>
          </a:prstGeom>
        </p:spPr>
      </p:pic>
      <p:pic>
        <p:nvPicPr>
          <p:cNvPr id="9" name="Picture 8"/>
          <p:cNvPicPr>
            <a:picLocks noChangeAspect="1"/>
          </p:cNvPicPr>
          <p:nvPr/>
        </p:nvPicPr>
        <p:blipFill>
          <a:blip r:embed="rId3"/>
          <a:stretch>
            <a:fillRect/>
          </a:stretch>
        </p:blipFill>
        <p:spPr>
          <a:xfrm>
            <a:off x="4716464" y="3658528"/>
            <a:ext cx="4248024" cy="1930712"/>
          </a:xfrm>
          <a:prstGeom prst="rect">
            <a:avLst/>
          </a:prstGeom>
        </p:spPr>
      </p:pic>
      <p:sp>
        <p:nvSpPr>
          <p:cNvPr id="11" name="TextBox 10"/>
          <p:cNvSpPr txBox="1"/>
          <p:nvPr/>
        </p:nvSpPr>
        <p:spPr>
          <a:xfrm>
            <a:off x="5292080" y="5703059"/>
            <a:ext cx="3384376" cy="246221"/>
          </a:xfrm>
          <a:prstGeom prst="rect">
            <a:avLst/>
          </a:prstGeom>
          <a:noFill/>
        </p:spPr>
        <p:txBody>
          <a:bodyPr wrap="square" rtlCol="0">
            <a:spAutoFit/>
          </a:bodyPr>
          <a:lstStyle/>
          <a:p>
            <a:pPr marL="0" lvl="1"/>
            <a:r>
              <a:rPr lang="en-US" altLang="ko-KR" sz="1000" dirty="0" smtClean="0">
                <a:solidFill>
                  <a:srgbClr val="0000FF"/>
                </a:solidFill>
              </a:rPr>
              <a:t>Fig. Residual Doppler shift before </a:t>
            </a:r>
            <a:r>
              <a:rPr lang="en-US" altLang="ko-KR" sz="1000" dirty="0">
                <a:solidFill>
                  <a:srgbClr val="0000FF"/>
                </a:solidFill>
              </a:rPr>
              <a:t>UL </a:t>
            </a:r>
            <a:r>
              <a:rPr lang="en-US" altLang="ko-KR" sz="1000" dirty="0" smtClean="0">
                <a:solidFill>
                  <a:srgbClr val="0000FF"/>
                </a:solidFill>
              </a:rPr>
              <a:t>transmission</a:t>
            </a:r>
            <a:endParaRPr lang="ko-KR" altLang="en-US" sz="1000" dirty="0">
              <a:solidFill>
                <a:srgbClr val="0000FF"/>
              </a:solidFill>
            </a:endParaRPr>
          </a:p>
        </p:txBody>
      </p:sp>
      <p:sp>
        <p:nvSpPr>
          <p:cNvPr id="13" name="TextBox 12"/>
          <p:cNvSpPr txBox="1"/>
          <p:nvPr/>
        </p:nvSpPr>
        <p:spPr>
          <a:xfrm>
            <a:off x="899592" y="5703059"/>
            <a:ext cx="3384376" cy="246221"/>
          </a:xfrm>
          <a:prstGeom prst="rect">
            <a:avLst/>
          </a:prstGeom>
          <a:noFill/>
        </p:spPr>
        <p:txBody>
          <a:bodyPr wrap="square" rtlCol="0">
            <a:spAutoFit/>
          </a:bodyPr>
          <a:lstStyle/>
          <a:p>
            <a:pPr lvl="1"/>
            <a:r>
              <a:rPr lang="en-US" altLang="ko-KR" sz="1000" dirty="0" smtClean="0">
                <a:solidFill>
                  <a:srgbClr val="0000FF"/>
                </a:solidFill>
              </a:rPr>
              <a:t>Fig. </a:t>
            </a:r>
            <a:r>
              <a:rPr lang="en-US" altLang="ko-KR" sz="1000" dirty="0">
                <a:solidFill>
                  <a:srgbClr val="0000FF"/>
                </a:solidFill>
              </a:rPr>
              <a:t>Residual Doppler shift </a:t>
            </a:r>
            <a:r>
              <a:rPr lang="en-US" altLang="ko-KR" sz="1000" dirty="0" smtClean="0">
                <a:solidFill>
                  <a:srgbClr val="0000FF"/>
                </a:solidFill>
              </a:rPr>
              <a:t>after </a:t>
            </a:r>
            <a:r>
              <a:rPr lang="en-US" altLang="ko-KR" sz="1000" dirty="0">
                <a:solidFill>
                  <a:srgbClr val="0000FF"/>
                </a:solidFill>
              </a:rPr>
              <a:t>DL reception</a:t>
            </a:r>
            <a:endParaRPr lang="ko-KR" altLang="en-US" sz="1000" dirty="0">
              <a:solidFill>
                <a:srgbClr val="0000FF"/>
              </a:solidFill>
            </a:endParaRPr>
          </a:p>
        </p:txBody>
      </p:sp>
    </p:spTree>
    <p:extLst>
      <p:ext uri="{BB962C8B-B14F-4D97-AF65-F5344CB8AC3E}">
        <p14:creationId xmlns:p14="http://schemas.microsoft.com/office/powerpoint/2010/main" val="736127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Discussions</a:t>
            </a:r>
            <a:endParaRPr lang="ko-KR" altLang="en-US" dirty="0"/>
          </a:p>
        </p:txBody>
      </p:sp>
      <p:sp>
        <p:nvSpPr>
          <p:cNvPr id="3" name="내용 개체 틀 2"/>
          <p:cNvSpPr>
            <a:spLocks noGrp="1"/>
          </p:cNvSpPr>
          <p:nvPr>
            <p:ph idx="1"/>
          </p:nvPr>
        </p:nvSpPr>
        <p:spPr/>
        <p:txBody>
          <a:bodyPr>
            <a:normAutofit fontScale="85000" lnSpcReduction="10000"/>
          </a:bodyPr>
          <a:lstStyle/>
          <a:p>
            <a:r>
              <a:rPr lang="en-US" altLang="ko-KR" sz="2000" dirty="0"/>
              <a:t>Pros</a:t>
            </a:r>
          </a:p>
          <a:p>
            <a:pPr lvl="1"/>
            <a:r>
              <a:rPr lang="en-US" altLang="ko-KR" sz="1600" dirty="0"/>
              <a:t>Efficiently remove Doppler effect for most of the cases without the necessity of estimating Doppler spread</a:t>
            </a:r>
          </a:p>
          <a:p>
            <a:pPr lvl="2"/>
            <a:r>
              <a:rPr lang="en-US" altLang="ko-KR" sz="1200" dirty="0"/>
              <a:t>In most of the cases (90% in the shown example), the residual Doppler shift is 0 Hz.</a:t>
            </a:r>
          </a:p>
          <a:p>
            <a:pPr lvl="2"/>
            <a:r>
              <a:rPr lang="en-US" altLang="ko-KR" sz="1200" dirty="0"/>
              <a:t>Time-domain pilot density can be reduced since the residual Doppler shift is 0 Hz with high probability. Even though the peaks of residual Doppler shift exist, the handover should be performed at the exact time of peak residual Doppler, therefore the influence of peak residual Doppler shift to the data transmission and reception is limited.</a:t>
            </a:r>
          </a:p>
          <a:p>
            <a:pPr lvl="1"/>
            <a:r>
              <a:rPr lang="en-US" altLang="ko-KR" sz="1600" dirty="0"/>
              <a:t>Reduce residual Doppler shift</a:t>
            </a:r>
          </a:p>
          <a:p>
            <a:pPr lvl="2"/>
            <a:r>
              <a:rPr lang="en-US" altLang="ko-KR" sz="1200" dirty="0"/>
              <a:t>Especially for UL, residual Doppler shift in DL can be reduced by half for UL transmission due to the doubled carrier frequency after multiplication of the two received signals (two antennas on the train)</a:t>
            </a:r>
          </a:p>
          <a:p>
            <a:pPr lvl="1"/>
            <a:r>
              <a:rPr lang="en-US" altLang="ko-KR" sz="1600" dirty="0"/>
              <a:t>Robust to the time-varying mobility</a:t>
            </a:r>
          </a:p>
          <a:p>
            <a:pPr lvl="2"/>
            <a:r>
              <a:rPr lang="en-US" altLang="ko-KR" sz="1200" dirty="0"/>
              <a:t>Since the head antenna and the tail antenna always have the same mobility with the opposite direction, the residual Doppler shift will be 0 Hz no matter how the mobility varies with the time.</a:t>
            </a:r>
          </a:p>
          <a:p>
            <a:pPr lvl="1"/>
            <a:r>
              <a:rPr lang="en-US" altLang="ko-KR" sz="1600" dirty="0"/>
              <a:t>Complexity reduction of automatic frequency control (AFC)</a:t>
            </a:r>
          </a:p>
          <a:p>
            <a:pPr lvl="2"/>
            <a:r>
              <a:rPr lang="en-US" altLang="ko-KR" sz="1200" dirty="0"/>
              <a:t>Since the frequency offset after implementing the invented Doppler mitigation method is dramatically reduced, an AFC with relatively low computational complexity may be enough to further compensate the remaining frequency offset.</a:t>
            </a:r>
          </a:p>
          <a:p>
            <a:r>
              <a:rPr lang="en-US" altLang="ko-KR" sz="2000" dirty="0"/>
              <a:t>Cons</a:t>
            </a:r>
          </a:p>
          <a:p>
            <a:pPr lvl="1"/>
            <a:r>
              <a:rPr lang="en-US" altLang="ko-KR" sz="1600" dirty="0"/>
              <a:t>2 receive antennas are required.</a:t>
            </a:r>
          </a:p>
          <a:p>
            <a:pPr lvl="1"/>
            <a:r>
              <a:rPr lang="en-US" altLang="ko-KR" sz="1600" dirty="0"/>
              <a:t>X2 interface is necessary among DUs for UL case.</a:t>
            </a:r>
          </a:p>
          <a:p>
            <a:pPr lvl="1"/>
            <a:r>
              <a:rPr lang="en-US" altLang="ko-KR" sz="1600" dirty="0"/>
              <a:t>IF processing may be necessary.</a:t>
            </a:r>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13</a:t>
            </a:fld>
            <a:endParaRPr lang="en-US" altLang="ko-KR"/>
          </a:p>
        </p:txBody>
      </p:sp>
      <p:sp>
        <p:nvSpPr>
          <p:cNvPr id="42"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10"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p:spTree>
    <p:extLst>
      <p:ext uri="{BB962C8B-B14F-4D97-AF65-F5344CB8AC3E}">
        <p14:creationId xmlns:p14="http://schemas.microsoft.com/office/powerpoint/2010/main" val="888272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a:xfrm>
            <a:off x="4406398" y="6475414"/>
            <a:ext cx="432811" cy="184666"/>
          </a:xfrm>
        </p:spPr>
        <p:txBody>
          <a:bodyPr/>
          <a:lstStyle/>
          <a:p>
            <a:r>
              <a:rPr lang="en-US" altLang="ko-KR"/>
              <a:t>Slide </a:t>
            </a:r>
            <a:fld id="{300987EC-976F-4D90-B7E9-FCD0A1BE9800}" type="slidenum">
              <a:rPr lang="en-US" altLang="ko-KR"/>
              <a:pPr/>
              <a:t>2</a:t>
            </a:fld>
            <a:endParaRPr lang="en-US" altLang="ko-KR"/>
          </a:p>
        </p:txBody>
      </p:sp>
      <p:sp>
        <p:nvSpPr>
          <p:cNvPr id="26626" name="Rectangle 2"/>
          <p:cNvSpPr>
            <a:spLocks noGrp="1" noChangeArrowheads="1"/>
          </p:cNvSpPr>
          <p:nvPr>
            <p:ph type="ctrTitle"/>
          </p:nvPr>
        </p:nvSpPr>
        <p:spPr>
          <a:xfrm>
            <a:off x="685800" y="2286000"/>
            <a:ext cx="7772400" cy="1143000"/>
          </a:xfrm>
        </p:spPr>
        <p:txBody>
          <a:bodyPr/>
          <a:lstStyle/>
          <a:p>
            <a:r>
              <a:rPr lang="en-US" altLang="ko-KR" sz="2800" dirty="0" smtClean="0">
                <a:ea typeface="굴림" charset="-127"/>
              </a:rPr>
              <a:t>Doppler Mitigation for </a:t>
            </a:r>
            <a:r>
              <a:rPr lang="en-US" altLang="ko-KR" sz="2800" dirty="0">
                <a:ea typeface="굴림" charset="-127"/>
              </a:rPr>
              <a:t>High-speed Rail Communications</a:t>
            </a:r>
          </a:p>
        </p:txBody>
      </p:sp>
      <p:sp>
        <p:nvSpPr>
          <p:cNvPr id="8"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9"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12"/>
          </p:nvPr>
        </p:nvSpPr>
        <p:spPr>
          <a:xfrm>
            <a:off x="4406398" y="6475414"/>
            <a:ext cx="432811" cy="184666"/>
          </a:xfrm>
        </p:spPr>
        <p:txBody>
          <a:bodyPr/>
          <a:lstStyle/>
          <a:p>
            <a:r>
              <a:rPr lang="en-US" altLang="ko-KR"/>
              <a:t>Slide </a:t>
            </a:r>
            <a:fld id="{3BAC7E02-42A4-41AA-A247-B7372DC6E3D2}" type="slidenum">
              <a:rPr lang="en-US" altLang="ko-KR"/>
              <a:pPr/>
              <a:t>3</a:t>
            </a:fld>
            <a:endParaRPr lang="en-US" altLang="ko-KR"/>
          </a:p>
        </p:txBody>
      </p:sp>
      <p:sp>
        <p:nvSpPr>
          <p:cNvPr id="4098" name="Rectangle 2"/>
          <p:cNvSpPr>
            <a:spLocks noGrp="1" noChangeArrowheads="1"/>
          </p:cNvSpPr>
          <p:nvPr>
            <p:ph type="title"/>
          </p:nvPr>
        </p:nvSpPr>
        <p:spPr>
          <a:ln/>
        </p:spPr>
        <p:txBody>
          <a:bodyPr/>
          <a:lstStyle/>
          <a:p>
            <a:r>
              <a:rPr lang="en-US" altLang="ko-KR" dirty="0" smtClean="0"/>
              <a:t>Outline</a:t>
            </a:r>
            <a:endParaRPr lang="ko-KR" altLang="ko-KR" dirty="0"/>
          </a:p>
        </p:txBody>
      </p:sp>
      <p:sp>
        <p:nvSpPr>
          <p:cNvPr id="4099" name="Rectangle 3"/>
          <p:cNvSpPr>
            <a:spLocks noGrp="1" noChangeArrowheads="1"/>
          </p:cNvSpPr>
          <p:nvPr>
            <p:ph type="body" idx="1"/>
          </p:nvPr>
        </p:nvSpPr>
        <p:spPr>
          <a:ln/>
        </p:spPr>
        <p:txBody>
          <a:bodyPr>
            <a:normAutofit/>
          </a:bodyPr>
          <a:lstStyle/>
          <a:p>
            <a:r>
              <a:rPr lang="en-US" altLang="ko-KR" sz="2000" dirty="0"/>
              <a:t>Background</a:t>
            </a:r>
          </a:p>
          <a:p>
            <a:endParaRPr lang="en-US" altLang="ko-KR" sz="2000" dirty="0"/>
          </a:p>
          <a:p>
            <a:r>
              <a:rPr lang="en-US" altLang="ko-KR" sz="2000" dirty="0" smtClean="0"/>
              <a:t>Unidirectional Network Deployment</a:t>
            </a:r>
          </a:p>
          <a:p>
            <a:endParaRPr lang="en-US" altLang="ko-KR" sz="2000" dirty="0"/>
          </a:p>
          <a:p>
            <a:r>
              <a:rPr lang="en-US" altLang="ko-KR" sz="2000" dirty="0" smtClean="0"/>
              <a:t>Channel Model</a:t>
            </a:r>
            <a:endParaRPr lang="en-US" altLang="ko-KR" sz="1800" dirty="0"/>
          </a:p>
          <a:p>
            <a:endParaRPr lang="en-US" altLang="ko-KR" sz="2000" dirty="0"/>
          </a:p>
          <a:p>
            <a:r>
              <a:rPr lang="en-US" altLang="ko-KR" sz="2000" dirty="0" smtClean="0"/>
              <a:t>Doppler Mitigation for </a:t>
            </a:r>
            <a:r>
              <a:rPr lang="en-US" altLang="ko-KR" sz="2000" dirty="0"/>
              <a:t>HSR </a:t>
            </a:r>
            <a:r>
              <a:rPr lang="en-US" altLang="ko-KR" sz="2000" dirty="0" smtClean="0"/>
              <a:t>Communications</a:t>
            </a:r>
          </a:p>
          <a:p>
            <a:endParaRPr lang="en-US" altLang="ko-KR" sz="2000" dirty="0"/>
          </a:p>
          <a:p>
            <a:r>
              <a:rPr lang="en-US" altLang="ko-KR" sz="2000" dirty="0" smtClean="0"/>
              <a:t>Discussions</a:t>
            </a:r>
            <a:endParaRPr lang="en-US" altLang="ko-KR" sz="2000" dirty="0"/>
          </a:p>
        </p:txBody>
      </p:sp>
      <p:sp>
        <p:nvSpPr>
          <p:cNvPr id="8"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9"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Background</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Problems of OFDM based Systems for HSR Communications</a:t>
            </a:r>
            <a:endParaRPr lang="en-US" altLang="ko-KR" sz="2000" dirty="0"/>
          </a:p>
          <a:p>
            <a:pPr lvl="1"/>
            <a:r>
              <a:rPr lang="en-US" altLang="ko-KR" sz="1800" dirty="0">
                <a:solidFill>
                  <a:srgbClr val="00B050"/>
                </a:solidFill>
              </a:rPr>
              <a:t>OFDM is sensitive to ICI</a:t>
            </a:r>
          </a:p>
          <a:p>
            <a:pPr lvl="2"/>
            <a:r>
              <a:rPr lang="en-US" altLang="ko-KR" sz="1400" dirty="0" smtClean="0"/>
              <a:t>Restraining </a:t>
            </a:r>
            <a:r>
              <a:rPr lang="en-US" altLang="ko-KR" sz="1400" dirty="0"/>
              <a:t>Inter-Carrier Interference (ICI), estimating and compensating frequency shift are vital technologies.</a:t>
            </a:r>
          </a:p>
          <a:p>
            <a:pPr lvl="1"/>
            <a:r>
              <a:rPr lang="en-US" altLang="ko-KR" sz="1800" dirty="0" err="1">
                <a:solidFill>
                  <a:srgbClr val="00B050"/>
                </a:solidFill>
              </a:rPr>
              <a:t>mmWave</a:t>
            </a:r>
            <a:r>
              <a:rPr lang="en-US" altLang="ko-KR" sz="1800" dirty="0">
                <a:solidFill>
                  <a:srgbClr val="00B050"/>
                </a:solidFill>
              </a:rPr>
              <a:t> introduces much high Doppler </a:t>
            </a:r>
            <a:r>
              <a:rPr lang="en-US" altLang="ko-KR" sz="1800" dirty="0" smtClean="0">
                <a:solidFill>
                  <a:srgbClr val="00B050"/>
                </a:solidFill>
              </a:rPr>
              <a:t>shift</a:t>
            </a:r>
          </a:p>
          <a:p>
            <a:pPr lvl="1"/>
            <a:r>
              <a:rPr lang="en-US" altLang="ko-KR" sz="1800" dirty="0" smtClean="0">
                <a:solidFill>
                  <a:srgbClr val="00B050"/>
                </a:solidFill>
              </a:rPr>
              <a:t>Doubled Doppler Spread in TDD UL</a:t>
            </a:r>
          </a:p>
          <a:p>
            <a:pPr lvl="2"/>
            <a:r>
              <a:rPr lang="en-US" altLang="ko-KR" sz="1400" dirty="0" smtClean="0"/>
              <a:t>UE estimates the DL carrier frequency and use it as the central frequency for UL transmission.</a:t>
            </a:r>
          </a:p>
          <a:p>
            <a:pPr lvl="2"/>
            <a:r>
              <a:rPr lang="en-US" altLang="ko-KR" sz="1400" dirty="0" smtClean="0"/>
              <a:t>The Doppler frequency spread and the oscillator frequency offset cannot be distinguished by UE.</a:t>
            </a:r>
          </a:p>
          <a:p>
            <a:pPr lvl="2"/>
            <a:r>
              <a:rPr lang="en-US" altLang="ko-KR" sz="1400" dirty="0" smtClean="0"/>
              <a:t>The Doppler spread in DL will be accumulated in the UL reception.</a:t>
            </a:r>
          </a:p>
          <a:p>
            <a:pPr lvl="2"/>
            <a:r>
              <a:rPr lang="en-US" altLang="ko-KR" sz="1400" dirty="0" smtClean="0"/>
              <a:t>Therefore, totally doubled Doppler frequency spread will be received by UL receiver.</a:t>
            </a:r>
            <a:endParaRPr lang="en-US" altLang="ko-KR" sz="600" dirty="0"/>
          </a:p>
        </p:txBody>
      </p:sp>
      <p:sp>
        <p:nvSpPr>
          <p:cNvPr id="4" name="날짜 개체 틀 3"/>
          <p:cNvSpPr>
            <a:spLocks noGrp="1"/>
          </p:cNvSpPr>
          <p:nvPr>
            <p:ph type="dt" sz="half" idx="10"/>
          </p:nvPr>
        </p:nvSpPr>
        <p:spPr/>
        <p:txBody>
          <a:bodyPr/>
          <a:lstStyle/>
          <a:p>
            <a:r>
              <a:rPr lang="en-US" altLang="ko-KR" smtClean="0"/>
              <a:t>&lt;July 2016&gt;</a:t>
            </a:r>
            <a:endParaRPr lang="en-US" altLang="ko-KR" dirty="0"/>
          </a:p>
        </p:txBody>
      </p:sp>
      <p:sp>
        <p:nvSpPr>
          <p:cNvPr id="5" name="바닥글 개체 틀 4"/>
          <p:cNvSpPr>
            <a:spLocks noGrp="1"/>
          </p:cNvSpPr>
          <p:nvPr>
            <p:ph type="ftr" sz="quarter" idx="11"/>
          </p:nvPr>
        </p:nvSpPr>
        <p:spPr/>
        <p:txBody>
          <a:bodyPr/>
          <a:lstStyle/>
          <a:p>
            <a:r>
              <a:rPr lang="en-US" altLang="ko-KR" smtClean="0"/>
              <a:t>&lt;Bing Hui&gt;, &lt;ETRI&gt;</a:t>
            </a:r>
            <a:endParaRPr lang="en-US" altLang="ko-KR" dirty="0"/>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4</a:t>
            </a:fld>
            <a:endParaRPr lang="en-US" altLang="ko-KR"/>
          </a:p>
        </p:txBody>
      </p:sp>
    </p:spTree>
    <p:extLst>
      <p:ext uri="{BB962C8B-B14F-4D97-AF65-F5344CB8AC3E}">
        <p14:creationId xmlns:p14="http://schemas.microsoft.com/office/powerpoint/2010/main" val="197706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Background</a:t>
            </a:r>
            <a:endParaRPr lang="ko-KR" altLang="en-US" dirty="0"/>
          </a:p>
        </p:txBody>
      </p:sp>
      <p:sp>
        <p:nvSpPr>
          <p:cNvPr id="3" name="내용 개체 틀 2"/>
          <p:cNvSpPr>
            <a:spLocks noGrp="1"/>
          </p:cNvSpPr>
          <p:nvPr>
            <p:ph idx="1"/>
          </p:nvPr>
        </p:nvSpPr>
        <p:spPr/>
        <p:txBody>
          <a:bodyPr>
            <a:normAutofit/>
          </a:bodyPr>
          <a:lstStyle/>
          <a:p>
            <a:r>
              <a:rPr lang="en-US" altLang="ko-KR" sz="2000" dirty="0" smtClean="0"/>
              <a:t>Conventional </a:t>
            </a:r>
            <a:r>
              <a:rPr lang="en-US" altLang="ko-KR" sz="2000" dirty="0"/>
              <a:t>Doppler Compensation Method</a:t>
            </a:r>
          </a:p>
          <a:p>
            <a:pPr lvl="1"/>
            <a:r>
              <a:rPr lang="en-US" altLang="ko-KR" sz="1800" dirty="0"/>
              <a:t>AOA &amp; velocity estimation based Doppler compensation</a:t>
            </a:r>
          </a:p>
          <a:p>
            <a:pPr lvl="2"/>
            <a:r>
              <a:rPr lang="en-US" altLang="ko-KR" sz="1400" dirty="0"/>
              <a:t>Multi-tap in time-domain &amp; complex</a:t>
            </a:r>
          </a:p>
          <a:p>
            <a:pPr lvl="2"/>
            <a:r>
              <a:rPr lang="en-US" altLang="ko-KR" sz="1400" dirty="0"/>
              <a:t>Not accurate &amp; not suitable for OFDM</a:t>
            </a:r>
          </a:p>
          <a:p>
            <a:pPr lvl="1"/>
            <a:r>
              <a:rPr lang="en-US" altLang="ko-KR" sz="1800" dirty="0"/>
              <a:t>Correlation based methods</a:t>
            </a:r>
          </a:p>
          <a:p>
            <a:pPr lvl="2"/>
            <a:r>
              <a:rPr lang="en-US" altLang="ko-KR" sz="1400" dirty="0" smtClean="0"/>
              <a:t>Computationally </a:t>
            </a:r>
            <a:r>
              <a:rPr lang="en-US" altLang="ko-KR" sz="1400" dirty="0"/>
              <a:t>high</a:t>
            </a:r>
          </a:p>
          <a:p>
            <a:pPr lvl="2"/>
            <a:r>
              <a:rPr lang="en-US" altLang="ko-KR" sz="1400" dirty="0"/>
              <a:t>Need a significant load of measurements</a:t>
            </a:r>
          </a:p>
          <a:p>
            <a:pPr lvl="1"/>
            <a:r>
              <a:rPr lang="en-US" altLang="ko-KR" sz="1800" dirty="0">
                <a:solidFill>
                  <a:srgbClr val="00B050"/>
                </a:solidFill>
              </a:rPr>
              <a:t>Not suitable for </a:t>
            </a:r>
            <a:r>
              <a:rPr lang="en-US" altLang="ko-KR" sz="1800" dirty="0" smtClean="0">
                <a:solidFill>
                  <a:srgbClr val="00B050"/>
                </a:solidFill>
              </a:rPr>
              <a:t>HSR communications</a:t>
            </a:r>
            <a:endParaRPr lang="en-US" altLang="ko-KR" sz="1800" dirty="0">
              <a:solidFill>
                <a:srgbClr val="00B050"/>
              </a:solidFill>
            </a:endParaRPr>
          </a:p>
          <a:p>
            <a:pPr lvl="2"/>
            <a:r>
              <a:rPr lang="en-US" altLang="ko-KR" sz="1400" dirty="0"/>
              <a:t>Channel varies fast</a:t>
            </a:r>
          </a:p>
          <a:p>
            <a:pPr lvl="2"/>
            <a:r>
              <a:rPr lang="en-US" altLang="ko-KR" sz="1400" dirty="0" smtClean="0"/>
              <a:t>Doppler effect </a:t>
            </a:r>
            <a:r>
              <a:rPr lang="en-US" altLang="ko-KR" sz="1400" dirty="0"/>
              <a:t>is </a:t>
            </a:r>
            <a:r>
              <a:rPr lang="en-US" altLang="ko-KR" sz="1400" dirty="0" smtClean="0"/>
              <a:t>severe.</a:t>
            </a:r>
            <a:endParaRPr lang="en-US" altLang="ko-KR" sz="1400" dirty="0"/>
          </a:p>
        </p:txBody>
      </p:sp>
      <p:sp>
        <p:nvSpPr>
          <p:cNvPr id="4" name="날짜 개체 틀 3"/>
          <p:cNvSpPr>
            <a:spLocks noGrp="1"/>
          </p:cNvSpPr>
          <p:nvPr>
            <p:ph type="dt" sz="half" idx="10"/>
          </p:nvPr>
        </p:nvSpPr>
        <p:spPr/>
        <p:txBody>
          <a:bodyPr/>
          <a:lstStyle/>
          <a:p>
            <a:r>
              <a:rPr lang="en-US" altLang="ko-KR" smtClean="0"/>
              <a:t>&lt;July 2016&gt;</a:t>
            </a:r>
            <a:endParaRPr lang="en-US" altLang="ko-KR" dirty="0"/>
          </a:p>
        </p:txBody>
      </p:sp>
      <p:sp>
        <p:nvSpPr>
          <p:cNvPr id="5" name="바닥글 개체 틀 4"/>
          <p:cNvSpPr>
            <a:spLocks noGrp="1"/>
          </p:cNvSpPr>
          <p:nvPr>
            <p:ph type="ftr" sz="quarter" idx="11"/>
          </p:nvPr>
        </p:nvSpPr>
        <p:spPr/>
        <p:txBody>
          <a:bodyPr/>
          <a:lstStyle/>
          <a:p>
            <a:r>
              <a:rPr lang="en-US" altLang="ko-KR" smtClean="0"/>
              <a:t>&lt;Bing Hui&gt;, &lt;ETRI&gt;</a:t>
            </a:r>
            <a:endParaRPr lang="en-US" altLang="ko-KR" dirty="0"/>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5</a:t>
            </a:fld>
            <a:endParaRPr lang="en-US" altLang="ko-KR"/>
          </a:p>
        </p:txBody>
      </p:sp>
    </p:spTree>
    <p:extLst>
      <p:ext uri="{BB962C8B-B14F-4D97-AF65-F5344CB8AC3E}">
        <p14:creationId xmlns:p14="http://schemas.microsoft.com/office/powerpoint/2010/main" val="34180032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Unidirectional Network Deployment</a:t>
            </a:r>
            <a:endParaRPr lang="ko-KR" altLang="en-US" dirty="0"/>
          </a:p>
        </p:txBody>
      </p:sp>
      <p:sp>
        <p:nvSpPr>
          <p:cNvPr id="3" name="내용 개체 틀 2"/>
          <p:cNvSpPr>
            <a:spLocks noGrp="1"/>
          </p:cNvSpPr>
          <p:nvPr>
            <p:ph idx="1"/>
          </p:nvPr>
        </p:nvSpPr>
        <p:spPr/>
        <p:txBody>
          <a:bodyPr/>
          <a:lstStyle/>
          <a:p>
            <a:r>
              <a:rPr lang="en-US" altLang="ko-KR" sz="1800" dirty="0" smtClean="0"/>
              <a:t>Mobile Hotspot Network (MHN) System Architecture</a:t>
            </a:r>
            <a:endParaRPr lang="en-US" altLang="ko-KR" sz="1800" dirty="0"/>
          </a:p>
          <a:p>
            <a:pPr lvl="1"/>
            <a:r>
              <a:rPr lang="en-US" altLang="ko-KR" sz="1400" dirty="0"/>
              <a:t>Mobile wireless backhaul supporting very high traffic volume on new frontier bands (</a:t>
            </a:r>
            <a:r>
              <a:rPr lang="en-US" altLang="ko-KR" sz="1400" dirty="0" err="1"/>
              <a:t>mmWave</a:t>
            </a:r>
            <a:r>
              <a:rPr lang="en-US" altLang="ko-KR" sz="1400" dirty="0"/>
              <a:t>)</a:t>
            </a:r>
          </a:p>
          <a:p>
            <a:pPr lvl="2"/>
            <a:r>
              <a:rPr lang="en-US" altLang="ko-KR" sz="1100" dirty="0"/>
              <a:t>Backhaul link : use </a:t>
            </a:r>
            <a:r>
              <a:rPr lang="en-US" altLang="ko-KR" sz="1100" dirty="0" err="1"/>
              <a:t>mmWave</a:t>
            </a:r>
            <a:endParaRPr lang="en-US" altLang="ko-KR" sz="1100" dirty="0"/>
          </a:p>
          <a:p>
            <a:pPr lvl="2"/>
            <a:r>
              <a:rPr lang="en-US" altLang="ko-KR" sz="1100" dirty="0"/>
              <a:t>Access link inside vehicle : use sub 6GHz (Wi-Fi or Small cell)</a:t>
            </a:r>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6</a:t>
            </a:fld>
            <a:endParaRPr lang="en-US" altLang="ko-KR"/>
          </a:p>
        </p:txBody>
      </p:sp>
      <p:sp>
        <p:nvSpPr>
          <p:cNvPr id="42"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10"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p:grpSp>
        <p:nvGrpSpPr>
          <p:cNvPr id="11" name="Group 10"/>
          <p:cNvGrpSpPr/>
          <p:nvPr/>
        </p:nvGrpSpPr>
        <p:grpSpPr>
          <a:xfrm>
            <a:off x="1691680" y="3231927"/>
            <a:ext cx="5904656" cy="3244441"/>
            <a:chOff x="109387" y="2086203"/>
            <a:chExt cx="4977000" cy="2685676"/>
          </a:xfrm>
        </p:grpSpPr>
        <p:grpSp>
          <p:nvGrpSpPr>
            <p:cNvPr id="12" name="그룹 50"/>
            <p:cNvGrpSpPr/>
            <p:nvPr/>
          </p:nvGrpSpPr>
          <p:grpSpPr>
            <a:xfrm>
              <a:off x="109387" y="2086203"/>
              <a:ext cx="4977000" cy="2520821"/>
              <a:chOff x="25165" y="2086203"/>
              <a:chExt cx="4977000" cy="2520821"/>
            </a:xfrm>
          </p:grpSpPr>
          <p:cxnSp>
            <p:nvCxnSpPr>
              <p:cNvPr id="15" name="직선 연결선 58"/>
              <p:cNvCxnSpPr>
                <a:endCxn id="30" idx="2"/>
              </p:cNvCxnSpPr>
              <p:nvPr/>
            </p:nvCxnSpPr>
            <p:spPr>
              <a:xfrm>
                <a:off x="2943225" y="3343275"/>
                <a:ext cx="1837134" cy="1028675"/>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직사각형 8"/>
              <p:cNvSpPr/>
              <p:nvPr/>
            </p:nvSpPr>
            <p:spPr>
              <a:xfrm>
                <a:off x="1321739" y="2211710"/>
                <a:ext cx="946004" cy="280797"/>
              </a:xfrm>
              <a:prstGeom prst="rect">
                <a:avLst/>
              </a:prstGeom>
            </p:spPr>
            <p:txBody>
              <a:bodyPr wrap="none">
                <a:spAutoFit/>
              </a:bodyPr>
              <a:lstStyle/>
              <a:p>
                <a:pPr algn="r"/>
                <a:r>
                  <a:rPr lang="en-US" altLang="ko-KR" sz="900" dirty="0">
                    <a:solidFill>
                      <a:srgbClr val="1F497D"/>
                    </a:solidFill>
                    <a:latin typeface="Eras Demi ITC" panose="020B0805030504020804" pitchFamily="34" charset="0"/>
                  </a:rPr>
                  <a:t>Inter-</a:t>
                </a:r>
                <a:r>
                  <a:rPr lang="en-US" altLang="ko-KR" sz="900" dirty="0" err="1">
                    <a:solidFill>
                      <a:srgbClr val="1F497D"/>
                    </a:solidFill>
                    <a:latin typeface="Eras Demi ITC" panose="020B0805030504020804" pitchFamily="34" charset="0"/>
                  </a:rPr>
                  <a:t>mDU</a:t>
                </a:r>
                <a:endParaRPr lang="en-US" altLang="ko-KR" sz="900" dirty="0">
                  <a:solidFill>
                    <a:srgbClr val="1F497D"/>
                  </a:solidFill>
                  <a:latin typeface="Eras Demi ITC" panose="020B0805030504020804" pitchFamily="34" charset="0"/>
                </a:endParaRPr>
              </a:p>
              <a:p>
                <a:pPr algn="r"/>
                <a:r>
                  <a:rPr lang="en-US" altLang="ko-KR" sz="900" dirty="0">
                    <a:solidFill>
                      <a:srgbClr val="1F497D"/>
                    </a:solidFill>
                    <a:latin typeface="Eras Demi ITC" panose="020B0805030504020804" pitchFamily="34" charset="0"/>
                  </a:rPr>
                  <a:t>Mobility Controller</a:t>
                </a:r>
                <a:endParaRPr lang="ko-KR" altLang="en-US" sz="900" dirty="0">
                  <a:solidFill>
                    <a:srgbClr val="1F497D"/>
                  </a:solidFill>
                  <a:latin typeface="Eras Demi ITC" panose="020B0805030504020804" pitchFamily="34" charset="0"/>
                </a:endParaRPr>
              </a:p>
            </p:txBody>
          </p:sp>
          <p:pic>
            <p:nvPicPr>
              <p:cNvPr id="1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9885" y="2086203"/>
                <a:ext cx="1057710" cy="63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직사각형 10"/>
              <p:cNvSpPr/>
              <p:nvPr/>
            </p:nvSpPr>
            <p:spPr>
              <a:xfrm>
                <a:off x="2799318" y="2214136"/>
                <a:ext cx="647544" cy="304196"/>
              </a:xfrm>
              <a:prstGeom prst="rect">
                <a:avLst/>
              </a:prstGeom>
            </p:spPr>
            <p:txBody>
              <a:bodyPr wrap="none">
                <a:spAutoFit/>
              </a:bodyPr>
              <a:lstStyle/>
              <a:p>
                <a:pPr algn="ctr"/>
                <a:r>
                  <a:rPr lang="en-US" altLang="ko-KR" sz="1000" dirty="0">
                    <a:solidFill>
                      <a:srgbClr val="1F497D"/>
                    </a:solidFill>
                    <a:latin typeface="Eras Medium ITC" panose="020B0602030504020804" pitchFamily="34" charset="0"/>
                  </a:rPr>
                  <a:t>Public Core</a:t>
                </a:r>
              </a:p>
              <a:p>
                <a:pPr algn="ctr"/>
                <a:r>
                  <a:rPr lang="en-US" altLang="ko-KR" sz="1000" dirty="0">
                    <a:solidFill>
                      <a:srgbClr val="1F497D"/>
                    </a:solidFill>
                    <a:latin typeface="Eras Medium ITC" panose="020B0602030504020804" pitchFamily="34" charset="0"/>
                  </a:rPr>
                  <a:t>Network</a:t>
                </a:r>
                <a:endParaRPr lang="ko-KR" altLang="en-US" sz="1000" dirty="0">
                  <a:solidFill>
                    <a:srgbClr val="1F497D"/>
                  </a:solidFill>
                  <a:latin typeface="Eras Medium ITC" panose="020B0602030504020804" pitchFamily="34" charset="0"/>
                </a:endParaRPr>
              </a:p>
            </p:txBody>
          </p:sp>
          <p:cxnSp>
            <p:nvCxnSpPr>
              <p:cNvPr id="19" name="직선 연결선 12"/>
              <p:cNvCxnSpPr/>
              <p:nvPr/>
            </p:nvCxnSpPr>
            <p:spPr>
              <a:xfrm>
                <a:off x="2358558" y="2445145"/>
                <a:ext cx="126873" cy="8355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4535" y="3078712"/>
                <a:ext cx="21729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338" y="3077127"/>
                <a:ext cx="217290"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직사각형 27"/>
              <p:cNvSpPr/>
              <p:nvPr/>
            </p:nvSpPr>
            <p:spPr>
              <a:xfrm>
                <a:off x="1616069" y="2896918"/>
                <a:ext cx="337751" cy="163798"/>
              </a:xfrm>
              <a:prstGeom prst="rect">
                <a:avLst/>
              </a:prstGeom>
            </p:spPr>
            <p:txBody>
              <a:bodyPr wrap="none">
                <a:spAutoFit/>
              </a:bodyPr>
              <a:lstStyle/>
              <a:p>
                <a:pPr algn="ctr"/>
                <a:r>
                  <a:rPr lang="en-US" altLang="ko-KR" sz="800" dirty="0" err="1">
                    <a:solidFill>
                      <a:srgbClr val="1F497D"/>
                    </a:solidFill>
                    <a:latin typeface="Eras Demi ITC" panose="020B0805030504020804" pitchFamily="34" charset="0"/>
                  </a:rPr>
                  <a:t>mDU</a:t>
                </a:r>
                <a:endParaRPr lang="en-US" altLang="ko-KR" sz="800" dirty="0">
                  <a:solidFill>
                    <a:srgbClr val="1F497D"/>
                  </a:solidFill>
                  <a:latin typeface="Eras Demi ITC" panose="020B0805030504020804" pitchFamily="34" charset="0"/>
                </a:endParaRPr>
              </a:p>
            </p:txBody>
          </p:sp>
          <p:sp>
            <p:nvSpPr>
              <p:cNvPr id="23" name="직사각형 28"/>
              <p:cNvSpPr/>
              <p:nvPr/>
            </p:nvSpPr>
            <p:spPr>
              <a:xfrm>
                <a:off x="2679483" y="2899236"/>
                <a:ext cx="337751" cy="163798"/>
              </a:xfrm>
              <a:prstGeom prst="rect">
                <a:avLst/>
              </a:prstGeom>
            </p:spPr>
            <p:txBody>
              <a:bodyPr wrap="none">
                <a:spAutoFit/>
              </a:bodyPr>
              <a:lstStyle/>
              <a:p>
                <a:pPr algn="ctr"/>
                <a:r>
                  <a:rPr lang="en-US" altLang="ko-KR" sz="800" dirty="0" err="1">
                    <a:solidFill>
                      <a:srgbClr val="1F497D"/>
                    </a:solidFill>
                    <a:latin typeface="Eras Demi ITC" panose="020B0805030504020804" pitchFamily="34" charset="0"/>
                  </a:rPr>
                  <a:t>mDU</a:t>
                </a:r>
                <a:endParaRPr lang="en-US" altLang="ko-KR" sz="800" dirty="0">
                  <a:solidFill>
                    <a:srgbClr val="1F497D"/>
                  </a:solidFill>
                  <a:latin typeface="Eras Demi ITC" panose="020B0805030504020804" pitchFamily="34" charset="0"/>
                </a:endParaRPr>
              </a:p>
            </p:txBody>
          </p:sp>
          <p:cxnSp>
            <p:nvCxnSpPr>
              <p:cNvPr id="24" name="꺾인 연결선 35"/>
              <p:cNvCxnSpPr>
                <a:endCxn id="21" idx="2"/>
              </p:cNvCxnSpPr>
              <p:nvPr/>
            </p:nvCxnSpPr>
            <p:spPr>
              <a:xfrm rot="16200000" flipH="1">
                <a:off x="2306821" y="2827964"/>
                <a:ext cx="832371" cy="313954"/>
              </a:xfrm>
              <a:prstGeom prst="bentConnector3">
                <a:avLst>
                  <a:gd name="adj1" fmla="val 111901"/>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직선 연결선 45"/>
              <p:cNvCxnSpPr>
                <a:endCxn id="33" idx="2"/>
              </p:cNvCxnSpPr>
              <p:nvPr/>
            </p:nvCxnSpPr>
            <p:spPr>
              <a:xfrm flipH="1">
                <a:off x="823905" y="3338513"/>
                <a:ext cx="909645" cy="1019557"/>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직선 연결선 47"/>
              <p:cNvCxnSpPr>
                <a:endCxn id="35" idx="2"/>
              </p:cNvCxnSpPr>
              <p:nvPr/>
            </p:nvCxnSpPr>
            <p:spPr>
              <a:xfrm flipH="1">
                <a:off x="224701" y="3333750"/>
                <a:ext cx="1504087" cy="102975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직선 연결선 55"/>
              <p:cNvCxnSpPr>
                <a:endCxn id="31" idx="2"/>
              </p:cNvCxnSpPr>
              <p:nvPr/>
            </p:nvCxnSpPr>
            <p:spPr>
              <a:xfrm>
                <a:off x="2943225" y="3343275"/>
                <a:ext cx="1222349" cy="1028489"/>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308287" y="4083918"/>
                <a:ext cx="269748" cy="280797"/>
              </a:xfrm>
              <a:prstGeom prst="rect">
                <a:avLst/>
              </a:prstGeom>
              <a:noFill/>
            </p:spPr>
            <p:txBody>
              <a:bodyPr wrap="none" rtlCol="0">
                <a:spAutoFit/>
              </a:bodyPr>
              <a:lstStyle/>
              <a:p>
                <a:r>
                  <a:rPr lang="en-US" altLang="ko-KR" dirty="0">
                    <a:solidFill>
                      <a:srgbClr val="1F497D"/>
                    </a:solidFill>
                  </a:rPr>
                  <a:t>…</a:t>
                </a:r>
                <a:endParaRPr lang="ko-KR" altLang="en-US" dirty="0">
                  <a:solidFill>
                    <a:srgbClr val="1F497D"/>
                  </a:solidFill>
                </a:endParaRPr>
              </a:p>
            </p:txBody>
          </p:sp>
          <p:sp>
            <p:nvSpPr>
              <p:cNvPr id="29" name="TextBox 28"/>
              <p:cNvSpPr txBox="1"/>
              <p:nvPr/>
            </p:nvSpPr>
            <p:spPr>
              <a:xfrm>
                <a:off x="347847" y="4044146"/>
                <a:ext cx="269748" cy="280797"/>
              </a:xfrm>
              <a:prstGeom prst="rect">
                <a:avLst/>
              </a:prstGeom>
              <a:noFill/>
            </p:spPr>
            <p:txBody>
              <a:bodyPr wrap="none" rtlCol="0">
                <a:spAutoFit/>
              </a:bodyPr>
              <a:lstStyle/>
              <a:p>
                <a:r>
                  <a:rPr lang="en-US" altLang="ko-KR" dirty="0">
                    <a:solidFill>
                      <a:srgbClr val="1F497D"/>
                    </a:solidFill>
                  </a:rPr>
                  <a:t>…</a:t>
                </a:r>
                <a:endParaRPr lang="ko-KR" altLang="en-US" dirty="0">
                  <a:solidFill>
                    <a:srgbClr val="1F497D"/>
                  </a:solidFill>
                </a:endParaRPr>
              </a:p>
            </p:txBody>
          </p:sp>
          <p:pic>
            <p:nvPicPr>
              <p:cNvPr id="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4672" y="3975950"/>
                <a:ext cx="151374"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9887" y="3975764"/>
                <a:ext cx="151374"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054744">
                <a:off x="3632562" y="4070752"/>
                <a:ext cx="585724" cy="157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218" y="3962070"/>
                <a:ext cx="151374"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746323">
                <a:off x="766832" y="4082132"/>
                <a:ext cx="613036" cy="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014" y="3967500"/>
                <a:ext cx="151374"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직사각형 77"/>
              <p:cNvSpPr/>
              <p:nvPr/>
            </p:nvSpPr>
            <p:spPr>
              <a:xfrm>
                <a:off x="728531" y="3033380"/>
                <a:ext cx="946004" cy="280797"/>
              </a:xfrm>
              <a:prstGeom prst="rect">
                <a:avLst/>
              </a:prstGeom>
            </p:spPr>
            <p:txBody>
              <a:bodyPr wrap="none">
                <a:spAutoFit/>
              </a:bodyPr>
              <a:lstStyle/>
              <a:p>
                <a:pPr algn="r"/>
                <a:r>
                  <a:rPr lang="en-US" altLang="ko-KR" sz="900" dirty="0">
                    <a:solidFill>
                      <a:srgbClr val="1F497D"/>
                    </a:solidFill>
                    <a:latin typeface="Eras Demi ITC" panose="020B0805030504020804" pitchFamily="34" charset="0"/>
                  </a:rPr>
                  <a:t>Intra-</a:t>
                </a:r>
                <a:r>
                  <a:rPr lang="en-US" altLang="ko-KR" sz="900" dirty="0" err="1">
                    <a:solidFill>
                      <a:srgbClr val="1F497D"/>
                    </a:solidFill>
                    <a:latin typeface="Eras Demi ITC" panose="020B0805030504020804" pitchFamily="34" charset="0"/>
                  </a:rPr>
                  <a:t>mDU</a:t>
                </a:r>
                <a:endParaRPr lang="en-US" altLang="ko-KR" sz="900" dirty="0">
                  <a:solidFill>
                    <a:srgbClr val="1F497D"/>
                  </a:solidFill>
                  <a:latin typeface="Eras Demi ITC" panose="020B0805030504020804" pitchFamily="34" charset="0"/>
                </a:endParaRPr>
              </a:p>
              <a:p>
                <a:pPr algn="r"/>
                <a:r>
                  <a:rPr lang="en-US" altLang="ko-KR" sz="900" dirty="0">
                    <a:solidFill>
                      <a:srgbClr val="1F497D"/>
                    </a:solidFill>
                    <a:latin typeface="Eras Demi ITC" panose="020B0805030504020804" pitchFamily="34" charset="0"/>
                  </a:rPr>
                  <a:t>Mobility Controller</a:t>
                </a:r>
                <a:endParaRPr lang="ko-KR" altLang="en-US" sz="900" dirty="0">
                  <a:solidFill>
                    <a:srgbClr val="1F497D"/>
                  </a:solidFill>
                  <a:latin typeface="Eras Demi ITC" panose="020B0805030504020804" pitchFamily="34" charset="0"/>
                </a:endParaRPr>
              </a:p>
            </p:txBody>
          </p:sp>
          <p:sp>
            <p:nvSpPr>
              <p:cNvPr id="37" name="직사각형 78"/>
              <p:cNvSpPr/>
              <p:nvPr/>
            </p:nvSpPr>
            <p:spPr>
              <a:xfrm>
                <a:off x="25165" y="4372530"/>
                <a:ext cx="327676" cy="163798"/>
              </a:xfrm>
              <a:prstGeom prst="rect">
                <a:avLst/>
              </a:prstGeom>
            </p:spPr>
            <p:txBody>
              <a:bodyPr wrap="none">
                <a:spAutoFit/>
              </a:bodyPr>
              <a:lstStyle/>
              <a:p>
                <a:pPr algn="ctr"/>
                <a:r>
                  <a:rPr lang="en-US" altLang="ko-KR" sz="800" dirty="0" err="1">
                    <a:solidFill>
                      <a:srgbClr val="1F497D"/>
                    </a:solidFill>
                    <a:latin typeface="Eras Demi ITC" panose="020B0805030504020804" pitchFamily="34" charset="0"/>
                  </a:rPr>
                  <a:t>mRU</a:t>
                </a:r>
                <a:endParaRPr lang="en-US" altLang="ko-KR" sz="800" dirty="0">
                  <a:solidFill>
                    <a:srgbClr val="1F497D"/>
                  </a:solidFill>
                  <a:latin typeface="Eras Demi ITC" panose="020B0805030504020804" pitchFamily="34" charset="0"/>
                </a:endParaRPr>
              </a:p>
            </p:txBody>
          </p:sp>
          <p:sp>
            <p:nvSpPr>
              <p:cNvPr id="38" name="직사각형 79"/>
              <p:cNvSpPr/>
              <p:nvPr/>
            </p:nvSpPr>
            <p:spPr>
              <a:xfrm>
                <a:off x="642041" y="4371950"/>
                <a:ext cx="327676" cy="163798"/>
              </a:xfrm>
              <a:prstGeom prst="rect">
                <a:avLst/>
              </a:prstGeom>
            </p:spPr>
            <p:txBody>
              <a:bodyPr wrap="none">
                <a:spAutoFit/>
              </a:bodyPr>
              <a:lstStyle/>
              <a:p>
                <a:pPr algn="ctr"/>
                <a:r>
                  <a:rPr lang="en-US" altLang="ko-KR" sz="800" dirty="0" err="1">
                    <a:solidFill>
                      <a:srgbClr val="1F497D"/>
                    </a:solidFill>
                    <a:latin typeface="Eras Demi ITC" panose="020B0805030504020804" pitchFamily="34" charset="0"/>
                  </a:rPr>
                  <a:t>mRU</a:t>
                </a:r>
                <a:endParaRPr lang="en-US" altLang="ko-KR" sz="800" dirty="0">
                  <a:solidFill>
                    <a:srgbClr val="1F497D"/>
                  </a:solidFill>
                  <a:latin typeface="Eras Demi ITC" panose="020B0805030504020804" pitchFamily="34" charset="0"/>
                </a:endParaRPr>
              </a:p>
            </p:txBody>
          </p:sp>
          <p:sp>
            <p:nvSpPr>
              <p:cNvPr id="39" name="직사각형 81"/>
              <p:cNvSpPr/>
              <p:nvPr/>
            </p:nvSpPr>
            <p:spPr>
              <a:xfrm>
                <a:off x="4100444" y="4372530"/>
                <a:ext cx="327676" cy="163798"/>
              </a:xfrm>
              <a:prstGeom prst="rect">
                <a:avLst/>
              </a:prstGeom>
            </p:spPr>
            <p:txBody>
              <a:bodyPr wrap="none">
                <a:spAutoFit/>
              </a:bodyPr>
              <a:lstStyle/>
              <a:p>
                <a:pPr algn="ctr"/>
                <a:r>
                  <a:rPr lang="en-US" altLang="ko-KR" sz="800" dirty="0" err="1">
                    <a:solidFill>
                      <a:srgbClr val="1F497D"/>
                    </a:solidFill>
                    <a:latin typeface="Eras Demi ITC" panose="020B0805030504020804" pitchFamily="34" charset="0"/>
                  </a:rPr>
                  <a:t>mRU</a:t>
                </a:r>
                <a:endParaRPr lang="en-US" altLang="ko-KR" sz="800" dirty="0">
                  <a:solidFill>
                    <a:srgbClr val="1F497D"/>
                  </a:solidFill>
                  <a:latin typeface="Eras Demi ITC" panose="020B0805030504020804" pitchFamily="34" charset="0"/>
                </a:endParaRPr>
              </a:p>
            </p:txBody>
          </p:sp>
          <p:sp>
            <p:nvSpPr>
              <p:cNvPr id="40" name="직사각형 82"/>
              <p:cNvSpPr/>
              <p:nvPr/>
            </p:nvSpPr>
            <p:spPr>
              <a:xfrm>
                <a:off x="4674489" y="4371950"/>
                <a:ext cx="327676" cy="163798"/>
              </a:xfrm>
              <a:prstGeom prst="rect">
                <a:avLst/>
              </a:prstGeom>
            </p:spPr>
            <p:txBody>
              <a:bodyPr wrap="none">
                <a:spAutoFit/>
              </a:bodyPr>
              <a:lstStyle/>
              <a:p>
                <a:pPr algn="ctr"/>
                <a:r>
                  <a:rPr lang="en-US" altLang="ko-KR" sz="800" dirty="0" err="1">
                    <a:solidFill>
                      <a:srgbClr val="1F497D"/>
                    </a:solidFill>
                    <a:latin typeface="Eras Demi ITC" panose="020B0805030504020804" pitchFamily="34" charset="0"/>
                  </a:rPr>
                  <a:t>mRU</a:t>
                </a:r>
                <a:endParaRPr lang="en-US" altLang="ko-KR" sz="800" dirty="0">
                  <a:solidFill>
                    <a:srgbClr val="1F497D"/>
                  </a:solidFill>
                  <a:latin typeface="Eras Demi ITC" panose="020B0805030504020804" pitchFamily="34" charset="0"/>
                </a:endParaRPr>
              </a:p>
            </p:txBody>
          </p:sp>
          <p:sp>
            <p:nvSpPr>
              <p:cNvPr id="41" name="직사각형 88"/>
              <p:cNvSpPr/>
              <p:nvPr/>
            </p:nvSpPr>
            <p:spPr>
              <a:xfrm>
                <a:off x="2186656" y="2610624"/>
                <a:ext cx="362937" cy="163798"/>
              </a:xfrm>
              <a:prstGeom prst="rect">
                <a:avLst/>
              </a:prstGeom>
            </p:spPr>
            <p:txBody>
              <a:bodyPr wrap="none">
                <a:spAutoFit/>
              </a:bodyPr>
              <a:lstStyle/>
              <a:p>
                <a:pPr algn="ctr"/>
                <a:r>
                  <a:rPr lang="en-US" altLang="ko-KR" sz="800" dirty="0" err="1">
                    <a:solidFill>
                      <a:srgbClr val="1F497D"/>
                    </a:solidFill>
                    <a:latin typeface="Eras Demi ITC" panose="020B0805030504020804" pitchFamily="34" charset="0"/>
                  </a:rPr>
                  <a:t>mGW</a:t>
                </a:r>
                <a:endParaRPr lang="en-US" altLang="ko-KR" sz="800" dirty="0">
                  <a:solidFill>
                    <a:srgbClr val="1F497D"/>
                  </a:solidFill>
                  <a:latin typeface="Eras Demi ITC" panose="020B0805030504020804" pitchFamily="34" charset="0"/>
                </a:endParaRPr>
              </a:p>
            </p:txBody>
          </p:sp>
          <p:pic>
            <p:nvPicPr>
              <p:cNvPr id="43"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8198" y="2256099"/>
                <a:ext cx="192993" cy="28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0376" y="4490651"/>
                <a:ext cx="3060000" cy="9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33370" y="4257174"/>
                <a:ext cx="2796030" cy="31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6" name="꺾인 연결선 33"/>
              <p:cNvCxnSpPr/>
              <p:nvPr/>
            </p:nvCxnSpPr>
            <p:spPr>
              <a:xfrm rot="5400000">
                <a:off x="1718903" y="2604754"/>
                <a:ext cx="864000" cy="731916"/>
              </a:xfrm>
              <a:prstGeom prst="bentConnector3">
                <a:avLst>
                  <a:gd name="adj1" fmla="val 110691"/>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7"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11191" y="2493758"/>
                <a:ext cx="262382" cy="202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8" name="그룹 30"/>
              <p:cNvGrpSpPr>
                <a:grpSpLocks noChangeAspect="1"/>
              </p:cNvGrpSpPr>
              <p:nvPr/>
            </p:nvGrpSpPr>
            <p:grpSpPr>
              <a:xfrm>
                <a:off x="1857514" y="3579862"/>
                <a:ext cx="770270" cy="504000"/>
                <a:chOff x="1979712" y="3550444"/>
                <a:chExt cx="658713" cy="431006"/>
              </a:xfrm>
            </p:grpSpPr>
            <p:sp>
              <p:nvSpPr>
                <p:cNvPr id="59" name="모서리가 둥근 직사각형 29"/>
                <p:cNvSpPr/>
                <p:nvPr/>
              </p:nvSpPr>
              <p:spPr>
                <a:xfrm>
                  <a:off x="1979712" y="3550444"/>
                  <a:ext cx="658713" cy="431006"/>
                </a:xfrm>
                <a:prstGeom prst="roundRect">
                  <a:avLst>
                    <a:gd name="adj" fmla="val 9169"/>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pic>
              <p:nvPicPr>
                <p:cNvPr id="60"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26630" y="3579862"/>
                  <a:ext cx="553938" cy="38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9" name="직사각형 73"/>
              <p:cNvSpPr/>
              <p:nvPr/>
            </p:nvSpPr>
            <p:spPr>
              <a:xfrm>
                <a:off x="2422956" y="3723878"/>
                <a:ext cx="1141200" cy="257397"/>
              </a:xfrm>
              <a:prstGeom prst="rect">
                <a:avLst/>
              </a:prstGeom>
            </p:spPr>
            <p:txBody>
              <a:bodyPr wrap="none">
                <a:spAutoFit/>
              </a:bodyPr>
              <a:lstStyle/>
              <a:p>
                <a:pPr algn="r"/>
                <a:r>
                  <a:rPr lang="en-US" altLang="ko-KR" sz="800" dirty="0">
                    <a:solidFill>
                      <a:srgbClr val="1F497D"/>
                    </a:solidFill>
                    <a:latin typeface="Eras Demi ITC" panose="020B0805030504020804" pitchFamily="34" charset="0"/>
                  </a:rPr>
                  <a:t>Access Link: </a:t>
                </a:r>
                <a:r>
                  <a:rPr lang="en-US" altLang="ko-KR" sz="800" dirty="0" err="1">
                    <a:solidFill>
                      <a:srgbClr val="1F497D"/>
                    </a:solidFill>
                    <a:latin typeface="Eras Demi ITC" panose="020B0805030504020804" pitchFamily="34" charset="0"/>
                  </a:rPr>
                  <a:t>WiFi</a:t>
                </a:r>
                <a:endParaRPr lang="en-US" altLang="ko-KR" sz="800" dirty="0">
                  <a:solidFill>
                    <a:srgbClr val="1F497D"/>
                  </a:solidFill>
                  <a:latin typeface="Eras Demi ITC" panose="020B0805030504020804" pitchFamily="34" charset="0"/>
                </a:endParaRPr>
              </a:p>
              <a:p>
                <a:pPr algn="r"/>
                <a:r>
                  <a:rPr lang="en-US" altLang="ko-KR" sz="800" dirty="0">
                    <a:solidFill>
                      <a:srgbClr val="1F497D"/>
                    </a:solidFill>
                    <a:latin typeface="Eras Demi ITC" panose="020B0805030504020804" pitchFamily="34" charset="0"/>
                  </a:rPr>
                  <a:t>(sub-6 GHz Inside Vehicle)</a:t>
                </a:r>
              </a:p>
            </p:txBody>
          </p:sp>
          <p:pic>
            <p:nvPicPr>
              <p:cNvPr id="50"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2073703" y="4392383"/>
                <a:ext cx="336674" cy="9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2184626" y="4388146"/>
                <a:ext cx="336673" cy="9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2" name="직선 연결선 38"/>
              <p:cNvCxnSpPr>
                <a:stCxn id="50" idx="1"/>
              </p:cNvCxnSpPr>
              <p:nvPr/>
            </p:nvCxnSpPr>
            <p:spPr>
              <a:xfrm flipH="1" flipV="1">
                <a:off x="1866900" y="4076700"/>
                <a:ext cx="375140" cy="193650"/>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3" name="직선 연결선 84"/>
              <p:cNvCxnSpPr>
                <a:stCxn id="51" idx="1"/>
              </p:cNvCxnSpPr>
              <p:nvPr/>
            </p:nvCxnSpPr>
            <p:spPr>
              <a:xfrm flipV="1">
                <a:off x="2352963" y="4070350"/>
                <a:ext cx="269587" cy="195764"/>
              </a:xfrm>
              <a:prstGeom prst="line">
                <a:avLst/>
              </a:prstGeom>
              <a:ln w="63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54" name="직사각형 85"/>
              <p:cNvSpPr/>
              <p:nvPr/>
            </p:nvSpPr>
            <p:spPr>
              <a:xfrm>
                <a:off x="383322" y="4002383"/>
                <a:ext cx="1361357" cy="257397"/>
              </a:xfrm>
              <a:prstGeom prst="rect">
                <a:avLst/>
              </a:prstGeom>
            </p:spPr>
            <p:txBody>
              <a:bodyPr wrap="square">
                <a:spAutoFit/>
              </a:bodyPr>
              <a:lstStyle/>
              <a:p>
                <a:r>
                  <a:rPr lang="en-US" altLang="ko-KR" sz="800" dirty="0">
                    <a:solidFill>
                      <a:srgbClr val="1F497D"/>
                    </a:solidFill>
                    <a:latin typeface="Eras Demi ITC" panose="020B0805030504020804" pitchFamily="34" charset="0"/>
                  </a:rPr>
                  <a:t>Backhaul Link: </a:t>
                </a:r>
                <a:r>
                  <a:rPr lang="en-US" altLang="ko-KR" sz="800" dirty="0" err="1">
                    <a:solidFill>
                      <a:srgbClr val="1F497D"/>
                    </a:solidFill>
                    <a:latin typeface="Eras Demi ITC" panose="020B0805030504020804" pitchFamily="34" charset="0"/>
                  </a:rPr>
                  <a:t>mmWave</a:t>
                </a:r>
                <a:endParaRPr lang="en-US" altLang="ko-KR" sz="800" dirty="0">
                  <a:solidFill>
                    <a:srgbClr val="1F497D"/>
                  </a:solidFill>
                  <a:latin typeface="Eras Demi ITC" panose="020B0805030504020804" pitchFamily="34" charset="0"/>
                </a:endParaRPr>
              </a:p>
              <a:p>
                <a:r>
                  <a:rPr lang="en-US" altLang="ko-KR" sz="800" dirty="0">
                    <a:solidFill>
                      <a:srgbClr val="1F497D"/>
                    </a:solidFill>
                    <a:latin typeface="Eras Demi ITC" panose="020B0805030504020804" pitchFamily="34" charset="0"/>
                  </a:rPr>
                  <a:t>(31.5~31.75 GHz)</a:t>
                </a:r>
                <a:endParaRPr lang="ko-KR" altLang="en-US" sz="800" dirty="0">
                  <a:solidFill>
                    <a:srgbClr val="1F497D"/>
                  </a:solidFill>
                  <a:latin typeface="Eras Demi ITC" panose="020B0805030504020804" pitchFamily="34" charset="0"/>
                </a:endParaRPr>
              </a:p>
            </p:txBody>
          </p:sp>
          <p:sp>
            <p:nvSpPr>
              <p:cNvPr id="55" name="직사각형 86"/>
              <p:cNvSpPr/>
              <p:nvPr/>
            </p:nvSpPr>
            <p:spPr>
              <a:xfrm>
                <a:off x="3623682" y="2787774"/>
                <a:ext cx="1270910" cy="444594"/>
              </a:xfrm>
              <a:prstGeom prst="rect">
                <a:avLst/>
              </a:prstGeom>
            </p:spPr>
            <p:txBody>
              <a:bodyPr wrap="none">
                <a:spAutoFit/>
              </a:bodyPr>
              <a:lstStyle/>
              <a:p>
                <a:r>
                  <a:rPr lang="en-US" altLang="ko-KR" sz="800" dirty="0" err="1">
                    <a:solidFill>
                      <a:srgbClr val="1F497D"/>
                    </a:solidFill>
                    <a:latin typeface="Eras Medium ITC" panose="020B0602030504020804" pitchFamily="34" charset="0"/>
                  </a:rPr>
                  <a:t>mGW</a:t>
                </a:r>
                <a:r>
                  <a:rPr lang="en-US" altLang="ko-KR" sz="800" dirty="0">
                    <a:solidFill>
                      <a:srgbClr val="1F497D"/>
                    </a:solidFill>
                    <a:latin typeface="Eras Medium ITC" panose="020B0602030504020804" pitchFamily="34" charset="0"/>
                  </a:rPr>
                  <a:t>: MHN Gateway</a:t>
                </a:r>
              </a:p>
              <a:p>
                <a:r>
                  <a:rPr lang="en-US" altLang="ko-KR" sz="800" dirty="0" err="1">
                    <a:solidFill>
                      <a:srgbClr val="1F497D"/>
                    </a:solidFill>
                    <a:latin typeface="Eras Medium ITC" panose="020B0602030504020804" pitchFamily="34" charset="0"/>
                  </a:rPr>
                  <a:t>mDU</a:t>
                </a:r>
                <a:r>
                  <a:rPr lang="en-US" altLang="ko-KR" sz="800" dirty="0">
                    <a:solidFill>
                      <a:srgbClr val="1F497D"/>
                    </a:solidFill>
                    <a:latin typeface="Eras Medium ITC" panose="020B0602030504020804" pitchFamily="34" charset="0"/>
                  </a:rPr>
                  <a:t>: MHN Digital Unit</a:t>
                </a:r>
              </a:p>
              <a:p>
                <a:r>
                  <a:rPr lang="en-US" altLang="ko-KR" sz="800" dirty="0" err="1">
                    <a:solidFill>
                      <a:srgbClr val="1F497D"/>
                    </a:solidFill>
                    <a:latin typeface="Eras Medium ITC" panose="020B0602030504020804" pitchFamily="34" charset="0"/>
                  </a:rPr>
                  <a:t>mRU</a:t>
                </a:r>
                <a:r>
                  <a:rPr lang="en-US" altLang="ko-KR" sz="800" dirty="0">
                    <a:solidFill>
                      <a:srgbClr val="1F497D"/>
                    </a:solidFill>
                    <a:latin typeface="Eras Medium ITC" panose="020B0602030504020804" pitchFamily="34" charset="0"/>
                  </a:rPr>
                  <a:t>: MHN Radio Unit</a:t>
                </a:r>
              </a:p>
              <a:p>
                <a:r>
                  <a:rPr lang="en-US" altLang="ko-KR" sz="800" dirty="0" err="1">
                    <a:solidFill>
                      <a:srgbClr val="1F497D"/>
                    </a:solidFill>
                    <a:latin typeface="Eras Medium ITC" panose="020B0602030504020804" pitchFamily="34" charset="0"/>
                  </a:rPr>
                  <a:t>mTE</a:t>
                </a:r>
                <a:r>
                  <a:rPr lang="en-US" altLang="ko-KR" sz="800" dirty="0">
                    <a:solidFill>
                      <a:srgbClr val="1F497D"/>
                    </a:solidFill>
                    <a:latin typeface="Eras Medium ITC" panose="020B0602030504020804" pitchFamily="34" charset="0"/>
                  </a:rPr>
                  <a:t>: MHN Terminal Equipment</a:t>
                </a:r>
              </a:p>
            </p:txBody>
          </p:sp>
          <p:sp>
            <p:nvSpPr>
              <p:cNvPr id="56" name="타원 46"/>
              <p:cNvSpPr>
                <a:spLocks noChangeAspect="1"/>
              </p:cNvSpPr>
              <p:nvPr/>
            </p:nvSpPr>
            <p:spPr>
              <a:xfrm>
                <a:off x="3573185" y="4240341"/>
                <a:ext cx="144000" cy="144000"/>
              </a:xfrm>
              <a:prstGeom prst="ellips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cxnSp>
            <p:nvCxnSpPr>
              <p:cNvPr id="57" name="직선 화살표 연결선 49"/>
              <p:cNvCxnSpPr>
                <a:stCxn id="56" idx="1"/>
              </p:cNvCxnSpPr>
              <p:nvPr/>
            </p:nvCxnSpPr>
            <p:spPr>
              <a:xfrm flipH="1" flipV="1">
                <a:off x="3463438" y="4149391"/>
                <a:ext cx="130835" cy="112038"/>
              </a:xfrm>
              <a:prstGeom prst="straightConnector1">
                <a:avLst/>
              </a:prstGeom>
              <a:ln w="22225">
                <a:solidFill>
                  <a:schemeClr val="tx2">
                    <a:lumMod val="60000"/>
                    <a:lumOff val="40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58" name="직사각형 97"/>
              <p:cNvSpPr/>
              <p:nvPr/>
            </p:nvSpPr>
            <p:spPr>
              <a:xfrm>
                <a:off x="3196460" y="4041632"/>
                <a:ext cx="312564" cy="163798"/>
              </a:xfrm>
              <a:prstGeom prst="rect">
                <a:avLst/>
              </a:prstGeom>
            </p:spPr>
            <p:txBody>
              <a:bodyPr wrap="none">
                <a:spAutoFit/>
              </a:bodyPr>
              <a:lstStyle/>
              <a:p>
                <a:pPr algn="ctr"/>
                <a:r>
                  <a:rPr lang="en-US" altLang="ko-KR" sz="800" dirty="0" err="1">
                    <a:solidFill>
                      <a:srgbClr val="1F497D"/>
                    </a:solidFill>
                    <a:latin typeface="Eras Demi ITC" panose="020B0805030504020804" pitchFamily="34" charset="0"/>
                  </a:rPr>
                  <a:t>mTE</a:t>
                </a:r>
                <a:endParaRPr lang="en-US" altLang="ko-KR" sz="800" dirty="0">
                  <a:solidFill>
                    <a:srgbClr val="1F497D"/>
                  </a:solidFill>
                  <a:latin typeface="Eras Demi ITC" panose="020B0805030504020804" pitchFamily="34" charset="0"/>
                </a:endParaRPr>
              </a:p>
            </p:txBody>
          </p:sp>
        </p:grpSp>
        <p:cxnSp>
          <p:nvCxnSpPr>
            <p:cNvPr id="13" name="Straight Connector 12"/>
            <p:cNvCxnSpPr/>
            <p:nvPr/>
          </p:nvCxnSpPr>
          <p:spPr>
            <a:xfrm>
              <a:off x="890101" y="4626643"/>
              <a:ext cx="3354497" cy="0"/>
            </a:xfrm>
            <a:prstGeom prst="line">
              <a:avLst/>
            </a:prstGeom>
            <a:ln>
              <a:headEnd type="stealth"/>
              <a:tailEnd type="stealth"/>
            </a:ln>
          </p:spPr>
          <p:style>
            <a:lnRef idx="1">
              <a:schemeClr val="accent1"/>
            </a:lnRef>
            <a:fillRef idx="0">
              <a:schemeClr val="accent1"/>
            </a:fillRef>
            <a:effectRef idx="0">
              <a:schemeClr val="accent1"/>
            </a:effectRef>
            <a:fontRef idx="minor">
              <a:schemeClr val="tx1"/>
            </a:fontRef>
          </p:style>
        </p:cxnSp>
        <p:sp>
          <p:nvSpPr>
            <p:cNvPr id="14" name="직사각형 28"/>
            <p:cNvSpPr/>
            <p:nvPr/>
          </p:nvSpPr>
          <p:spPr>
            <a:xfrm>
              <a:off x="2173621" y="4608081"/>
              <a:ext cx="689102" cy="163798"/>
            </a:xfrm>
            <a:prstGeom prst="rect">
              <a:avLst/>
            </a:prstGeom>
          </p:spPr>
          <p:txBody>
            <a:bodyPr wrap="none">
              <a:spAutoFit/>
            </a:bodyPr>
            <a:lstStyle/>
            <a:p>
              <a:pPr algn="ctr"/>
              <a:r>
                <a:rPr lang="en-US" altLang="ko-KR" sz="800" dirty="0">
                  <a:solidFill>
                    <a:srgbClr val="1F497D"/>
                  </a:solidFill>
                  <a:latin typeface="Eras Demi ITC" panose="020B0805030504020804" pitchFamily="34" charset="0"/>
                </a:rPr>
                <a:t>1 Km Distance</a:t>
              </a:r>
            </a:p>
          </p:txBody>
        </p:sp>
      </p:grpSp>
    </p:spTree>
    <p:extLst>
      <p:ext uri="{BB962C8B-B14F-4D97-AF65-F5344CB8AC3E}">
        <p14:creationId xmlns:p14="http://schemas.microsoft.com/office/powerpoint/2010/main" val="3473351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Unidirectional Network </a:t>
            </a:r>
            <a:r>
              <a:rPr lang="en-US" altLang="ko-KR" dirty="0" smtClean="0"/>
              <a:t>Deployment</a:t>
            </a:r>
            <a:endParaRPr lang="ko-KR" altLang="en-US" dirty="0"/>
          </a:p>
        </p:txBody>
      </p:sp>
      <p:sp>
        <p:nvSpPr>
          <p:cNvPr id="3" name="내용 개체 틀 2"/>
          <p:cNvSpPr>
            <a:spLocks noGrp="1"/>
          </p:cNvSpPr>
          <p:nvPr>
            <p:ph idx="1"/>
          </p:nvPr>
        </p:nvSpPr>
        <p:spPr/>
        <p:txBody>
          <a:bodyPr/>
          <a:lstStyle/>
          <a:p>
            <a:r>
              <a:rPr lang="en-US" altLang="ko-KR" sz="2800" dirty="0" smtClean="0"/>
              <a:t>Wireless Backhaul Connections</a:t>
            </a:r>
            <a:endParaRPr lang="ko-KR" altLang="en-US" sz="2000" dirty="0"/>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7</a:t>
            </a:fld>
            <a:endParaRPr lang="en-US" altLang="ko-KR"/>
          </a:p>
        </p:txBody>
      </p:sp>
      <p:sp>
        <p:nvSpPr>
          <p:cNvPr id="42"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10"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p:graphicFrame>
        <p:nvGraphicFramePr>
          <p:cNvPr id="11" name="Content Placeholder 3"/>
          <p:cNvGraphicFramePr>
            <a:graphicFrameLocks noChangeAspect="1"/>
          </p:cNvGraphicFramePr>
          <p:nvPr>
            <p:extLst>
              <p:ext uri="{D42A27DB-BD31-4B8C-83A1-F6EECF244321}">
                <p14:modId xmlns:p14="http://schemas.microsoft.com/office/powerpoint/2010/main" val="3576498809"/>
              </p:ext>
            </p:extLst>
          </p:nvPr>
        </p:nvGraphicFramePr>
        <p:xfrm>
          <a:off x="360544" y="4869160"/>
          <a:ext cx="3866531" cy="804497"/>
        </p:xfrm>
        <a:graphic>
          <a:graphicData uri="http://schemas.openxmlformats.org/presentationml/2006/ole">
            <mc:AlternateContent xmlns:mc="http://schemas.openxmlformats.org/markup-compatibility/2006">
              <mc:Choice xmlns:v="urn:schemas-microsoft-com:vml" Requires="v">
                <p:oleObj spid="_x0000_s5143" name="Visio" r:id="rId3" imgW="5707152" imgH="1186920" progId="Visio.Drawing.11">
                  <p:embed/>
                </p:oleObj>
              </mc:Choice>
              <mc:Fallback>
                <p:oleObj name="Visio" r:id="rId3" imgW="5707152" imgH="1186920" progId="Visio.Drawing.11">
                  <p:embed/>
                  <p:pic>
                    <p:nvPicPr>
                      <p:cNvPr id="0" name=""/>
                      <p:cNvPicPr/>
                      <p:nvPr/>
                    </p:nvPicPr>
                    <p:blipFill>
                      <a:blip r:embed="rId4"/>
                      <a:stretch>
                        <a:fillRect/>
                      </a:stretch>
                    </p:blipFill>
                    <p:spPr>
                      <a:xfrm>
                        <a:off x="360544" y="4869160"/>
                        <a:ext cx="3866531" cy="804497"/>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842016972"/>
              </p:ext>
            </p:extLst>
          </p:nvPr>
        </p:nvGraphicFramePr>
        <p:xfrm>
          <a:off x="4941573" y="4869160"/>
          <a:ext cx="3806891" cy="792088"/>
        </p:xfrm>
        <a:graphic>
          <a:graphicData uri="http://schemas.openxmlformats.org/presentationml/2006/ole">
            <mc:AlternateContent xmlns:mc="http://schemas.openxmlformats.org/markup-compatibility/2006">
              <mc:Choice xmlns:v="urn:schemas-microsoft-com:vml" Requires="v">
                <p:oleObj spid="_x0000_s5144" name="Visio" r:id="rId5" imgW="5707152" imgH="1186920" progId="Visio.Drawing.11">
                  <p:embed/>
                </p:oleObj>
              </mc:Choice>
              <mc:Fallback>
                <p:oleObj name="Visio" r:id="rId5" imgW="5707152" imgH="1186920" progId="Visio.Drawing.11">
                  <p:embed/>
                  <p:pic>
                    <p:nvPicPr>
                      <p:cNvPr id="0" name=""/>
                      <p:cNvPicPr/>
                      <p:nvPr/>
                    </p:nvPicPr>
                    <p:blipFill>
                      <a:blip r:embed="rId6"/>
                      <a:stretch>
                        <a:fillRect/>
                      </a:stretch>
                    </p:blipFill>
                    <p:spPr>
                      <a:xfrm>
                        <a:off x="4941573" y="4869160"/>
                        <a:ext cx="3806891" cy="792088"/>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7605262"/>
              </p:ext>
            </p:extLst>
          </p:nvPr>
        </p:nvGraphicFramePr>
        <p:xfrm>
          <a:off x="1985830" y="2708920"/>
          <a:ext cx="5720315" cy="1728192"/>
        </p:xfrm>
        <a:graphic>
          <a:graphicData uri="http://schemas.openxmlformats.org/presentationml/2006/ole">
            <mc:AlternateContent xmlns:mc="http://schemas.openxmlformats.org/markup-compatibility/2006">
              <mc:Choice xmlns:v="urn:schemas-microsoft-com:vml" Requires="v">
                <p:oleObj spid="_x0000_s5145" name="Visio" r:id="rId7" imgW="10335252" imgH="3112560" progId="Visio.Drawing.11">
                  <p:embed/>
                </p:oleObj>
              </mc:Choice>
              <mc:Fallback>
                <p:oleObj name="Visio" r:id="rId7" imgW="10335252" imgH="3112560"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5830" y="2708920"/>
                        <a:ext cx="5720315" cy="1728192"/>
                      </a:xfrm>
                      <a:prstGeom prst="rect">
                        <a:avLst/>
                      </a:prstGeom>
                      <a:noFill/>
                    </p:spPr>
                  </p:pic>
                </p:oleObj>
              </mc:Fallback>
            </mc:AlternateContent>
          </a:graphicData>
        </a:graphic>
      </p:graphicFrame>
      <p:sp>
        <p:nvSpPr>
          <p:cNvPr id="5" name="TextBox 4"/>
          <p:cNvSpPr txBox="1"/>
          <p:nvPr/>
        </p:nvSpPr>
        <p:spPr>
          <a:xfrm>
            <a:off x="1475656" y="5877272"/>
            <a:ext cx="2088232" cy="246221"/>
          </a:xfrm>
          <a:prstGeom prst="rect">
            <a:avLst/>
          </a:prstGeom>
          <a:noFill/>
        </p:spPr>
        <p:txBody>
          <a:bodyPr wrap="square" rtlCol="0">
            <a:spAutoFit/>
          </a:bodyPr>
          <a:lstStyle>
            <a:defPPr>
              <a:defRPr lang="en-US"/>
            </a:defPPr>
            <a:lvl1pPr>
              <a:defRPr sz="1000">
                <a:solidFill>
                  <a:srgbClr val="0000FF"/>
                </a:solidFill>
              </a:defRPr>
            </a:lvl1pPr>
          </a:lstStyle>
          <a:p>
            <a:r>
              <a:rPr lang="en-US" altLang="ko-KR" dirty="0"/>
              <a:t>Fig. Double TE antennas case</a:t>
            </a:r>
            <a:endParaRPr lang="ko-KR" altLang="en-US" dirty="0"/>
          </a:p>
        </p:txBody>
      </p:sp>
      <p:sp>
        <p:nvSpPr>
          <p:cNvPr id="15" name="TextBox 14"/>
          <p:cNvSpPr txBox="1"/>
          <p:nvPr/>
        </p:nvSpPr>
        <p:spPr>
          <a:xfrm>
            <a:off x="6012160" y="5816297"/>
            <a:ext cx="2088232" cy="246221"/>
          </a:xfrm>
          <a:prstGeom prst="rect">
            <a:avLst/>
          </a:prstGeom>
          <a:noFill/>
        </p:spPr>
        <p:txBody>
          <a:bodyPr wrap="square" rtlCol="0">
            <a:spAutoFit/>
          </a:bodyPr>
          <a:lstStyle/>
          <a:p>
            <a:r>
              <a:rPr lang="en-US" altLang="ko-KR" sz="1000" dirty="0">
                <a:solidFill>
                  <a:srgbClr val="0000FF"/>
                </a:solidFill>
              </a:rPr>
              <a:t>Fig. Single TE antenna case</a:t>
            </a:r>
            <a:endParaRPr lang="ko-KR" altLang="en-US" sz="1000" dirty="0">
              <a:solidFill>
                <a:srgbClr val="0000FF"/>
              </a:solidFill>
            </a:endParaRPr>
          </a:p>
        </p:txBody>
      </p:sp>
      <p:sp>
        <p:nvSpPr>
          <p:cNvPr id="16" name="TextBox 15"/>
          <p:cNvSpPr txBox="1"/>
          <p:nvPr/>
        </p:nvSpPr>
        <p:spPr>
          <a:xfrm>
            <a:off x="3635896" y="4499629"/>
            <a:ext cx="1872208" cy="246221"/>
          </a:xfrm>
          <a:prstGeom prst="rect">
            <a:avLst/>
          </a:prstGeom>
          <a:noFill/>
        </p:spPr>
        <p:txBody>
          <a:bodyPr wrap="square" rtlCol="0">
            <a:spAutoFit/>
          </a:bodyPr>
          <a:lstStyle/>
          <a:p>
            <a:r>
              <a:rPr lang="en-US" altLang="ko-KR" sz="1000" dirty="0">
                <a:solidFill>
                  <a:srgbClr val="0000FF"/>
                </a:solidFill>
              </a:rPr>
              <a:t>Fig. DU-RUs connections</a:t>
            </a:r>
            <a:endParaRPr lang="ko-KR" altLang="en-US" sz="1000" dirty="0">
              <a:solidFill>
                <a:srgbClr val="0000FF"/>
              </a:solidFill>
            </a:endParaRPr>
          </a:p>
        </p:txBody>
      </p:sp>
    </p:spTree>
    <p:extLst>
      <p:ext uri="{BB962C8B-B14F-4D97-AF65-F5344CB8AC3E}">
        <p14:creationId xmlns:p14="http://schemas.microsoft.com/office/powerpoint/2010/main" val="1615433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Channel Model</a:t>
            </a:r>
            <a:endParaRPr lang="ko-KR" altLang="en-US" dirty="0"/>
          </a:p>
        </p:txBody>
      </p:sp>
      <p:sp>
        <p:nvSpPr>
          <p:cNvPr id="3" name="내용 개체 틀 2"/>
          <p:cNvSpPr>
            <a:spLocks noGrp="1"/>
          </p:cNvSpPr>
          <p:nvPr>
            <p:ph idx="1"/>
          </p:nvPr>
        </p:nvSpPr>
        <p:spPr/>
        <p:txBody>
          <a:bodyPr/>
          <a:lstStyle/>
          <a:p>
            <a:r>
              <a:rPr lang="en-US" altLang="ko-KR" sz="2800" dirty="0" smtClean="0"/>
              <a:t>Multipath </a:t>
            </a:r>
            <a:r>
              <a:rPr lang="en-US" altLang="ko-KR" sz="2800" dirty="0"/>
              <a:t>multi-tap channel (</a:t>
            </a:r>
            <a:r>
              <a:rPr lang="en-US" altLang="ko-KR" sz="2800" dirty="0" smtClean="0"/>
              <a:t>TDL </a:t>
            </a:r>
            <a:r>
              <a:rPr lang="en-US" altLang="ko-KR" sz="2800" dirty="0"/>
              <a:t>model)</a:t>
            </a:r>
          </a:p>
          <a:p>
            <a:endParaRPr lang="en-US" altLang="ko-KR" sz="2800" dirty="0"/>
          </a:p>
          <a:p>
            <a:endParaRPr lang="en-US" altLang="ko-KR" sz="2800" dirty="0" smtClean="0"/>
          </a:p>
          <a:p>
            <a:r>
              <a:rPr lang="en-US" altLang="ko-KR" sz="2800" dirty="0" smtClean="0"/>
              <a:t>Weight </a:t>
            </a:r>
            <a:r>
              <a:rPr lang="en-US" altLang="ko-KR" sz="2800" dirty="0"/>
              <a:t>for WSSUS model</a:t>
            </a:r>
          </a:p>
          <a:p>
            <a:endParaRPr lang="en-US" altLang="ko-KR" sz="2800" dirty="0"/>
          </a:p>
          <a:p>
            <a:endParaRPr lang="en-US" altLang="ko-KR" sz="2800" dirty="0"/>
          </a:p>
          <a:p>
            <a:r>
              <a:rPr lang="en-US" altLang="ko-KR" sz="2800" dirty="0"/>
              <a:t>Simplified Channel w. </a:t>
            </a:r>
            <a:r>
              <a:rPr lang="en-US" altLang="ko-KR" sz="2800" dirty="0" smtClean="0"/>
              <a:t>Doppler</a:t>
            </a:r>
            <a:endParaRPr lang="ko-KR" altLang="en-US" sz="2800" dirty="0"/>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8</a:t>
            </a:fld>
            <a:endParaRPr lang="en-US" altLang="ko-KR"/>
          </a:p>
        </p:txBody>
      </p:sp>
      <p:sp>
        <p:nvSpPr>
          <p:cNvPr id="42"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10"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mc:AlternateContent xmlns:mc="http://schemas.openxmlformats.org/markup-compatibility/2006" xmlns:a14="http://schemas.microsoft.com/office/drawing/2010/main">
        <mc:Choice Requires="a14">
          <p:sp>
            <p:nvSpPr>
              <p:cNvPr id="14" name="Rectangle 13"/>
              <p:cNvSpPr/>
              <p:nvPr/>
            </p:nvSpPr>
            <p:spPr>
              <a:xfrm>
                <a:off x="1482654" y="5651956"/>
                <a:ext cx="2475101"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ko-KR" altLang="en-US" sz="1600" i="1" smtClean="0">
                              <a:solidFill>
                                <a:schemeClr val="tx1"/>
                              </a:solidFill>
                              <a:latin typeface="Cambria Math" panose="02040503050406030204" pitchFamily="18" charset="0"/>
                            </a:rPr>
                          </m:ctrlPr>
                        </m:dPr>
                        <m:e>
                          <m:r>
                            <a:rPr lang="en-US" altLang="ko-KR" sz="1600" i="1">
                              <a:solidFill>
                                <a:schemeClr val="tx1"/>
                              </a:solidFill>
                              <a:latin typeface="Cambria Math" panose="02040503050406030204" pitchFamily="18" charset="0"/>
                            </a:rPr>
                            <m:t>h</m:t>
                          </m:r>
                          <m:r>
                            <a:rPr lang="ko-KR" altLang="en-US" sz="1600">
                              <a:solidFill>
                                <a:schemeClr val="tx1"/>
                              </a:solidFill>
                              <a:latin typeface="Cambria Math" panose="02040503050406030204" pitchFamily="18" charset="0"/>
                            </a:rPr>
                            <m:t>(</m:t>
                          </m:r>
                          <m:r>
                            <a:rPr lang="ko-KR" altLang="en-US" sz="1600" i="1">
                              <a:solidFill>
                                <a:schemeClr val="tx1"/>
                              </a:solidFill>
                              <a:latin typeface="Cambria Math" panose="02040503050406030204" pitchFamily="18" charset="0"/>
                            </a:rPr>
                            <m:t>𝑡</m:t>
                          </m:r>
                          <m:r>
                            <a:rPr lang="ko-KR" altLang="en-US" sz="1600">
                              <a:solidFill>
                                <a:schemeClr val="tx1"/>
                              </a:solidFill>
                              <a:latin typeface="Cambria Math" panose="02040503050406030204" pitchFamily="18" charset="0"/>
                            </a:rPr>
                            <m:t>)=</m:t>
                          </m:r>
                          <m:r>
                            <a:rPr lang="ko-KR" altLang="en-US" sz="1600" i="1">
                              <a:solidFill>
                                <a:schemeClr val="tx1"/>
                              </a:solidFill>
                              <a:latin typeface="Cambria Math" panose="02040503050406030204" pitchFamily="18" charset="0"/>
                            </a:rPr>
                            <m:t>𝑎</m:t>
                          </m:r>
                          <m:r>
                            <a:rPr lang="ko-KR" altLang="en-US" sz="1600">
                              <a:solidFill>
                                <a:schemeClr val="tx1"/>
                              </a:solidFill>
                              <a:latin typeface="Cambria Math" panose="02040503050406030204" pitchFamily="18" charset="0"/>
                            </a:rPr>
                            <m:t>(</m:t>
                          </m:r>
                          <m:r>
                            <a:rPr lang="ko-KR" altLang="en-US" sz="1600" i="1">
                              <a:solidFill>
                                <a:schemeClr val="tx1"/>
                              </a:solidFill>
                              <a:latin typeface="Cambria Math" panose="02040503050406030204" pitchFamily="18" charset="0"/>
                            </a:rPr>
                            <m:t>𝑡</m:t>
                          </m:r>
                          <m:r>
                            <a:rPr lang="ko-KR" altLang="en-US" sz="1600">
                              <a:solidFill>
                                <a:schemeClr val="tx1"/>
                              </a:solidFill>
                              <a:latin typeface="Cambria Math" panose="02040503050406030204" pitchFamily="18" charset="0"/>
                            </a:rPr>
                            <m:t>)⋅</m:t>
                          </m:r>
                          <m:r>
                            <m:rPr>
                              <m:sty m:val="p"/>
                            </m:rPr>
                            <a:rPr lang="ko-KR" altLang="en-US" sz="1600">
                              <a:solidFill>
                                <a:schemeClr val="tx1"/>
                              </a:solidFill>
                              <a:latin typeface="Cambria Math" panose="02040503050406030204" pitchFamily="18" charset="0"/>
                            </a:rPr>
                            <m:t>exp</m:t>
                          </m:r>
                          <m:r>
                            <a:rPr lang="ko-KR" altLang="en-US" sz="1600">
                              <a:solidFill>
                                <a:schemeClr val="tx1"/>
                              </a:solidFill>
                              <a:latin typeface="Cambria Math" panose="02040503050406030204" pitchFamily="18" charset="0"/>
                            </a:rPr>
                            <m:t>(</m:t>
                          </m:r>
                          <m:r>
                            <a:rPr lang="ko-KR" altLang="en-US" sz="1600" i="1">
                              <a:solidFill>
                                <a:schemeClr val="tx1"/>
                              </a:solidFill>
                              <a:latin typeface="Cambria Math" panose="02040503050406030204" pitchFamily="18" charset="0"/>
                            </a:rPr>
                            <m:t>𝑗</m:t>
                          </m:r>
                          <m:r>
                            <a:rPr lang="ko-KR" altLang="en-US" sz="1600">
                              <a:solidFill>
                                <a:schemeClr val="tx1"/>
                              </a:solidFill>
                              <a:latin typeface="Cambria Math" panose="02040503050406030204" pitchFamily="18" charset="0"/>
                            </a:rPr>
                            <m:t>2</m:t>
                          </m:r>
                          <m:r>
                            <a:rPr lang="ko-KR" altLang="en-US" sz="1600" i="1">
                              <a:solidFill>
                                <a:schemeClr val="tx1"/>
                              </a:solidFill>
                              <a:latin typeface="Cambria Math" panose="02040503050406030204" pitchFamily="18" charset="0"/>
                            </a:rPr>
                            <m:t>𝜋</m:t>
                          </m:r>
                          <m:sSub>
                            <m:sSubPr>
                              <m:ctrlPr>
                                <a:rPr lang="ko-KR" altLang="en-US" sz="1600" i="1">
                                  <a:solidFill>
                                    <a:schemeClr val="tx1"/>
                                  </a:solidFill>
                                  <a:latin typeface="Cambria Math" panose="02040503050406030204" pitchFamily="18" charset="0"/>
                                </a:rPr>
                              </m:ctrlPr>
                            </m:sSubPr>
                            <m:e>
                              <m:r>
                                <a:rPr lang="ko-KR" altLang="en-US" sz="1600" i="1">
                                  <a:solidFill>
                                    <a:schemeClr val="tx1"/>
                                  </a:solidFill>
                                  <a:latin typeface="Cambria Math" panose="02040503050406030204" pitchFamily="18" charset="0"/>
                                </a:rPr>
                                <m:t>𝑓</m:t>
                              </m:r>
                            </m:e>
                            <m:sub>
                              <m:r>
                                <a:rPr lang="ko-KR" altLang="en-US" sz="1600" i="1">
                                  <a:solidFill>
                                    <a:schemeClr val="tx1"/>
                                  </a:solidFill>
                                  <a:latin typeface="Cambria Math" panose="02040503050406030204" pitchFamily="18" charset="0"/>
                                </a:rPr>
                                <m:t>𝑑</m:t>
                              </m:r>
                            </m:sub>
                          </m:sSub>
                          <m:r>
                            <a:rPr lang="ko-KR" altLang="en-US" sz="1600" i="1">
                              <a:solidFill>
                                <a:schemeClr val="tx1"/>
                              </a:solidFill>
                              <a:latin typeface="Cambria Math" panose="02040503050406030204" pitchFamily="18" charset="0"/>
                            </a:rPr>
                            <m:t>𝑡</m:t>
                          </m:r>
                        </m:e>
                      </m:d>
                    </m:oMath>
                  </m:oMathPara>
                </a14:m>
                <a:endParaRPr lang="ko-KR" altLang="en-US" sz="1600" dirty="0">
                  <a:solidFill>
                    <a:schemeClr val="tx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482654" y="5651956"/>
                <a:ext cx="2475101" cy="338554"/>
              </a:xfrm>
              <a:prstGeom prst="rect">
                <a:avLst/>
              </a:prstGeom>
              <a:blipFill rotWithShape="0">
                <a:blip r:embed="rId3"/>
                <a:stretch>
                  <a:fillRect t="-107143" r="-17241" b="-169643"/>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262841" y="2492896"/>
                <a:ext cx="3828740" cy="784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ko-KR" altLang="en-US" sz="1600" i="1">
                          <a:latin typeface="Cambria Math" panose="02040503050406030204" pitchFamily="18" charset="0"/>
                        </a:rPr>
                        <m:t>h</m:t>
                      </m:r>
                      <m:r>
                        <a:rPr lang="ko-KR" altLang="en-US" sz="1600">
                          <a:latin typeface="Cambria Math" panose="02040503050406030204" pitchFamily="18" charset="0"/>
                        </a:rPr>
                        <m:t>(</m:t>
                      </m:r>
                      <m:r>
                        <a:rPr lang="ko-KR" altLang="en-US" sz="1600" i="1">
                          <a:latin typeface="Cambria Math" panose="02040503050406030204" pitchFamily="18" charset="0"/>
                        </a:rPr>
                        <m:t>𝑡</m:t>
                      </m:r>
                      <m:r>
                        <a:rPr lang="ko-KR" altLang="en-US" sz="1600">
                          <a:latin typeface="Cambria Math" panose="02040503050406030204" pitchFamily="18" charset="0"/>
                        </a:rPr>
                        <m:t>,</m:t>
                      </m:r>
                      <m:r>
                        <a:rPr lang="ko-KR" altLang="en-US" sz="1600" i="1">
                          <a:latin typeface="Cambria Math" panose="02040503050406030204" pitchFamily="18" charset="0"/>
                        </a:rPr>
                        <m:t>𝜏</m:t>
                      </m:r>
                      <m:r>
                        <a:rPr lang="ko-KR" altLang="en-US" sz="1600">
                          <a:latin typeface="Cambria Math" panose="02040503050406030204" pitchFamily="18" charset="0"/>
                        </a:rPr>
                        <m:t>)=</m:t>
                      </m:r>
                      <m:sSub>
                        <m:sSubPr>
                          <m:ctrlPr>
                            <a:rPr lang="ko-KR" altLang="en-US" sz="1600" i="1">
                              <a:latin typeface="Cambria Math" panose="02040503050406030204" pitchFamily="18" charset="0"/>
                            </a:rPr>
                          </m:ctrlPr>
                        </m:sSubPr>
                        <m:e>
                          <m:r>
                            <a:rPr lang="ko-KR" altLang="en-US" sz="1600" i="1">
                              <a:latin typeface="Cambria Math" panose="02040503050406030204" pitchFamily="18" charset="0"/>
                            </a:rPr>
                            <m:t>𝐴</m:t>
                          </m:r>
                        </m:e>
                        <m:sub>
                          <m:r>
                            <a:rPr lang="ko-KR" altLang="en-US" sz="1600" i="1">
                              <a:latin typeface="Cambria Math" panose="02040503050406030204" pitchFamily="18" charset="0"/>
                            </a:rPr>
                            <m:t>𝑟</m:t>
                          </m:r>
                        </m:sub>
                      </m:sSub>
                      <m:r>
                        <a:rPr lang="ko-KR" altLang="en-US" sz="1600">
                          <a:latin typeface="Cambria Math" panose="02040503050406030204" pitchFamily="18" charset="0"/>
                        </a:rPr>
                        <m:t>⋅</m:t>
                      </m:r>
                      <m:nary>
                        <m:naryPr>
                          <m:chr m:val="∑"/>
                          <m:limLoc m:val="undOvr"/>
                          <m:grow m:val="on"/>
                          <m:ctrlPr>
                            <a:rPr lang="ko-KR" altLang="en-US" sz="1600" i="1">
                              <a:latin typeface="Cambria Math" panose="02040503050406030204" pitchFamily="18" charset="0"/>
                            </a:rPr>
                          </m:ctrlPr>
                        </m:naryPr>
                        <m:sub>
                          <m:r>
                            <m:rPr>
                              <m:brk/>
                              <m:aln/>
                            </m:rPr>
                            <a:rPr lang="en-US" altLang="ko-KR" sz="1600" i="1">
                              <a:latin typeface="Cambria Math" panose="02040503050406030204" pitchFamily="18" charset="0"/>
                            </a:rPr>
                            <m:t>𝑚</m:t>
                          </m:r>
                          <m:r>
                            <a:rPr lang="ko-KR" altLang="en-US" sz="1600">
                              <a:latin typeface="Cambria Math" panose="02040503050406030204" pitchFamily="18" charset="0"/>
                            </a:rPr>
                            <m:t>=1</m:t>
                          </m:r>
                        </m:sub>
                        <m:sup>
                          <m:r>
                            <a:rPr lang="en-US" altLang="ko-KR" sz="1600" i="1">
                              <a:latin typeface="Cambria Math" panose="02040503050406030204" pitchFamily="18" charset="0"/>
                            </a:rPr>
                            <m:t>𝑀</m:t>
                          </m:r>
                        </m:sup>
                        <m:e>
                          <m:d>
                            <m:dPr>
                              <m:begChr m:val=""/>
                              <m:ctrlPr>
                                <a:rPr lang="ko-KR" altLang="en-US" sz="1600" i="1">
                                  <a:latin typeface="Cambria Math" panose="02040503050406030204" pitchFamily="18" charset="0"/>
                                </a:rPr>
                              </m:ctrlPr>
                            </m:dPr>
                            <m:e>
                              <m:rad>
                                <m:radPr>
                                  <m:degHide m:val="on"/>
                                  <m:ctrlPr>
                                    <a:rPr lang="ko-KR" altLang="en-US" sz="1600" i="1">
                                      <a:latin typeface="Cambria Math" panose="02040503050406030204" pitchFamily="18" charset="0"/>
                                    </a:rPr>
                                  </m:ctrlPr>
                                </m:radPr>
                                <m:deg/>
                                <m:e>
                                  <m:sSub>
                                    <m:sSubPr>
                                      <m:ctrlPr>
                                        <a:rPr lang="ko-KR" altLang="en-US" sz="1600" i="1">
                                          <a:latin typeface="Cambria Math" panose="02040503050406030204" pitchFamily="18" charset="0"/>
                                        </a:rPr>
                                      </m:ctrlPr>
                                    </m:sSubPr>
                                    <m:e>
                                      <m:r>
                                        <a:rPr lang="ko-KR" altLang="en-US" sz="1600" i="1">
                                          <a:latin typeface="Cambria Math" panose="02040503050406030204" pitchFamily="18" charset="0"/>
                                        </a:rPr>
                                        <m:t>𝑝</m:t>
                                      </m:r>
                                    </m:e>
                                    <m:sub>
                                      <m:r>
                                        <a:rPr lang="en-US" altLang="ko-KR" sz="1600" i="1">
                                          <a:latin typeface="Cambria Math" panose="02040503050406030204" pitchFamily="18" charset="0"/>
                                        </a:rPr>
                                        <m:t>𝑚</m:t>
                                      </m:r>
                                    </m:sub>
                                  </m:sSub>
                                </m:e>
                              </m:rad>
                              <m:r>
                                <a:rPr lang="ko-KR" altLang="en-US" sz="1600">
                                  <a:latin typeface="Cambria Math" panose="02040503050406030204" pitchFamily="18" charset="0"/>
                                </a:rPr>
                                <m:t>⋅</m:t>
                              </m:r>
                              <m:sSub>
                                <m:sSubPr>
                                  <m:ctrlPr>
                                    <a:rPr lang="ko-KR" altLang="en-US" sz="1600" i="1">
                                      <a:latin typeface="Cambria Math" panose="02040503050406030204" pitchFamily="18" charset="0"/>
                                    </a:rPr>
                                  </m:ctrlPr>
                                </m:sSubPr>
                                <m:e>
                                  <m:r>
                                    <a:rPr lang="ko-KR" altLang="en-US" sz="1600" i="1">
                                      <a:latin typeface="Cambria Math" panose="02040503050406030204" pitchFamily="18" charset="0"/>
                                    </a:rPr>
                                    <m:t>𝑇</m:t>
                                  </m:r>
                                </m:e>
                                <m:sub>
                                  <m:r>
                                    <a:rPr lang="en-US" altLang="ko-KR" sz="1600" i="1">
                                      <a:latin typeface="Cambria Math" panose="02040503050406030204" pitchFamily="18" charset="0"/>
                                    </a:rPr>
                                    <m:t>𝑚</m:t>
                                  </m:r>
                                </m:sub>
                              </m:sSub>
                              <m:r>
                                <a:rPr lang="ko-KR" altLang="en-US" sz="1600">
                                  <a:latin typeface="Cambria Math" panose="02040503050406030204" pitchFamily="18" charset="0"/>
                                </a:rPr>
                                <m:t>(</m:t>
                              </m:r>
                              <m:r>
                                <a:rPr lang="ko-KR" altLang="en-US" sz="1600" i="1">
                                  <a:latin typeface="Cambria Math" panose="02040503050406030204" pitchFamily="18" charset="0"/>
                                </a:rPr>
                                <m:t>𝑡</m:t>
                              </m:r>
                              <m:r>
                                <a:rPr lang="ko-KR" altLang="en-US" sz="1600">
                                  <a:latin typeface="Cambria Math" panose="02040503050406030204" pitchFamily="18" charset="0"/>
                                </a:rPr>
                                <m:t>)⋅</m:t>
                              </m:r>
                              <m:r>
                                <a:rPr lang="ko-KR" altLang="en-US" sz="1600" i="1">
                                  <a:latin typeface="Cambria Math" panose="02040503050406030204" pitchFamily="18" charset="0"/>
                                </a:rPr>
                                <m:t>𝛿</m:t>
                              </m:r>
                              <m:r>
                                <a:rPr lang="ko-KR" altLang="en-US" sz="1600">
                                  <a:latin typeface="Cambria Math" panose="02040503050406030204" pitchFamily="18" charset="0"/>
                                </a:rPr>
                                <m:t>(</m:t>
                              </m:r>
                              <m:r>
                                <a:rPr lang="ko-KR" altLang="en-US" sz="1600" i="1">
                                  <a:latin typeface="Cambria Math" panose="02040503050406030204" pitchFamily="18" charset="0"/>
                                </a:rPr>
                                <m:t>𝜏</m:t>
                              </m:r>
                              <m:r>
                                <a:rPr lang="ko-KR" altLang="en-US" sz="1600">
                                  <a:latin typeface="Cambria Math" panose="02040503050406030204" pitchFamily="18" charset="0"/>
                                </a:rPr>
                                <m:t>−</m:t>
                              </m:r>
                              <m:sSub>
                                <m:sSubPr>
                                  <m:ctrlPr>
                                    <a:rPr lang="ko-KR" altLang="en-US" sz="1600" i="1">
                                      <a:latin typeface="Cambria Math" panose="02040503050406030204" pitchFamily="18" charset="0"/>
                                    </a:rPr>
                                  </m:ctrlPr>
                                </m:sSubPr>
                                <m:e>
                                  <m:r>
                                    <a:rPr lang="ko-KR" altLang="en-US" sz="1600" i="1">
                                      <a:latin typeface="Cambria Math" panose="02040503050406030204" pitchFamily="18" charset="0"/>
                                    </a:rPr>
                                    <m:t>𝜏</m:t>
                                  </m:r>
                                </m:e>
                                <m:sub>
                                  <m:r>
                                    <a:rPr lang="en-US" altLang="ko-KR" sz="1600" i="1">
                                      <a:latin typeface="Cambria Math" panose="02040503050406030204" pitchFamily="18" charset="0"/>
                                    </a:rPr>
                                    <m:t>𝑚</m:t>
                                  </m:r>
                                </m:sub>
                              </m:sSub>
                            </m:e>
                          </m:d>
                        </m:e>
                      </m:nary>
                    </m:oMath>
                  </m:oMathPara>
                </a14:m>
                <a:endParaRPr lang="ko-KR" altLang="en-US" sz="1600" dirty="0"/>
              </a:p>
            </p:txBody>
          </p:sp>
        </mc:Choice>
        <mc:Fallback xmlns="">
          <p:sp>
            <p:nvSpPr>
              <p:cNvPr id="17" name="Rectangle 16"/>
              <p:cNvSpPr>
                <a:spLocks noRot="1" noChangeAspect="1" noMove="1" noResize="1" noEditPoints="1" noAdjustHandles="1" noChangeArrowheads="1" noChangeShapeType="1" noTextEdit="1"/>
              </p:cNvSpPr>
              <p:nvPr/>
            </p:nvSpPr>
            <p:spPr>
              <a:xfrm>
                <a:off x="1262841" y="2492896"/>
                <a:ext cx="3828740" cy="784638"/>
              </a:xfrm>
              <a:prstGeom prst="rect">
                <a:avLst/>
              </a:prstGeom>
              <a:blipFill rotWithShape="0">
                <a:blip r:embed="rId4"/>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1165253" y="4009174"/>
                <a:ext cx="4045403" cy="7846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ko-KR" altLang="en-US" sz="1600" i="1">
                              <a:latin typeface="Cambria Math" panose="02040503050406030204" pitchFamily="18" charset="0"/>
                            </a:rPr>
                          </m:ctrlPr>
                        </m:sSubPr>
                        <m:e>
                          <m:r>
                            <a:rPr lang="ko-KR" altLang="en-US" sz="1600" i="1">
                              <a:latin typeface="Cambria Math" panose="02040503050406030204" pitchFamily="18" charset="0"/>
                            </a:rPr>
                            <m:t>𝑇</m:t>
                          </m:r>
                        </m:e>
                        <m:sub>
                          <m:r>
                            <a:rPr lang="en-US" altLang="ko-KR" sz="1600" i="1">
                              <a:latin typeface="Cambria Math" panose="02040503050406030204" pitchFamily="18" charset="0"/>
                            </a:rPr>
                            <m:t>𝑚</m:t>
                          </m:r>
                        </m:sub>
                      </m:sSub>
                      <m:r>
                        <a:rPr lang="ko-KR" altLang="en-US" sz="1600">
                          <a:latin typeface="Cambria Math" panose="02040503050406030204" pitchFamily="18" charset="0"/>
                        </a:rPr>
                        <m:t>(</m:t>
                      </m:r>
                      <m:r>
                        <a:rPr lang="ko-KR" altLang="en-US" sz="1600" i="1">
                          <a:latin typeface="Cambria Math" panose="02040503050406030204" pitchFamily="18" charset="0"/>
                        </a:rPr>
                        <m:t>𝑡</m:t>
                      </m:r>
                      <m:r>
                        <a:rPr lang="ko-KR" altLang="en-US" sz="1600">
                          <a:latin typeface="Cambria Math" panose="02040503050406030204" pitchFamily="18" charset="0"/>
                        </a:rPr>
                        <m:t>)=</m:t>
                      </m:r>
                      <m:f>
                        <m:fPr>
                          <m:ctrlPr>
                            <a:rPr lang="ko-KR" altLang="en-US" sz="1600" i="1">
                              <a:latin typeface="Cambria Math" panose="02040503050406030204" pitchFamily="18" charset="0"/>
                            </a:rPr>
                          </m:ctrlPr>
                        </m:fPr>
                        <m:num>
                          <m:r>
                            <a:rPr lang="ko-KR" altLang="en-US" sz="1600">
                              <a:latin typeface="Cambria Math" panose="02040503050406030204" pitchFamily="18" charset="0"/>
                            </a:rPr>
                            <m:t>1</m:t>
                          </m:r>
                        </m:num>
                        <m:den>
                          <m:rad>
                            <m:radPr>
                              <m:degHide m:val="on"/>
                              <m:ctrlPr>
                                <a:rPr lang="ko-KR" altLang="en-US" sz="1600" i="1">
                                  <a:latin typeface="Cambria Math" panose="02040503050406030204" pitchFamily="18" charset="0"/>
                                </a:rPr>
                              </m:ctrlPr>
                            </m:radPr>
                            <m:deg/>
                            <m:e>
                              <m:sSub>
                                <m:sSubPr>
                                  <m:ctrlPr>
                                    <a:rPr lang="ko-KR" altLang="en-US" sz="1600" i="1">
                                      <a:latin typeface="Cambria Math" panose="02040503050406030204" pitchFamily="18" charset="0"/>
                                    </a:rPr>
                                  </m:ctrlPr>
                                </m:sSubPr>
                                <m:e>
                                  <m:r>
                                    <a:rPr lang="ko-KR" altLang="en-US" sz="1600" i="1">
                                      <a:latin typeface="Cambria Math" panose="02040503050406030204" pitchFamily="18" charset="0"/>
                                    </a:rPr>
                                    <m:t>𝑁</m:t>
                                  </m:r>
                                </m:e>
                                <m:sub>
                                  <m:r>
                                    <a:rPr lang="ko-KR" altLang="en-US" sz="1600">
                                      <a:latin typeface="Cambria Math" panose="02040503050406030204" pitchFamily="18" charset="0"/>
                                    </a:rPr>
                                    <m:t>0</m:t>
                                  </m:r>
                                </m:sub>
                              </m:sSub>
                            </m:e>
                          </m:rad>
                        </m:den>
                      </m:f>
                      <m:nary>
                        <m:naryPr>
                          <m:chr m:val="∑"/>
                          <m:limLoc m:val="undOvr"/>
                          <m:grow m:val="on"/>
                          <m:ctrlPr>
                            <a:rPr lang="ko-KR" altLang="en-US" sz="1600" i="1">
                              <a:latin typeface="Cambria Math" panose="02040503050406030204" pitchFamily="18" charset="0"/>
                            </a:rPr>
                          </m:ctrlPr>
                        </m:naryPr>
                        <m:sub>
                          <m:r>
                            <a:rPr lang="ko-KR" altLang="en-US" sz="1600" i="1">
                              <a:latin typeface="Cambria Math" panose="02040503050406030204" pitchFamily="18" charset="0"/>
                            </a:rPr>
                            <m:t>𝑛</m:t>
                          </m:r>
                          <m:r>
                            <a:rPr lang="ko-KR" altLang="en-US" sz="1600">
                              <a:latin typeface="Cambria Math" panose="02040503050406030204" pitchFamily="18" charset="0"/>
                            </a:rPr>
                            <m:t>=1</m:t>
                          </m:r>
                        </m:sub>
                        <m:sup>
                          <m:sSub>
                            <m:sSubPr>
                              <m:ctrlPr>
                                <a:rPr lang="ko-KR" altLang="en-US" sz="1600" i="1">
                                  <a:latin typeface="Cambria Math" panose="02040503050406030204" pitchFamily="18" charset="0"/>
                                </a:rPr>
                              </m:ctrlPr>
                            </m:sSubPr>
                            <m:e>
                              <m:r>
                                <a:rPr lang="ko-KR" altLang="en-US" sz="1600" i="1">
                                  <a:latin typeface="Cambria Math" panose="02040503050406030204" pitchFamily="18" charset="0"/>
                                </a:rPr>
                                <m:t>𝑁</m:t>
                              </m:r>
                            </m:e>
                            <m:sub>
                              <m:r>
                                <a:rPr lang="ko-KR" altLang="en-US" sz="1600">
                                  <a:latin typeface="Cambria Math" panose="02040503050406030204" pitchFamily="18" charset="0"/>
                                </a:rPr>
                                <m:t>0</m:t>
                              </m:r>
                            </m:sub>
                          </m:sSub>
                        </m:sup>
                        <m:e>
                          <m:d>
                            <m:dPr>
                              <m:begChr m:val="{"/>
                              <m:endChr m:val="}"/>
                              <m:ctrlPr>
                                <a:rPr lang="ko-KR" altLang="en-US" sz="1600" i="1">
                                  <a:latin typeface="Cambria Math" panose="02040503050406030204" pitchFamily="18" charset="0"/>
                                </a:rPr>
                              </m:ctrlPr>
                            </m:dPr>
                            <m:e>
                              <m:sSubSup>
                                <m:sSubSupPr>
                                  <m:ctrlPr>
                                    <a:rPr lang="ko-KR" altLang="en-US" sz="1600" i="1">
                                      <a:latin typeface="Cambria Math" panose="02040503050406030204" pitchFamily="18" charset="0"/>
                                    </a:rPr>
                                  </m:ctrlPr>
                                </m:sSubSupPr>
                                <m:e>
                                  <m:r>
                                    <a:rPr lang="ko-KR" altLang="en-US" sz="1600" i="1">
                                      <a:latin typeface="Cambria Math" panose="02040503050406030204" pitchFamily="18" charset="0"/>
                                    </a:rPr>
                                    <m:t>𝛽</m:t>
                                  </m:r>
                                </m:e>
                                <m:sub>
                                  <m:r>
                                    <a:rPr lang="ko-KR" altLang="en-US" sz="1600" i="1">
                                      <a:latin typeface="Cambria Math" panose="02040503050406030204" pitchFamily="18" charset="0"/>
                                    </a:rPr>
                                    <m:t>𝑛</m:t>
                                  </m:r>
                                </m:sub>
                                <m:sup>
                                  <m:d>
                                    <m:dPr>
                                      <m:ctrlPr>
                                        <a:rPr lang="ko-KR" altLang="en-US" sz="1600" i="1">
                                          <a:latin typeface="Cambria Math" panose="02040503050406030204" pitchFamily="18" charset="0"/>
                                        </a:rPr>
                                      </m:ctrlPr>
                                    </m:dPr>
                                    <m:e>
                                      <m:r>
                                        <a:rPr lang="ko-KR" altLang="en-US" sz="1600" i="1">
                                          <a:latin typeface="Cambria Math" panose="02040503050406030204" pitchFamily="18" charset="0"/>
                                        </a:rPr>
                                        <m:t>𝑘</m:t>
                                      </m:r>
                                    </m:e>
                                  </m:d>
                                </m:sup>
                              </m:sSubSup>
                              <m:r>
                                <m:rPr>
                                  <m:sty m:val="p"/>
                                </m:rPr>
                                <a:rPr lang="ko-KR" altLang="en-US" sz="1600">
                                  <a:latin typeface="Cambria Math" panose="02040503050406030204" pitchFamily="18" charset="0"/>
                                </a:rPr>
                                <m:t>exp</m:t>
                              </m:r>
                              <m:d>
                                <m:dPr>
                                  <m:ctrlPr>
                                    <a:rPr lang="ko-KR" altLang="en-US" sz="1600" i="1">
                                      <a:latin typeface="Cambria Math" panose="02040503050406030204" pitchFamily="18" charset="0"/>
                                    </a:rPr>
                                  </m:ctrlPr>
                                </m:dPr>
                                <m:e>
                                  <m:r>
                                    <a:rPr lang="ko-KR" altLang="en-US" sz="1600" i="1">
                                      <a:latin typeface="Cambria Math" panose="02040503050406030204" pitchFamily="18" charset="0"/>
                                    </a:rPr>
                                    <m:t>𝑗</m:t>
                                  </m:r>
                                  <m:sSub>
                                    <m:sSubPr>
                                      <m:ctrlPr>
                                        <a:rPr lang="ko-KR" altLang="en-US" sz="1600" i="1">
                                          <a:latin typeface="Cambria Math" panose="02040503050406030204" pitchFamily="18" charset="0"/>
                                        </a:rPr>
                                      </m:ctrlPr>
                                    </m:sSubPr>
                                    <m:e>
                                      <m:r>
                                        <a:rPr lang="en-US" altLang="ko-KR" sz="1600" i="1">
                                          <a:latin typeface="Cambria Math" panose="02040503050406030204" pitchFamily="18" charset="0"/>
                                        </a:rPr>
                                        <m:t>2</m:t>
                                      </m:r>
                                      <m:r>
                                        <a:rPr lang="ko-KR" altLang="en-US" sz="1600" i="1">
                                          <a:latin typeface="Cambria Math" panose="02040503050406030204" pitchFamily="18" charset="0"/>
                                        </a:rPr>
                                        <m:t>𝜋</m:t>
                                      </m:r>
                                      <m:r>
                                        <a:rPr lang="en-US" altLang="ko-KR" sz="1600" i="1">
                                          <a:latin typeface="Cambria Math" panose="02040503050406030204" pitchFamily="18" charset="0"/>
                                        </a:rPr>
                                        <m:t>𝑓</m:t>
                                      </m:r>
                                    </m:e>
                                    <m:sub>
                                      <m:r>
                                        <a:rPr lang="ko-KR" altLang="en-US" sz="1600" i="1">
                                          <a:latin typeface="Cambria Math" panose="02040503050406030204" pitchFamily="18" charset="0"/>
                                        </a:rPr>
                                        <m:t>𝑑</m:t>
                                      </m:r>
                                    </m:sub>
                                  </m:sSub>
                                  <m:r>
                                    <m:rPr>
                                      <m:sty m:val="p"/>
                                    </m:rPr>
                                    <a:rPr lang="ko-KR" altLang="en-US" sz="1600">
                                      <a:latin typeface="Cambria Math" panose="02040503050406030204" pitchFamily="18" charset="0"/>
                                    </a:rPr>
                                    <m:t>cos</m:t>
                                  </m:r>
                                  <m:r>
                                    <a:rPr lang="ko-KR" altLang="en-US" sz="1600">
                                      <a:latin typeface="Cambria Math" panose="02040503050406030204" pitchFamily="18" charset="0"/>
                                    </a:rPr>
                                    <m:t>(</m:t>
                                  </m:r>
                                  <m:sSub>
                                    <m:sSubPr>
                                      <m:ctrlPr>
                                        <a:rPr lang="ko-KR" altLang="en-US" sz="1600" i="1">
                                          <a:latin typeface="Cambria Math" panose="02040503050406030204" pitchFamily="18" charset="0"/>
                                        </a:rPr>
                                      </m:ctrlPr>
                                    </m:sSubPr>
                                    <m:e>
                                      <m:r>
                                        <a:rPr lang="ko-KR" altLang="en-US" sz="1600" i="1">
                                          <a:latin typeface="Cambria Math" panose="02040503050406030204" pitchFamily="18" charset="0"/>
                                        </a:rPr>
                                        <m:t>𝛼</m:t>
                                      </m:r>
                                    </m:e>
                                    <m:sub>
                                      <m:r>
                                        <a:rPr lang="ko-KR" altLang="en-US" sz="1600" i="1">
                                          <a:latin typeface="Cambria Math" panose="02040503050406030204" pitchFamily="18" charset="0"/>
                                        </a:rPr>
                                        <m:t>𝑛</m:t>
                                      </m:r>
                                    </m:sub>
                                  </m:sSub>
                                  <m:r>
                                    <a:rPr lang="ko-KR" altLang="en-US" sz="1600">
                                      <a:latin typeface="Cambria Math" panose="02040503050406030204" pitchFamily="18" charset="0"/>
                                    </a:rPr>
                                    <m:t>)</m:t>
                                  </m:r>
                                  <m:r>
                                    <a:rPr lang="ko-KR" altLang="en-US" sz="1600" i="1">
                                      <a:latin typeface="Cambria Math" panose="02040503050406030204" pitchFamily="18" charset="0"/>
                                    </a:rPr>
                                    <m:t>𝑡</m:t>
                                  </m:r>
                                </m:e>
                              </m:d>
                            </m:e>
                          </m:d>
                        </m:e>
                      </m:nary>
                    </m:oMath>
                  </m:oMathPara>
                </a14:m>
                <a:endParaRPr lang="ko-KR" altLang="en-US" sz="1600" dirty="0"/>
              </a:p>
            </p:txBody>
          </p:sp>
        </mc:Choice>
        <mc:Fallback xmlns="">
          <p:sp>
            <p:nvSpPr>
              <p:cNvPr id="18" name="Rectangle 17"/>
              <p:cNvSpPr>
                <a:spLocks noRot="1" noChangeAspect="1" noMove="1" noResize="1" noEditPoints="1" noAdjustHandles="1" noChangeArrowheads="1" noChangeShapeType="1" noTextEdit="1"/>
              </p:cNvSpPr>
              <p:nvPr/>
            </p:nvSpPr>
            <p:spPr>
              <a:xfrm>
                <a:off x="1165253" y="4009174"/>
                <a:ext cx="4045403" cy="784638"/>
              </a:xfrm>
              <a:prstGeom prst="rect">
                <a:avLst/>
              </a:prstGeom>
              <a:blipFill rotWithShape="0">
                <a:blip r:embed="rId5"/>
                <a:stretch>
                  <a:fillRect/>
                </a:stretch>
              </a:blipFill>
            </p:spPr>
            <p:txBody>
              <a:bodyPr/>
              <a:lstStyle/>
              <a:p>
                <a:r>
                  <a:rPr lang="ko-KR" altLang="en-US">
                    <a:noFill/>
                  </a:rPr>
                  <a:t> </a:t>
                </a:r>
              </a:p>
            </p:txBody>
          </p:sp>
        </mc:Fallback>
      </mc:AlternateContent>
      <p:graphicFrame>
        <p:nvGraphicFramePr>
          <p:cNvPr id="24" name="Object 23"/>
          <p:cNvGraphicFramePr>
            <a:graphicFrameLocks noChangeAspect="1"/>
          </p:cNvGraphicFramePr>
          <p:nvPr>
            <p:extLst>
              <p:ext uri="{D42A27DB-BD31-4B8C-83A1-F6EECF244321}">
                <p14:modId xmlns:p14="http://schemas.microsoft.com/office/powerpoint/2010/main" val="3312344867"/>
              </p:ext>
            </p:extLst>
          </p:nvPr>
        </p:nvGraphicFramePr>
        <p:xfrm>
          <a:off x="4970914" y="4441899"/>
          <a:ext cx="3993574" cy="1723405"/>
        </p:xfrm>
        <a:graphic>
          <a:graphicData uri="http://schemas.openxmlformats.org/presentationml/2006/ole">
            <mc:AlternateContent xmlns:mc="http://schemas.openxmlformats.org/markup-compatibility/2006">
              <mc:Choice xmlns:v="urn:schemas-microsoft-com:vml" Requires="v">
                <p:oleObj spid="_x0000_s6151" name="Visio" r:id="rId6" imgW="6371164" imgH="2749950" progId="Visio.Drawing.11">
                  <p:embed/>
                </p:oleObj>
              </mc:Choice>
              <mc:Fallback>
                <p:oleObj name="Visio" r:id="rId6" imgW="6371164" imgH="2749950" progId="Visio.Drawing.11">
                  <p:embed/>
                  <p:pic>
                    <p:nvPicPr>
                      <p:cNvPr id="0" name=""/>
                      <p:cNvPicPr>
                        <a:picLocks noChangeAspect="1" noChangeArrowheads="1"/>
                      </p:cNvPicPr>
                      <p:nvPr/>
                    </p:nvPicPr>
                    <p:blipFill>
                      <a:blip r:embed="rId7"/>
                      <a:srcRect/>
                      <a:stretch>
                        <a:fillRect/>
                      </a:stretch>
                    </p:blipFill>
                    <p:spPr bwMode="auto">
                      <a:xfrm>
                        <a:off x="4970914" y="4441899"/>
                        <a:ext cx="3993574" cy="1723405"/>
                      </a:xfrm>
                      <a:prstGeom prst="rect">
                        <a:avLst/>
                      </a:prstGeom>
                      <a:noFill/>
                      <a:ln>
                        <a:noFill/>
                      </a:ln>
                      <a:effectLst/>
                    </p:spPr>
                  </p:pic>
                </p:oleObj>
              </mc:Fallback>
            </mc:AlternateContent>
          </a:graphicData>
        </a:graphic>
      </p:graphicFrame>
      <mc:AlternateContent xmlns:mc="http://schemas.openxmlformats.org/markup-compatibility/2006" xmlns:a14="http://schemas.microsoft.com/office/drawing/2010/main">
        <mc:Choice Requires="a14">
          <p:sp>
            <p:nvSpPr>
              <p:cNvPr id="25" name="Rectangle 24"/>
              <p:cNvSpPr/>
              <p:nvPr/>
            </p:nvSpPr>
            <p:spPr>
              <a:xfrm>
                <a:off x="6285741" y="5954866"/>
                <a:ext cx="2678747" cy="498470"/>
              </a:xfrm>
              <a:prstGeom prst="rect">
                <a:avLst/>
              </a:prstGeom>
            </p:spPr>
            <p:txBody>
              <a:bodyPr wrap="none">
                <a:spAutoFit/>
              </a:bodyPr>
              <a:lstStyle/>
              <a:p>
                <a:r>
                  <a:rPr lang="en-US" altLang="ko-KR" dirty="0" smtClean="0"/>
                  <a:t>Doppler Shift </a:t>
                </a:r>
                <a14:m>
                  <m:oMath xmlns:m="http://schemas.openxmlformats.org/officeDocument/2006/math">
                    <m:sSub>
                      <m:sSubPr>
                        <m:ctrlPr>
                          <a:rPr lang="ko-KR" altLang="en-US" i="1">
                            <a:latin typeface="Cambria Math" panose="02040503050406030204" pitchFamily="18" charset="0"/>
                          </a:rPr>
                        </m:ctrlPr>
                      </m:sSubPr>
                      <m:e>
                        <m:r>
                          <a:rPr lang="en-US" altLang="ko-KR" i="1">
                            <a:latin typeface="Cambria Math" panose="02040503050406030204" pitchFamily="18" charset="0"/>
                          </a:rPr>
                          <m:t>𝑓</m:t>
                        </m:r>
                      </m:e>
                      <m:sub>
                        <m:r>
                          <a:rPr lang="ko-KR" altLang="en-US" i="1">
                            <a:latin typeface="Cambria Math" panose="02040503050406030204" pitchFamily="18" charset="0"/>
                          </a:rPr>
                          <m:t>𝑑</m:t>
                        </m:r>
                      </m:sub>
                    </m:sSub>
                    <m:r>
                      <a:rPr lang="ko-KR" altLang="en-US">
                        <a:latin typeface="Cambria Math" panose="02040503050406030204" pitchFamily="18" charset="0"/>
                      </a:rPr>
                      <m:t>=</m:t>
                    </m:r>
                    <m:f>
                      <m:fPr>
                        <m:ctrlPr>
                          <a:rPr lang="ko-KR" altLang="en-US" i="1">
                            <a:latin typeface="Cambria Math" panose="02040503050406030204" pitchFamily="18" charset="0"/>
                          </a:rPr>
                        </m:ctrlPr>
                      </m:fPr>
                      <m:num>
                        <m:r>
                          <a:rPr lang="ko-KR" altLang="en-US" i="1">
                            <a:latin typeface="Cambria Math" panose="02040503050406030204" pitchFamily="18" charset="0"/>
                          </a:rPr>
                          <m:t>𝑣</m:t>
                        </m:r>
                        <m:r>
                          <a:rPr lang="en-US" altLang="ko-KR" i="1">
                            <a:latin typeface="Cambria Math" panose="02040503050406030204" pitchFamily="18" charset="0"/>
                          </a:rPr>
                          <m:t>𝑓</m:t>
                        </m:r>
                        <m:r>
                          <a:rPr lang="en-US" altLang="ko-KR" i="1" baseline="-25000">
                            <a:latin typeface="Cambria Math" panose="02040503050406030204" pitchFamily="18" charset="0"/>
                          </a:rPr>
                          <m:t>0</m:t>
                        </m:r>
                        <m:r>
                          <a:rPr lang="ko-KR" altLang="en-US">
                            <a:latin typeface="Cambria Math" panose="02040503050406030204" pitchFamily="18" charset="0"/>
                          </a:rPr>
                          <m:t>⋅</m:t>
                        </m:r>
                        <m:r>
                          <m:rPr>
                            <m:sty m:val="p"/>
                          </m:rPr>
                          <a:rPr lang="ko-KR" altLang="en-US">
                            <a:latin typeface="Cambria Math" panose="02040503050406030204" pitchFamily="18" charset="0"/>
                          </a:rPr>
                          <m:t>cos</m:t>
                        </m:r>
                        <m:r>
                          <a:rPr lang="ko-KR" altLang="en-US" i="1">
                            <a:latin typeface="Cambria Math" panose="02040503050406030204" pitchFamily="18" charset="0"/>
                          </a:rPr>
                          <m:t>𝜃</m:t>
                        </m:r>
                      </m:num>
                      <m:den>
                        <m:r>
                          <a:rPr lang="en-US" altLang="ko-KR" i="1">
                            <a:latin typeface="Cambria Math" panose="02040503050406030204" pitchFamily="18" charset="0"/>
                          </a:rPr>
                          <m:t>𝑐</m:t>
                        </m:r>
                      </m:den>
                    </m:f>
                  </m:oMath>
                </a14:m>
                <a:endParaRPr lang="ko-KR" altLang="en-US" dirty="0"/>
              </a:p>
            </p:txBody>
          </p:sp>
        </mc:Choice>
        <mc:Fallback xmlns="">
          <p:sp>
            <p:nvSpPr>
              <p:cNvPr id="25" name="Rectangle 24"/>
              <p:cNvSpPr>
                <a:spLocks noRot="1" noChangeAspect="1" noMove="1" noResize="1" noEditPoints="1" noAdjustHandles="1" noChangeArrowheads="1" noChangeShapeType="1" noTextEdit="1"/>
              </p:cNvSpPr>
              <p:nvPr/>
            </p:nvSpPr>
            <p:spPr>
              <a:xfrm>
                <a:off x="6285741" y="5954866"/>
                <a:ext cx="2678747" cy="498470"/>
              </a:xfrm>
              <a:prstGeom prst="rect">
                <a:avLst/>
              </a:prstGeom>
              <a:blipFill rotWithShape="0">
                <a:blip r:embed="rId8"/>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1578918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Doppler Mitigation Method</a:t>
            </a:r>
            <a:endParaRPr lang="ko-KR" altLang="en-US" dirty="0"/>
          </a:p>
        </p:txBody>
      </p:sp>
      <p:sp>
        <p:nvSpPr>
          <p:cNvPr id="3" name="내용 개체 틀 2"/>
          <p:cNvSpPr>
            <a:spLocks noGrp="1"/>
          </p:cNvSpPr>
          <p:nvPr>
            <p:ph idx="1"/>
          </p:nvPr>
        </p:nvSpPr>
        <p:spPr/>
        <p:txBody>
          <a:bodyPr/>
          <a:lstStyle/>
          <a:p>
            <a:r>
              <a:rPr lang="en-US" altLang="ko-KR" sz="2800" dirty="0"/>
              <a:t>Channel Behaviors of both Links</a:t>
            </a:r>
          </a:p>
          <a:p>
            <a:pPr lvl="1"/>
            <a:r>
              <a:rPr lang="en-US" altLang="ko-KR" sz="2000" dirty="0"/>
              <a:t>Forward link</a:t>
            </a:r>
          </a:p>
          <a:p>
            <a:pPr lvl="1"/>
            <a:endParaRPr lang="en-US" altLang="ko-KR" sz="2000" dirty="0"/>
          </a:p>
          <a:p>
            <a:pPr lvl="1"/>
            <a:endParaRPr lang="en-US" altLang="ko-KR" sz="2000" dirty="0" smtClean="0"/>
          </a:p>
          <a:p>
            <a:pPr lvl="1"/>
            <a:r>
              <a:rPr lang="en-US" altLang="ko-KR" sz="2000" dirty="0" smtClean="0"/>
              <a:t>Backward </a:t>
            </a:r>
            <a:r>
              <a:rPr lang="en-US" altLang="ko-KR" sz="2000" dirty="0"/>
              <a:t>link</a:t>
            </a:r>
          </a:p>
          <a:p>
            <a:endParaRPr lang="en-US" altLang="ko-KR" sz="2800" dirty="0"/>
          </a:p>
          <a:p>
            <a:r>
              <a:rPr lang="en-US" altLang="ko-KR" sz="2800" dirty="0" smtClean="0"/>
              <a:t>Received </a:t>
            </a:r>
            <a:r>
              <a:rPr lang="en-US" altLang="ko-KR" sz="2800" dirty="0"/>
              <a:t>Signals</a:t>
            </a:r>
          </a:p>
        </p:txBody>
      </p:sp>
      <p:sp>
        <p:nvSpPr>
          <p:cNvPr id="6" name="슬라이드 번호 개체 틀 5"/>
          <p:cNvSpPr>
            <a:spLocks noGrp="1"/>
          </p:cNvSpPr>
          <p:nvPr>
            <p:ph type="sldNum" sz="quarter" idx="12"/>
          </p:nvPr>
        </p:nvSpPr>
        <p:spPr>
          <a:xfrm>
            <a:off x="4406398" y="6475414"/>
            <a:ext cx="432811" cy="184666"/>
          </a:xfrm>
        </p:spPr>
        <p:txBody>
          <a:bodyPr/>
          <a:lstStyle/>
          <a:p>
            <a:r>
              <a:rPr lang="en-US" altLang="ko-KR" smtClean="0"/>
              <a:t>Slide </a:t>
            </a:r>
            <a:fld id="{A5F1B148-D82A-47A5-BCE5-934BDCB36E59}" type="slidenum">
              <a:rPr lang="en-US" altLang="ko-KR" smtClean="0"/>
              <a:pPr/>
              <a:t>9</a:t>
            </a:fld>
            <a:endParaRPr lang="en-US" altLang="ko-KR"/>
          </a:p>
        </p:txBody>
      </p:sp>
      <p:sp>
        <p:nvSpPr>
          <p:cNvPr id="42" name="바닥글 개체 틀 2"/>
          <p:cNvSpPr>
            <a:spLocks noGrp="1"/>
          </p:cNvSpPr>
          <p:nvPr>
            <p:ph type="ftr" sz="quarter" idx="11"/>
          </p:nvPr>
        </p:nvSpPr>
        <p:spPr>
          <a:xfrm>
            <a:off x="5486400" y="6475414"/>
            <a:ext cx="3124200" cy="184666"/>
          </a:xfrm>
        </p:spPr>
        <p:txBody>
          <a:bodyPr/>
          <a:lstStyle/>
          <a:p>
            <a:r>
              <a:rPr lang="en-US" altLang="ko-KR" dirty="0" smtClean="0"/>
              <a:t>&lt;Bing Hui&gt;, &lt;ETRI&gt;</a:t>
            </a:r>
            <a:endParaRPr lang="en-US" altLang="ko-KR" dirty="0"/>
          </a:p>
        </p:txBody>
      </p:sp>
      <p:sp>
        <p:nvSpPr>
          <p:cNvPr id="10" name="날짜 개체 틀 3"/>
          <p:cNvSpPr>
            <a:spLocks noGrp="1"/>
          </p:cNvSpPr>
          <p:nvPr>
            <p:ph type="dt" sz="half" idx="10"/>
          </p:nvPr>
        </p:nvSpPr>
        <p:spPr>
          <a:xfrm>
            <a:off x="685800" y="378282"/>
            <a:ext cx="1600200" cy="215444"/>
          </a:xfrm>
        </p:spPr>
        <p:txBody>
          <a:bodyPr/>
          <a:lstStyle/>
          <a:p>
            <a:r>
              <a:rPr lang="en-US" altLang="ko-KR" smtClean="0"/>
              <a:t>&lt;July 2016&gt;</a:t>
            </a:r>
            <a:endParaRPr lang="en-US" altLang="ko-KR" dirty="0"/>
          </a:p>
        </p:txBody>
      </p:sp>
      <p:graphicFrame>
        <p:nvGraphicFramePr>
          <p:cNvPr id="12" name="Object 11"/>
          <p:cNvGraphicFramePr>
            <a:graphicFrameLocks noChangeAspect="1"/>
          </p:cNvGraphicFramePr>
          <p:nvPr>
            <p:extLst>
              <p:ext uri="{D42A27DB-BD31-4B8C-83A1-F6EECF244321}">
                <p14:modId xmlns:p14="http://schemas.microsoft.com/office/powerpoint/2010/main" val="2471444043"/>
              </p:ext>
            </p:extLst>
          </p:nvPr>
        </p:nvGraphicFramePr>
        <p:xfrm>
          <a:off x="1605158" y="4073575"/>
          <a:ext cx="3117850" cy="363537"/>
        </p:xfrm>
        <a:graphic>
          <a:graphicData uri="http://schemas.openxmlformats.org/presentationml/2006/ole">
            <mc:AlternateContent xmlns:mc="http://schemas.openxmlformats.org/markup-compatibility/2006">
              <mc:Choice xmlns:v="urn:schemas-microsoft-com:vml" Requires="v">
                <p:oleObj spid="_x0000_s7190" name="Equation" r:id="rId3" imgW="3111480" imgH="368280" progId="Equation.DSMT4">
                  <p:embed/>
                </p:oleObj>
              </mc:Choice>
              <mc:Fallback>
                <p:oleObj name="Equation" r:id="rId3" imgW="3111480" imgH="368280" progId="Equation.DSMT4">
                  <p:embed/>
                  <p:pic>
                    <p:nvPicPr>
                      <p:cNvPr id="0" name=""/>
                      <p:cNvPicPr>
                        <a:picLocks noChangeAspect="1" noChangeArrowheads="1"/>
                      </p:cNvPicPr>
                      <p:nvPr/>
                    </p:nvPicPr>
                    <p:blipFill>
                      <a:blip r:embed="rId4"/>
                      <a:srcRect/>
                      <a:stretch>
                        <a:fillRect/>
                      </a:stretch>
                    </p:blipFill>
                    <p:spPr bwMode="auto">
                      <a:xfrm>
                        <a:off x="1605158" y="4073575"/>
                        <a:ext cx="3117850"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920776510"/>
              </p:ext>
            </p:extLst>
          </p:nvPr>
        </p:nvGraphicFramePr>
        <p:xfrm>
          <a:off x="1631504" y="3040063"/>
          <a:ext cx="3116262" cy="388937"/>
        </p:xfrm>
        <a:graphic>
          <a:graphicData uri="http://schemas.openxmlformats.org/presentationml/2006/ole">
            <mc:AlternateContent xmlns:mc="http://schemas.openxmlformats.org/markup-compatibility/2006">
              <mc:Choice xmlns:v="urn:schemas-microsoft-com:vml" Requires="v">
                <p:oleObj spid="_x0000_s7191" name="Equation" r:id="rId5" imgW="3111480" imgH="393480" progId="Equation.DSMT4">
                  <p:embed/>
                </p:oleObj>
              </mc:Choice>
              <mc:Fallback>
                <p:oleObj name="Equation" r:id="rId5" imgW="3111480" imgH="393480" progId="Equation.DSMT4">
                  <p:embed/>
                  <p:pic>
                    <p:nvPicPr>
                      <p:cNvPr id="0" name=""/>
                      <p:cNvPicPr>
                        <a:picLocks noChangeAspect="1" noChangeArrowheads="1"/>
                      </p:cNvPicPr>
                      <p:nvPr/>
                    </p:nvPicPr>
                    <p:blipFill>
                      <a:blip r:embed="rId6"/>
                      <a:srcRect/>
                      <a:stretch>
                        <a:fillRect/>
                      </a:stretch>
                    </p:blipFill>
                    <p:spPr bwMode="auto">
                      <a:xfrm>
                        <a:off x="1631504" y="3040063"/>
                        <a:ext cx="3116262" cy="388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198435318"/>
              </p:ext>
            </p:extLst>
          </p:nvPr>
        </p:nvGraphicFramePr>
        <p:xfrm>
          <a:off x="1605158" y="5025553"/>
          <a:ext cx="2984500" cy="347663"/>
        </p:xfrm>
        <a:graphic>
          <a:graphicData uri="http://schemas.openxmlformats.org/presentationml/2006/ole">
            <mc:AlternateContent xmlns:mc="http://schemas.openxmlformats.org/markup-compatibility/2006">
              <mc:Choice xmlns:v="urn:schemas-microsoft-com:vml" Requires="v">
                <p:oleObj spid="_x0000_s7192" name="Equation" r:id="rId7" imgW="2984400" imgH="342720" progId="Equation.DSMT4">
                  <p:embed/>
                </p:oleObj>
              </mc:Choice>
              <mc:Fallback>
                <p:oleObj name="Equation" r:id="rId7" imgW="2984400" imgH="342720" progId="Equation.DSMT4">
                  <p:embed/>
                  <p:pic>
                    <p:nvPicPr>
                      <p:cNvPr id="0" name=""/>
                      <p:cNvPicPr>
                        <a:picLocks noChangeAspect="1" noChangeArrowheads="1"/>
                      </p:cNvPicPr>
                      <p:nvPr/>
                    </p:nvPicPr>
                    <p:blipFill>
                      <a:blip r:embed="rId8"/>
                      <a:srcRect/>
                      <a:stretch>
                        <a:fillRect/>
                      </a:stretch>
                    </p:blipFill>
                    <p:spPr bwMode="auto">
                      <a:xfrm>
                        <a:off x="1605158" y="5025553"/>
                        <a:ext cx="2984500" cy="347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354385824"/>
              </p:ext>
            </p:extLst>
          </p:nvPr>
        </p:nvGraphicFramePr>
        <p:xfrm>
          <a:off x="1605158" y="5673626"/>
          <a:ext cx="2801938" cy="347662"/>
        </p:xfrm>
        <a:graphic>
          <a:graphicData uri="http://schemas.openxmlformats.org/presentationml/2006/ole">
            <mc:AlternateContent xmlns:mc="http://schemas.openxmlformats.org/markup-compatibility/2006">
              <mc:Choice xmlns:v="urn:schemas-microsoft-com:vml" Requires="v">
                <p:oleObj spid="_x0000_s7193" name="Equation" r:id="rId9" imgW="2806560" imgH="342720" progId="Equation.DSMT4">
                  <p:embed/>
                </p:oleObj>
              </mc:Choice>
              <mc:Fallback>
                <p:oleObj name="Equation" r:id="rId9" imgW="2806560" imgH="342720" progId="Equation.DSMT4">
                  <p:embed/>
                  <p:pic>
                    <p:nvPicPr>
                      <p:cNvPr id="0" name=""/>
                      <p:cNvPicPr>
                        <a:picLocks noChangeAspect="1" noChangeArrowheads="1"/>
                      </p:cNvPicPr>
                      <p:nvPr/>
                    </p:nvPicPr>
                    <p:blipFill>
                      <a:blip r:embed="rId10"/>
                      <a:srcRect/>
                      <a:stretch>
                        <a:fillRect/>
                      </a:stretch>
                    </p:blipFill>
                    <p:spPr bwMode="auto">
                      <a:xfrm>
                        <a:off x="1605158" y="5673626"/>
                        <a:ext cx="2801938" cy="347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30321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HRRC">
  <a:themeElements>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테마">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ko-KR"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테마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테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테마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테마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테마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테마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테마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IEEE-P802_15_IntroMHN</Template>
  <TotalTime>2691</TotalTime>
  <Words>926</Words>
  <Application>Microsoft Office PowerPoint</Application>
  <PresentationFormat>On-screen Show (4:3)</PresentationFormat>
  <Paragraphs>190</Paragraphs>
  <Slides>13</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25" baseType="lpstr">
      <vt:lpstr>Gulim</vt:lpstr>
      <vt:lpstr>Gulim</vt:lpstr>
      <vt:lpstr>맑은 고딕</vt:lpstr>
      <vt:lpstr>Batang</vt:lpstr>
      <vt:lpstr>Arial</vt:lpstr>
      <vt:lpstr>Cambria Math</vt:lpstr>
      <vt:lpstr>Eras Demi ITC</vt:lpstr>
      <vt:lpstr>Eras Medium ITC</vt:lpstr>
      <vt:lpstr>Times New Roman</vt:lpstr>
      <vt:lpstr>IEEE-P802_15_HRRC</vt:lpstr>
      <vt:lpstr>Visio</vt:lpstr>
      <vt:lpstr>Equation</vt:lpstr>
      <vt:lpstr>PowerPoint Presentation</vt:lpstr>
      <vt:lpstr>Doppler Mitigation for High-speed Rail Communications</vt:lpstr>
      <vt:lpstr>Outline</vt:lpstr>
      <vt:lpstr>Background</vt:lpstr>
      <vt:lpstr>Background</vt:lpstr>
      <vt:lpstr>Unidirectional Network Deployment</vt:lpstr>
      <vt:lpstr>Unidirectional Network Deployment</vt:lpstr>
      <vt:lpstr>Channel Model</vt:lpstr>
      <vt:lpstr>Doppler Mitigation Method</vt:lpstr>
      <vt:lpstr>Doppler Mitigation Method</vt:lpstr>
      <vt:lpstr>Doppler Mitigation Method</vt:lpstr>
      <vt:lpstr>Doppler Mitigation Method</vt:lpstr>
      <vt:lpstr>Discussions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subject>IEEE 802.15 &lt;subject&gt;</dc:subject>
  <dc:creator>Admin</dc:creator>
  <dc:description>&lt;doc#&gt;</dc:description>
  <cp:lastModifiedBy>BING HUI</cp:lastModifiedBy>
  <cp:revision>164</cp:revision>
  <cp:lastPrinted>1998-02-10T13:28:06Z</cp:lastPrinted>
  <dcterms:created xsi:type="dcterms:W3CDTF">2015-01-02T00:28:18Z</dcterms:created>
  <dcterms:modified xsi:type="dcterms:W3CDTF">2016-07-18T07:34:22Z</dcterms:modified>
</cp:coreProperties>
</file>