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19"/>
  </p:notesMasterIdLst>
  <p:handoutMasterIdLst>
    <p:handoutMasterId r:id="rId20"/>
  </p:handoutMasterIdLst>
  <p:sldIdLst>
    <p:sldId id="278" r:id="rId3"/>
    <p:sldId id="345" r:id="rId4"/>
    <p:sldId id="346" r:id="rId5"/>
    <p:sldId id="349" r:id="rId6"/>
    <p:sldId id="351" r:id="rId7"/>
    <p:sldId id="411" r:id="rId8"/>
    <p:sldId id="469" r:id="rId9"/>
    <p:sldId id="352" r:id="rId10"/>
    <p:sldId id="457" r:id="rId11"/>
    <p:sldId id="475" r:id="rId12"/>
    <p:sldId id="476" r:id="rId13"/>
    <p:sldId id="470" r:id="rId14"/>
    <p:sldId id="477" r:id="rId15"/>
    <p:sldId id="473" r:id="rId16"/>
    <p:sldId id="468" r:id="rId17"/>
    <p:sldId id="397"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CC"/>
    <a:srgbClr val="0066FF"/>
    <a:srgbClr val="3333FF"/>
    <a:srgbClr val="69BE28"/>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27" autoAdjust="0"/>
    <p:restoredTop sz="98416" autoAdjust="0"/>
  </p:normalViewPr>
  <p:slideViewPr>
    <p:cSldViewPr>
      <p:cViewPr varScale="1">
        <p:scale>
          <a:sx n="61" d="100"/>
          <a:sy n="61" d="100"/>
        </p:scale>
        <p:origin x="-318" y="-7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16596"/>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6/8/2016</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June 2016</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15-16-0433-00-0000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15-16-0433-00-0000</a:t>
            </a:r>
            <a:endParaRPr lang="en-US" sz="1200" dirty="0">
              <a:solidFill>
                <a:schemeClr val="bg1"/>
              </a:solidFill>
            </a:endParaRPr>
          </a:p>
        </p:txBody>
      </p:sp>
      <p:sp>
        <p:nvSpPr>
          <p:cNvPr id="1033" name="Text Box 9"/>
          <p:cNvSpPr txBox="1">
            <a:spLocks noChangeArrowheads="1"/>
          </p:cNvSpPr>
          <p:nvPr/>
        </p:nvSpPr>
        <p:spPr bwMode="auto">
          <a:xfrm>
            <a:off x="2699792" y="6608385"/>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June 2016</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755650" y="2492896"/>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Projects: Summary Overview</a:t>
            </a:r>
            <a:endParaRPr lang="en-US" sz="3600" dirty="0">
              <a:solidFill>
                <a:schemeClr val="tx2"/>
              </a:solidFill>
            </a:endParaRPr>
          </a:p>
        </p:txBody>
      </p:sp>
      <p:sp>
        <p:nvSpPr>
          <p:cNvPr id="4100" name="Subtitle 2"/>
          <p:cNvSpPr>
            <a:spLocks/>
          </p:cNvSpPr>
          <p:nvPr/>
        </p:nvSpPr>
        <p:spPr bwMode="auto">
          <a:xfrm>
            <a:off x="1403350" y="3573016"/>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solidFill>
                  <a:srgbClr val="898989"/>
                </a:solidFill>
              </a:rPr>
              <a:t>June 2016</a:t>
            </a:r>
            <a:endParaRPr lang="en-US" sz="2800" dirty="0">
              <a:solidFill>
                <a:srgbClr val="898989"/>
              </a:solidFill>
            </a:endParaRPr>
          </a:p>
          <a:p>
            <a:pPr algn="ctr" eaLnBrk="1" hangingPunct="1">
              <a:spcBef>
                <a:spcPct val="20000"/>
              </a:spcBef>
            </a:pPr>
            <a:r>
              <a:rPr lang="en-US" sz="2800" dirty="0" smtClean="0">
                <a:solidFill>
                  <a:srgbClr val="898989"/>
                </a:solidFill>
              </a:rPr>
              <a:t>Clint Powell</a:t>
            </a:r>
            <a:endParaRPr lang="en-US" sz="2800" dirty="0">
              <a:solidFill>
                <a:srgbClr val="898989"/>
              </a:solidFill>
            </a:endParaRPr>
          </a:p>
          <a:p>
            <a:pPr algn="ctr" eaLnBrk="1" hangingPunct="1">
              <a:spcBef>
                <a:spcPts val="0"/>
              </a:spcBef>
            </a:pPr>
            <a:endParaRPr lang="en-US" sz="800" dirty="0" smtClean="0">
              <a:solidFill>
                <a:srgbClr val="898989"/>
              </a:solidFill>
            </a:endParaRPr>
          </a:p>
          <a:p>
            <a:pPr algn="ctr" eaLnBrk="1" hangingPunct="1">
              <a:spcBef>
                <a:spcPct val="20000"/>
              </a:spcBef>
            </a:pPr>
            <a:r>
              <a:rPr lang="en-US" sz="1400" dirty="0" smtClean="0">
                <a:solidFill>
                  <a:srgbClr val="898989"/>
                </a:solidFill>
              </a:rPr>
              <a:t>IEEE </a:t>
            </a:r>
            <a:r>
              <a:rPr lang="en-US" sz="1400" dirty="0">
                <a:solidFill>
                  <a:srgbClr val="898989"/>
                </a:solidFill>
              </a:rPr>
              <a:t>802.15 - TG10 (Layer 2 Routing) Chair</a:t>
            </a:r>
          </a:p>
          <a:p>
            <a:pPr algn="ctr" eaLnBrk="1" hangingPunct="1">
              <a:spcBef>
                <a:spcPct val="20000"/>
              </a:spcBef>
            </a:pPr>
            <a:r>
              <a:rPr lang="en-US" sz="1400" dirty="0">
                <a:solidFill>
                  <a:srgbClr val="898989"/>
                </a:solidFill>
              </a:rPr>
              <a:t>IEEE 802.15 - TG4t (Higher Data Rate) Chair</a:t>
            </a:r>
          </a:p>
          <a:p>
            <a:pPr algn="ctr" eaLnBrk="1" hangingPunct="1">
              <a:spcBef>
                <a:spcPct val="20000"/>
              </a:spcBef>
            </a:pPr>
            <a:r>
              <a:rPr lang="en-US" sz="1400" dirty="0">
                <a:solidFill>
                  <a:srgbClr val="898989"/>
                </a:solidFill>
              </a:rPr>
              <a:t>IEEE 802.15.4 - 2015 Revision </a:t>
            </a:r>
            <a:r>
              <a:rPr lang="en-US" sz="1400" dirty="0" smtClean="0">
                <a:solidFill>
                  <a:srgbClr val="898989"/>
                </a:solidFill>
              </a:rPr>
              <a:t>Co-Editor</a:t>
            </a:r>
            <a:endParaRPr lang="en-US" sz="1400" dirty="0">
              <a:solidFill>
                <a:srgbClr val="898989"/>
              </a:solidFill>
            </a:endParaRPr>
          </a:p>
          <a:p>
            <a:pPr algn="ctr" eaLnBrk="1" hangingPunct="1">
              <a:spcBef>
                <a:spcPct val="20000"/>
              </a:spcBef>
            </a:pPr>
            <a:r>
              <a:rPr lang="en-US" sz="1400" dirty="0">
                <a:solidFill>
                  <a:srgbClr val="898989"/>
                </a:solidFill>
              </a:rPr>
              <a:t>ZigBee Alliance - GB 868 MAC/PHY Editor</a:t>
            </a:r>
          </a:p>
          <a:p>
            <a:pPr algn="ctr" eaLnBrk="1" hangingPunct="1">
              <a:spcBef>
                <a:spcPct val="20000"/>
              </a:spcBef>
            </a:pPr>
            <a:r>
              <a:rPr lang="en-US" sz="1400" dirty="0">
                <a:solidFill>
                  <a:srgbClr val="898989"/>
                </a:solidFill>
              </a:rPr>
              <a:t>ZigBee Alliance - NAN MAC/PHY Test Plan Editor</a:t>
            </a:r>
          </a:p>
          <a:p>
            <a:pPr algn="ctr" eaLnBrk="1" hangingPunct="1">
              <a:spcBef>
                <a:spcPct val="20000"/>
              </a:spcBef>
            </a:pPr>
            <a:r>
              <a:rPr lang="en-US" sz="1400" dirty="0">
                <a:solidFill>
                  <a:srgbClr val="898989"/>
                </a:solidFill>
              </a:rPr>
              <a:t>ZigBee Alliance - Certification Adv. Group Chair</a:t>
            </a:r>
          </a:p>
          <a:p>
            <a:pPr algn="ctr" eaLnBrk="1" hangingPunct="1">
              <a:spcBef>
                <a:spcPct val="20000"/>
              </a:spcBef>
            </a:pPr>
            <a:r>
              <a:rPr lang="en-US" sz="1400" dirty="0">
                <a:solidFill>
                  <a:srgbClr val="898989"/>
                </a:solidFill>
              </a:rPr>
              <a:t>ZigBee Alliance - IEEE 802.15.4 </a:t>
            </a:r>
            <a:r>
              <a:rPr lang="en-US" sz="1400" dirty="0" smtClean="0">
                <a:solidFill>
                  <a:srgbClr val="898989"/>
                </a:solidFill>
              </a:rPr>
              <a:t>MAC/PHY </a:t>
            </a:r>
            <a:r>
              <a:rPr lang="en-US" sz="1400" dirty="0">
                <a:solidFill>
                  <a:srgbClr val="898989"/>
                </a:solidFill>
              </a:rPr>
              <a:t>Adv. </a:t>
            </a:r>
            <a:r>
              <a:rPr lang="en-US" sz="1400" dirty="0" smtClean="0">
                <a:solidFill>
                  <a:srgbClr val="898989"/>
                </a:solidFill>
              </a:rPr>
              <a:t>Group</a:t>
            </a:r>
            <a:endParaRPr lang="en-US" sz="1400" dirty="0">
              <a:solidFill>
                <a:srgbClr val="898989"/>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620688"/>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a:t>):</a:t>
            </a:r>
          </a:p>
          <a:p>
            <a:pPr lvl="1" eaLnBrk="1" hangingPunct="1">
              <a:lnSpc>
                <a:spcPct val="80000"/>
              </a:lnSpc>
            </a:pPr>
            <a:r>
              <a:rPr lang="en-US" sz="2400" dirty="0"/>
              <a:t>802.15.4u </a:t>
            </a:r>
            <a:r>
              <a:rPr lang="en-US" sz="2400" dirty="0" smtClean="0"/>
              <a:t>- India </a:t>
            </a:r>
            <a:r>
              <a:rPr lang="en-US" sz="2400" dirty="0"/>
              <a:t>Sub 1 GHz PHY (ISB):  PHY for 865-867 MHz band in India.  </a:t>
            </a:r>
          </a:p>
          <a:p>
            <a:pPr lvl="2" eaLnBrk="1" hangingPunct="1">
              <a:lnSpc>
                <a:spcPct val="80000"/>
              </a:lnSpc>
            </a:pPr>
            <a:r>
              <a:rPr lang="en-US" sz="2000" i="1" dirty="0">
                <a:solidFill>
                  <a:srgbClr val="000099"/>
                </a:solidFill>
              </a:rPr>
              <a:t>STATUS: </a:t>
            </a:r>
            <a:r>
              <a:rPr lang="en-US" sz="2000" i="1" dirty="0" smtClean="0">
                <a:solidFill>
                  <a:srgbClr val="000099"/>
                </a:solidFill>
              </a:rPr>
              <a:t>Approved to go to Sponsor Ballot on June 7</a:t>
            </a:r>
            <a:r>
              <a:rPr lang="en-US" sz="2000" i="1" baseline="30000" dirty="0" smtClean="0">
                <a:solidFill>
                  <a:srgbClr val="000099"/>
                </a:solidFill>
              </a:rPr>
              <a:t>th</a:t>
            </a:r>
            <a:r>
              <a:rPr lang="en-US" sz="2000" i="1" dirty="0" smtClean="0">
                <a:solidFill>
                  <a:srgbClr val="000099"/>
                </a:solidFill>
              </a:rPr>
              <a:t> EC Call</a:t>
            </a:r>
          </a:p>
          <a:p>
            <a:pPr lvl="2" eaLnBrk="1" hangingPunct="1">
              <a:lnSpc>
                <a:spcPct val="80000"/>
              </a:lnSpc>
            </a:pPr>
            <a:endParaRPr lang="en-US" sz="800" dirty="0" smtClean="0"/>
          </a:p>
          <a:p>
            <a:pPr lvl="1" eaLnBrk="1" hangingPunct="1">
              <a:lnSpc>
                <a:spcPct val="80000"/>
              </a:lnSpc>
            </a:pPr>
            <a:r>
              <a:rPr lang="en-US" sz="2400" dirty="0" smtClean="0"/>
              <a:t>802.15.4v - Regional Sub 1GHz Band (RSB): </a:t>
            </a:r>
          </a:p>
          <a:p>
            <a:pPr lvl="2" eaLnBrk="1" hangingPunct="1">
              <a:lnSpc>
                <a:spcPct val="80000"/>
              </a:lnSpc>
            </a:pPr>
            <a:r>
              <a:rPr lang="en-US" sz="2000" dirty="0" smtClean="0"/>
              <a:t>Define 15.4 PHY clause changes to use </a:t>
            </a:r>
            <a:r>
              <a:rPr lang="en-US" sz="2000" dirty="0"/>
              <a:t>870-876 MHz &amp; 915-921 MHz bands in Europe, </a:t>
            </a:r>
            <a:r>
              <a:rPr lang="en-US" sz="2000" dirty="0" smtClean="0"/>
              <a:t>902-928 </a:t>
            </a:r>
            <a:r>
              <a:rPr lang="en-US" sz="2000" dirty="0"/>
              <a:t>MHz band in Mexico, </a:t>
            </a:r>
            <a:r>
              <a:rPr lang="en-US" sz="2000" dirty="0" smtClean="0"/>
              <a:t>902-907.5 </a:t>
            </a:r>
            <a:r>
              <a:rPr lang="en-US" sz="2000" dirty="0"/>
              <a:t>MHz &amp; 915-928 MHz bands in Brazil, </a:t>
            </a:r>
            <a:r>
              <a:rPr lang="en-US" sz="2000" dirty="0" smtClean="0"/>
              <a:t>915-928 </a:t>
            </a:r>
            <a:r>
              <a:rPr lang="en-US" sz="2000" dirty="0"/>
              <a:t>MHz band in </a:t>
            </a:r>
            <a:r>
              <a:rPr lang="en-US" sz="2000" dirty="0" smtClean="0"/>
              <a:t>Australia/New Zealand that </a:t>
            </a:r>
            <a:r>
              <a:rPr lang="en-US" sz="2000" dirty="0"/>
              <a:t>are not in </a:t>
            </a:r>
            <a:r>
              <a:rPr lang="en-US" sz="2000" dirty="0" smtClean="0"/>
              <a:t>15.4-2015</a:t>
            </a:r>
          </a:p>
          <a:p>
            <a:pPr lvl="2" eaLnBrk="1" hangingPunct="1">
              <a:lnSpc>
                <a:spcPct val="80000"/>
              </a:lnSpc>
            </a:pPr>
            <a:r>
              <a:rPr lang="en-US" sz="2000" dirty="0" smtClean="0"/>
              <a:t>Update </a:t>
            </a:r>
            <a:r>
              <a:rPr lang="en-US" sz="2000" dirty="0"/>
              <a:t>the channel parameters for the 470-510 MHz band in China and the 863-870 MHz band in Europe to align them with current requirements. </a:t>
            </a:r>
            <a:endParaRPr lang="en-US" sz="2000" dirty="0" smtClean="0"/>
          </a:p>
          <a:p>
            <a:pPr lvl="3" eaLnBrk="1" hangingPunct="1">
              <a:lnSpc>
                <a:spcPct val="80000"/>
              </a:lnSpc>
            </a:pPr>
            <a:r>
              <a:rPr lang="en-US" i="1" dirty="0" smtClean="0">
                <a:solidFill>
                  <a:srgbClr val="000099"/>
                </a:solidFill>
              </a:rPr>
              <a:t>STATUS: Preparing draft for 1</a:t>
            </a:r>
            <a:r>
              <a:rPr lang="en-US" i="1" baseline="30000" dirty="0" smtClean="0">
                <a:solidFill>
                  <a:srgbClr val="000099"/>
                </a:solidFill>
              </a:rPr>
              <a:t>st</a:t>
            </a:r>
            <a:r>
              <a:rPr lang="en-US" i="1" dirty="0" smtClean="0">
                <a:solidFill>
                  <a:srgbClr val="000099"/>
                </a:solidFill>
              </a:rPr>
              <a:t> Letter </a:t>
            </a:r>
            <a:r>
              <a:rPr lang="en-US" i="1" dirty="0">
                <a:solidFill>
                  <a:srgbClr val="000099"/>
                </a:solidFill>
              </a:rPr>
              <a:t>B</a:t>
            </a:r>
            <a:r>
              <a:rPr lang="en-US" i="1" dirty="0" smtClean="0">
                <a:solidFill>
                  <a:srgbClr val="000099"/>
                </a:solidFill>
              </a:rPr>
              <a:t>allot</a:t>
            </a:r>
            <a:endParaRPr lang="en-US" i="1" dirty="0">
              <a:solidFill>
                <a:srgbClr val="000099"/>
              </a:solidFill>
            </a:endParaRPr>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495326"/>
            <a:ext cx="7632848" cy="4525962"/>
          </a:xfrm>
        </p:spPr>
        <p:txBody>
          <a:bodyPr/>
          <a:lstStyle/>
          <a:p>
            <a:pPr marL="0" indent="0" eaLnBrk="1" hangingPunct="1">
              <a:lnSpc>
                <a:spcPct val="80000"/>
              </a:lnSpc>
              <a:buNone/>
            </a:pPr>
            <a:r>
              <a:rPr lang="en-US" sz="2800" dirty="0"/>
              <a:t>Revision to IEEE802.15.7 </a:t>
            </a:r>
            <a:r>
              <a:rPr lang="en-US" sz="2800" dirty="0" smtClean="0"/>
              <a:t>- 2012, Standard for Visible </a:t>
            </a:r>
            <a:r>
              <a:rPr lang="en-US" sz="2800" dirty="0"/>
              <a:t>Light Communications. </a:t>
            </a:r>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a:t>Add capability to specifically to address Optical Camera Communications for use with existing as well as future smart mobile </a:t>
            </a:r>
            <a:r>
              <a:rPr lang="en-US" sz="2400" dirty="0" smtClean="0"/>
              <a:t>devices</a:t>
            </a:r>
          </a:p>
          <a:p>
            <a:pPr lvl="2" indent="-342900" eaLnBrk="1" hangingPunct="1">
              <a:lnSpc>
                <a:spcPct val="80000"/>
              </a:lnSpc>
              <a:spcAft>
                <a:spcPts val="600"/>
              </a:spcAft>
            </a:pPr>
            <a:r>
              <a:rPr lang="en-US" sz="2000" i="1" dirty="0" smtClean="0">
                <a:solidFill>
                  <a:srgbClr val="000099"/>
                </a:solidFill>
              </a:rPr>
              <a:t>STATUS: Reviewing and merging revised proposals,  and drafting baseline draft</a:t>
            </a:r>
            <a:endParaRPr lang="en-US" sz="2000" i="1" dirty="0">
              <a:solidFill>
                <a:srgbClr val="000099"/>
              </a:solidFill>
            </a:endParaRPr>
          </a:p>
          <a:p>
            <a:endParaRPr lang="en-US" dirty="0"/>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01216" y="1474440"/>
            <a:ext cx="7715200" cy="4114800"/>
          </a:xfrm>
        </p:spPr>
        <p:txBody>
          <a:bodyPr>
            <a:noAutofit/>
          </a:bodyPr>
          <a:lstStyle/>
          <a:p>
            <a:pPr marL="0" indent="0" eaLnBrk="1" hangingPunct="1">
              <a:lnSpc>
                <a:spcPct val="80000"/>
              </a:lnSpc>
              <a:buNone/>
            </a:pPr>
            <a:r>
              <a:rPr lang="en-US" sz="2800" dirty="0" smtClean="0"/>
              <a:t>802.15 New Standards </a:t>
            </a:r>
            <a:r>
              <a:rPr lang="en-US" sz="2800" dirty="0"/>
              <a:t>Work:</a:t>
            </a:r>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lvl="2" eaLnBrk="1" hangingPunct="1">
              <a:lnSpc>
                <a:spcPct val="80000"/>
              </a:lnSpc>
            </a:pPr>
            <a:r>
              <a:rPr lang="en-US" sz="2000" i="1" dirty="0">
                <a:solidFill>
                  <a:srgbClr val="000099"/>
                </a:solidFill>
              </a:rPr>
              <a:t>Out for 1</a:t>
            </a:r>
            <a:r>
              <a:rPr lang="en-US" sz="2000" i="1" baseline="30000" dirty="0">
                <a:solidFill>
                  <a:srgbClr val="000099"/>
                </a:solidFill>
              </a:rPr>
              <a:t>st</a:t>
            </a:r>
            <a:r>
              <a:rPr lang="en-US" sz="2000" i="1" dirty="0">
                <a:solidFill>
                  <a:srgbClr val="000099"/>
                </a:solidFill>
              </a:rPr>
              <a:t> Letter </a:t>
            </a:r>
            <a:r>
              <a:rPr lang="en-US" sz="2000" i="1" dirty="0" smtClean="0">
                <a:solidFill>
                  <a:srgbClr val="000099"/>
                </a:solidFill>
              </a:rPr>
              <a:t>Ballot, closes June 19</a:t>
            </a:r>
            <a:endParaRPr lang="en-US" sz="2000" dirty="0">
              <a:solidFill>
                <a:srgbClr val="000099"/>
              </a:solidFill>
            </a:endParaRPr>
          </a:p>
          <a:p>
            <a:pPr marL="914400" lvl="2" indent="0" eaLnBrk="1" hangingPunct="1">
              <a:lnSpc>
                <a:spcPct val="80000"/>
              </a:lnSpc>
              <a:buNone/>
            </a:pPr>
            <a:endParaRPr lang="en-US" sz="800" i="1" dirty="0" smtClean="0"/>
          </a:p>
          <a:p>
            <a:pPr lvl="1" eaLnBrk="1" hangingPunct="1">
              <a:lnSpc>
                <a:spcPct val="80000"/>
              </a:lnSpc>
            </a:pPr>
            <a:r>
              <a:rPr lang="en-US" sz="2400" dirty="0" smtClean="0"/>
              <a:t>802.15.10 - </a:t>
            </a:r>
            <a:r>
              <a:rPr lang="en-US" sz="2400" dirty="0"/>
              <a:t>Recommended Practice for Layer 2 Routing (Mesh </a:t>
            </a:r>
            <a:r>
              <a:rPr lang="en-US" sz="2400" dirty="0" smtClean="0"/>
              <a:t>Under)</a:t>
            </a:r>
          </a:p>
          <a:p>
            <a:pPr lvl="2" eaLnBrk="1" hangingPunct="1">
              <a:lnSpc>
                <a:spcPct val="80000"/>
              </a:lnSpc>
            </a:pPr>
            <a:r>
              <a:rPr lang="en-US" sz="2000" i="1" dirty="0">
                <a:solidFill>
                  <a:srgbClr val="000099"/>
                </a:solidFill>
              </a:rPr>
              <a:t>STATUS: </a:t>
            </a:r>
            <a:r>
              <a:rPr lang="en-US" sz="2000" i="1" dirty="0" smtClean="0">
                <a:solidFill>
                  <a:srgbClr val="000099"/>
                </a:solidFill>
              </a:rPr>
              <a:t>Approved </a:t>
            </a:r>
            <a:r>
              <a:rPr lang="en-US" sz="2000" i="1" dirty="0">
                <a:solidFill>
                  <a:srgbClr val="000099"/>
                </a:solidFill>
              </a:rPr>
              <a:t>to go to Sponsor Ballot on June 7</a:t>
            </a:r>
            <a:r>
              <a:rPr lang="en-US" sz="2000" i="1" baseline="30000" dirty="0">
                <a:solidFill>
                  <a:srgbClr val="000099"/>
                </a:solidFill>
              </a:rPr>
              <a:t>th</a:t>
            </a:r>
            <a:r>
              <a:rPr lang="en-US" sz="2000" i="1" dirty="0">
                <a:solidFill>
                  <a:srgbClr val="000099"/>
                </a:solidFill>
              </a:rPr>
              <a:t> EC Call</a:t>
            </a:r>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446856" y="1423318"/>
            <a:ext cx="8445624" cy="4525962"/>
          </a:xfrm>
        </p:spPr>
        <p:txBody>
          <a:bodyPr/>
          <a:lstStyle/>
          <a:p>
            <a:pPr marL="0" indent="0">
              <a:buNone/>
            </a:pPr>
            <a:r>
              <a:rPr lang="en-US" sz="2800" dirty="0"/>
              <a:t>New 802.15 Standards </a:t>
            </a:r>
            <a:r>
              <a:rPr lang="en-US" sz="2800" dirty="0" smtClean="0"/>
              <a:t>Work (</a:t>
            </a:r>
            <a:r>
              <a:rPr lang="en-US" sz="2800" dirty="0" err="1" smtClean="0"/>
              <a:t>cont</a:t>
            </a:r>
            <a:r>
              <a:rPr lang="en-US" sz="2800" dirty="0" smtClean="0"/>
              <a:t>):</a:t>
            </a:r>
            <a:endParaRPr lang="en-US" sz="2800" dirty="0"/>
          </a:p>
          <a:p>
            <a:r>
              <a:rPr lang="en-US" sz="2400" dirty="0" smtClean="0"/>
              <a:t>802.15.12 - Upper Layer Interface (ULI) for 15.4:</a:t>
            </a:r>
            <a:endParaRPr lang="en-US" sz="2400" dirty="0"/>
          </a:p>
          <a:p>
            <a:pPr lvl="1"/>
            <a:r>
              <a:rPr lang="en-US" sz="2200" dirty="0"/>
              <a:t>Make IEEE 802.15.4 easier to use, like 802.11 and 802.3</a:t>
            </a:r>
          </a:p>
          <a:p>
            <a:pPr lvl="1"/>
            <a:r>
              <a:rPr lang="en-US" sz="2200" dirty="0"/>
              <a:t>Enable the use of many of the higher layer protocol stacks used by 802.11 and 802.3 without changes</a:t>
            </a:r>
          </a:p>
          <a:p>
            <a:pPr lvl="1"/>
            <a:r>
              <a:rPr lang="en-US" sz="2200" dirty="0"/>
              <a:t>Allow 15.4 to address new applications, yet maintain backward compatibility with existing devices and applications</a:t>
            </a:r>
          </a:p>
          <a:p>
            <a:pPr lvl="1"/>
            <a:r>
              <a:rPr lang="en-US" sz="2200" dirty="0"/>
              <a:t>Potentially consolidate L2R, KMP, 6T</a:t>
            </a:r>
            <a:r>
              <a:rPr lang="en-US" sz="2200" dirty="0" smtClean="0"/>
              <a:t>,&amp; </a:t>
            </a:r>
            <a:r>
              <a:rPr lang="en-US" sz="2200" dirty="0"/>
              <a:t>6lowpan in one ULI</a:t>
            </a:r>
          </a:p>
          <a:p>
            <a:pPr lvl="1"/>
            <a:r>
              <a:rPr lang="en-US" sz="2200" dirty="0"/>
              <a:t>Will need tight coordination with 802.1 and </a:t>
            </a:r>
            <a:r>
              <a:rPr lang="en-US" sz="2200" dirty="0" smtClean="0"/>
              <a:t>IETF</a:t>
            </a:r>
          </a:p>
          <a:p>
            <a:pPr lvl="1"/>
            <a:endParaRPr lang="en-US" sz="800" dirty="0"/>
          </a:p>
          <a:p>
            <a:pPr lvl="2"/>
            <a:r>
              <a:rPr lang="en-US" sz="2000" i="1" dirty="0" smtClean="0">
                <a:solidFill>
                  <a:srgbClr val="000099"/>
                </a:solidFill>
              </a:rPr>
              <a:t>STATUS: Initial stages of developing content for draft</a:t>
            </a:r>
            <a:endParaRPr lang="en-US" sz="2000" i="1" dirty="0">
              <a:solidFill>
                <a:srgbClr val="000099"/>
              </a:solidFill>
            </a:endParaRPr>
          </a:p>
        </p:txBody>
      </p:sp>
    </p:spTree>
    <p:extLst>
      <p:ext uri="{BB962C8B-B14F-4D97-AF65-F5344CB8AC3E}">
        <p14:creationId xmlns:p14="http://schemas.microsoft.com/office/powerpoint/2010/main" val="15409622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 Status</a:t>
            </a:r>
            <a:endParaRPr lang="en-US" sz="3600" dirty="0"/>
          </a:p>
        </p:txBody>
      </p:sp>
      <p:sp>
        <p:nvSpPr>
          <p:cNvPr id="3" name="Content Placeholder 2"/>
          <p:cNvSpPr>
            <a:spLocks noGrp="1"/>
          </p:cNvSpPr>
          <p:nvPr>
            <p:ph idx="1"/>
          </p:nvPr>
        </p:nvSpPr>
        <p:spPr>
          <a:xfrm>
            <a:off x="457200" y="1567333"/>
            <a:ext cx="8219256" cy="4525963"/>
          </a:xfrm>
        </p:spPr>
        <p:txBody>
          <a:bodyPr>
            <a:noAutofit/>
          </a:bodyPr>
          <a:lstStyle/>
          <a:p>
            <a:pPr marL="0" indent="0" eaLnBrk="1" hangingPunct="1">
              <a:lnSpc>
                <a:spcPct val="80000"/>
              </a:lnSpc>
              <a:buNone/>
            </a:pPr>
            <a:r>
              <a:rPr lang="en-US" sz="2800" dirty="0" smtClean="0"/>
              <a:t>802.15 Interest </a:t>
            </a:r>
            <a:r>
              <a:rPr lang="en-US" sz="2800" dirty="0"/>
              <a:t>Groups:</a:t>
            </a:r>
          </a:p>
          <a:p>
            <a:pPr lvl="1" eaLnBrk="1" hangingPunct="1">
              <a:lnSpc>
                <a:spcPct val="80000"/>
              </a:lnSpc>
            </a:pPr>
            <a:r>
              <a:rPr lang="en-US" sz="2400" dirty="0" smtClean="0"/>
              <a:t>Dependability IG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a:t>High 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applications</a:t>
            </a:r>
          </a:p>
          <a:p>
            <a:pPr lvl="3"/>
            <a:endParaRPr lang="en-US" sz="1600" dirty="0" smtClean="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412776"/>
            <a:ext cx="8208912" cy="4525963"/>
          </a:xfrm>
        </p:spPr>
        <p:txBody>
          <a:bodyPr/>
          <a:lstStyle/>
          <a:p>
            <a:pPr marL="0" indent="0" eaLnBrk="1" hangingPunct="1">
              <a:lnSpc>
                <a:spcPct val="80000"/>
              </a:lnSpc>
              <a:buNone/>
            </a:pPr>
            <a:r>
              <a:rPr lang="en-US" sz="2800" dirty="0" smtClean="0"/>
              <a:t>Joint effort with IETF:</a:t>
            </a:r>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400" dirty="0"/>
              <a:t> </a:t>
            </a:r>
            <a:endParaRPr lang="en-US" sz="2400" dirty="0" smtClean="0"/>
          </a:p>
          <a:p>
            <a:pPr marL="0" indent="0" eaLnBrk="1" hangingPunct="1">
              <a:lnSpc>
                <a:spcPct val="80000"/>
              </a:lnSpc>
              <a:buNone/>
            </a:pPr>
            <a:endParaRPr lang="en-US" sz="2400" dirty="0" smtClean="0"/>
          </a:p>
          <a:p>
            <a:pPr marL="0" indent="0" eaLnBrk="1" hangingPunct="1">
              <a:lnSpc>
                <a:spcPct val="80000"/>
              </a:lnSpc>
              <a:buNone/>
            </a:pPr>
            <a:r>
              <a:rPr lang="en-US" sz="2800" dirty="0" smtClean="0"/>
              <a:t>Projects for the IEEE/ ISO/IEC PSDO process</a:t>
            </a:r>
          </a:p>
          <a:p>
            <a:pPr eaLnBrk="1" hangingPunct="1">
              <a:lnSpc>
                <a:spcPct val="80000"/>
              </a:lnSpc>
            </a:pPr>
            <a:r>
              <a:rPr lang="en-US" sz="2400" dirty="0" smtClean="0"/>
              <a:t>802.15.6 Body Area Networking</a:t>
            </a:r>
          </a:p>
          <a:p>
            <a:pPr lvl="1" eaLnBrk="1" hangingPunct="1">
              <a:lnSpc>
                <a:spcPct val="80000"/>
              </a:lnSpc>
            </a:pPr>
            <a:r>
              <a:rPr lang="en-US" sz="2000" dirty="0" smtClean="0">
                <a:solidFill>
                  <a:srgbClr val="000099"/>
                </a:solidFill>
              </a:rPr>
              <a:t>Approved by EC to </a:t>
            </a:r>
            <a:r>
              <a:rPr lang="en-US" sz="2000" dirty="0">
                <a:solidFill>
                  <a:srgbClr val="000099"/>
                </a:solidFill>
              </a:rPr>
              <a:t>submit for </a:t>
            </a:r>
            <a:r>
              <a:rPr lang="en-US" sz="2000" dirty="0" smtClean="0">
                <a:solidFill>
                  <a:srgbClr val="000099"/>
                </a:solidFill>
              </a:rPr>
              <a:t>adoption to ISO/IEC/JTC1/SC6 under PSDO</a:t>
            </a:r>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a:t>
            </a:r>
            <a:r>
              <a:rPr lang="en-US" sz="2000" dirty="0" smtClean="0"/>
              <a:t>Powell</a:t>
            </a:r>
            <a:r>
              <a:rPr lang="en-US" sz="2000" dirty="0" smtClean="0"/>
              <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588224"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802.24</a:t>
            </a:r>
          </a:p>
          <a:p>
            <a:pPr algn="ctr" eaLnBrk="1" hangingPunct="1"/>
            <a:r>
              <a:rPr lang="en-US" sz="1000" b="1">
                <a:solidFill>
                  <a:schemeClr val="bg1"/>
                </a:solidFill>
              </a:rPr>
              <a:t>Smart Grid</a:t>
            </a:r>
          </a:p>
          <a:p>
            <a:pPr algn="ctr" eaLnBrk="1" hangingPunct="1"/>
            <a:r>
              <a:rPr lang="en-US" sz="1000" b="1">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Members </a:t>
            </a:r>
            <a:r>
              <a:rPr lang="en-US" sz="1800" dirty="0" smtClean="0"/>
              <a:t>~103</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8313" y="1341438"/>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smtClean="0"/>
              <a:t>Activities have proven to be much more diverse and varied</a:t>
            </a:r>
          </a:p>
          <a:p>
            <a:pPr lvl="1" eaLnBrk="1" hangingPunct="1">
              <a:lnSpc>
                <a:spcPct val="90000"/>
              </a:lnSpc>
            </a:pPr>
            <a:r>
              <a:rPr lang="en-US" sz="2400" dirty="0" smtClean="0"/>
              <a:t>Data rates from 2kbps to 2gbs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Focus is on “specialty”, typically short range, communications.  If it is wireless and not a LAN, MAN, RAN, or WAN, odds are its 802.15</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850" y="1341438"/>
            <a:ext cx="8686800" cy="4525962"/>
          </a:xfrm>
        </p:spPr>
        <p:txBody>
          <a:bodyPr/>
          <a:lstStyle/>
          <a:p>
            <a:pPr eaLnBrk="1" hangingPunct="1"/>
            <a:r>
              <a:rPr lang="en-US" sz="2400" dirty="0" smtClean="0"/>
              <a:t>802.15.1 - Original Bluetooth</a:t>
            </a:r>
          </a:p>
          <a:p>
            <a:pPr eaLnBrk="1" hangingPunct="1"/>
            <a:r>
              <a:rPr lang="en-US" sz="2400" dirty="0" smtClean="0"/>
              <a:t>802.15.2 - Coexistence Recommended Practice Bluetooth/802.11</a:t>
            </a:r>
          </a:p>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solidFill>
                  <a:srgbClr val="000099"/>
                </a:solidFill>
              </a:rPr>
              <a:t>802.15.3 Revision A </a:t>
            </a:r>
            <a:r>
              <a:rPr lang="en-US" sz="2200" dirty="0">
                <a:solidFill>
                  <a:srgbClr val="000099"/>
                </a:solidFill>
              </a:rPr>
              <a:t>- Roll-up of amendments b and c plus conversion from 64 bit to 48 bit MAC addressing </a:t>
            </a:r>
            <a:endParaRPr lang="en-US" sz="2200" dirty="0" smtClean="0">
              <a:solidFill>
                <a:srgbClr val="000099"/>
              </a:solidFill>
            </a:endParaRPr>
          </a:p>
          <a:p>
            <a:pPr eaLnBrk="1" hangingPunct="1"/>
            <a:r>
              <a:rPr lang="en-US" sz="2400" dirty="0" smtClean="0"/>
              <a:t>802.15.4 - Low Rate (250kbps). Energy Efficient WPAN for WSN type applications</a:t>
            </a:r>
          </a:p>
          <a:p>
            <a:pPr marL="457200" lvl="1" indent="0" eaLnBrk="1" hangingPunct="1">
              <a:buNone/>
            </a:pPr>
            <a:r>
              <a:rPr lang="en-US" sz="2400" dirty="0" smtClean="0"/>
              <a:t>15.4 amendments:</a:t>
            </a:r>
          </a:p>
          <a:p>
            <a:pPr lvl="1" eaLnBrk="1" hangingPunct="1"/>
            <a:r>
              <a:rPr lang="en-US" sz="2200" dirty="0" smtClean="0"/>
              <a:t>802.15.4a - Higher data rate 15.4 UWB PHY</a:t>
            </a:r>
          </a:p>
          <a:p>
            <a:pPr lvl="1" eaLnBrk="1" hangingPunct="1"/>
            <a:r>
              <a:rPr lang="en-US" sz="2200" dirty="0" smtClean="0"/>
              <a:t>802.15.4c - Sub 1 GHz 15.4 PHY for China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57200" y="1412776"/>
            <a:ext cx="8458200" cy="4525963"/>
          </a:xfrm>
        </p:spPr>
        <p:txBody>
          <a:bodyPr/>
          <a:lstStyle/>
          <a:p>
            <a:pPr marL="457200" lvl="1" indent="0" eaLnBrk="1" hangingPunct="1">
              <a:lnSpc>
                <a:spcPct val="80000"/>
              </a:lnSpc>
              <a:buNone/>
            </a:pPr>
            <a:r>
              <a:rPr lang="en-US" sz="2400" dirty="0" smtClean="0"/>
              <a:t>15.4 Amendments (</a:t>
            </a:r>
            <a:r>
              <a:rPr lang="en-US" sz="2400" dirty="0" err="1" smtClean="0"/>
              <a:t>cont</a:t>
            </a:r>
            <a:r>
              <a:rPr lang="en-US" sz="2400" dirty="0" smtClean="0"/>
              <a:t>):</a:t>
            </a:r>
          </a:p>
          <a:p>
            <a:pPr lvl="1" eaLnBrk="1" hangingPunct="1">
              <a:lnSpc>
                <a:spcPct val="80000"/>
              </a:lnSpc>
            </a:pPr>
            <a:r>
              <a:rPr lang="en-US" sz="2200" dirty="0"/>
              <a:t>802.15.4d -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802.15.4-2011 - 15.4 Roll-up to include 15.4a,c &amp; d</a:t>
            </a:r>
          </a:p>
          <a:p>
            <a:pPr lvl="1" eaLnBrk="1" hangingPunct="1">
              <a:lnSpc>
                <a:spcPct val="80000"/>
              </a:lnSpc>
            </a:pPr>
            <a:r>
              <a:rPr lang="en-US" sz="2200" dirty="0" smtClean="0"/>
              <a:t>802.15.4j - </a:t>
            </a:r>
            <a:r>
              <a:rPr lang="en-US" sz="2200" dirty="0"/>
              <a:t>15.4 PHY </a:t>
            </a:r>
            <a:r>
              <a:rPr lang="en-US" sz="2200" dirty="0" smtClean="0"/>
              <a:t>using US dedicated medical band</a:t>
            </a:r>
            <a:endParaRPr lang="en-US" sz="2200" dirty="0"/>
          </a:p>
          <a:p>
            <a:pPr lvl="1" eaLnBrk="1" hangingPunct="1">
              <a:lnSpc>
                <a:spcPct val="80000"/>
              </a:lnSpc>
            </a:pPr>
            <a:r>
              <a:rPr lang="en-US" sz="2200" dirty="0" smtClean="0"/>
              <a:t>802.15.4k - </a:t>
            </a:r>
            <a:r>
              <a:rPr lang="en-US" sz="2200" dirty="0"/>
              <a:t>15.4 PHY for </a:t>
            </a:r>
            <a:r>
              <a:rPr lang="en-US" sz="2200" dirty="0" smtClean="0"/>
              <a:t>Low Energy Critical Infrastructure Monitoring</a:t>
            </a:r>
          </a:p>
          <a:p>
            <a:pPr lvl="1" eaLnBrk="1" hangingPunct="1">
              <a:lnSpc>
                <a:spcPct val="80000"/>
              </a:lnSpc>
            </a:pPr>
            <a:r>
              <a:rPr lang="en-US" sz="2200" dirty="0" smtClean="0"/>
              <a:t>802.15.4m - 15.4 PHY for operation in TV White Spaces</a:t>
            </a:r>
          </a:p>
          <a:p>
            <a:pPr lvl="1" eaLnBrk="1" hangingPunct="1">
              <a:lnSpc>
                <a:spcPct val="80000"/>
              </a:lnSpc>
            </a:pPr>
            <a:r>
              <a:rPr lang="en-US" sz="2200" dirty="0" smtClean="0"/>
              <a:t>802.15.4n - 15.4 PHY for Chinese Medical Applications </a:t>
            </a:r>
          </a:p>
          <a:p>
            <a:pPr lvl="1" eaLnBrk="1" hangingPunct="1">
              <a:lnSpc>
                <a:spcPct val="80000"/>
              </a:lnSpc>
            </a:pPr>
            <a:r>
              <a:rPr lang="en-US" sz="2200" dirty="0" smtClean="0"/>
              <a:t>802.15.4p - 15.4 PHY for Rail Communications and Control</a:t>
            </a:r>
          </a:p>
          <a:p>
            <a:pPr lvl="1" eaLnBrk="1" hangingPunct="1">
              <a:lnSpc>
                <a:spcPct val="80000"/>
              </a:lnSpc>
            </a:pPr>
            <a:r>
              <a:rPr lang="en-US" sz="2200" dirty="0" smtClean="0"/>
              <a:t>802.15.4q - </a:t>
            </a:r>
            <a:r>
              <a:rPr lang="en-US" sz="2200" dirty="0"/>
              <a:t>Ultra Low Power 15.4 </a:t>
            </a:r>
            <a:r>
              <a:rPr lang="en-US" sz="2200" dirty="0" smtClean="0"/>
              <a:t>PHY</a:t>
            </a:r>
          </a:p>
          <a:p>
            <a:pPr eaLnBrk="1" hangingPunct="1">
              <a:lnSpc>
                <a:spcPct val="80000"/>
              </a:lnSpc>
            </a:pPr>
            <a:r>
              <a:rPr lang="en-US" sz="2600" dirty="0" smtClean="0"/>
              <a:t>802.15.4-2015 - Revision C (bug fixes and roll-up</a:t>
            </a:r>
            <a:br>
              <a:rPr lang="en-US" sz="2600" dirty="0" smtClean="0"/>
            </a:br>
            <a:r>
              <a:rPr lang="en-US" sz="2600" dirty="0" smtClean="0"/>
              <a:t>of amendments </a:t>
            </a:r>
            <a:r>
              <a:rPr lang="en-US" sz="2600" dirty="0" err="1" smtClean="0"/>
              <a:t>e,f,g,j,k,m</a:t>
            </a:r>
            <a:r>
              <a:rPr lang="en-US" sz="2600" dirty="0" smtClean="0"/>
              <a:t>, and p)</a:t>
            </a:r>
            <a:endParaRPr lang="en-US" sz="2600" dirty="0"/>
          </a:p>
          <a:p>
            <a:pPr lvl="1" eaLnBrk="1" hangingPunct="1">
              <a:lnSpc>
                <a:spcPct val="80000"/>
              </a:lnSpc>
            </a:pPr>
            <a:endParaRPr lang="en-US"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Completed Projects</a:t>
            </a:r>
          </a:p>
        </p:txBody>
      </p:sp>
      <p:sp>
        <p:nvSpPr>
          <p:cNvPr id="3" name="Content Placeholder 2"/>
          <p:cNvSpPr>
            <a:spLocks noGrp="1"/>
          </p:cNvSpPr>
          <p:nvPr>
            <p:ph idx="1"/>
          </p:nvPr>
        </p:nvSpPr>
        <p:spPr>
          <a:xfrm>
            <a:off x="539552" y="1567334"/>
            <a:ext cx="8229600" cy="4525962"/>
          </a:xfrm>
        </p:spPr>
        <p:txBody>
          <a:bodyPr/>
          <a:lstStyle/>
          <a:p>
            <a:pPr eaLnBrk="1" hangingPunct="1">
              <a:lnSpc>
                <a:spcPct val="80000"/>
              </a:lnSpc>
            </a:pPr>
            <a:r>
              <a:rPr lang="en-US" sz="2800" dirty="0" smtClean="0"/>
              <a:t>802.15.5 - Mesh </a:t>
            </a:r>
            <a:r>
              <a:rPr lang="en-US" sz="2800" dirty="0"/>
              <a:t>Networking Recommended </a:t>
            </a:r>
            <a:r>
              <a:rPr lang="en-US" sz="2800" dirty="0" smtClean="0"/>
              <a:t>Practice</a:t>
            </a:r>
          </a:p>
          <a:p>
            <a:pPr eaLnBrk="1" hangingPunct="1">
              <a:lnSpc>
                <a:spcPct val="80000"/>
              </a:lnSpc>
            </a:pPr>
            <a:endParaRPr lang="en-US" sz="900" dirty="0"/>
          </a:p>
          <a:p>
            <a:pPr eaLnBrk="1" hangingPunct="1">
              <a:lnSpc>
                <a:spcPct val="80000"/>
              </a:lnSpc>
            </a:pPr>
            <a:r>
              <a:rPr lang="en-US" sz="2800" dirty="0" smtClean="0"/>
              <a:t>802.15.6 - </a:t>
            </a:r>
            <a:r>
              <a:rPr lang="en-US" sz="2800" dirty="0"/>
              <a:t>Body Area Networking for medical and entertainment </a:t>
            </a:r>
            <a:r>
              <a:rPr lang="en-US" sz="2800" dirty="0" smtClean="0"/>
              <a:t>applications</a:t>
            </a:r>
          </a:p>
          <a:p>
            <a:pPr eaLnBrk="1" hangingPunct="1">
              <a:lnSpc>
                <a:spcPct val="80000"/>
              </a:lnSpc>
            </a:pPr>
            <a:endParaRPr lang="en-US" sz="900" dirty="0"/>
          </a:p>
          <a:p>
            <a:pPr eaLnBrk="1" hangingPunct="1">
              <a:lnSpc>
                <a:spcPct val="80000"/>
              </a:lnSpc>
            </a:pPr>
            <a:r>
              <a:rPr lang="en-US" sz="2800" dirty="0" smtClean="0"/>
              <a:t>802.15.7 - </a:t>
            </a:r>
            <a:r>
              <a:rPr lang="en-US" sz="2800" dirty="0"/>
              <a:t>Visible Light Communications using structured lighting</a:t>
            </a:r>
          </a:p>
          <a:p>
            <a:pPr eaLnBrk="1" hangingPunct="1">
              <a:lnSpc>
                <a:spcPct val="80000"/>
              </a:lnSpc>
            </a:pPr>
            <a:endParaRPr lang="en-US" sz="900" dirty="0">
              <a:solidFill>
                <a:srgbClr val="0033CC"/>
              </a:solidFill>
            </a:endParaRPr>
          </a:p>
          <a:p>
            <a:pPr eaLnBrk="1" hangingPunct="1">
              <a:lnSpc>
                <a:spcPct val="80000"/>
              </a:lnSpc>
            </a:pPr>
            <a:r>
              <a:rPr lang="en-US" sz="2800" dirty="0">
                <a:solidFill>
                  <a:srgbClr val="000099"/>
                </a:solidFill>
              </a:rPr>
              <a:t>802.15.9 - KMP-Recommend Practice for a 15.4 Key Management </a:t>
            </a:r>
            <a:r>
              <a:rPr lang="en-US" sz="2800" dirty="0" smtClean="0">
                <a:solidFill>
                  <a:srgbClr val="000099"/>
                </a:solidFill>
              </a:rPr>
              <a:t>Protocol</a:t>
            </a:r>
          </a:p>
          <a:p>
            <a:pPr eaLnBrk="1" hangingPunct="1">
              <a:lnSpc>
                <a:spcPct val="80000"/>
              </a:lnSpc>
            </a:pPr>
            <a:endParaRPr lang="en-US" sz="900" dirty="0"/>
          </a:p>
        </p:txBody>
      </p:sp>
    </p:spTree>
    <p:extLst>
      <p:ext uri="{BB962C8B-B14F-4D97-AF65-F5344CB8AC3E}">
        <p14:creationId xmlns:p14="http://schemas.microsoft.com/office/powerpoint/2010/main" val="4127021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lvl="1" eaLnBrk="1" hangingPunct="1">
              <a:lnSpc>
                <a:spcPct val="80000"/>
              </a:lnSpc>
            </a:pPr>
            <a:r>
              <a:rPr lang="en-US" sz="2400" dirty="0" smtClean="0"/>
              <a:t>802.15.3d THz band 100Gb/s PHY layer for point to point data center applications </a:t>
            </a:r>
          </a:p>
          <a:p>
            <a:pPr lvl="2" eaLnBrk="1" hangingPunct="1">
              <a:lnSpc>
                <a:spcPct val="80000"/>
              </a:lnSpc>
            </a:pPr>
            <a:r>
              <a:rPr lang="en-US" sz="2000" i="1" dirty="0" smtClean="0">
                <a:solidFill>
                  <a:srgbClr val="000099"/>
                </a:solidFill>
              </a:rPr>
              <a:t>STATUS: Call for Proposals closes June 27</a:t>
            </a:r>
          </a:p>
          <a:p>
            <a:pPr marL="914400" lvl="2" indent="0" eaLnBrk="1" hangingPunct="1">
              <a:lnSpc>
                <a:spcPct val="80000"/>
              </a:lnSpc>
              <a:buNone/>
            </a:pPr>
            <a:endParaRPr lang="en-US" sz="800" i="1" dirty="0"/>
          </a:p>
          <a:p>
            <a:pPr lvl="1" eaLnBrk="1" hangingPunct="1">
              <a:lnSpc>
                <a:spcPct val="80000"/>
              </a:lnSpc>
            </a:pPr>
            <a:r>
              <a:rPr lang="en-US" sz="2400" dirty="0" smtClean="0"/>
              <a:t>802.15.3e High Rate (100Gb/s), Close Proximity Communications using </a:t>
            </a:r>
            <a:r>
              <a:rPr lang="en-US" sz="2400" dirty="0" err="1" smtClean="0"/>
              <a:t>mmWave</a:t>
            </a:r>
            <a:r>
              <a:rPr lang="en-US" sz="2400" dirty="0" smtClean="0"/>
              <a:t> for 4k HD MPEG file transfers in &lt;250ms total </a:t>
            </a:r>
            <a:r>
              <a:rPr lang="en-US" sz="2400" dirty="0"/>
              <a:t>transaction time </a:t>
            </a:r>
            <a:endParaRPr lang="en-US" sz="2400" dirty="0" smtClean="0"/>
          </a:p>
          <a:p>
            <a:pPr lvl="2" eaLnBrk="1" hangingPunct="1">
              <a:lnSpc>
                <a:spcPct val="80000"/>
              </a:lnSpc>
            </a:pPr>
            <a:r>
              <a:rPr lang="en-US" sz="2000" i="1" dirty="0" smtClean="0">
                <a:solidFill>
                  <a:srgbClr val="000099"/>
                </a:solidFill>
              </a:rPr>
              <a:t>STATUS: in Letter </a:t>
            </a:r>
            <a:r>
              <a:rPr lang="en-US" sz="2000" i="1" dirty="0">
                <a:solidFill>
                  <a:srgbClr val="000099"/>
                </a:solidFill>
              </a:rPr>
              <a:t>Ballot phase, </a:t>
            </a:r>
            <a:r>
              <a:rPr lang="en-US" sz="2000" i="1" dirty="0" smtClean="0">
                <a:solidFill>
                  <a:srgbClr val="000099"/>
                </a:solidFill>
              </a:rPr>
              <a:t>targeting going to </a:t>
            </a:r>
            <a:r>
              <a:rPr lang="en-US" sz="2000" i="1" dirty="0">
                <a:solidFill>
                  <a:srgbClr val="000099"/>
                </a:solidFill>
              </a:rPr>
              <a:t>Sponsor Ballot in July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p>
          <a:p>
            <a:pPr lvl="1" eaLnBrk="1" hangingPunct="1">
              <a:lnSpc>
                <a:spcPct val="80000"/>
              </a:lnSpc>
            </a:pPr>
            <a:r>
              <a:rPr lang="en-US" sz="2200" dirty="0" smtClean="0"/>
              <a:t>802.15.4r - </a:t>
            </a:r>
            <a:r>
              <a:rPr lang="en-US" sz="2200" dirty="0"/>
              <a:t>Common 15.4 ranging protocol for Location Based Services indoors or out </a:t>
            </a:r>
            <a:endParaRPr lang="en-US" sz="2200" dirty="0" smtClean="0"/>
          </a:p>
          <a:p>
            <a:pPr lvl="2" eaLnBrk="1" hangingPunct="1">
              <a:lnSpc>
                <a:spcPct val="80000"/>
              </a:lnSpc>
            </a:pPr>
            <a:r>
              <a:rPr lang="en-US" sz="1800" i="1" dirty="0" smtClean="0"/>
              <a:t>STATUS</a:t>
            </a:r>
            <a:r>
              <a:rPr lang="en-US" sz="1800" i="1" dirty="0"/>
              <a:t>: on </a:t>
            </a:r>
            <a:r>
              <a:rPr lang="en-US" sz="1800" i="1" dirty="0" smtClean="0"/>
              <a:t>hold</a:t>
            </a:r>
          </a:p>
          <a:p>
            <a:pPr lvl="2" eaLnBrk="1" hangingPunct="1">
              <a:lnSpc>
                <a:spcPct val="80000"/>
              </a:lnSpc>
            </a:pPr>
            <a:endParaRPr lang="en-US" sz="800" i="1" dirty="0"/>
          </a:p>
          <a:p>
            <a:pPr lvl="1" eaLnBrk="1" hangingPunct="1">
              <a:lnSpc>
                <a:spcPct val="80000"/>
              </a:lnSpc>
            </a:pPr>
            <a:r>
              <a:rPr lang="en-US" sz="2200" dirty="0" smtClean="0"/>
              <a:t>802.15.4s - </a:t>
            </a:r>
            <a:r>
              <a:rPr lang="en-US" sz="2200" dirty="0"/>
              <a:t>MAC enhancement for improved spectrum resource utilization </a:t>
            </a:r>
            <a:endParaRPr lang="en-US" sz="2200" dirty="0" smtClean="0"/>
          </a:p>
          <a:p>
            <a:pPr lvl="2" eaLnBrk="1" hangingPunct="1">
              <a:lnSpc>
                <a:spcPct val="80000"/>
              </a:lnSpc>
            </a:pPr>
            <a:r>
              <a:rPr lang="en-US" sz="1800" i="1" dirty="0" smtClean="0"/>
              <a:t>STATUS</a:t>
            </a:r>
            <a:r>
              <a:rPr lang="en-US" sz="1800" i="1" dirty="0"/>
              <a:t>: working on </a:t>
            </a:r>
            <a:r>
              <a:rPr lang="en-US" sz="1800" i="1" dirty="0" smtClean="0"/>
              <a:t>draft</a:t>
            </a:r>
          </a:p>
          <a:p>
            <a:pPr lvl="2" eaLnBrk="1" hangingPunct="1">
              <a:lnSpc>
                <a:spcPct val="80000"/>
              </a:lnSpc>
            </a:pPr>
            <a:endParaRPr lang="en-US" sz="800" i="1" dirty="0"/>
          </a:p>
          <a:p>
            <a:pPr lvl="1" eaLnBrk="1" hangingPunct="1">
              <a:lnSpc>
                <a:spcPct val="80000"/>
              </a:lnSpc>
            </a:pPr>
            <a:r>
              <a:rPr lang="en-US" sz="2200" dirty="0" smtClean="0"/>
              <a:t>802.15.4t Higher Rate </a:t>
            </a:r>
            <a:r>
              <a:rPr lang="en-US" sz="2200" dirty="0" err="1" smtClean="0"/>
              <a:t>Phy</a:t>
            </a:r>
            <a:r>
              <a:rPr lang="en-US" sz="2200" dirty="0" smtClean="0"/>
              <a:t> (HRP) - </a:t>
            </a:r>
            <a:r>
              <a:rPr lang="en-US" sz="2200" dirty="0"/>
              <a:t>PHY capable of 2 </a:t>
            </a:r>
            <a:r>
              <a:rPr lang="en-US" sz="2200" dirty="0" smtClean="0"/>
              <a:t>Mb/s </a:t>
            </a:r>
            <a:r>
              <a:rPr lang="en-US" sz="2200" dirty="0"/>
              <a:t>data rates, utilizing the </a:t>
            </a:r>
            <a:r>
              <a:rPr lang="en-US" sz="2200" dirty="0" smtClean="0"/>
              <a:t>2.4 GHz ISM band</a:t>
            </a:r>
            <a:r>
              <a:rPr lang="en-US" sz="2200" dirty="0"/>
              <a:t>, having backwards-compatibility to, and the same occupied bandwidth as, the present </a:t>
            </a:r>
            <a:r>
              <a:rPr lang="en-US" sz="2200" dirty="0" smtClean="0"/>
              <a:t>2.4 GHz </a:t>
            </a:r>
            <a:r>
              <a:rPr lang="en-US" sz="2200" dirty="0"/>
              <a:t>O-QPSK </a:t>
            </a:r>
            <a:r>
              <a:rPr lang="en-US" sz="2200" dirty="0" smtClean="0"/>
              <a:t>PHY, </a:t>
            </a:r>
            <a:r>
              <a:rPr lang="en-US" sz="2200" dirty="0"/>
              <a:t>and be simple to implement. </a:t>
            </a:r>
            <a:endParaRPr lang="en-US" sz="2200" dirty="0" smtClean="0"/>
          </a:p>
          <a:p>
            <a:pPr lvl="2" eaLnBrk="1" hangingPunct="1">
              <a:lnSpc>
                <a:spcPct val="80000"/>
              </a:lnSpc>
            </a:pPr>
            <a:r>
              <a:rPr lang="en-US" sz="2000" i="1" dirty="0" smtClean="0">
                <a:solidFill>
                  <a:srgbClr val="000099"/>
                </a:solidFill>
              </a:rPr>
              <a:t>STATUS: </a:t>
            </a:r>
            <a:r>
              <a:rPr lang="en-US" sz="2000" i="1" dirty="0">
                <a:solidFill>
                  <a:srgbClr val="000099"/>
                </a:solidFill>
              </a:rPr>
              <a:t>O</a:t>
            </a:r>
            <a:r>
              <a:rPr lang="en-US" sz="2000" i="1" dirty="0" smtClean="0">
                <a:solidFill>
                  <a:srgbClr val="000099"/>
                </a:solidFill>
              </a:rPr>
              <a:t>ut for 1</a:t>
            </a:r>
            <a:r>
              <a:rPr lang="en-US" sz="2000" i="1" baseline="30000" dirty="0" smtClean="0">
                <a:solidFill>
                  <a:srgbClr val="000099"/>
                </a:solidFill>
              </a:rPr>
              <a:t>st</a:t>
            </a:r>
            <a:r>
              <a:rPr lang="en-US" sz="2000" i="1" dirty="0" smtClean="0">
                <a:solidFill>
                  <a:srgbClr val="000099"/>
                </a:solidFill>
              </a:rPr>
              <a:t> Letter Ballot</a:t>
            </a:r>
            <a:r>
              <a:rPr lang="en-US" sz="2000" i="1" dirty="0">
                <a:solidFill>
                  <a:srgbClr val="000099"/>
                </a:solidFill>
              </a:rPr>
              <a:t>, </a:t>
            </a:r>
            <a:r>
              <a:rPr lang="en-US" sz="2000" i="1" dirty="0" smtClean="0">
                <a:solidFill>
                  <a:srgbClr val="000099"/>
                </a:solidFill>
              </a:rPr>
              <a:t>closes </a:t>
            </a:r>
            <a:r>
              <a:rPr lang="en-US" sz="2000" i="1" dirty="0">
                <a:solidFill>
                  <a:srgbClr val="000099"/>
                </a:solidFill>
              </a:rPr>
              <a:t>June </a:t>
            </a:r>
            <a:r>
              <a:rPr lang="en-US" sz="2000" i="1" dirty="0" smtClean="0">
                <a:solidFill>
                  <a:srgbClr val="000099"/>
                </a:solidFill>
              </a:rPr>
              <a:t>23</a:t>
            </a:r>
            <a:endParaRPr lang="en-US" sz="2000" dirty="0">
              <a:solidFill>
                <a:srgbClr val="000099"/>
              </a:solidFill>
            </a:endParaRPr>
          </a:p>
          <a:p>
            <a:pPr lvl="2" eaLnBrk="1" hangingPunct="1">
              <a:lnSpc>
                <a:spcPct val="80000"/>
              </a:lnSpc>
            </a:pPr>
            <a:endParaRPr lang="en-US" sz="2000" dirty="0" smtClean="0">
              <a:solidFill>
                <a:srgbClr val="000099"/>
              </a:solidFill>
            </a:endParaRPr>
          </a:p>
          <a:p>
            <a:pPr lvl="1" eaLnBrk="1" hangingPunct="1">
              <a:lnSpc>
                <a:spcPct val="80000"/>
              </a:lnSpc>
            </a:pPr>
            <a:endParaRPr lang="en-US" sz="800"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25165</TotalTime>
  <Words>1175</Words>
  <Application>Microsoft Office PowerPoint</Application>
  <PresentationFormat>On-screen Show (4:3)</PresentationFormat>
  <Paragraphs>182</Paragraphs>
  <Slides>16</Slides>
  <Notes>3</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 Status</vt:lpstr>
      <vt:lpstr>802.15 Other Activity</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708</cp:revision>
  <dcterms:created xsi:type="dcterms:W3CDTF">2009-09-07T19:24:44Z</dcterms:created>
  <dcterms:modified xsi:type="dcterms:W3CDTF">2016-06-08T15:04:37Z</dcterms:modified>
</cp:coreProperties>
</file>