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19"/>
  </p:notesMasterIdLst>
  <p:handoutMasterIdLst>
    <p:handoutMasterId r:id="rId20"/>
  </p:handoutMasterIdLst>
  <p:sldIdLst>
    <p:sldId id="278" r:id="rId3"/>
    <p:sldId id="345" r:id="rId4"/>
    <p:sldId id="346" r:id="rId5"/>
    <p:sldId id="349" r:id="rId6"/>
    <p:sldId id="351" r:id="rId7"/>
    <p:sldId id="411" r:id="rId8"/>
    <p:sldId id="469" r:id="rId9"/>
    <p:sldId id="352" r:id="rId10"/>
    <p:sldId id="457" r:id="rId11"/>
    <p:sldId id="475" r:id="rId12"/>
    <p:sldId id="476" r:id="rId13"/>
    <p:sldId id="470" r:id="rId14"/>
    <p:sldId id="477" r:id="rId15"/>
    <p:sldId id="473" r:id="rId16"/>
    <p:sldId id="468" r:id="rId17"/>
    <p:sldId id="397" r:id="rId1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3CC"/>
    <a:srgbClr val="0066FF"/>
    <a:srgbClr val="3333FF"/>
    <a:srgbClr val="69BE28"/>
    <a:srgbClr val="33CCFF"/>
    <a:srgbClr val="99FF99"/>
    <a:srgbClr val="FFFF00"/>
    <a:srgbClr val="FFCC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27" autoAdjust="0"/>
    <p:restoredTop sz="98416" autoAdjust="0"/>
  </p:normalViewPr>
  <p:slideViewPr>
    <p:cSldViewPr>
      <p:cViewPr varScale="1">
        <p:scale>
          <a:sx n="61" d="100"/>
          <a:sy n="61" d="100"/>
        </p:scale>
        <p:origin x="-318" y="-78"/>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16596"/>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3FD942D-5FEC-476A-84B2-2269D2F0143A}" type="slidenum">
              <a:rPr lang="en-US"/>
              <a:pPr>
                <a:defRPr/>
              </a:pPr>
              <a:t>‹#›</a:t>
            </a:fld>
            <a:endParaRPr lang="en-US"/>
          </a:p>
        </p:txBody>
      </p:sp>
    </p:spTree>
    <p:extLst>
      <p:ext uri="{BB962C8B-B14F-4D97-AF65-F5344CB8AC3E}">
        <p14:creationId xmlns:p14="http://schemas.microsoft.com/office/powerpoint/2010/main" val="827553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7D8444A-CD45-4B42-8D22-71A60507E814}" type="slidenum">
              <a:rPr lang="en-US"/>
              <a:pPr>
                <a:defRPr/>
              </a:pPr>
              <a:t>‹#›</a:t>
            </a:fld>
            <a:endParaRPr lang="en-US"/>
          </a:p>
        </p:txBody>
      </p:sp>
    </p:spTree>
    <p:extLst>
      <p:ext uri="{BB962C8B-B14F-4D97-AF65-F5344CB8AC3E}">
        <p14:creationId xmlns:p14="http://schemas.microsoft.com/office/powerpoint/2010/main" val="3775138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C5C59E5-7465-4ED6-AF57-636B0BB9BE9D}" type="slidenum">
              <a:rPr lang="en-US" sz="1200"/>
              <a:pPr/>
              <a:t>1</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23331BD-C4CB-4B48-B534-18029AD6BE34}" type="slidenum">
              <a:rPr lang="en-US" sz="1200"/>
              <a:pPr/>
              <a:t>2</a:t>
            </a:fld>
            <a:endParaRPr lang="en-US" sz="120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p:spPr>
        <p:txBody>
          <a:bodyPr lIns="91431" tIns="45716" rIns="91431" bIns="45716"/>
          <a:lstStyle/>
          <a:p>
            <a:pPr defTabSz="457200" eaLnBrk="1" hangingPunct="1"/>
            <a:endParaRPr lang="en-GB" smtClean="0"/>
          </a:p>
        </p:txBody>
      </p:sp>
      <p:sp>
        <p:nvSpPr>
          <p:cNvPr id="6144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8D9F0A45-EDD5-4329-9C87-D2EF1EB59613}" type="slidenum">
              <a:rPr lang="en-US" sz="1200"/>
              <a:pPr algn="r"/>
              <a:t>2</a:t>
            </a:fld>
            <a:endParaRPr lang="en-US" sz="1200"/>
          </a:p>
        </p:txBody>
      </p:sp>
      <p:sp>
        <p:nvSpPr>
          <p:cNvPr id="61446" name="Date Placeholder 4"/>
          <p:cNvSpPr txBox="1">
            <a:spLocks noGrp="1"/>
          </p:cNvSpPr>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12A5FDF6-1EE7-46F3-9132-80B4478017E6}" type="datetime1">
              <a:rPr lang="en-US" sz="1200"/>
              <a:pPr algn="r"/>
              <a:t>6/8/2016</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179CC59-C40C-4360-AD87-270130B74B02}" type="slidenum">
              <a:rPr lang="en-US" sz="1200"/>
              <a:pPr/>
              <a:t>3</a:t>
            </a:fld>
            <a:endParaRPr lang="en-US" sz="1200"/>
          </a:p>
        </p:txBody>
      </p:sp>
      <p:sp>
        <p:nvSpPr>
          <p:cNvPr id="62467" name="Rectangle 2"/>
          <p:cNvSpPr>
            <a:spLocks noGrp="1" noRot="1" noChangeAspect="1" noTextEdit="1"/>
          </p:cNvSpPr>
          <p:nvPr>
            <p:ph type="sldImg"/>
          </p:nvPr>
        </p:nvSpPr>
        <p:spPr>
          <a:ln/>
        </p:spPr>
      </p:sp>
      <p:sp>
        <p:nvSpPr>
          <p:cNvPr id="62468" name="Rectangle 3"/>
          <p:cNvSpPr>
            <a:spLocks noGrp="1"/>
          </p:cNvSpPr>
          <p:nvPr>
            <p:ph type="body" idx="1"/>
          </p:nvPr>
        </p:nvSpPr>
        <p:spPr>
          <a:noFill/>
        </p:spPr>
        <p:txBody>
          <a:bodyPr/>
          <a:lstStyle/>
          <a:p>
            <a:pPr defTabSz="457200"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C22B8C64-8575-4F9A-BA8C-D23FBC4CE329}" type="slidenum">
              <a:rPr lang="en-US" sz="1200">
                <a:solidFill>
                  <a:schemeClr val="bg1"/>
                </a:solidFill>
              </a:rPr>
              <a:pPr algn="r" eaLnBrk="1" hangingPunct="1">
                <a:spcBef>
                  <a:spcPct val="50000"/>
                </a:spcBef>
              </a:pPr>
              <a:t>‹#›</a:t>
            </a:fld>
            <a:endParaRPr lang="en-US" sz="1200">
              <a:solidFill>
                <a:schemeClr val="bg1"/>
              </a:solidFill>
            </a:endParaRPr>
          </a:p>
        </p:txBody>
      </p:sp>
      <p:sp>
        <p:nvSpPr>
          <p:cNvPr id="7" name="Text Box 7"/>
          <p:cNvSpPr txBox="1">
            <a:spLocks noChangeArrowheads="1"/>
          </p:cNvSpPr>
          <p:nvPr/>
        </p:nvSpPr>
        <p:spPr bwMode="auto">
          <a:xfrm>
            <a:off x="0" y="65913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June 2016</a:t>
            </a:r>
          </a:p>
          <a:p>
            <a:pPr algn="ctr" eaLnBrk="1" hangingPunct="1"/>
            <a:endParaRPr lang="en-US" sz="1200" dirty="0">
              <a:solidFill>
                <a:schemeClr val="bg1"/>
              </a:solidFill>
            </a:endParaRPr>
          </a:p>
        </p:txBody>
      </p:sp>
      <p:sp>
        <p:nvSpPr>
          <p:cNvPr id="8"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bg1"/>
                </a:solidFill>
              </a:rPr>
              <a:t>DCN 15-16-0433-00-0000</a:t>
            </a:r>
            <a:endParaRPr lang="en-US" sz="1200" dirty="0">
              <a:solidFill>
                <a:schemeClr val="bg1"/>
              </a:solidFill>
            </a:endParaRPr>
          </a:p>
        </p:txBody>
      </p:sp>
      <p:grpSp>
        <p:nvGrpSpPr>
          <p:cNvPr id="9" name="Group 9"/>
          <p:cNvGrpSpPr>
            <a:grpSpLocks/>
          </p:cNvGrpSpPr>
          <p:nvPr/>
        </p:nvGrpSpPr>
        <p:grpSpPr bwMode="auto">
          <a:xfrm>
            <a:off x="8316913" y="5876925"/>
            <a:ext cx="793750" cy="709613"/>
            <a:chOff x="3288" y="3482"/>
            <a:chExt cx="500" cy="447"/>
          </a:xfrm>
        </p:grpSpPr>
        <p:sp>
          <p:nvSpPr>
            <p:cNvPr id="10"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2"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2542512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9487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5625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04813"/>
            <a:ext cx="8229600" cy="7921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50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9535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286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172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75597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2064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1675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44726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300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7626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59297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00906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22227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21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04813"/>
            <a:ext cx="6019800" cy="57213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0477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0293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412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60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65705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390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5736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8088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866F064D-A787-4521-88E8-0D623294B62F}" type="slidenum">
              <a:rPr lang="en-US" sz="1200">
                <a:solidFill>
                  <a:schemeClr val="bg1"/>
                </a:solidFill>
              </a:rPr>
              <a:pPr algn="r" eaLnBrk="1" hangingPunct="1">
                <a:spcBef>
                  <a:spcPct val="50000"/>
                </a:spcBef>
              </a:pPr>
              <a:t>‹#›</a:t>
            </a:fld>
            <a:endParaRPr lang="en-US" sz="1200">
              <a:solidFill>
                <a:schemeClr val="bg1"/>
              </a:solidFill>
            </a:endParaRPr>
          </a:p>
        </p:txBody>
      </p:sp>
      <p:sp>
        <p:nvSpPr>
          <p:cNvPr id="1032"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bg1"/>
                </a:solidFill>
              </a:rPr>
              <a:t>DCN 15-16-0433-00-0000</a:t>
            </a:r>
            <a:endParaRPr lang="en-US" sz="1200" dirty="0">
              <a:solidFill>
                <a:schemeClr val="bg1"/>
              </a:solidFill>
            </a:endParaRPr>
          </a:p>
        </p:txBody>
      </p:sp>
      <p:sp>
        <p:nvSpPr>
          <p:cNvPr id="1033" name="Text Box 9"/>
          <p:cNvSpPr txBox="1">
            <a:spLocks noChangeArrowheads="1"/>
          </p:cNvSpPr>
          <p:nvPr/>
        </p:nvSpPr>
        <p:spPr bwMode="auto">
          <a:xfrm>
            <a:off x="2699792" y="6608385"/>
            <a:ext cx="367240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June 2016</a:t>
            </a:r>
            <a:endParaRPr lang="en-US" sz="1200" dirty="0">
              <a:solidFill>
                <a:schemeClr val="bg1"/>
              </a:solidFill>
            </a:endParaRPr>
          </a:p>
        </p:txBody>
      </p:sp>
      <p:grpSp>
        <p:nvGrpSpPr>
          <p:cNvPr id="1034" name="Group 20"/>
          <p:cNvGrpSpPr>
            <a:grpSpLocks/>
          </p:cNvGrpSpPr>
          <p:nvPr/>
        </p:nvGrpSpPr>
        <p:grpSpPr bwMode="auto">
          <a:xfrm>
            <a:off x="8316913" y="5876925"/>
            <a:ext cx="793750" cy="709613"/>
            <a:chOff x="3288" y="3482"/>
            <a:chExt cx="500" cy="447"/>
          </a:xfrm>
        </p:grpSpPr>
        <p:sp>
          <p:nvSpPr>
            <p:cNvPr id="1035"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037"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8"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705"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3"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4"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2A846BC0-EBF1-43AB-BE61-40B6F3177E81}" type="slidenum">
              <a:rPr lang="en-US" sz="1200">
                <a:solidFill>
                  <a:schemeClr val="bg1"/>
                </a:solidFill>
              </a:rPr>
              <a:pPr algn="r" eaLnBrk="1" hangingPunct="1">
                <a:spcBef>
                  <a:spcPct val="50000"/>
                </a:spcBef>
              </a:pPr>
              <a:t>‹#›</a:t>
            </a:fld>
            <a:endParaRPr lang="en-US" sz="1200">
              <a:solidFill>
                <a:schemeClr val="bg1"/>
              </a:solidFill>
            </a:endParaRPr>
          </a:p>
        </p:txBody>
      </p:sp>
      <p:sp>
        <p:nvSpPr>
          <p:cNvPr id="2055" name="Text Box 8"/>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a:solidFill>
                  <a:schemeClr val="bg1"/>
                </a:solidFill>
              </a:rPr>
              <a:t>Version 1.0</a:t>
            </a:r>
          </a:p>
        </p:txBody>
      </p:sp>
      <p:sp>
        <p:nvSpPr>
          <p:cNvPr id="2056" name="Text Box 9"/>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November 2013</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cpowell@ieee.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p:cNvSpPr>
          <p:nvPr/>
        </p:nvSpPr>
        <p:spPr bwMode="auto">
          <a:xfrm>
            <a:off x="755650" y="2492896"/>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sz="3600" dirty="0" smtClean="0">
                <a:solidFill>
                  <a:schemeClr val="tx2"/>
                </a:solidFill>
              </a:rPr>
              <a:t>802.15 Projects: Summary Overview</a:t>
            </a:r>
            <a:endParaRPr lang="en-US" sz="3600" dirty="0">
              <a:solidFill>
                <a:schemeClr val="tx2"/>
              </a:solidFill>
            </a:endParaRPr>
          </a:p>
        </p:txBody>
      </p:sp>
      <p:sp>
        <p:nvSpPr>
          <p:cNvPr id="4100" name="Subtitle 2"/>
          <p:cNvSpPr>
            <a:spLocks/>
          </p:cNvSpPr>
          <p:nvPr/>
        </p:nvSpPr>
        <p:spPr bwMode="auto">
          <a:xfrm>
            <a:off x="1403350" y="3573016"/>
            <a:ext cx="6400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pPr>
            <a:r>
              <a:rPr lang="en-US" sz="2800" dirty="0" smtClean="0">
                <a:solidFill>
                  <a:srgbClr val="898989"/>
                </a:solidFill>
              </a:rPr>
              <a:t>June 2016</a:t>
            </a:r>
            <a:endParaRPr lang="en-US" sz="2800" dirty="0">
              <a:solidFill>
                <a:srgbClr val="898989"/>
              </a:solidFill>
            </a:endParaRPr>
          </a:p>
          <a:p>
            <a:pPr algn="ctr" eaLnBrk="1" hangingPunct="1">
              <a:spcBef>
                <a:spcPct val="20000"/>
              </a:spcBef>
            </a:pPr>
            <a:r>
              <a:rPr lang="en-US" sz="2800" dirty="0" smtClean="0">
                <a:solidFill>
                  <a:srgbClr val="898989"/>
                </a:solidFill>
              </a:rPr>
              <a:t>Clint Powell</a:t>
            </a:r>
            <a:endParaRPr lang="en-US" sz="2800" dirty="0">
              <a:solidFill>
                <a:srgbClr val="898989"/>
              </a:solidFill>
            </a:endParaRPr>
          </a:p>
          <a:p>
            <a:pPr algn="ctr" eaLnBrk="1" hangingPunct="1">
              <a:spcBef>
                <a:spcPts val="0"/>
              </a:spcBef>
            </a:pPr>
            <a:endParaRPr lang="en-US" sz="800" dirty="0" smtClean="0">
              <a:solidFill>
                <a:srgbClr val="898989"/>
              </a:solidFill>
            </a:endParaRPr>
          </a:p>
          <a:p>
            <a:pPr algn="ctr" eaLnBrk="1" hangingPunct="1">
              <a:spcBef>
                <a:spcPct val="20000"/>
              </a:spcBef>
            </a:pPr>
            <a:r>
              <a:rPr lang="en-US" sz="1400" dirty="0" smtClean="0">
                <a:solidFill>
                  <a:srgbClr val="898989"/>
                </a:solidFill>
              </a:rPr>
              <a:t>IEEE </a:t>
            </a:r>
            <a:r>
              <a:rPr lang="en-US" sz="1400" dirty="0">
                <a:solidFill>
                  <a:srgbClr val="898989"/>
                </a:solidFill>
              </a:rPr>
              <a:t>802.15 - TG10 (Layer 2 Routing) Chair</a:t>
            </a:r>
          </a:p>
          <a:p>
            <a:pPr algn="ctr" eaLnBrk="1" hangingPunct="1">
              <a:spcBef>
                <a:spcPct val="20000"/>
              </a:spcBef>
            </a:pPr>
            <a:r>
              <a:rPr lang="en-US" sz="1400" dirty="0">
                <a:solidFill>
                  <a:srgbClr val="898989"/>
                </a:solidFill>
              </a:rPr>
              <a:t>IEEE 802.15 - TG4t (Higher Data Rate) Chair</a:t>
            </a:r>
          </a:p>
          <a:p>
            <a:pPr algn="ctr" eaLnBrk="1" hangingPunct="1">
              <a:spcBef>
                <a:spcPct val="20000"/>
              </a:spcBef>
            </a:pPr>
            <a:r>
              <a:rPr lang="en-US" sz="1400" dirty="0">
                <a:solidFill>
                  <a:srgbClr val="898989"/>
                </a:solidFill>
              </a:rPr>
              <a:t>IEEE 802.15.4 - 2015 Revision </a:t>
            </a:r>
            <a:r>
              <a:rPr lang="en-US" sz="1400" dirty="0" smtClean="0">
                <a:solidFill>
                  <a:srgbClr val="898989"/>
                </a:solidFill>
              </a:rPr>
              <a:t>Co-Editor</a:t>
            </a:r>
            <a:endParaRPr lang="en-US" sz="1400" dirty="0">
              <a:solidFill>
                <a:srgbClr val="898989"/>
              </a:solidFill>
            </a:endParaRPr>
          </a:p>
          <a:p>
            <a:pPr algn="ctr" eaLnBrk="1" hangingPunct="1">
              <a:spcBef>
                <a:spcPct val="20000"/>
              </a:spcBef>
            </a:pPr>
            <a:r>
              <a:rPr lang="en-US" sz="1400" dirty="0">
                <a:solidFill>
                  <a:srgbClr val="898989"/>
                </a:solidFill>
              </a:rPr>
              <a:t>ZigBee Alliance - GB 868 MAC/PHY Editor</a:t>
            </a:r>
          </a:p>
          <a:p>
            <a:pPr algn="ctr" eaLnBrk="1" hangingPunct="1">
              <a:spcBef>
                <a:spcPct val="20000"/>
              </a:spcBef>
            </a:pPr>
            <a:r>
              <a:rPr lang="en-US" sz="1400" dirty="0">
                <a:solidFill>
                  <a:srgbClr val="898989"/>
                </a:solidFill>
              </a:rPr>
              <a:t>ZigBee Alliance - NAN MAC/PHY Test Plan Editor</a:t>
            </a:r>
          </a:p>
          <a:p>
            <a:pPr algn="ctr" eaLnBrk="1" hangingPunct="1">
              <a:spcBef>
                <a:spcPct val="20000"/>
              </a:spcBef>
            </a:pPr>
            <a:r>
              <a:rPr lang="en-US" sz="1400" dirty="0">
                <a:solidFill>
                  <a:srgbClr val="898989"/>
                </a:solidFill>
              </a:rPr>
              <a:t>ZigBee Alliance - Certification Adv. Group Chair</a:t>
            </a:r>
          </a:p>
          <a:p>
            <a:pPr algn="ctr" eaLnBrk="1" hangingPunct="1">
              <a:spcBef>
                <a:spcPct val="20000"/>
              </a:spcBef>
            </a:pPr>
            <a:r>
              <a:rPr lang="en-US" sz="1400" dirty="0">
                <a:solidFill>
                  <a:srgbClr val="898989"/>
                </a:solidFill>
              </a:rPr>
              <a:t>ZigBee Alliance - IEEE 802.15.4 </a:t>
            </a:r>
            <a:r>
              <a:rPr lang="en-US" sz="1400" dirty="0" smtClean="0">
                <a:solidFill>
                  <a:srgbClr val="898989"/>
                </a:solidFill>
              </a:rPr>
              <a:t>MAC/PHY </a:t>
            </a:r>
            <a:r>
              <a:rPr lang="en-US" sz="1400" dirty="0">
                <a:solidFill>
                  <a:srgbClr val="898989"/>
                </a:solidFill>
              </a:rPr>
              <a:t>Adv. </a:t>
            </a:r>
            <a:r>
              <a:rPr lang="en-US" sz="1400" dirty="0" smtClean="0">
                <a:solidFill>
                  <a:srgbClr val="898989"/>
                </a:solidFill>
              </a:rPr>
              <a:t>Group</a:t>
            </a:r>
            <a:endParaRPr lang="en-US" sz="1400" dirty="0">
              <a:solidFill>
                <a:srgbClr val="898989"/>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1013" y="620688"/>
            <a:ext cx="4371227" cy="226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457200" y="1600200"/>
            <a:ext cx="8003232" cy="4525963"/>
          </a:xfrm>
        </p:spPr>
        <p:txBody>
          <a:bodyPr/>
          <a:lstStyle/>
          <a:p>
            <a:pPr marL="0" indent="0" eaLnBrk="1" hangingPunct="1">
              <a:lnSpc>
                <a:spcPct val="80000"/>
              </a:lnSpc>
              <a:buNone/>
            </a:pPr>
            <a:r>
              <a:rPr lang="en-US" sz="2800" dirty="0"/>
              <a:t>IEEE802.15.4 Amendments/Projects (</a:t>
            </a:r>
            <a:r>
              <a:rPr lang="en-US" sz="2800" dirty="0" err="1"/>
              <a:t>cont</a:t>
            </a:r>
            <a:r>
              <a:rPr lang="en-US" sz="2800" dirty="0"/>
              <a:t>):</a:t>
            </a:r>
          </a:p>
          <a:p>
            <a:pPr lvl="1" eaLnBrk="1" hangingPunct="1">
              <a:lnSpc>
                <a:spcPct val="80000"/>
              </a:lnSpc>
            </a:pPr>
            <a:r>
              <a:rPr lang="en-US" sz="2400" dirty="0"/>
              <a:t>802.15.4u </a:t>
            </a:r>
            <a:r>
              <a:rPr lang="en-US" sz="2400" dirty="0" smtClean="0"/>
              <a:t>- India </a:t>
            </a:r>
            <a:r>
              <a:rPr lang="en-US" sz="2400" dirty="0"/>
              <a:t>Sub 1 GHz PHY (ISB):  PHY for 865-867 MHz band in India.  </a:t>
            </a:r>
          </a:p>
          <a:p>
            <a:pPr lvl="2" eaLnBrk="1" hangingPunct="1">
              <a:lnSpc>
                <a:spcPct val="80000"/>
              </a:lnSpc>
            </a:pPr>
            <a:r>
              <a:rPr lang="en-US" sz="2000" i="1" dirty="0">
                <a:solidFill>
                  <a:srgbClr val="000099"/>
                </a:solidFill>
              </a:rPr>
              <a:t>STATUS: </a:t>
            </a:r>
            <a:r>
              <a:rPr lang="en-US" sz="2000" i="1" dirty="0" smtClean="0">
                <a:solidFill>
                  <a:srgbClr val="000099"/>
                </a:solidFill>
              </a:rPr>
              <a:t>Approved to go to Sponsor Ballot on June 7</a:t>
            </a:r>
            <a:r>
              <a:rPr lang="en-US" sz="2000" i="1" baseline="30000" dirty="0" smtClean="0">
                <a:solidFill>
                  <a:srgbClr val="000099"/>
                </a:solidFill>
              </a:rPr>
              <a:t>th</a:t>
            </a:r>
            <a:r>
              <a:rPr lang="en-US" sz="2000" i="1" dirty="0" smtClean="0">
                <a:solidFill>
                  <a:srgbClr val="000099"/>
                </a:solidFill>
              </a:rPr>
              <a:t> EC Call</a:t>
            </a:r>
          </a:p>
          <a:p>
            <a:pPr lvl="2" eaLnBrk="1" hangingPunct="1">
              <a:lnSpc>
                <a:spcPct val="80000"/>
              </a:lnSpc>
            </a:pPr>
            <a:endParaRPr lang="en-US" sz="800" dirty="0" smtClean="0"/>
          </a:p>
          <a:p>
            <a:pPr lvl="1" eaLnBrk="1" hangingPunct="1">
              <a:lnSpc>
                <a:spcPct val="80000"/>
              </a:lnSpc>
            </a:pPr>
            <a:r>
              <a:rPr lang="en-US" sz="2400" dirty="0" smtClean="0"/>
              <a:t>802.15.4v - Regional Sub 1GHz Band (RSB): </a:t>
            </a:r>
          </a:p>
          <a:p>
            <a:pPr lvl="2" eaLnBrk="1" hangingPunct="1">
              <a:lnSpc>
                <a:spcPct val="80000"/>
              </a:lnSpc>
            </a:pPr>
            <a:r>
              <a:rPr lang="en-US" sz="2000" dirty="0" smtClean="0"/>
              <a:t>Define 15.4 PHY clause changes to use </a:t>
            </a:r>
            <a:r>
              <a:rPr lang="en-US" sz="2000" dirty="0"/>
              <a:t>870-876 MHz &amp; 915-921 MHz bands in Europe, </a:t>
            </a:r>
            <a:r>
              <a:rPr lang="en-US" sz="2000" dirty="0" smtClean="0"/>
              <a:t>902-928 </a:t>
            </a:r>
            <a:r>
              <a:rPr lang="en-US" sz="2000" dirty="0"/>
              <a:t>MHz band in Mexico, </a:t>
            </a:r>
            <a:r>
              <a:rPr lang="en-US" sz="2000" dirty="0" smtClean="0"/>
              <a:t>902-907.5 </a:t>
            </a:r>
            <a:r>
              <a:rPr lang="en-US" sz="2000" dirty="0"/>
              <a:t>MHz &amp; 915-928 MHz bands in Brazil, </a:t>
            </a:r>
            <a:r>
              <a:rPr lang="en-US" sz="2000" dirty="0" smtClean="0"/>
              <a:t>915-928 </a:t>
            </a:r>
            <a:r>
              <a:rPr lang="en-US" sz="2000" dirty="0"/>
              <a:t>MHz band in </a:t>
            </a:r>
            <a:r>
              <a:rPr lang="en-US" sz="2000" dirty="0" smtClean="0"/>
              <a:t>Australia/New Zealand that </a:t>
            </a:r>
            <a:r>
              <a:rPr lang="en-US" sz="2000" dirty="0"/>
              <a:t>are not in </a:t>
            </a:r>
            <a:r>
              <a:rPr lang="en-US" sz="2000" dirty="0" smtClean="0"/>
              <a:t>15.4-2015</a:t>
            </a:r>
          </a:p>
          <a:p>
            <a:pPr lvl="2" eaLnBrk="1" hangingPunct="1">
              <a:lnSpc>
                <a:spcPct val="80000"/>
              </a:lnSpc>
            </a:pPr>
            <a:r>
              <a:rPr lang="en-US" sz="2000" dirty="0" smtClean="0"/>
              <a:t>Update </a:t>
            </a:r>
            <a:r>
              <a:rPr lang="en-US" sz="2000" dirty="0"/>
              <a:t>the channel parameters for the 470-510 MHz band in China and the 863-870 MHz band in Europe to align them with current requirements. </a:t>
            </a:r>
            <a:endParaRPr lang="en-US" sz="2000" dirty="0" smtClean="0"/>
          </a:p>
          <a:p>
            <a:pPr lvl="3" eaLnBrk="1" hangingPunct="1">
              <a:lnSpc>
                <a:spcPct val="80000"/>
              </a:lnSpc>
            </a:pPr>
            <a:r>
              <a:rPr lang="en-US" i="1" dirty="0" smtClean="0">
                <a:solidFill>
                  <a:srgbClr val="000099"/>
                </a:solidFill>
              </a:rPr>
              <a:t>STATUS: Preparing draft for 1</a:t>
            </a:r>
            <a:r>
              <a:rPr lang="en-US" i="1" baseline="30000" dirty="0" smtClean="0">
                <a:solidFill>
                  <a:srgbClr val="000099"/>
                </a:solidFill>
              </a:rPr>
              <a:t>st</a:t>
            </a:r>
            <a:r>
              <a:rPr lang="en-US" i="1" dirty="0" smtClean="0">
                <a:solidFill>
                  <a:srgbClr val="000099"/>
                </a:solidFill>
              </a:rPr>
              <a:t> Letter </a:t>
            </a:r>
            <a:r>
              <a:rPr lang="en-US" i="1" dirty="0">
                <a:solidFill>
                  <a:srgbClr val="000099"/>
                </a:solidFill>
              </a:rPr>
              <a:t>B</a:t>
            </a:r>
            <a:r>
              <a:rPr lang="en-US" i="1" dirty="0" smtClean="0">
                <a:solidFill>
                  <a:srgbClr val="000099"/>
                </a:solidFill>
              </a:rPr>
              <a:t>allot</a:t>
            </a:r>
            <a:endParaRPr lang="en-US" i="1" dirty="0">
              <a:solidFill>
                <a:srgbClr val="000099"/>
              </a:solidFill>
            </a:endParaRPr>
          </a:p>
          <a:p>
            <a:pPr marL="0" indent="0" eaLnBrk="1" hangingPunct="1">
              <a:lnSpc>
                <a:spcPct val="80000"/>
              </a:lnSpc>
              <a:buNone/>
            </a:pPr>
            <a:endParaRPr lang="en-US" sz="2400" dirty="0" smtClean="0"/>
          </a:p>
        </p:txBody>
      </p:sp>
    </p:spTree>
    <p:extLst>
      <p:ext uri="{BB962C8B-B14F-4D97-AF65-F5344CB8AC3E}">
        <p14:creationId xmlns:p14="http://schemas.microsoft.com/office/powerpoint/2010/main" val="4080946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p>
        </p:txBody>
      </p:sp>
      <p:sp>
        <p:nvSpPr>
          <p:cNvPr id="3" name="Content Placeholder 2"/>
          <p:cNvSpPr>
            <a:spLocks noGrp="1"/>
          </p:cNvSpPr>
          <p:nvPr>
            <p:ph idx="1"/>
          </p:nvPr>
        </p:nvSpPr>
        <p:spPr>
          <a:xfrm>
            <a:off x="755576" y="1495326"/>
            <a:ext cx="7632848" cy="4525962"/>
          </a:xfrm>
        </p:spPr>
        <p:txBody>
          <a:bodyPr/>
          <a:lstStyle/>
          <a:p>
            <a:pPr marL="0" indent="0" eaLnBrk="1" hangingPunct="1">
              <a:lnSpc>
                <a:spcPct val="80000"/>
              </a:lnSpc>
              <a:buNone/>
            </a:pPr>
            <a:r>
              <a:rPr lang="en-US" sz="2800" dirty="0"/>
              <a:t>Revision to IEEE802.15.7 </a:t>
            </a:r>
            <a:r>
              <a:rPr lang="en-US" sz="2800" dirty="0" smtClean="0"/>
              <a:t>- 2012, Standard for Visible </a:t>
            </a:r>
            <a:r>
              <a:rPr lang="en-US" sz="2800" dirty="0"/>
              <a:t>Light Communications. </a:t>
            </a:r>
          </a:p>
          <a:p>
            <a:pPr lvl="1" indent="-342900" eaLnBrk="1" hangingPunct="1">
              <a:lnSpc>
                <a:spcPct val="80000"/>
              </a:lnSpc>
              <a:spcAft>
                <a:spcPts val="600"/>
              </a:spcAft>
            </a:pPr>
            <a:r>
              <a:rPr lang="en-US" sz="2400" dirty="0" smtClean="0"/>
              <a:t>Extend </a:t>
            </a:r>
            <a:r>
              <a:rPr lang="en-US" sz="2400" dirty="0"/>
              <a:t>spectral range to include near UV </a:t>
            </a:r>
            <a:r>
              <a:rPr lang="en-US" sz="2400" dirty="0" smtClean="0"/>
              <a:t>and </a:t>
            </a:r>
            <a:r>
              <a:rPr lang="en-US" sz="2400" dirty="0"/>
              <a:t>near IR</a:t>
            </a:r>
          </a:p>
          <a:p>
            <a:pPr lvl="1" indent="-342900" eaLnBrk="1" hangingPunct="1">
              <a:lnSpc>
                <a:spcPct val="80000"/>
              </a:lnSpc>
              <a:spcAft>
                <a:spcPts val="600"/>
              </a:spcAft>
            </a:pPr>
            <a:r>
              <a:rPr lang="en-US" sz="2400" dirty="0"/>
              <a:t>Rename to </a:t>
            </a:r>
            <a:r>
              <a:rPr lang="en-US" sz="2400" dirty="0" smtClean="0"/>
              <a:t>“Optical </a:t>
            </a:r>
            <a:r>
              <a:rPr lang="en-US" sz="2400" dirty="0"/>
              <a:t>Wireless </a:t>
            </a:r>
            <a:r>
              <a:rPr lang="en-US" sz="2400" dirty="0" smtClean="0"/>
              <a:t>Communications”</a:t>
            </a:r>
            <a:endParaRPr lang="en-US" sz="2400" dirty="0"/>
          </a:p>
          <a:p>
            <a:pPr lvl="1" indent="-342900" eaLnBrk="1" hangingPunct="1">
              <a:lnSpc>
                <a:spcPct val="80000"/>
              </a:lnSpc>
              <a:spcAft>
                <a:spcPts val="600"/>
              </a:spcAft>
            </a:pPr>
            <a:r>
              <a:rPr lang="en-US" sz="2400" dirty="0"/>
              <a:t>Add capability to specifically to address Optical Camera Communications for use with existing as well as future smart mobile </a:t>
            </a:r>
            <a:r>
              <a:rPr lang="en-US" sz="2400" dirty="0" smtClean="0"/>
              <a:t>devices</a:t>
            </a:r>
          </a:p>
          <a:p>
            <a:pPr lvl="2" indent="-342900" eaLnBrk="1" hangingPunct="1">
              <a:lnSpc>
                <a:spcPct val="80000"/>
              </a:lnSpc>
              <a:spcAft>
                <a:spcPts val="600"/>
              </a:spcAft>
            </a:pPr>
            <a:r>
              <a:rPr lang="en-US" sz="2000" i="1" dirty="0" smtClean="0">
                <a:solidFill>
                  <a:srgbClr val="000099"/>
                </a:solidFill>
              </a:rPr>
              <a:t>STATUS: Reviewing and merging revised proposals,  and drafting baseline draft</a:t>
            </a:r>
            <a:endParaRPr lang="en-US" sz="2000" i="1" dirty="0">
              <a:solidFill>
                <a:srgbClr val="000099"/>
              </a:solidFill>
            </a:endParaRPr>
          </a:p>
          <a:p>
            <a:endParaRPr lang="en-US" dirty="0"/>
          </a:p>
        </p:txBody>
      </p:sp>
    </p:spTree>
    <p:extLst>
      <p:ext uri="{BB962C8B-B14F-4D97-AF65-F5344CB8AC3E}">
        <p14:creationId xmlns:p14="http://schemas.microsoft.com/office/powerpoint/2010/main" val="4169965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01216" y="1474440"/>
            <a:ext cx="7715200" cy="4114800"/>
          </a:xfrm>
        </p:spPr>
        <p:txBody>
          <a:bodyPr>
            <a:noAutofit/>
          </a:bodyPr>
          <a:lstStyle/>
          <a:p>
            <a:pPr marL="0" indent="0" eaLnBrk="1" hangingPunct="1">
              <a:lnSpc>
                <a:spcPct val="80000"/>
              </a:lnSpc>
              <a:buNone/>
            </a:pPr>
            <a:r>
              <a:rPr lang="en-US" sz="2800" dirty="0" smtClean="0"/>
              <a:t>802.15 New Standards </a:t>
            </a:r>
            <a:r>
              <a:rPr lang="en-US" sz="2800" dirty="0"/>
              <a:t>Work:</a:t>
            </a:r>
          </a:p>
          <a:p>
            <a:pPr lvl="1" eaLnBrk="1" hangingPunct="1">
              <a:lnSpc>
                <a:spcPct val="80000"/>
              </a:lnSpc>
            </a:pPr>
            <a:r>
              <a:rPr lang="en-US" sz="2400" dirty="0" smtClean="0"/>
              <a:t>802.15.8 - Peer Aware Communications (PAC)</a:t>
            </a:r>
          </a:p>
          <a:p>
            <a:pPr lvl="2" eaLnBrk="1" hangingPunct="1">
              <a:lnSpc>
                <a:spcPct val="80000"/>
              </a:lnSpc>
            </a:pPr>
            <a:r>
              <a:rPr lang="en-US" sz="2200" dirty="0" smtClean="0"/>
              <a:t>Standard </a:t>
            </a:r>
            <a:r>
              <a:rPr lang="en-US" sz="2200" dirty="0"/>
              <a:t>for Infrastructure-less Peer Aware Communications among Mobile </a:t>
            </a:r>
            <a:r>
              <a:rPr lang="en-US" sz="2200" dirty="0" smtClean="0"/>
              <a:t>Devices</a:t>
            </a:r>
          </a:p>
          <a:p>
            <a:pPr lvl="2" eaLnBrk="1" hangingPunct="1">
              <a:lnSpc>
                <a:spcPct val="80000"/>
              </a:lnSpc>
            </a:pPr>
            <a:r>
              <a:rPr lang="en-US" sz="2000" i="1" dirty="0">
                <a:solidFill>
                  <a:srgbClr val="000099"/>
                </a:solidFill>
              </a:rPr>
              <a:t>Out for 1</a:t>
            </a:r>
            <a:r>
              <a:rPr lang="en-US" sz="2000" i="1" baseline="30000" dirty="0">
                <a:solidFill>
                  <a:srgbClr val="000099"/>
                </a:solidFill>
              </a:rPr>
              <a:t>st</a:t>
            </a:r>
            <a:r>
              <a:rPr lang="en-US" sz="2000" i="1" dirty="0">
                <a:solidFill>
                  <a:srgbClr val="000099"/>
                </a:solidFill>
              </a:rPr>
              <a:t> Letter </a:t>
            </a:r>
            <a:r>
              <a:rPr lang="en-US" sz="2000" i="1" dirty="0" smtClean="0">
                <a:solidFill>
                  <a:srgbClr val="000099"/>
                </a:solidFill>
              </a:rPr>
              <a:t>Ballot, closes June 19</a:t>
            </a:r>
            <a:endParaRPr lang="en-US" sz="2000" dirty="0">
              <a:solidFill>
                <a:srgbClr val="000099"/>
              </a:solidFill>
            </a:endParaRPr>
          </a:p>
          <a:p>
            <a:pPr marL="914400" lvl="2" indent="0" eaLnBrk="1" hangingPunct="1">
              <a:lnSpc>
                <a:spcPct val="80000"/>
              </a:lnSpc>
              <a:buNone/>
            </a:pPr>
            <a:endParaRPr lang="en-US" sz="800" i="1" dirty="0" smtClean="0"/>
          </a:p>
          <a:p>
            <a:pPr lvl="1" eaLnBrk="1" hangingPunct="1">
              <a:lnSpc>
                <a:spcPct val="80000"/>
              </a:lnSpc>
            </a:pPr>
            <a:r>
              <a:rPr lang="en-US" sz="2400" dirty="0" smtClean="0"/>
              <a:t>802.15.10 - </a:t>
            </a:r>
            <a:r>
              <a:rPr lang="en-US" sz="2400" dirty="0"/>
              <a:t>Recommended Practice for Layer 2 Routing (Mesh </a:t>
            </a:r>
            <a:r>
              <a:rPr lang="en-US" sz="2400" dirty="0" smtClean="0"/>
              <a:t>Under)</a:t>
            </a:r>
          </a:p>
          <a:p>
            <a:pPr lvl="2" eaLnBrk="1" hangingPunct="1">
              <a:lnSpc>
                <a:spcPct val="80000"/>
              </a:lnSpc>
            </a:pPr>
            <a:r>
              <a:rPr lang="en-US" sz="2000" i="1" dirty="0">
                <a:solidFill>
                  <a:srgbClr val="000099"/>
                </a:solidFill>
              </a:rPr>
              <a:t>STATUS: </a:t>
            </a:r>
            <a:r>
              <a:rPr lang="en-US" sz="2000" i="1" dirty="0" smtClean="0">
                <a:solidFill>
                  <a:srgbClr val="000099"/>
                </a:solidFill>
              </a:rPr>
              <a:t>Approved </a:t>
            </a:r>
            <a:r>
              <a:rPr lang="en-US" sz="2000" i="1" dirty="0">
                <a:solidFill>
                  <a:srgbClr val="000099"/>
                </a:solidFill>
              </a:rPr>
              <a:t>to go to Sponsor Ballot on June 7</a:t>
            </a:r>
            <a:r>
              <a:rPr lang="en-US" sz="2000" i="1" baseline="30000" dirty="0">
                <a:solidFill>
                  <a:srgbClr val="000099"/>
                </a:solidFill>
              </a:rPr>
              <a:t>th</a:t>
            </a:r>
            <a:r>
              <a:rPr lang="en-US" sz="2000" i="1" dirty="0">
                <a:solidFill>
                  <a:srgbClr val="000099"/>
                </a:solidFill>
              </a:rPr>
              <a:t> EC Call</a:t>
            </a:r>
          </a:p>
        </p:txBody>
      </p:sp>
    </p:spTree>
    <p:extLst>
      <p:ext uri="{BB962C8B-B14F-4D97-AF65-F5344CB8AC3E}">
        <p14:creationId xmlns:p14="http://schemas.microsoft.com/office/powerpoint/2010/main" val="36299925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p>
        </p:txBody>
      </p:sp>
      <p:sp>
        <p:nvSpPr>
          <p:cNvPr id="3" name="Content Placeholder 2"/>
          <p:cNvSpPr>
            <a:spLocks noGrp="1"/>
          </p:cNvSpPr>
          <p:nvPr>
            <p:ph idx="1"/>
          </p:nvPr>
        </p:nvSpPr>
        <p:spPr>
          <a:xfrm>
            <a:off x="446856" y="1423318"/>
            <a:ext cx="8445624" cy="4525962"/>
          </a:xfrm>
        </p:spPr>
        <p:txBody>
          <a:bodyPr/>
          <a:lstStyle/>
          <a:p>
            <a:pPr marL="0" indent="0">
              <a:buNone/>
            </a:pPr>
            <a:r>
              <a:rPr lang="en-US" sz="2800" dirty="0"/>
              <a:t>New 802.15 Standards </a:t>
            </a:r>
            <a:r>
              <a:rPr lang="en-US" sz="2800" dirty="0" smtClean="0"/>
              <a:t>Work (</a:t>
            </a:r>
            <a:r>
              <a:rPr lang="en-US" sz="2800" dirty="0" err="1" smtClean="0"/>
              <a:t>cont</a:t>
            </a:r>
            <a:r>
              <a:rPr lang="en-US" sz="2800" dirty="0" smtClean="0"/>
              <a:t>):</a:t>
            </a:r>
            <a:endParaRPr lang="en-US" sz="2800" dirty="0"/>
          </a:p>
          <a:p>
            <a:r>
              <a:rPr lang="en-US" sz="2400" dirty="0" smtClean="0"/>
              <a:t>802.15.12 - Upper Layer Interface (ULI) for 15.4:</a:t>
            </a:r>
            <a:endParaRPr lang="en-US" sz="2400" dirty="0"/>
          </a:p>
          <a:p>
            <a:pPr lvl="1"/>
            <a:r>
              <a:rPr lang="en-US" sz="2200" dirty="0"/>
              <a:t>Make IEEE 802.15.4 easier to use, like 802.11 and 802.3</a:t>
            </a:r>
          </a:p>
          <a:p>
            <a:pPr lvl="1"/>
            <a:r>
              <a:rPr lang="en-US" sz="2200" dirty="0"/>
              <a:t>Enable the use of many of the higher layer protocol stacks used by 802.11 and 802.3 without changes</a:t>
            </a:r>
          </a:p>
          <a:p>
            <a:pPr lvl="1"/>
            <a:r>
              <a:rPr lang="en-US" sz="2200" dirty="0"/>
              <a:t>Allow 15.4 to address new applications, yet maintain backward compatibility with existing devices and applications</a:t>
            </a:r>
          </a:p>
          <a:p>
            <a:pPr lvl="1"/>
            <a:r>
              <a:rPr lang="en-US" sz="2200" dirty="0"/>
              <a:t>Potentially consolidate L2R, KMP, 6T</a:t>
            </a:r>
            <a:r>
              <a:rPr lang="en-US" sz="2200" dirty="0" smtClean="0"/>
              <a:t>,&amp; </a:t>
            </a:r>
            <a:r>
              <a:rPr lang="en-US" sz="2200" dirty="0"/>
              <a:t>6lowpan in one ULI</a:t>
            </a:r>
          </a:p>
          <a:p>
            <a:pPr lvl="1"/>
            <a:r>
              <a:rPr lang="en-US" sz="2200" dirty="0"/>
              <a:t>Will need tight coordination with 802.1 and </a:t>
            </a:r>
            <a:r>
              <a:rPr lang="en-US" sz="2200" dirty="0" smtClean="0"/>
              <a:t>IETF</a:t>
            </a:r>
          </a:p>
          <a:p>
            <a:pPr lvl="1"/>
            <a:endParaRPr lang="en-US" sz="800" dirty="0"/>
          </a:p>
          <a:p>
            <a:pPr lvl="2"/>
            <a:r>
              <a:rPr lang="en-US" sz="2000" i="1" dirty="0" smtClean="0">
                <a:solidFill>
                  <a:srgbClr val="000099"/>
                </a:solidFill>
              </a:rPr>
              <a:t>STATUS: Initial stages of developing content for draft</a:t>
            </a:r>
            <a:endParaRPr lang="en-US" sz="2000" i="1" dirty="0">
              <a:solidFill>
                <a:srgbClr val="000099"/>
              </a:solidFill>
            </a:endParaRPr>
          </a:p>
        </p:txBody>
      </p:sp>
    </p:spTree>
    <p:extLst>
      <p:ext uri="{BB962C8B-B14F-4D97-AF65-F5344CB8AC3E}">
        <p14:creationId xmlns:p14="http://schemas.microsoft.com/office/powerpoint/2010/main" val="1540962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 Status</a:t>
            </a:r>
            <a:endParaRPr lang="en-US" sz="3600" dirty="0"/>
          </a:p>
        </p:txBody>
      </p:sp>
      <p:sp>
        <p:nvSpPr>
          <p:cNvPr id="3" name="Content Placeholder 2"/>
          <p:cNvSpPr>
            <a:spLocks noGrp="1"/>
          </p:cNvSpPr>
          <p:nvPr>
            <p:ph idx="1"/>
          </p:nvPr>
        </p:nvSpPr>
        <p:spPr>
          <a:xfrm>
            <a:off x="457200" y="1567333"/>
            <a:ext cx="8219256" cy="4525963"/>
          </a:xfrm>
        </p:spPr>
        <p:txBody>
          <a:bodyPr>
            <a:noAutofit/>
          </a:bodyPr>
          <a:lstStyle/>
          <a:p>
            <a:pPr marL="0" indent="0" eaLnBrk="1" hangingPunct="1">
              <a:lnSpc>
                <a:spcPct val="80000"/>
              </a:lnSpc>
              <a:buNone/>
            </a:pPr>
            <a:r>
              <a:rPr lang="en-US" sz="2800" dirty="0" smtClean="0"/>
              <a:t>802.15 Interest </a:t>
            </a:r>
            <a:r>
              <a:rPr lang="en-US" sz="2800" dirty="0"/>
              <a:t>Groups:</a:t>
            </a:r>
          </a:p>
          <a:p>
            <a:pPr lvl="1" eaLnBrk="1" hangingPunct="1">
              <a:lnSpc>
                <a:spcPct val="80000"/>
              </a:lnSpc>
            </a:pPr>
            <a:r>
              <a:rPr lang="en-US" sz="2400" dirty="0" smtClean="0"/>
              <a:t>Dependability IG (IG DEP):  seeking </a:t>
            </a:r>
            <a:r>
              <a:rPr lang="en-US" sz="2400" dirty="0"/>
              <a:t>to identify non implementation based </a:t>
            </a:r>
            <a:r>
              <a:rPr lang="en-US" sz="2400" dirty="0" smtClean="0"/>
              <a:t>strategies, </a:t>
            </a:r>
            <a:r>
              <a:rPr lang="en-US" sz="2400" dirty="0"/>
              <a:t>which could be </a:t>
            </a:r>
            <a:r>
              <a:rPr lang="en-US" sz="2400" dirty="0" smtClean="0"/>
              <a:t>standardized, that inherently improve wireless </a:t>
            </a:r>
            <a:r>
              <a:rPr lang="en-US" sz="2400" dirty="0"/>
              <a:t>link </a:t>
            </a:r>
            <a:r>
              <a:rPr lang="en-US" sz="2400" dirty="0" smtClean="0"/>
              <a:t>reliability.</a:t>
            </a:r>
          </a:p>
          <a:p>
            <a:pPr lvl="1" eaLnBrk="1" hangingPunct="1">
              <a:lnSpc>
                <a:spcPct val="80000"/>
              </a:lnSpc>
            </a:pPr>
            <a:endParaRPr lang="en-US" sz="800" dirty="0"/>
          </a:p>
          <a:p>
            <a:pPr lvl="1" eaLnBrk="1" hangingPunct="1">
              <a:lnSpc>
                <a:spcPct val="80000"/>
              </a:lnSpc>
            </a:pPr>
            <a:r>
              <a:rPr lang="en-US" sz="2400" dirty="0"/>
              <a:t>High Rate Rail </a:t>
            </a:r>
            <a:r>
              <a:rPr lang="en-US" sz="2400" dirty="0" smtClean="0"/>
              <a:t>Communications IG </a:t>
            </a:r>
            <a:r>
              <a:rPr lang="en-US" sz="2400" dirty="0"/>
              <a:t>(HRRC</a:t>
            </a:r>
            <a:r>
              <a:rPr lang="en-US" sz="2400" dirty="0" smtClean="0"/>
              <a:t>)</a:t>
            </a:r>
          </a:p>
          <a:p>
            <a:pPr lvl="1" eaLnBrk="1" hangingPunct="1">
              <a:lnSpc>
                <a:spcPct val="80000"/>
              </a:lnSpc>
            </a:pPr>
            <a:endParaRPr lang="en-US" sz="800" dirty="0"/>
          </a:p>
          <a:p>
            <a:pPr lvl="1" eaLnBrk="1" hangingPunct="1">
              <a:lnSpc>
                <a:spcPct val="80000"/>
              </a:lnSpc>
            </a:pPr>
            <a:r>
              <a:rPr lang="en-US" sz="2400" dirty="0" smtClean="0"/>
              <a:t>THz IG: Review </a:t>
            </a:r>
            <a:r>
              <a:rPr lang="en-US" sz="2400" dirty="0"/>
              <a:t>and discuss the latest advances for using THz </a:t>
            </a:r>
            <a:r>
              <a:rPr lang="en-US" sz="2400" dirty="0" smtClean="0"/>
              <a:t>bands </a:t>
            </a:r>
            <a:r>
              <a:rPr lang="en-US" sz="2400" dirty="0"/>
              <a:t>for wireless date applications</a:t>
            </a:r>
          </a:p>
          <a:p>
            <a:pPr lvl="3"/>
            <a:endParaRPr lang="en-US" sz="1600" dirty="0" smtClean="0"/>
          </a:p>
        </p:txBody>
      </p:sp>
    </p:spTree>
    <p:extLst>
      <p:ext uri="{BB962C8B-B14F-4D97-AF65-F5344CB8AC3E}">
        <p14:creationId xmlns:p14="http://schemas.microsoft.com/office/powerpoint/2010/main" val="3758054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Other Activity</a:t>
            </a:r>
          </a:p>
        </p:txBody>
      </p:sp>
      <p:sp>
        <p:nvSpPr>
          <p:cNvPr id="11267" name="Rectangle 3"/>
          <p:cNvSpPr>
            <a:spLocks noGrp="1" noChangeArrowheads="1"/>
          </p:cNvSpPr>
          <p:nvPr>
            <p:ph type="body" idx="1"/>
          </p:nvPr>
        </p:nvSpPr>
        <p:spPr>
          <a:xfrm>
            <a:off x="611560" y="1412776"/>
            <a:ext cx="8208912" cy="4525963"/>
          </a:xfrm>
        </p:spPr>
        <p:txBody>
          <a:bodyPr/>
          <a:lstStyle/>
          <a:p>
            <a:pPr marL="0" indent="0" eaLnBrk="1" hangingPunct="1">
              <a:lnSpc>
                <a:spcPct val="80000"/>
              </a:lnSpc>
              <a:buNone/>
            </a:pPr>
            <a:r>
              <a:rPr lang="en-US" sz="2800" dirty="0" smtClean="0"/>
              <a:t>Joint effort with IETF:</a:t>
            </a:r>
          </a:p>
          <a:p>
            <a:pPr eaLnBrk="1" hangingPunct="1">
              <a:lnSpc>
                <a:spcPct val="80000"/>
              </a:lnSpc>
            </a:pPr>
            <a:r>
              <a:rPr lang="en-US" sz="2200" dirty="0" smtClean="0"/>
              <a:t>6Tisch Interest Group-formed to support </a:t>
            </a:r>
            <a:r>
              <a:rPr lang="en-US" sz="2200" dirty="0"/>
              <a:t>collaboration and coordination of 802.15 activities/positions with IETF on </a:t>
            </a:r>
            <a:r>
              <a:rPr lang="en-US" sz="2200" dirty="0" smtClean="0"/>
              <a:t>an activity to </a:t>
            </a:r>
            <a:r>
              <a:rPr lang="en-US" sz="2200" dirty="0"/>
              <a:t>utilize capabilities in 15.4e in conjunction with IPv6, specifically time slotted channel </a:t>
            </a:r>
            <a:r>
              <a:rPr lang="en-US" sz="2200" dirty="0" smtClean="0"/>
              <a:t>hopping </a:t>
            </a:r>
            <a:r>
              <a:rPr lang="en-US" sz="2200" dirty="0"/>
              <a:t>(TSCH).</a:t>
            </a:r>
            <a:r>
              <a:rPr lang="en-US" sz="2400" dirty="0"/>
              <a:t> </a:t>
            </a:r>
            <a:endParaRPr lang="en-US" sz="2400" dirty="0" smtClean="0"/>
          </a:p>
          <a:p>
            <a:pPr marL="0" indent="0" eaLnBrk="1" hangingPunct="1">
              <a:lnSpc>
                <a:spcPct val="80000"/>
              </a:lnSpc>
              <a:buNone/>
            </a:pPr>
            <a:endParaRPr lang="en-US" sz="2400" dirty="0" smtClean="0"/>
          </a:p>
          <a:p>
            <a:pPr marL="0" indent="0" eaLnBrk="1" hangingPunct="1">
              <a:lnSpc>
                <a:spcPct val="80000"/>
              </a:lnSpc>
              <a:buNone/>
            </a:pPr>
            <a:r>
              <a:rPr lang="en-US" sz="2800" dirty="0" smtClean="0"/>
              <a:t>Projects for the IEEE/ ISO/IEC PSDO process</a:t>
            </a:r>
          </a:p>
          <a:p>
            <a:pPr eaLnBrk="1" hangingPunct="1">
              <a:lnSpc>
                <a:spcPct val="80000"/>
              </a:lnSpc>
            </a:pPr>
            <a:r>
              <a:rPr lang="en-US" sz="2400" dirty="0" smtClean="0"/>
              <a:t>802.15.6 Body Area Networking</a:t>
            </a:r>
          </a:p>
          <a:p>
            <a:pPr lvl="1" eaLnBrk="1" hangingPunct="1">
              <a:lnSpc>
                <a:spcPct val="80000"/>
              </a:lnSpc>
            </a:pPr>
            <a:r>
              <a:rPr lang="en-US" sz="2000" dirty="0" smtClean="0">
                <a:solidFill>
                  <a:srgbClr val="000099"/>
                </a:solidFill>
              </a:rPr>
              <a:t>Approved by EC to </a:t>
            </a:r>
            <a:r>
              <a:rPr lang="en-US" sz="2000" dirty="0">
                <a:solidFill>
                  <a:srgbClr val="000099"/>
                </a:solidFill>
              </a:rPr>
              <a:t>submit for </a:t>
            </a:r>
            <a:r>
              <a:rPr lang="en-US" sz="2000" dirty="0" smtClean="0">
                <a:solidFill>
                  <a:srgbClr val="000099"/>
                </a:solidFill>
              </a:rPr>
              <a:t>adoption to ISO/IEC/JTC1/SC6 under PSDO</a:t>
            </a:r>
          </a:p>
        </p:txBody>
      </p:sp>
    </p:spTree>
    <p:extLst>
      <p:ext uri="{BB962C8B-B14F-4D97-AF65-F5344CB8AC3E}">
        <p14:creationId xmlns:p14="http://schemas.microsoft.com/office/powerpoint/2010/main" val="1835208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685800" y="3787775"/>
            <a:ext cx="7772400" cy="2017489"/>
          </a:xfrm>
        </p:spPr>
        <p:txBody>
          <a:bodyPr/>
          <a:lstStyle/>
          <a:p>
            <a:pPr eaLnBrk="1" hangingPunct="1"/>
            <a:r>
              <a:rPr lang="en-US" sz="3200" dirty="0" smtClean="0"/>
              <a:t>Questions?</a:t>
            </a:r>
            <a:br>
              <a:rPr lang="en-US" sz="3200" dirty="0" smtClean="0"/>
            </a:br>
            <a:r>
              <a:rPr lang="en-US" sz="3200" dirty="0" smtClean="0"/>
              <a:t/>
            </a:r>
            <a:br>
              <a:rPr lang="en-US" sz="3200" dirty="0" smtClean="0"/>
            </a:br>
            <a:r>
              <a:rPr lang="en-US" sz="2000" dirty="0" smtClean="0"/>
              <a:t>Clint </a:t>
            </a:r>
            <a:r>
              <a:rPr lang="en-US" sz="2000" dirty="0" smtClean="0"/>
              <a:t>Powell</a:t>
            </a:r>
            <a:r>
              <a:rPr lang="en-US" sz="2000" dirty="0" smtClean="0"/>
              <a:t/>
            </a:r>
            <a:br>
              <a:rPr lang="en-US" sz="2000" dirty="0" smtClean="0"/>
            </a:br>
            <a:r>
              <a:rPr lang="en-US" sz="2000" dirty="0" smtClean="0">
                <a:hlinkClick r:id="rId2"/>
              </a:rPr>
              <a:t>cpowell@ieee.org</a:t>
            </a:r>
            <a:endParaRPr lang="en-US" sz="3200" dirty="0" smtClean="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0200" y="620688"/>
            <a:ext cx="5818104" cy="301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1"/>
          <p:cNvSpPr>
            <a:spLocks noGrp="1"/>
          </p:cNvSpPr>
          <p:nvPr>
            <p:ph type="title" idx="4294967295"/>
          </p:nvPr>
        </p:nvSpPr>
        <p:spPr/>
        <p:txBody>
          <a:bodyPr anchor="t"/>
          <a:lstStyle/>
          <a:p>
            <a:pPr eaLnBrk="1" hangingPunct="1"/>
            <a:r>
              <a:rPr lang="en-GB" smtClean="0"/>
              <a:t>Disclaimer…</a:t>
            </a:r>
          </a:p>
        </p:txBody>
      </p:sp>
      <p:sp>
        <p:nvSpPr>
          <p:cNvPr id="5123" name="Content Placeholder 22"/>
          <p:cNvSpPr>
            <a:spLocks noGrp="1"/>
          </p:cNvSpPr>
          <p:nvPr>
            <p:ph idx="4294967295"/>
          </p:nvPr>
        </p:nvSpPr>
        <p:spPr>
          <a:xfrm>
            <a:off x="685800" y="1524000"/>
            <a:ext cx="7772400" cy="4114800"/>
          </a:xfrm>
        </p:spPr>
        <p:txBody>
          <a:bodyPr/>
          <a:lstStyle/>
          <a:p>
            <a:pPr eaLnBrk="1" hangingPunct="1">
              <a:buFontTx/>
              <a:buNone/>
            </a:pPr>
            <a:r>
              <a:rPr lang="en-GB" smtClean="0"/>
              <a:t> “At lectures, symposia, seminars, or educational courses, an individual presenting information on IEEE standards shall make it clear that his or her views should be considered the personal views of that individual rather than the formal position, explanation, or interpretation of the IEEE.”</a:t>
            </a:r>
          </a:p>
          <a:p>
            <a:pPr eaLnBrk="1" hangingPunct="1">
              <a:buFontTx/>
              <a:buNone/>
            </a:pPr>
            <a:r>
              <a:rPr lang="en-GB" smtClean="0"/>
              <a:t>   </a:t>
            </a:r>
            <a:r>
              <a:rPr lang="en-GB" sz="2000" smtClean="0"/>
              <a:t>IEEE-SA Standards Board Operation Manual (subclause 5.9.3)</a:t>
            </a:r>
          </a:p>
          <a:p>
            <a:pPr eaLnBrk="1" hangingPunct="1"/>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Line 10"/>
          <p:cNvSpPr>
            <a:spLocks noChangeShapeType="1"/>
          </p:cNvSpPr>
          <p:nvPr/>
        </p:nvSpPr>
        <p:spPr bwMode="auto">
          <a:xfrm>
            <a:off x="755576" y="4437112"/>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 name="Rectangle 2"/>
          <p:cNvSpPr>
            <a:spLocks noGrp="1" noChangeArrowheads="1"/>
          </p:cNvSpPr>
          <p:nvPr>
            <p:ph type="title" idx="4294967295"/>
          </p:nvPr>
        </p:nvSpPr>
        <p:spPr>
          <a:xfrm>
            <a:off x="0" y="304800"/>
            <a:ext cx="8229600" cy="609600"/>
          </a:xfrm>
        </p:spPr>
        <p:txBody>
          <a:bodyPr anchor="t"/>
          <a:lstStyle/>
          <a:p>
            <a:pPr eaLnBrk="1" hangingPunct="1"/>
            <a:r>
              <a:rPr lang="en-US" smtClean="0"/>
              <a:t>IEEE 802 Organization</a:t>
            </a:r>
          </a:p>
        </p:txBody>
      </p:sp>
      <p:sp>
        <p:nvSpPr>
          <p:cNvPr id="6148" name="Line 4"/>
          <p:cNvSpPr>
            <a:spLocks noChangeShapeType="1"/>
          </p:cNvSpPr>
          <p:nvPr/>
        </p:nvSpPr>
        <p:spPr bwMode="auto">
          <a:xfrm>
            <a:off x="7623175"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9" name="Line 5"/>
          <p:cNvSpPr>
            <a:spLocks noChangeShapeType="1"/>
          </p:cNvSpPr>
          <p:nvPr/>
        </p:nvSpPr>
        <p:spPr bwMode="auto">
          <a:xfrm>
            <a:off x="4349750" y="2155825"/>
            <a:ext cx="0" cy="1666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 name="Line 6"/>
          <p:cNvSpPr>
            <a:spLocks noChangeShapeType="1"/>
          </p:cNvSpPr>
          <p:nvPr/>
        </p:nvSpPr>
        <p:spPr bwMode="auto">
          <a:xfrm>
            <a:off x="4518025"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 name="Line 7"/>
          <p:cNvSpPr>
            <a:spLocks noChangeShapeType="1"/>
          </p:cNvSpPr>
          <p:nvPr/>
        </p:nvSpPr>
        <p:spPr bwMode="auto">
          <a:xfrm>
            <a:off x="5565775" y="3397250"/>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 name="Line 8"/>
          <p:cNvSpPr>
            <a:spLocks noChangeShapeType="1"/>
          </p:cNvSpPr>
          <p:nvPr/>
        </p:nvSpPr>
        <p:spPr bwMode="auto">
          <a:xfrm>
            <a:off x="7048500" y="3405188"/>
            <a:ext cx="1588" cy="1462087"/>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3" name="Line 9"/>
          <p:cNvSpPr>
            <a:spLocks noChangeShapeType="1"/>
          </p:cNvSpPr>
          <p:nvPr/>
        </p:nvSpPr>
        <p:spPr bwMode="auto">
          <a:xfrm>
            <a:off x="8147050" y="3411538"/>
            <a:ext cx="0" cy="1320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Line 10"/>
          <p:cNvSpPr>
            <a:spLocks noChangeShapeType="1"/>
          </p:cNvSpPr>
          <p:nvPr/>
        </p:nvSpPr>
        <p:spPr bwMode="auto">
          <a:xfrm>
            <a:off x="6546850"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1"/>
          <p:cNvSpPr>
            <a:spLocks noChangeShapeType="1"/>
          </p:cNvSpPr>
          <p:nvPr/>
        </p:nvSpPr>
        <p:spPr bwMode="auto">
          <a:xfrm>
            <a:off x="803275" y="3406775"/>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 name="Line 12"/>
          <p:cNvSpPr>
            <a:spLocks noChangeShapeType="1"/>
          </p:cNvSpPr>
          <p:nvPr/>
        </p:nvSpPr>
        <p:spPr bwMode="auto">
          <a:xfrm>
            <a:off x="2598738"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3"/>
          <p:cNvSpPr>
            <a:spLocks noChangeShapeType="1"/>
          </p:cNvSpPr>
          <p:nvPr/>
        </p:nvSpPr>
        <p:spPr bwMode="auto">
          <a:xfrm flipH="1">
            <a:off x="3500438" y="3405188"/>
            <a:ext cx="0" cy="2286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8" name="Line 14"/>
          <p:cNvSpPr>
            <a:spLocks noChangeShapeType="1"/>
          </p:cNvSpPr>
          <p:nvPr/>
        </p:nvSpPr>
        <p:spPr bwMode="auto">
          <a:xfrm flipH="1">
            <a:off x="1565275" y="3057525"/>
            <a:ext cx="0" cy="3460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 name="Rectangle 15"/>
          <p:cNvSpPr>
            <a:spLocks noChangeArrowheads="1"/>
          </p:cNvSpPr>
          <p:nvPr/>
        </p:nvSpPr>
        <p:spPr bwMode="auto">
          <a:xfrm>
            <a:off x="3141663" y="1706563"/>
            <a:ext cx="2171700" cy="4905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200" b="1">
                <a:solidFill>
                  <a:srgbClr val="FFFF00"/>
                </a:solidFill>
              </a:rPr>
              <a:t>Standards Activities Board</a:t>
            </a:r>
          </a:p>
        </p:txBody>
      </p:sp>
      <p:sp>
        <p:nvSpPr>
          <p:cNvPr id="6160" name="Text Box 16"/>
          <p:cNvSpPr txBox="1">
            <a:spLocks noChangeArrowheads="1"/>
          </p:cNvSpPr>
          <p:nvPr/>
        </p:nvSpPr>
        <p:spPr bwMode="auto">
          <a:xfrm>
            <a:off x="2716213" y="1219200"/>
            <a:ext cx="324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b="1" i="1"/>
              <a:t>IEEE Standards Association</a:t>
            </a:r>
          </a:p>
        </p:txBody>
      </p:sp>
      <p:sp>
        <p:nvSpPr>
          <p:cNvPr id="6161" name="Rectangle 17"/>
          <p:cNvSpPr>
            <a:spLocks noChangeArrowheads="1"/>
          </p:cNvSpPr>
          <p:nvPr/>
        </p:nvSpPr>
        <p:spPr bwMode="auto">
          <a:xfrm>
            <a:off x="1268413" y="3670300"/>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802.3</a:t>
            </a:r>
          </a:p>
          <a:p>
            <a:pPr algn="ctr" eaLnBrk="1" hangingPunct="1"/>
            <a:r>
              <a:rPr lang="en-US" sz="1000" b="1">
                <a:solidFill>
                  <a:schemeClr val="bg1"/>
                </a:solidFill>
              </a:rPr>
              <a:t>CSMA/CD</a:t>
            </a:r>
          </a:p>
          <a:p>
            <a:pPr algn="ctr" eaLnBrk="1" hangingPunct="1"/>
            <a:r>
              <a:rPr lang="en-US" sz="1000" b="1">
                <a:solidFill>
                  <a:schemeClr val="bg1"/>
                </a:solidFill>
              </a:rPr>
              <a:t>Ethernet</a:t>
            </a:r>
          </a:p>
          <a:p>
            <a:pPr algn="ctr" eaLnBrk="1" hangingPunct="1"/>
            <a:endParaRPr lang="en-US" sz="1000" b="1">
              <a:solidFill>
                <a:schemeClr val="bg1"/>
              </a:solidFill>
            </a:endParaRPr>
          </a:p>
        </p:txBody>
      </p:sp>
      <p:sp>
        <p:nvSpPr>
          <p:cNvPr id="6162" name="Rectangle 18"/>
          <p:cNvSpPr>
            <a:spLocks noChangeArrowheads="1"/>
          </p:cNvSpPr>
          <p:nvPr/>
        </p:nvSpPr>
        <p:spPr bwMode="auto">
          <a:xfrm>
            <a:off x="6588224" y="4729163"/>
            <a:ext cx="792163"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802.24</a:t>
            </a:r>
          </a:p>
          <a:p>
            <a:pPr algn="ctr" eaLnBrk="1" hangingPunct="1"/>
            <a:r>
              <a:rPr lang="en-US" sz="1000" b="1">
                <a:solidFill>
                  <a:schemeClr val="bg1"/>
                </a:solidFill>
              </a:rPr>
              <a:t>Smart Grid</a:t>
            </a:r>
          </a:p>
          <a:p>
            <a:pPr algn="ctr" eaLnBrk="1" hangingPunct="1"/>
            <a:r>
              <a:rPr lang="en-US" sz="1000" b="1">
                <a:solidFill>
                  <a:schemeClr val="bg1"/>
                </a:solidFill>
              </a:rPr>
              <a:t>TAG</a:t>
            </a:r>
          </a:p>
        </p:txBody>
      </p:sp>
      <p:sp>
        <p:nvSpPr>
          <p:cNvPr id="6163" name="Rectangle 19"/>
          <p:cNvSpPr>
            <a:spLocks noChangeArrowheads="1"/>
          </p:cNvSpPr>
          <p:nvPr/>
        </p:nvSpPr>
        <p:spPr bwMode="auto">
          <a:xfrm>
            <a:off x="2195513" y="367188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802.11</a:t>
            </a:r>
          </a:p>
          <a:p>
            <a:pPr algn="ctr" eaLnBrk="1" hangingPunct="1"/>
            <a:r>
              <a:rPr lang="en-US" sz="1000" b="1">
                <a:solidFill>
                  <a:schemeClr val="bg1"/>
                </a:solidFill>
              </a:rPr>
              <a:t>Wireless</a:t>
            </a:r>
          </a:p>
          <a:p>
            <a:pPr algn="ctr" eaLnBrk="1" hangingPunct="1"/>
            <a:r>
              <a:rPr lang="en-US" sz="1000" b="1">
                <a:solidFill>
                  <a:schemeClr val="bg1"/>
                </a:solidFill>
              </a:rPr>
              <a:t>WLAN</a:t>
            </a:r>
          </a:p>
        </p:txBody>
      </p:sp>
      <p:sp>
        <p:nvSpPr>
          <p:cNvPr id="6164" name="Rectangle 20"/>
          <p:cNvSpPr>
            <a:spLocks noChangeArrowheads="1"/>
          </p:cNvSpPr>
          <p:nvPr/>
        </p:nvSpPr>
        <p:spPr bwMode="auto">
          <a:xfrm>
            <a:off x="3111500" y="367030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802.15</a:t>
            </a:r>
          </a:p>
          <a:p>
            <a:pPr algn="ctr" eaLnBrk="1" hangingPunct="1"/>
            <a:r>
              <a:rPr lang="en-US" sz="1000" b="1" dirty="0">
                <a:solidFill>
                  <a:schemeClr val="bg1"/>
                </a:solidFill>
              </a:rPr>
              <a:t>Wireless</a:t>
            </a:r>
          </a:p>
          <a:p>
            <a:pPr algn="ctr" eaLnBrk="1" hangingPunct="1"/>
            <a:r>
              <a:rPr lang="en-US" sz="1000" b="1" dirty="0" smtClean="0">
                <a:solidFill>
                  <a:schemeClr val="bg1"/>
                </a:solidFill>
              </a:rPr>
              <a:t>Specialty</a:t>
            </a:r>
            <a:endParaRPr lang="en-US" sz="1000" b="1" dirty="0">
              <a:solidFill>
                <a:schemeClr val="bg1"/>
              </a:solidFill>
            </a:endParaRPr>
          </a:p>
          <a:p>
            <a:pPr algn="ctr" eaLnBrk="1" hangingPunct="1"/>
            <a:r>
              <a:rPr lang="en-US" sz="1000" b="1" dirty="0">
                <a:solidFill>
                  <a:schemeClr val="bg1"/>
                </a:solidFill>
              </a:rPr>
              <a:t>Networks</a:t>
            </a:r>
          </a:p>
        </p:txBody>
      </p:sp>
      <p:sp>
        <p:nvSpPr>
          <p:cNvPr id="6165" name="Freeform 21"/>
          <p:cNvSpPr>
            <a:spLocks/>
          </p:cNvSpPr>
          <p:nvPr/>
        </p:nvSpPr>
        <p:spPr bwMode="auto">
          <a:xfrm>
            <a:off x="1590675" y="2320925"/>
            <a:ext cx="3486150" cy="244475"/>
          </a:xfrm>
          <a:custGeom>
            <a:avLst/>
            <a:gdLst>
              <a:gd name="T0" fmla="*/ 0 w 1920"/>
              <a:gd name="T1" fmla="*/ 244475 h 96"/>
              <a:gd name="T2" fmla="*/ 0 w 1920"/>
              <a:gd name="T3" fmla="*/ 0 h 96"/>
              <a:gd name="T4" fmla="*/ 3486150 w 1920"/>
              <a:gd name="T5" fmla="*/ 0 h 96"/>
              <a:gd name="T6" fmla="*/ 3486150 w 1920"/>
              <a:gd name="T7" fmla="*/ 244475 h 96"/>
              <a:gd name="T8" fmla="*/ 0 60000 65536"/>
              <a:gd name="T9" fmla="*/ 0 60000 65536"/>
              <a:gd name="T10" fmla="*/ 0 60000 65536"/>
              <a:gd name="T11" fmla="*/ 0 60000 65536"/>
              <a:gd name="T12" fmla="*/ 0 w 1920"/>
              <a:gd name="T13" fmla="*/ 0 h 96"/>
              <a:gd name="T14" fmla="*/ 1920 w 1920"/>
              <a:gd name="T15" fmla="*/ 96 h 96"/>
            </a:gdLst>
            <a:ahLst/>
            <a:cxnLst>
              <a:cxn ang="T8">
                <a:pos x="T0" y="T1"/>
              </a:cxn>
              <a:cxn ang="T9">
                <a:pos x="T2" y="T3"/>
              </a:cxn>
              <a:cxn ang="T10">
                <a:pos x="T4" y="T5"/>
              </a:cxn>
              <a:cxn ang="T11">
                <a:pos x="T6" y="T7"/>
              </a:cxn>
            </a:cxnLst>
            <a:rect l="T12" t="T13" r="T14" b="T15"/>
            <a:pathLst>
              <a:path w="1920" h="96">
                <a:moveTo>
                  <a:pt x="0" y="96"/>
                </a:moveTo>
                <a:lnTo>
                  <a:pt x="0" y="0"/>
                </a:lnTo>
                <a:lnTo>
                  <a:pt x="1920" y="0"/>
                </a:lnTo>
                <a:lnTo>
                  <a:pt x="1920" y="96"/>
                </a:ln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6" name="Line 22"/>
          <p:cNvSpPr>
            <a:spLocks noChangeShapeType="1"/>
          </p:cNvSpPr>
          <p:nvPr/>
        </p:nvSpPr>
        <p:spPr bwMode="auto">
          <a:xfrm>
            <a:off x="3544888" y="2303463"/>
            <a:ext cx="0" cy="1666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 name="Rectangle 23"/>
          <p:cNvSpPr>
            <a:spLocks noChangeArrowheads="1"/>
          </p:cNvSpPr>
          <p:nvPr/>
        </p:nvSpPr>
        <p:spPr bwMode="auto">
          <a:xfrm>
            <a:off x="7166199" y="3686175"/>
            <a:ext cx="739775"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802.21</a:t>
            </a:r>
          </a:p>
          <a:p>
            <a:pPr algn="ctr" eaLnBrk="1" hangingPunct="1"/>
            <a:r>
              <a:rPr lang="en-US" sz="1000" b="1" dirty="0">
                <a:solidFill>
                  <a:schemeClr val="bg1"/>
                </a:solidFill>
              </a:rPr>
              <a:t>Media</a:t>
            </a:r>
          </a:p>
          <a:p>
            <a:pPr algn="ctr" eaLnBrk="1" hangingPunct="1"/>
            <a:r>
              <a:rPr lang="en-US" sz="1000" b="1" dirty="0">
                <a:solidFill>
                  <a:schemeClr val="bg1"/>
                </a:solidFill>
              </a:rPr>
              <a:t>Independent</a:t>
            </a:r>
          </a:p>
          <a:p>
            <a:pPr algn="ctr" eaLnBrk="1" hangingPunct="1"/>
            <a:r>
              <a:rPr lang="en-US" sz="1000" b="1" dirty="0">
                <a:solidFill>
                  <a:schemeClr val="bg1"/>
                </a:solidFill>
              </a:rPr>
              <a:t>Handoff </a:t>
            </a:r>
          </a:p>
        </p:txBody>
      </p:sp>
      <p:sp>
        <p:nvSpPr>
          <p:cNvPr id="6168" name="Line 24"/>
          <p:cNvSpPr>
            <a:spLocks noChangeShapeType="1"/>
          </p:cNvSpPr>
          <p:nvPr/>
        </p:nvSpPr>
        <p:spPr bwMode="auto">
          <a:xfrm>
            <a:off x="808038" y="3406775"/>
            <a:ext cx="734695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69" name="Rectangle 26"/>
          <p:cNvSpPr>
            <a:spLocks noChangeArrowheads="1"/>
          </p:cNvSpPr>
          <p:nvPr/>
        </p:nvSpPr>
        <p:spPr bwMode="auto">
          <a:xfrm>
            <a:off x="6025472" y="36830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802.19</a:t>
            </a:r>
          </a:p>
          <a:p>
            <a:pPr algn="ctr" eaLnBrk="1" hangingPunct="1"/>
            <a:r>
              <a:rPr lang="en-US" sz="1000" b="1">
                <a:solidFill>
                  <a:schemeClr val="bg1"/>
                </a:solidFill>
              </a:rPr>
              <a:t>Co-existence</a:t>
            </a:r>
          </a:p>
          <a:p>
            <a:pPr algn="ctr" eaLnBrk="1" hangingPunct="1"/>
            <a:r>
              <a:rPr lang="en-US" sz="1000" b="1">
                <a:solidFill>
                  <a:schemeClr val="bg1"/>
                </a:solidFill>
              </a:rPr>
              <a:t>WG</a:t>
            </a:r>
          </a:p>
        </p:txBody>
      </p:sp>
      <p:sp>
        <p:nvSpPr>
          <p:cNvPr id="6170" name="Line 27"/>
          <p:cNvSpPr>
            <a:spLocks noChangeShapeType="1"/>
          </p:cNvSpPr>
          <p:nvPr/>
        </p:nvSpPr>
        <p:spPr bwMode="auto">
          <a:xfrm>
            <a:off x="5981700" y="3417888"/>
            <a:ext cx="1588" cy="1439862"/>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1" name="Rectangle 28"/>
          <p:cNvSpPr>
            <a:spLocks noChangeArrowheads="1"/>
          </p:cNvSpPr>
          <p:nvPr/>
        </p:nvSpPr>
        <p:spPr bwMode="auto">
          <a:xfrm>
            <a:off x="304800" y="2478088"/>
            <a:ext cx="2422525" cy="733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endParaRPr lang="en-US" sz="1000" b="1">
              <a:solidFill>
                <a:srgbClr val="FFFF00"/>
              </a:solidFill>
            </a:endParaRPr>
          </a:p>
          <a:p>
            <a:pPr algn="ctr" eaLnBrk="1" hangingPunct="1"/>
            <a:r>
              <a:rPr lang="en-US" sz="1000" b="1">
                <a:solidFill>
                  <a:srgbClr val="FFFF00"/>
                </a:solidFill>
              </a:rPr>
              <a:t>Sponsor</a:t>
            </a:r>
          </a:p>
          <a:p>
            <a:pPr algn="ctr" eaLnBrk="1" hangingPunct="1"/>
            <a:r>
              <a:rPr lang="en-US" sz="1000" b="1">
                <a:solidFill>
                  <a:srgbClr val="FFFF00"/>
                </a:solidFill>
              </a:rPr>
              <a:t>IEEE 802</a:t>
            </a:r>
          </a:p>
          <a:p>
            <a:pPr algn="ctr" eaLnBrk="1" hangingPunct="1"/>
            <a:r>
              <a:rPr lang="en-US" sz="1000" b="1">
                <a:solidFill>
                  <a:srgbClr val="FFFF00"/>
                </a:solidFill>
              </a:rPr>
              <a:t>Local and Metropolitan Area Networks</a:t>
            </a:r>
          </a:p>
          <a:p>
            <a:pPr algn="ctr" eaLnBrk="1" hangingPunct="1"/>
            <a:r>
              <a:rPr lang="en-US" sz="1000" b="1">
                <a:solidFill>
                  <a:srgbClr val="FFFF00"/>
                </a:solidFill>
              </a:rPr>
              <a:t>(LMSC)</a:t>
            </a:r>
          </a:p>
          <a:p>
            <a:pPr algn="ctr" eaLnBrk="1" hangingPunct="1"/>
            <a:endParaRPr lang="en-US" sz="1000" b="1">
              <a:solidFill>
                <a:srgbClr val="FFFF00"/>
              </a:solidFill>
            </a:endParaRPr>
          </a:p>
        </p:txBody>
      </p:sp>
      <p:sp>
        <p:nvSpPr>
          <p:cNvPr id="6172" name="Rectangle 29"/>
          <p:cNvSpPr>
            <a:spLocks noChangeArrowheads="1"/>
          </p:cNvSpPr>
          <p:nvPr/>
        </p:nvSpPr>
        <p:spPr bwMode="auto">
          <a:xfrm>
            <a:off x="2997200"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3" name="Rectangle 30"/>
          <p:cNvSpPr>
            <a:spLocks noChangeArrowheads="1"/>
          </p:cNvSpPr>
          <p:nvPr/>
        </p:nvSpPr>
        <p:spPr bwMode="auto">
          <a:xfrm>
            <a:off x="441801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4" name="Line 31"/>
          <p:cNvSpPr>
            <a:spLocks noChangeShapeType="1"/>
          </p:cNvSpPr>
          <p:nvPr/>
        </p:nvSpPr>
        <p:spPr bwMode="auto">
          <a:xfrm>
            <a:off x="6365875" y="2322513"/>
            <a:ext cx="1651000" cy="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5" name="Rectangle 32"/>
          <p:cNvSpPr>
            <a:spLocks noChangeArrowheads="1"/>
          </p:cNvSpPr>
          <p:nvPr/>
        </p:nvSpPr>
        <p:spPr bwMode="auto">
          <a:xfrm>
            <a:off x="578326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6" name="Line 33"/>
          <p:cNvSpPr>
            <a:spLocks noChangeShapeType="1"/>
          </p:cNvSpPr>
          <p:nvPr/>
        </p:nvSpPr>
        <p:spPr bwMode="auto">
          <a:xfrm>
            <a:off x="5051425" y="2322513"/>
            <a:ext cx="137160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7" name="Line 34"/>
          <p:cNvSpPr>
            <a:spLocks noChangeShapeType="1"/>
          </p:cNvSpPr>
          <p:nvPr/>
        </p:nvSpPr>
        <p:spPr bwMode="auto">
          <a:xfrm>
            <a:off x="6423025" y="2319338"/>
            <a:ext cx="0" cy="2032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9" name="Rectangle 36"/>
          <p:cNvSpPr>
            <a:spLocks noChangeArrowheads="1"/>
          </p:cNvSpPr>
          <p:nvPr/>
        </p:nvSpPr>
        <p:spPr bwMode="auto">
          <a:xfrm>
            <a:off x="5069364" y="367823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802.18</a:t>
            </a:r>
          </a:p>
          <a:p>
            <a:pPr algn="ctr" eaLnBrk="1" hangingPunct="1"/>
            <a:r>
              <a:rPr lang="en-US" sz="1000" b="1" dirty="0">
                <a:solidFill>
                  <a:schemeClr val="bg1"/>
                </a:solidFill>
              </a:rPr>
              <a:t>Radio</a:t>
            </a:r>
          </a:p>
          <a:p>
            <a:pPr algn="ctr" eaLnBrk="1" hangingPunct="1"/>
            <a:r>
              <a:rPr lang="en-US" sz="1000" b="1" dirty="0">
                <a:solidFill>
                  <a:schemeClr val="bg1"/>
                </a:solidFill>
              </a:rPr>
              <a:t>Regulatory</a:t>
            </a:r>
          </a:p>
          <a:p>
            <a:pPr algn="ctr" eaLnBrk="1" hangingPunct="1"/>
            <a:r>
              <a:rPr lang="en-US" sz="1000" b="1" dirty="0">
                <a:solidFill>
                  <a:schemeClr val="bg1"/>
                </a:solidFill>
              </a:rPr>
              <a:t>TAG</a:t>
            </a:r>
          </a:p>
        </p:txBody>
      </p:sp>
      <p:sp>
        <p:nvSpPr>
          <p:cNvPr id="6180" name="Rectangle 37"/>
          <p:cNvSpPr>
            <a:spLocks noChangeArrowheads="1"/>
          </p:cNvSpPr>
          <p:nvPr/>
        </p:nvSpPr>
        <p:spPr bwMode="auto">
          <a:xfrm>
            <a:off x="4059238" y="366395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802.16</a:t>
            </a:r>
          </a:p>
          <a:p>
            <a:pPr algn="ctr" eaLnBrk="1" hangingPunct="1"/>
            <a:r>
              <a:rPr lang="en-US" sz="1000" b="1">
                <a:solidFill>
                  <a:schemeClr val="bg1"/>
                </a:solidFill>
              </a:rPr>
              <a:t>Wireless</a:t>
            </a:r>
          </a:p>
          <a:p>
            <a:pPr algn="ctr" eaLnBrk="1" hangingPunct="1"/>
            <a:r>
              <a:rPr lang="en-US" sz="1000" b="1">
                <a:solidFill>
                  <a:schemeClr val="bg1"/>
                </a:solidFill>
              </a:rPr>
              <a:t>Broadband </a:t>
            </a:r>
          </a:p>
          <a:p>
            <a:pPr algn="ctr" eaLnBrk="1" hangingPunct="1"/>
            <a:r>
              <a:rPr lang="en-US" sz="1000" b="1">
                <a:solidFill>
                  <a:schemeClr val="bg1"/>
                </a:solidFill>
              </a:rPr>
              <a:t>Access</a:t>
            </a:r>
          </a:p>
        </p:txBody>
      </p:sp>
      <p:sp>
        <p:nvSpPr>
          <p:cNvPr id="6181" name="Rectangle 38"/>
          <p:cNvSpPr>
            <a:spLocks noChangeArrowheads="1"/>
          </p:cNvSpPr>
          <p:nvPr/>
        </p:nvSpPr>
        <p:spPr bwMode="auto">
          <a:xfrm>
            <a:off x="5551488" y="47244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802.22</a:t>
            </a:r>
          </a:p>
          <a:p>
            <a:pPr algn="ctr" eaLnBrk="1" hangingPunct="1"/>
            <a:r>
              <a:rPr lang="en-US" sz="1000" b="1">
                <a:solidFill>
                  <a:schemeClr val="bg1"/>
                </a:solidFill>
              </a:rPr>
              <a:t>Wireless</a:t>
            </a:r>
          </a:p>
          <a:p>
            <a:pPr algn="ctr" eaLnBrk="1" hangingPunct="1"/>
            <a:r>
              <a:rPr lang="en-US" sz="1000" b="1">
                <a:solidFill>
                  <a:schemeClr val="bg1"/>
                </a:solidFill>
              </a:rPr>
              <a:t>Regional</a:t>
            </a:r>
          </a:p>
          <a:p>
            <a:pPr algn="ctr" eaLnBrk="1" hangingPunct="1"/>
            <a:r>
              <a:rPr lang="en-US" sz="1000" b="1">
                <a:solidFill>
                  <a:schemeClr val="bg1"/>
                </a:solidFill>
              </a:rPr>
              <a:t>Area</a:t>
            </a:r>
          </a:p>
          <a:p>
            <a:pPr algn="ctr" eaLnBrk="1" hangingPunct="1"/>
            <a:r>
              <a:rPr lang="en-US" sz="1000" b="1">
                <a:solidFill>
                  <a:schemeClr val="bg1"/>
                </a:solidFill>
              </a:rPr>
              <a:t>Networks</a:t>
            </a:r>
          </a:p>
        </p:txBody>
      </p:sp>
      <p:sp>
        <p:nvSpPr>
          <p:cNvPr id="6182" name="Rectangle 39"/>
          <p:cNvSpPr>
            <a:spLocks noChangeArrowheads="1"/>
          </p:cNvSpPr>
          <p:nvPr/>
        </p:nvSpPr>
        <p:spPr bwMode="auto">
          <a:xfrm>
            <a:off x="344488" y="3679825"/>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a:t>
            </a:r>
          </a:p>
          <a:p>
            <a:pPr algn="ctr" eaLnBrk="1" hangingPunct="1"/>
            <a:r>
              <a:rPr lang="en-US" sz="1000" b="1">
                <a:solidFill>
                  <a:schemeClr val="bg1"/>
                </a:solidFill>
              </a:rPr>
              <a:t>Higher</a:t>
            </a:r>
          </a:p>
          <a:p>
            <a:pPr algn="ctr" eaLnBrk="1" hangingPunct="1"/>
            <a:r>
              <a:rPr lang="en-US" sz="1000" b="1">
                <a:solidFill>
                  <a:schemeClr val="bg1"/>
                </a:solidFill>
              </a:rPr>
              <a:t>Layer</a:t>
            </a:r>
          </a:p>
          <a:p>
            <a:pPr algn="ctr" eaLnBrk="1" hangingPunct="1"/>
            <a:r>
              <a:rPr lang="en-US" sz="1000" b="1">
                <a:solidFill>
                  <a:schemeClr val="bg1"/>
                </a:solidFill>
              </a:rPr>
              <a:t>LAN</a:t>
            </a:r>
          </a:p>
          <a:p>
            <a:pPr algn="ctr" eaLnBrk="1" hangingPunct="1"/>
            <a:r>
              <a:rPr lang="en-US" sz="1000" b="1">
                <a:solidFill>
                  <a:schemeClr val="bg1"/>
                </a:solidFill>
              </a:rPr>
              <a:t>Protocols</a:t>
            </a:r>
          </a:p>
        </p:txBody>
      </p:sp>
      <p:sp>
        <p:nvSpPr>
          <p:cNvPr id="6183" name="Rectangle 40"/>
          <p:cNvSpPr>
            <a:spLocks noChangeArrowheads="1"/>
          </p:cNvSpPr>
          <p:nvPr/>
        </p:nvSpPr>
        <p:spPr bwMode="auto">
          <a:xfrm>
            <a:off x="7648649" y="4725144"/>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smtClean="0">
                <a:solidFill>
                  <a:schemeClr val="bg1"/>
                </a:solidFill>
              </a:rPr>
              <a:t>Privacy</a:t>
            </a:r>
            <a:endParaRPr lang="en-US" sz="1000" b="1" dirty="0">
              <a:solidFill>
                <a:schemeClr val="bg1"/>
              </a:solidFill>
            </a:endParaRPr>
          </a:p>
          <a:p>
            <a:pPr algn="ctr" eaLnBrk="1" hangingPunct="1"/>
            <a:r>
              <a:rPr lang="en-US" sz="1000" b="1" dirty="0" smtClean="0">
                <a:solidFill>
                  <a:schemeClr val="bg1"/>
                </a:solidFill>
              </a:rPr>
              <a:t>Study</a:t>
            </a:r>
          </a:p>
          <a:p>
            <a:pPr algn="ctr" eaLnBrk="1" hangingPunct="1"/>
            <a:r>
              <a:rPr lang="en-US" sz="1000" b="1" dirty="0" smtClean="0">
                <a:solidFill>
                  <a:schemeClr val="bg1"/>
                </a:solidFill>
              </a:rPr>
              <a:t>Group</a:t>
            </a:r>
            <a:endParaRPr lang="en-US" sz="1000" b="1" dirty="0">
              <a:solidFill>
                <a:schemeClr val="bg1"/>
              </a:solidFill>
            </a:endParaRPr>
          </a:p>
        </p:txBody>
      </p:sp>
      <p:sp>
        <p:nvSpPr>
          <p:cNvPr id="6184" name="Oval 41"/>
          <p:cNvSpPr>
            <a:spLocks noChangeArrowheads="1"/>
          </p:cNvSpPr>
          <p:nvPr/>
        </p:nvSpPr>
        <p:spPr bwMode="auto">
          <a:xfrm>
            <a:off x="2843213" y="3213100"/>
            <a:ext cx="1295400" cy="1676400"/>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85" name="Text Box 42"/>
          <p:cNvSpPr txBox="1">
            <a:spLocks noChangeArrowheads="1"/>
          </p:cNvSpPr>
          <p:nvPr/>
        </p:nvSpPr>
        <p:spPr bwMode="auto">
          <a:xfrm>
            <a:off x="228600" y="5811986"/>
            <a:ext cx="4495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dirty="0"/>
              <a:t>Voting Members </a:t>
            </a:r>
            <a:r>
              <a:rPr lang="en-US" sz="1800" dirty="0" smtClean="0"/>
              <a:t>~103</a:t>
            </a:r>
            <a:endParaRPr lang="en-US" sz="1800" dirty="0"/>
          </a:p>
          <a:p>
            <a:pPr eaLnBrk="1" hangingPunct="1"/>
            <a:r>
              <a:rPr lang="en-US" sz="1800" dirty="0">
                <a:solidFill>
                  <a:srgbClr val="FF0000"/>
                </a:solidFill>
              </a:rPr>
              <a:t>www.ieee802.org/15</a:t>
            </a:r>
          </a:p>
        </p:txBody>
      </p:sp>
      <p:sp>
        <p:nvSpPr>
          <p:cNvPr id="6186" name="Line 43"/>
          <p:cNvSpPr>
            <a:spLocks noChangeShapeType="1"/>
          </p:cNvSpPr>
          <p:nvPr/>
        </p:nvSpPr>
        <p:spPr bwMode="auto">
          <a:xfrm flipV="1">
            <a:off x="2555776" y="4815110"/>
            <a:ext cx="536575" cy="9968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 name="Rectangle 40"/>
          <p:cNvSpPr>
            <a:spLocks noChangeArrowheads="1"/>
          </p:cNvSpPr>
          <p:nvPr/>
        </p:nvSpPr>
        <p:spPr bwMode="auto">
          <a:xfrm>
            <a:off x="323528" y="4797152"/>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err="1" smtClean="0">
                <a:solidFill>
                  <a:schemeClr val="bg1"/>
                </a:solidFill>
              </a:rPr>
              <a:t>OmniRan</a:t>
            </a:r>
            <a:endParaRPr lang="en-US" sz="1000"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802.15 Scope and Purpose</a:t>
            </a:r>
          </a:p>
        </p:txBody>
      </p:sp>
      <p:sp>
        <p:nvSpPr>
          <p:cNvPr id="8195" name="Rectangle 3"/>
          <p:cNvSpPr>
            <a:spLocks noGrp="1" noChangeArrowheads="1"/>
          </p:cNvSpPr>
          <p:nvPr>
            <p:ph type="body" idx="1"/>
          </p:nvPr>
        </p:nvSpPr>
        <p:spPr>
          <a:xfrm>
            <a:off x="468313" y="1341438"/>
            <a:ext cx="8229600" cy="4525962"/>
          </a:xfrm>
        </p:spPr>
        <p:txBody>
          <a:bodyPr/>
          <a:lstStyle/>
          <a:p>
            <a:pPr eaLnBrk="1" hangingPunct="1">
              <a:lnSpc>
                <a:spcPct val="90000"/>
              </a:lnSpc>
            </a:pPr>
            <a:r>
              <a:rPr lang="en-US" sz="2800" dirty="0" smtClean="0"/>
              <a:t>Initial activities focused on wearable devices hence “personal area networks”</a:t>
            </a:r>
          </a:p>
          <a:p>
            <a:pPr eaLnBrk="1" hangingPunct="1">
              <a:lnSpc>
                <a:spcPct val="90000"/>
              </a:lnSpc>
            </a:pPr>
            <a:r>
              <a:rPr lang="en-US" sz="2800" dirty="0" smtClean="0"/>
              <a:t>Activities have proven to be much more diverse and varied</a:t>
            </a:r>
          </a:p>
          <a:p>
            <a:pPr lvl="1" eaLnBrk="1" hangingPunct="1">
              <a:lnSpc>
                <a:spcPct val="90000"/>
              </a:lnSpc>
            </a:pPr>
            <a:r>
              <a:rPr lang="en-US" sz="2400" dirty="0" smtClean="0"/>
              <a:t>Data rates from 2kbps to 2gbs</a:t>
            </a:r>
          </a:p>
          <a:p>
            <a:pPr lvl="1" eaLnBrk="1" hangingPunct="1">
              <a:lnSpc>
                <a:spcPct val="90000"/>
              </a:lnSpc>
            </a:pPr>
            <a:r>
              <a:rPr lang="en-US" sz="2400" dirty="0" smtClean="0"/>
              <a:t>Ranges from meters to kilometers</a:t>
            </a:r>
          </a:p>
          <a:p>
            <a:pPr lvl="1" eaLnBrk="1" hangingPunct="1">
              <a:lnSpc>
                <a:spcPct val="90000"/>
              </a:lnSpc>
            </a:pPr>
            <a:r>
              <a:rPr lang="en-US" sz="2400" dirty="0" smtClean="0"/>
              <a:t>Frequencies from 400MHz to 800THz</a:t>
            </a:r>
          </a:p>
          <a:p>
            <a:pPr lvl="1" eaLnBrk="1" hangingPunct="1">
              <a:lnSpc>
                <a:spcPct val="90000"/>
              </a:lnSpc>
            </a:pPr>
            <a:r>
              <a:rPr lang="en-US" sz="2400" dirty="0" smtClean="0"/>
              <a:t>Predominantly non TCP/IP applications</a:t>
            </a:r>
          </a:p>
          <a:p>
            <a:pPr eaLnBrk="1" hangingPunct="1">
              <a:lnSpc>
                <a:spcPct val="90000"/>
              </a:lnSpc>
            </a:pPr>
            <a:r>
              <a:rPr lang="en-US" sz="2800" dirty="0" smtClean="0"/>
              <a:t>Focus is on “specialty”, typically short range, communications.  If it is wireless and not a LAN, MAN, RAN, or WAN, odds are its 802.15</a:t>
            </a:r>
          </a:p>
          <a:p>
            <a:pPr eaLnBrk="1" hangingPunct="1">
              <a:lnSpc>
                <a:spcPct val="90000"/>
              </a:lnSpc>
            </a:pPr>
            <a:r>
              <a:rPr lang="en-US" sz="2800" dirty="0" smtClean="0"/>
              <a:t>Only 802 Working Group with multiple MACs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802.15 Completed Projects</a:t>
            </a:r>
          </a:p>
        </p:txBody>
      </p:sp>
      <p:sp>
        <p:nvSpPr>
          <p:cNvPr id="9219" name="Rectangle 3"/>
          <p:cNvSpPr>
            <a:spLocks noGrp="1" noChangeArrowheads="1"/>
          </p:cNvSpPr>
          <p:nvPr>
            <p:ph type="body" idx="1"/>
          </p:nvPr>
        </p:nvSpPr>
        <p:spPr>
          <a:xfrm>
            <a:off x="323850" y="1341438"/>
            <a:ext cx="8686800" cy="4525962"/>
          </a:xfrm>
        </p:spPr>
        <p:txBody>
          <a:bodyPr/>
          <a:lstStyle/>
          <a:p>
            <a:pPr eaLnBrk="1" hangingPunct="1"/>
            <a:r>
              <a:rPr lang="en-US" sz="2400" dirty="0" smtClean="0"/>
              <a:t>802.15.1 - Original Bluetooth</a:t>
            </a:r>
          </a:p>
          <a:p>
            <a:pPr eaLnBrk="1" hangingPunct="1"/>
            <a:r>
              <a:rPr lang="en-US" sz="2400" dirty="0" smtClean="0"/>
              <a:t>802.15.2 - Coexistence Recommended Practice Bluetooth/802.11</a:t>
            </a:r>
          </a:p>
          <a:p>
            <a:pPr eaLnBrk="1" hangingPunct="1"/>
            <a:r>
              <a:rPr lang="en-US" sz="2400" dirty="0" smtClean="0"/>
              <a:t>802.15.3 - High Rate (55 Mbps) Multimedia WPAN</a:t>
            </a:r>
          </a:p>
          <a:p>
            <a:pPr marL="457200" lvl="1" indent="0" eaLnBrk="1" hangingPunct="1">
              <a:buNone/>
            </a:pPr>
            <a:r>
              <a:rPr lang="en-US" sz="2400" dirty="0" smtClean="0"/>
              <a:t>15.3 amendments:</a:t>
            </a:r>
          </a:p>
          <a:p>
            <a:pPr lvl="1" eaLnBrk="1" hangingPunct="1"/>
            <a:r>
              <a:rPr lang="en-US" sz="2200" dirty="0" smtClean="0"/>
              <a:t>802.15.3c - High Rate (&gt;1Gbps) </a:t>
            </a:r>
            <a:r>
              <a:rPr lang="en-US" sz="2200" dirty="0" err="1" smtClean="0"/>
              <a:t>mmWave</a:t>
            </a:r>
            <a:r>
              <a:rPr lang="en-US" sz="2200" dirty="0" smtClean="0"/>
              <a:t> 15.3 PHY</a:t>
            </a:r>
          </a:p>
          <a:p>
            <a:pPr lvl="1" eaLnBrk="1" hangingPunct="1"/>
            <a:r>
              <a:rPr lang="en-US" sz="2200" dirty="0" smtClean="0">
                <a:solidFill>
                  <a:srgbClr val="000099"/>
                </a:solidFill>
              </a:rPr>
              <a:t>802.15.3 Revision A </a:t>
            </a:r>
            <a:r>
              <a:rPr lang="en-US" sz="2200" dirty="0">
                <a:solidFill>
                  <a:srgbClr val="000099"/>
                </a:solidFill>
              </a:rPr>
              <a:t>- Roll-up of amendments b and c plus conversion from 64 bit to 48 bit MAC addressing </a:t>
            </a:r>
            <a:endParaRPr lang="en-US" sz="2200" dirty="0" smtClean="0">
              <a:solidFill>
                <a:srgbClr val="000099"/>
              </a:solidFill>
            </a:endParaRPr>
          </a:p>
          <a:p>
            <a:pPr eaLnBrk="1" hangingPunct="1"/>
            <a:r>
              <a:rPr lang="en-US" sz="2400" dirty="0" smtClean="0"/>
              <a:t>802.15.4 - Low Rate (250kbps). Energy Efficient WPAN for WSN type applications</a:t>
            </a:r>
          </a:p>
          <a:p>
            <a:pPr marL="457200" lvl="1" indent="0" eaLnBrk="1" hangingPunct="1">
              <a:buNone/>
            </a:pPr>
            <a:r>
              <a:rPr lang="en-US" sz="2400" dirty="0" smtClean="0"/>
              <a:t>15.4 amendments:</a:t>
            </a:r>
          </a:p>
          <a:p>
            <a:pPr lvl="1" eaLnBrk="1" hangingPunct="1"/>
            <a:r>
              <a:rPr lang="en-US" sz="2200" dirty="0" smtClean="0"/>
              <a:t>802.15.4a - Higher data rate 15.4 UWB PHY</a:t>
            </a:r>
          </a:p>
          <a:p>
            <a:pPr lvl="1" eaLnBrk="1" hangingPunct="1"/>
            <a:r>
              <a:rPr lang="en-US" sz="2200" dirty="0" smtClean="0"/>
              <a:t>802.15.4c - Sub 1 GHz 15.4 PHY for China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smtClean="0"/>
              <a:t>802.15 Completed Projects</a:t>
            </a:r>
          </a:p>
        </p:txBody>
      </p:sp>
      <p:sp>
        <p:nvSpPr>
          <p:cNvPr id="10243" name="Rectangle 3"/>
          <p:cNvSpPr>
            <a:spLocks noGrp="1" noChangeArrowheads="1"/>
          </p:cNvSpPr>
          <p:nvPr>
            <p:ph type="body" idx="1"/>
          </p:nvPr>
        </p:nvSpPr>
        <p:spPr>
          <a:xfrm>
            <a:off x="457200" y="1412776"/>
            <a:ext cx="8458200" cy="4525963"/>
          </a:xfrm>
        </p:spPr>
        <p:txBody>
          <a:bodyPr/>
          <a:lstStyle/>
          <a:p>
            <a:pPr marL="457200" lvl="1" indent="0" eaLnBrk="1" hangingPunct="1">
              <a:lnSpc>
                <a:spcPct val="80000"/>
              </a:lnSpc>
              <a:buNone/>
            </a:pPr>
            <a:r>
              <a:rPr lang="en-US" sz="2400" dirty="0" smtClean="0"/>
              <a:t>15.4 Amendments (</a:t>
            </a:r>
            <a:r>
              <a:rPr lang="en-US" sz="2400" dirty="0" err="1" smtClean="0"/>
              <a:t>cont</a:t>
            </a:r>
            <a:r>
              <a:rPr lang="en-US" sz="2400" dirty="0" smtClean="0"/>
              <a:t>):</a:t>
            </a:r>
          </a:p>
          <a:p>
            <a:pPr lvl="1" eaLnBrk="1" hangingPunct="1">
              <a:lnSpc>
                <a:spcPct val="80000"/>
              </a:lnSpc>
            </a:pPr>
            <a:r>
              <a:rPr lang="en-US" sz="2200" dirty="0"/>
              <a:t>802.15.4d - Sub 1 GHz 15.4 PHY for Japan</a:t>
            </a:r>
          </a:p>
          <a:p>
            <a:pPr lvl="1" eaLnBrk="1" hangingPunct="1">
              <a:lnSpc>
                <a:spcPct val="80000"/>
              </a:lnSpc>
            </a:pPr>
            <a:r>
              <a:rPr lang="en-US" sz="2200" dirty="0" smtClean="0"/>
              <a:t>802.15.4e - 15.4 MAC Enhancements (GTS among others)</a:t>
            </a:r>
          </a:p>
          <a:p>
            <a:pPr lvl="1" eaLnBrk="1" hangingPunct="1">
              <a:lnSpc>
                <a:spcPct val="80000"/>
              </a:lnSpc>
            </a:pPr>
            <a:r>
              <a:rPr lang="en-US" sz="2200" dirty="0" smtClean="0"/>
              <a:t>802.15.4f  - 15.4 PHY for Active RFID</a:t>
            </a:r>
          </a:p>
          <a:p>
            <a:pPr lvl="1" eaLnBrk="1" hangingPunct="1">
              <a:lnSpc>
                <a:spcPct val="80000"/>
              </a:lnSpc>
            </a:pPr>
            <a:r>
              <a:rPr lang="en-US" sz="2200" dirty="0" smtClean="0"/>
              <a:t>802.15.4g - 15.4 PHY for Field Area Smart Utility Networks</a:t>
            </a:r>
          </a:p>
          <a:p>
            <a:pPr lvl="1" eaLnBrk="1" hangingPunct="1">
              <a:lnSpc>
                <a:spcPct val="80000"/>
              </a:lnSpc>
            </a:pPr>
            <a:r>
              <a:rPr lang="en-US" sz="2200" dirty="0" smtClean="0"/>
              <a:t>802.15.4-2011 - 15.4 Roll-up to include 15.4a,c &amp; d</a:t>
            </a:r>
          </a:p>
          <a:p>
            <a:pPr lvl="1" eaLnBrk="1" hangingPunct="1">
              <a:lnSpc>
                <a:spcPct val="80000"/>
              </a:lnSpc>
            </a:pPr>
            <a:r>
              <a:rPr lang="en-US" sz="2200" dirty="0" smtClean="0"/>
              <a:t>802.15.4j - </a:t>
            </a:r>
            <a:r>
              <a:rPr lang="en-US" sz="2200" dirty="0"/>
              <a:t>15.4 PHY </a:t>
            </a:r>
            <a:r>
              <a:rPr lang="en-US" sz="2200" dirty="0" smtClean="0"/>
              <a:t>using US dedicated medical band</a:t>
            </a:r>
            <a:endParaRPr lang="en-US" sz="2200" dirty="0"/>
          </a:p>
          <a:p>
            <a:pPr lvl="1" eaLnBrk="1" hangingPunct="1">
              <a:lnSpc>
                <a:spcPct val="80000"/>
              </a:lnSpc>
            </a:pPr>
            <a:r>
              <a:rPr lang="en-US" sz="2200" dirty="0" smtClean="0"/>
              <a:t>802.15.4k - </a:t>
            </a:r>
            <a:r>
              <a:rPr lang="en-US" sz="2200" dirty="0"/>
              <a:t>15.4 PHY for </a:t>
            </a:r>
            <a:r>
              <a:rPr lang="en-US" sz="2200" dirty="0" smtClean="0"/>
              <a:t>Low Energy Critical Infrastructure Monitoring</a:t>
            </a:r>
          </a:p>
          <a:p>
            <a:pPr lvl="1" eaLnBrk="1" hangingPunct="1">
              <a:lnSpc>
                <a:spcPct val="80000"/>
              </a:lnSpc>
            </a:pPr>
            <a:r>
              <a:rPr lang="en-US" sz="2200" dirty="0" smtClean="0"/>
              <a:t>802.15.4m - 15.4 PHY for operation in TV White Spaces</a:t>
            </a:r>
          </a:p>
          <a:p>
            <a:pPr lvl="1" eaLnBrk="1" hangingPunct="1">
              <a:lnSpc>
                <a:spcPct val="80000"/>
              </a:lnSpc>
            </a:pPr>
            <a:r>
              <a:rPr lang="en-US" sz="2200" dirty="0" smtClean="0"/>
              <a:t>802.15.4n - 15.4 PHY for Chinese Medical Applications </a:t>
            </a:r>
          </a:p>
          <a:p>
            <a:pPr lvl="1" eaLnBrk="1" hangingPunct="1">
              <a:lnSpc>
                <a:spcPct val="80000"/>
              </a:lnSpc>
            </a:pPr>
            <a:r>
              <a:rPr lang="en-US" sz="2200" dirty="0" smtClean="0"/>
              <a:t>802.15.4p - 15.4 PHY for Rail Communications and Control</a:t>
            </a:r>
          </a:p>
          <a:p>
            <a:pPr lvl="1" eaLnBrk="1" hangingPunct="1">
              <a:lnSpc>
                <a:spcPct val="80000"/>
              </a:lnSpc>
            </a:pPr>
            <a:r>
              <a:rPr lang="en-US" sz="2200" dirty="0" smtClean="0"/>
              <a:t>802.15.4q - </a:t>
            </a:r>
            <a:r>
              <a:rPr lang="en-US" sz="2200" dirty="0"/>
              <a:t>Ultra Low Power 15.4 </a:t>
            </a:r>
            <a:r>
              <a:rPr lang="en-US" sz="2200" dirty="0" smtClean="0"/>
              <a:t>PHY</a:t>
            </a:r>
          </a:p>
          <a:p>
            <a:pPr eaLnBrk="1" hangingPunct="1">
              <a:lnSpc>
                <a:spcPct val="80000"/>
              </a:lnSpc>
            </a:pPr>
            <a:r>
              <a:rPr lang="en-US" sz="2600" dirty="0" smtClean="0"/>
              <a:t>802.15.4-2015 - Revision C (bug fixes and roll-up</a:t>
            </a:r>
            <a:br>
              <a:rPr lang="en-US" sz="2600" dirty="0" smtClean="0"/>
            </a:br>
            <a:r>
              <a:rPr lang="en-US" sz="2600" dirty="0" smtClean="0"/>
              <a:t>of amendments </a:t>
            </a:r>
            <a:r>
              <a:rPr lang="en-US" sz="2600" dirty="0" err="1" smtClean="0"/>
              <a:t>e,f,g,j,k,m</a:t>
            </a:r>
            <a:r>
              <a:rPr lang="en-US" sz="2600" dirty="0" smtClean="0"/>
              <a:t>, and p)</a:t>
            </a:r>
            <a:endParaRPr lang="en-US" sz="2600" dirty="0"/>
          </a:p>
          <a:p>
            <a:pPr lvl="1" eaLnBrk="1" hangingPunct="1">
              <a:lnSpc>
                <a:spcPct val="80000"/>
              </a:lnSpc>
            </a:pPr>
            <a:endParaRPr lang="en-US" sz="2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 Completed Projects</a:t>
            </a:r>
          </a:p>
        </p:txBody>
      </p:sp>
      <p:sp>
        <p:nvSpPr>
          <p:cNvPr id="3" name="Content Placeholder 2"/>
          <p:cNvSpPr>
            <a:spLocks noGrp="1"/>
          </p:cNvSpPr>
          <p:nvPr>
            <p:ph idx="1"/>
          </p:nvPr>
        </p:nvSpPr>
        <p:spPr>
          <a:xfrm>
            <a:off x="539552" y="1567334"/>
            <a:ext cx="8229600" cy="4525962"/>
          </a:xfrm>
        </p:spPr>
        <p:txBody>
          <a:bodyPr/>
          <a:lstStyle/>
          <a:p>
            <a:pPr eaLnBrk="1" hangingPunct="1">
              <a:lnSpc>
                <a:spcPct val="80000"/>
              </a:lnSpc>
            </a:pPr>
            <a:r>
              <a:rPr lang="en-US" sz="2800" dirty="0" smtClean="0"/>
              <a:t>802.15.5 - Mesh </a:t>
            </a:r>
            <a:r>
              <a:rPr lang="en-US" sz="2800" dirty="0"/>
              <a:t>Networking Recommended </a:t>
            </a:r>
            <a:r>
              <a:rPr lang="en-US" sz="2800" dirty="0" smtClean="0"/>
              <a:t>Practice</a:t>
            </a:r>
          </a:p>
          <a:p>
            <a:pPr eaLnBrk="1" hangingPunct="1">
              <a:lnSpc>
                <a:spcPct val="80000"/>
              </a:lnSpc>
            </a:pPr>
            <a:endParaRPr lang="en-US" sz="900" dirty="0"/>
          </a:p>
          <a:p>
            <a:pPr eaLnBrk="1" hangingPunct="1">
              <a:lnSpc>
                <a:spcPct val="80000"/>
              </a:lnSpc>
            </a:pPr>
            <a:r>
              <a:rPr lang="en-US" sz="2800" dirty="0" smtClean="0"/>
              <a:t>802.15.6 - </a:t>
            </a:r>
            <a:r>
              <a:rPr lang="en-US" sz="2800" dirty="0"/>
              <a:t>Body Area Networking for medical and entertainment </a:t>
            </a:r>
            <a:r>
              <a:rPr lang="en-US" sz="2800" dirty="0" smtClean="0"/>
              <a:t>applications</a:t>
            </a:r>
          </a:p>
          <a:p>
            <a:pPr eaLnBrk="1" hangingPunct="1">
              <a:lnSpc>
                <a:spcPct val="80000"/>
              </a:lnSpc>
            </a:pPr>
            <a:endParaRPr lang="en-US" sz="900" dirty="0"/>
          </a:p>
          <a:p>
            <a:pPr eaLnBrk="1" hangingPunct="1">
              <a:lnSpc>
                <a:spcPct val="80000"/>
              </a:lnSpc>
            </a:pPr>
            <a:r>
              <a:rPr lang="en-US" sz="2800" dirty="0" smtClean="0"/>
              <a:t>802.15.7 - </a:t>
            </a:r>
            <a:r>
              <a:rPr lang="en-US" sz="2800" dirty="0"/>
              <a:t>Visible Light Communications using structured lighting</a:t>
            </a:r>
          </a:p>
          <a:p>
            <a:pPr eaLnBrk="1" hangingPunct="1">
              <a:lnSpc>
                <a:spcPct val="80000"/>
              </a:lnSpc>
            </a:pPr>
            <a:endParaRPr lang="en-US" sz="900" dirty="0">
              <a:solidFill>
                <a:srgbClr val="0033CC"/>
              </a:solidFill>
            </a:endParaRPr>
          </a:p>
          <a:p>
            <a:pPr eaLnBrk="1" hangingPunct="1">
              <a:lnSpc>
                <a:spcPct val="80000"/>
              </a:lnSpc>
            </a:pPr>
            <a:r>
              <a:rPr lang="en-US" sz="2800" dirty="0">
                <a:solidFill>
                  <a:srgbClr val="000099"/>
                </a:solidFill>
              </a:rPr>
              <a:t>802.15.9 - KMP-Recommend Practice for a 15.4 Key Management </a:t>
            </a:r>
            <a:r>
              <a:rPr lang="en-US" sz="2800" dirty="0" smtClean="0">
                <a:solidFill>
                  <a:srgbClr val="000099"/>
                </a:solidFill>
              </a:rPr>
              <a:t>Protocol</a:t>
            </a:r>
          </a:p>
          <a:p>
            <a:pPr eaLnBrk="1" hangingPunct="1">
              <a:lnSpc>
                <a:spcPct val="80000"/>
              </a:lnSpc>
            </a:pPr>
            <a:endParaRPr lang="en-US" sz="900" dirty="0"/>
          </a:p>
        </p:txBody>
      </p:sp>
    </p:spTree>
    <p:extLst>
      <p:ext uri="{BB962C8B-B14F-4D97-AF65-F5344CB8AC3E}">
        <p14:creationId xmlns:p14="http://schemas.microsoft.com/office/powerpoint/2010/main" val="4127021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IEEE802.15.3 Amendments:</a:t>
            </a:r>
          </a:p>
          <a:p>
            <a:pPr lvl="1" eaLnBrk="1" hangingPunct="1">
              <a:lnSpc>
                <a:spcPct val="80000"/>
              </a:lnSpc>
            </a:pPr>
            <a:r>
              <a:rPr lang="en-US" sz="2400" dirty="0" smtClean="0"/>
              <a:t>802.15.3d THz band 100Gb/s PHY layer for point to point data center applications </a:t>
            </a:r>
          </a:p>
          <a:p>
            <a:pPr lvl="2" eaLnBrk="1" hangingPunct="1">
              <a:lnSpc>
                <a:spcPct val="80000"/>
              </a:lnSpc>
            </a:pPr>
            <a:r>
              <a:rPr lang="en-US" sz="2000" i="1" dirty="0" smtClean="0">
                <a:solidFill>
                  <a:srgbClr val="000099"/>
                </a:solidFill>
              </a:rPr>
              <a:t>STATUS: Call for Proposals closes June 27</a:t>
            </a:r>
          </a:p>
          <a:p>
            <a:pPr marL="914400" lvl="2" indent="0" eaLnBrk="1" hangingPunct="1">
              <a:lnSpc>
                <a:spcPct val="80000"/>
              </a:lnSpc>
              <a:buNone/>
            </a:pPr>
            <a:endParaRPr lang="en-US" sz="800" i="1" dirty="0"/>
          </a:p>
          <a:p>
            <a:pPr lvl="1" eaLnBrk="1" hangingPunct="1">
              <a:lnSpc>
                <a:spcPct val="80000"/>
              </a:lnSpc>
            </a:pPr>
            <a:r>
              <a:rPr lang="en-US" sz="2400" dirty="0" smtClean="0"/>
              <a:t>802.15.3e High Rate (100Gb/s), Close Proximity Communications using </a:t>
            </a:r>
            <a:r>
              <a:rPr lang="en-US" sz="2400" dirty="0" err="1" smtClean="0"/>
              <a:t>mmWave</a:t>
            </a:r>
            <a:r>
              <a:rPr lang="en-US" sz="2400" dirty="0" smtClean="0"/>
              <a:t> for 4k HD MPEG file transfers in &lt;250ms total </a:t>
            </a:r>
            <a:r>
              <a:rPr lang="en-US" sz="2400" dirty="0"/>
              <a:t>transaction time </a:t>
            </a:r>
            <a:endParaRPr lang="en-US" sz="2400" dirty="0" smtClean="0"/>
          </a:p>
          <a:p>
            <a:pPr lvl="2" eaLnBrk="1" hangingPunct="1">
              <a:lnSpc>
                <a:spcPct val="80000"/>
              </a:lnSpc>
            </a:pPr>
            <a:r>
              <a:rPr lang="en-US" sz="2000" i="1" dirty="0" smtClean="0">
                <a:solidFill>
                  <a:srgbClr val="000099"/>
                </a:solidFill>
              </a:rPr>
              <a:t>STATUS: in Letter </a:t>
            </a:r>
            <a:r>
              <a:rPr lang="en-US" sz="2000" i="1" dirty="0">
                <a:solidFill>
                  <a:srgbClr val="000099"/>
                </a:solidFill>
              </a:rPr>
              <a:t>Ballot phase, </a:t>
            </a:r>
            <a:r>
              <a:rPr lang="en-US" sz="2000" i="1" dirty="0" smtClean="0">
                <a:solidFill>
                  <a:srgbClr val="000099"/>
                </a:solidFill>
              </a:rPr>
              <a:t>targeting going to </a:t>
            </a:r>
            <a:r>
              <a:rPr lang="en-US" sz="2000" i="1" dirty="0">
                <a:solidFill>
                  <a:srgbClr val="000099"/>
                </a:solidFill>
              </a:rPr>
              <a:t>Sponsor Ballot in July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529208" y="1600200"/>
            <a:ext cx="8075240" cy="4525963"/>
          </a:xfrm>
        </p:spPr>
        <p:txBody>
          <a:bodyPr/>
          <a:lstStyle/>
          <a:p>
            <a:pPr marL="0" indent="0" eaLnBrk="1" hangingPunct="1">
              <a:lnSpc>
                <a:spcPct val="80000"/>
              </a:lnSpc>
              <a:buNone/>
            </a:pPr>
            <a:r>
              <a:rPr lang="en-US" sz="2800" dirty="0"/>
              <a:t>IEEE802.15.4 Amendments/Projects:</a:t>
            </a:r>
          </a:p>
          <a:p>
            <a:pPr lvl="1" eaLnBrk="1" hangingPunct="1">
              <a:lnSpc>
                <a:spcPct val="80000"/>
              </a:lnSpc>
            </a:pPr>
            <a:r>
              <a:rPr lang="en-US" sz="2200" dirty="0" smtClean="0"/>
              <a:t>802.15.4r - </a:t>
            </a:r>
            <a:r>
              <a:rPr lang="en-US" sz="2200" dirty="0"/>
              <a:t>Common 15.4 ranging protocol for Location Based Services indoors or out </a:t>
            </a:r>
            <a:endParaRPr lang="en-US" sz="2200" dirty="0" smtClean="0"/>
          </a:p>
          <a:p>
            <a:pPr lvl="2" eaLnBrk="1" hangingPunct="1">
              <a:lnSpc>
                <a:spcPct val="80000"/>
              </a:lnSpc>
            </a:pPr>
            <a:r>
              <a:rPr lang="en-US" sz="1800" i="1" dirty="0" smtClean="0"/>
              <a:t>STATUS</a:t>
            </a:r>
            <a:r>
              <a:rPr lang="en-US" sz="1800" i="1" dirty="0"/>
              <a:t>: on </a:t>
            </a:r>
            <a:r>
              <a:rPr lang="en-US" sz="1800" i="1" dirty="0" smtClean="0"/>
              <a:t>hold</a:t>
            </a:r>
          </a:p>
          <a:p>
            <a:pPr lvl="2" eaLnBrk="1" hangingPunct="1">
              <a:lnSpc>
                <a:spcPct val="80000"/>
              </a:lnSpc>
            </a:pPr>
            <a:endParaRPr lang="en-US" sz="800" i="1" dirty="0"/>
          </a:p>
          <a:p>
            <a:pPr lvl="1" eaLnBrk="1" hangingPunct="1">
              <a:lnSpc>
                <a:spcPct val="80000"/>
              </a:lnSpc>
            </a:pPr>
            <a:r>
              <a:rPr lang="en-US" sz="2200" dirty="0" smtClean="0"/>
              <a:t>802.15.4s - </a:t>
            </a:r>
            <a:r>
              <a:rPr lang="en-US" sz="2200" dirty="0"/>
              <a:t>MAC enhancement for improved spectrum resource utilization </a:t>
            </a:r>
            <a:endParaRPr lang="en-US" sz="2200" dirty="0" smtClean="0"/>
          </a:p>
          <a:p>
            <a:pPr lvl="2" eaLnBrk="1" hangingPunct="1">
              <a:lnSpc>
                <a:spcPct val="80000"/>
              </a:lnSpc>
            </a:pPr>
            <a:r>
              <a:rPr lang="en-US" sz="1800" i="1" dirty="0" smtClean="0"/>
              <a:t>STATUS</a:t>
            </a:r>
            <a:r>
              <a:rPr lang="en-US" sz="1800" i="1" dirty="0"/>
              <a:t>: working on </a:t>
            </a:r>
            <a:r>
              <a:rPr lang="en-US" sz="1800" i="1" dirty="0" smtClean="0"/>
              <a:t>draft</a:t>
            </a:r>
          </a:p>
          <a:p>
            <a:pPr lvl="2" eaLnBrk="1" hangingPunct="1">
              <a:lnSpc>
                <a:spcPct val="80000"/>
              </a:lnSpc>
            </a:pPr>
            <a:endParaRPr lang="en-US" sz="800" i="1" dirty="0"/>
          </a:p>
          <a:p>
            <a:pPr lvl="1" eaLnBrk="1" hangingPunct="1">
              <a:lnSpc>
                <a:spcPct val="80000"/>
              </a:lnSpc>
            </a:pPr>
            <a:r>
              <a:rPr lang="en-US" sz="2200" dirty="0" smtClean="0"/>
              <a:t>802.15.4t Higher Rate </a:t>
            </a:r>
            <a:r>
              <a:rPr lang="en-US" sz="2200" dirty="0" err="1" smtClean="0"/>
              <a:t>Phy</a:t>
            </a:r>
            <a:r>
              <a:rPr lang="en-US" sz="2200" dirty="0" smtClean="0"/>
              <a:t> (HRP) - </a:t>
            </a:r>
            <a:r>
              <a:rPr lang="en-US" sz="2200" dirty="0"/>
              <a:t>PHY capable of 2 </a:t>
            </a:r>
            <a:r>
              <a:rPr lang="en-US" sz="2200" dirty="0" smtClean="0"/>
              <a:t>Mb/s </a:t>
            </a:r>
            <a:r>
              <a:rPr lang="en-US" sz="2200" dirty="0"/>
              <a:t>data rates, utilizing the </a:t>
            </a:r>
            <a:r>
              <a:rPr lang="en-US" sz="2200" dirty="0" smtClean="0"/>
              <a:t>2.4 GHz ISM band</a:t>
            </a:r>
            <a:r>
              <a:rPr lang="en-US" sz="2200" dirty="0"/>
              <a:t>, having backwards-compatibility to, and the same occupied bandwidth as, the present </a:t>
            </a:r>
            <a:r>
              <a:rPr lang="en-US" sz="2200" dirty="0" smtClean="0"/>
              <a:t>2.4 GHz </a:t>
            </a:r>
            <a:r>
              <a:rPr lang="en-US" sz="2200" dirty="0"/>
              <a:t>O-QPSK </a:t>
            </a:r>
            <a:r>
              <a:rPr lang="en-US" sz="2200" dirty="0" smtClean="0"/>
              <a:t>PHY, </a:t>
            </a:r>
            <a:r>
              <a:rPr lang="en-US" sz="2200" dirty="0"/>
              <a:t>and be simple to implement. </a:t>
            </a:r>
            <a:endParaRPr lang="en-US" sz="2200" dirty="0" smtClean="0"/>
          </a:p>
          <a:p>
            <a:pPr lvl="2" eaLnBrk="1" hangingPunct="1">
              <a:lnSpc>
                <a:spcPct val="80000"/>
              </a:lnSpc>
            </a:pPr>
            <a:r>
              <a:rPr lang="en-US" sz="2000" i="1" dirty="0" smtClean="0">
                <a:solidFill>
                  <a:srgbClr val="000099"/>
                </a:solidFill>
              </a:rPr>
              <a:t>STATUS: </a:t>
            </a:r>
            <a:r>
              <a:rPr lang="en-US" sz="2000" i="1" dirty="0">
                <a:solidFill>
                  <a:srgbClr val="000099"/>
                </a:solidFill>
              </a:rPr>
              <a:t>O</a:t>
            </a:r>
            <a:r>
              <a:rPr lang="en-US" sz="2000" i="1" dirty="0" smtClean="0">
                <a:solidFill>
                  <a:srgbClr val="000099"/>
                </a:solidFill>
              </a:rPr>
              <a:t>ut for 1</a:t>
            </a:r>
            <a:r>
              <a:rPr lang="en-US" sz="2000" i="1" baseline="30000" dirty="0" smtClean="0">
                <a:solidFill>
                  <a:srgbClr val="000099"/>
                </a:solidFill>
              </a:rPr>
              <a:t>st</a:t>
            </a:r>
            <a:r>
              <a:rPr lang="en-US" sz="2000" i="1" dirty="0" smtClean="0">
                <a:solidFill>
                  <a:srgbClr val="000099"/>
                </a:solidFill>
              </a:rPr>
              <a:t> Letter Ballot</a:t>
            </a:r>
            <a:r>
              <a:rPr lang="en-US" sz="2000" i="1" dirty="0">
                <a:solidFill>
                  <a:srgbClr val="000099"/>
                </a:solidFill>
              </a:rPr>
              <a:t>, </a:t>
            </a:r>
            <a:r>
              <a:rPr lang="en-US" sz="2000" i="1" dirty="0" smtClean="0">
                <a:solidFill>
                  <a:srgbClr val="000099"/>
                </a:solidFill>
              </a:rPr>
              <a:t>closes </a:t>
            </a:r>
            <a:r>
              <a:rPr lang="en-US" sz="2000" i="1" dirty="0">
                <a:solidFill>
                  <a:srgbClr val="000099"/>
                </a:solidFill>
              </a:rPr>
              <a:t>June </a:t>
            </a:r>
            <a:r>
              <a:rPr lang="en-US" sz="2000" i="1" dirty="0" smtClean="0">
                <a:solidFill>
                  <a:srgbClr val="000099"/>
                </a:solidFill>
              </a:rPr>
              <a:t>23</a:t>
            </a:r>
            <a:endParaRPr lang="en-US" sz="2000" dirty="0">
              <a:solidFill>
                <a:srgbClr val="000099"/>
              </a:solidFill>
            </a:endParaRPr>
          </a:p>
          <a:p>
            <a:pPr lvl="2" eaLnBrk="1" hangingPunct="1">
              <a:lnSpc>
                <a:spcPct val="80000"/>
              </a:lnSpc>
            </a:pPr>
            <a:endParaRPr lang="en-US" sz="2000" dirty="0" smtClean="0">
              <a:solidFill>
                <a:srgbClr val="000099"/>
              </a:solidFill>
            </a:endParaRPr>
          </a:p>
          <a:p>
            <a:pPr lvl="1" eaLnBrk="1" hangingPunct="1">
              <a:lnSpc>
                <a:spcPct val="80000"/>
              </a:lnSpc>
            </a:pPr>
            <a:endParaRPr lang="en-US" sz="800" dirty="0"/>
          </a:p>
          <a:p>
            <a:pPr lvl="1" eaLnBrk="1" hangingPunct="1">
              <a:lnSpc>
                <a:spcPct val="80000"/>
              </a:lnSpc>
            </a:pPr>
            <a:endParaRPr lang="en-US" sz="800" dirty="0" smtClean="0"/>
          </a:p>
        </p:txBody>
      </p:sp>
    </p:spTree>
    <p:extLst>
      <p:ext uri="{BB962C8B-B14F-4D97-AF65-F5344CB8AC3E}">
        <p14:creationId xmlns:p14="http://schemas.microsoft.com/office/powerpoint/2010/main" val="125468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25165</TotalTime>
  <Words>1175</Words>
  <Application>Microsoft Office PowerPoint</Application>
  <PresentationFormat>On-screen Show (4:3)</PresentationFormat>
  <Paragraphs>182</Paragraphs>
  <Slides>16</Slides>
  <Notes>3</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Title slide</vt:lpstr>
      <vt:lpstr>Title only</vt:lpstr>
      <vt:lpstr>PowerPoint Presentation</vt:lpstr>
      <vt:lpstr>Disclaimer…</vt:lpstr>
      <vt:lpstr>IEEE 802 Organization</vt:lpstr>
      <vt:lpstr>802.15 Scope and Purpose</vt:lpstr>
      <vt:lpstr>802.15 Completed Projects</vt:lpstr>
      <vt:lpstr>802.15 Completed Projects</vt:lpstr>
      <vt:lpstr>802.15 Completed Projects</vt:lpstr>
      <vt:lpstr>802.15 Active Projects/Status</vt:lpstr>
      <vt:lpstr>802.15 Active Projects/Status (cont)</vt:lpstr>
      <vt:lpstr>802.15 Active Projects/Status (cont)</vt:lpstr>
      <vt:lpstr>802.15 Active Projects/Status (cont)</vt:lpstr>
      <vt:lpstr>802.15 Active Projects/Status (cont)</vt:lpstr>
      <vt:lpstr>802.15 Active Projects/Status (cont)</vt:lpstr>
      <vt:lpstr>802.15 Active Project Status</vt:lpstr>
      <vt:lpstr>802.15 Other Activity</vt:lpstr>
      <vt:lpstr>Questions?  Clint Powell cpowell@ieee.org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March 2011 workshop</dc:title>
  <dc:subject>IEEE 802 March 2011 workshop</dc:subject>
  <dc:creator>IEEE 802</dc:creator>
  <cp:lastModifiedBy>Clint Powell</cp:lastModifiedBy>
  <cp:revision>708</cp:revision>
  <dcterms:created xsi:type="dcterms:W3CDTF">2009-09-07T19:24:44Z</dcterms:created>
  <dcterms:modified xsi:type="dcterms:W3CDTF">2016-06-08T15:04:37Z</dcterms:modified>
</cp:coreProperties>
</file>