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30" r:id="rId2"/>
    <p:sldId id="331" r:id="rId3"/>
    <p:sldId id="332" r:id="rId4"/>
    <p:sldId id="350" r:id="rId5"/>
    <p:sldId id="333" r:id="rId6"/>
    <p:sldId id="334" r:id="rId7"/>
    <p:sldId id="335" r:id="rId8"/>
    <p:sldId id="336" r:id="rId9"/>
    <p:sldId id="337" r:id="rId10"/>
    <p:sldId id="338" r:id="rId11"/>
    <p:sldId id="348" r:id="rId12"/>
    <p:sldId id="339" r:id="rId13"/>
    <p:sldId id="340" r:id="rId14"/>
    <p:sldId id="341" r:id="rId15"/>
    <p:sldId id="342" r:id="rId16"/>
    <p:sldId id="343" r:id="rId17"/>
    <p:sldId id="349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2" userDrawn="1">
          <p15:clr>
            <a:srgbClr val="A4A3A4"/>
          </p15:clr>
        </p15:guide>
        <p15:guide id="2" pos="28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99FF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39" autoAdjust="0"/>
    <p:restoredTop sz="82994" autoAdjust="0"/>
  </p:normalViewPr>
  <p:slideViewPr>
    <p:cSldViewPr>
      <p:cViewPr>
        <p:scale>
          <a:sx n="100" d="100"/>
          <a:sy n="100" d="100"/>
        </p:scale>
        <p:origin x="-930" y="-354"/>
      </p:cViewPr>
      <p:guideLst>
        <p:guide orient="horz" pos="3362"/>
        <p:guide pos="28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ja-JP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ja-JP"/>
              <a:t>Page </a:t>
            </a:r>
            <a:fld id="{510424D2-30EA-4DBF-ADD7-9935F036306A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8641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9522B39B-2C39-4F9C-9430-A9CD3DBEDC59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94919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802.15-&lt;doc#&gt;</a:t>
            </a:r>
            <a:endParaRPr lang="en-US" alt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9522B39B-2C39-4F9C-9430-A9CD3DBEDC59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6542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802.15-&lt;doc#&gt;</a:t>
            </a:r>
            <a:endParaRPr lang="en-US" alt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9522B39B-2C39-4F9C-9430-A9CD3DBEDC59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6166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802.15-&lt;doc#&gt;</a:t>
            </a:r>
            <a:endParaRPr lang="en-US" alt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9522B39B-2C39-4F9C-9430-A9CD3DBEDC59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4851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802.15-&lt;doc#&gt;</a:t>
            </a:r>
            <a:endParaRPr lang="en-US" alt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9522B39B-2C39-4F9C-9430-A9CD3DBEDC59}" type="slidenum">
              <a:rPr lang="en-US" altLang="ja-JP" smtClean="0"/>
              <a:pPr/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6067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802.15-&lt;doc#&gt;</a:t>
            </a:r>
            <a:endParaRPr lang="en-US" alt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&lt;month year&gt;</a:t>
            </a: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&lt;author&gt;, &lt;company&gt;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9522B39B-2C39-4F9C-9430-A9CD3DBEDC59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857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Kobayashi (JRC)</a:t>
            </a: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6652F43B-E88C-4292-9842-7923F42985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0266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867CB61E-4224-4065-A98C-4D3B055BC0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3412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ＭＳ Ｐゴシック" pitchFamily="50" charset="-128"/>
              </a:defRPr>
            </a:lvl1pPr>
          </a:lstStyle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pitchFamily="50" charset="-128"/>
              </a:defRPr>
            </a:lvl1pPr>
          </a:lstStyle>
          <a:p>
            <a:r>
              <a:rPr lang="en-US" altLang="ja-JP" dirty="0" smtClean="0"/>
              <a:t>Kobayashi (JRC)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ＭＳ Ｐゴシック" pitchFamily="50" charset="-128"/>
              </a:defRPr>
            </a:lvl1pPr>
          </a:lstStyle>
          <a:p>
            <a:r>
              <a:rPr lang="en-US" altLang="ja-JP"/>
              <a:t>Slide </a:t>
            </a:r>
            <a:fld id="{54977A5C-F0ED-4241-9D3A-66015270F4BA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35896" y="394156"/>
            <a:ext cx="482230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ja-JP" sz="1400" b="1" dirty="0">
                <a:ea typeface="ＭＳ Ｐゴシック" pitchFamily="50" charset="-128"/>
              </a:rPr>
              <a:t>doc.: IEEE </a:t>
            </a:r>
            <a:r>
              <a:rPr lang="en-US" altLang="ja-JP" sz="1400" b="1" dirty="0" smtClean="0">
                <a:ea typeface="ＭＳ Ｐゴシック" pitchFamily="50" charset="-128"/>
              </a:rPr>
              <a:t>802.15-15-0427-00-</a:t>
            </a:r>
            <a:r>
              <a:rPr lang="en-US" altLang="ja-JP" sz="1400" b="1" dirty="0" err="1" smtClean="0">
                <a:ea typeface="ＭＳ Ｐゴシック" pitchFamily="50" charset="-128"/>
              </a:rPr>
              <a:t>003e</a:t>
            </a:r>
            <a:endParaRPr lang="en-US" altLang="ja-JP" sz="1400" b="1" dirty="0">
              <a:ea typeface="ＭＳ Ｐゴシック" pitchFamily="50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25540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altLang="ja-JP" sz="1400" b="0" i="0" dirty="0" smtClean="0">
                <a:solidFill>
                  <a:schemeClr val="tx1"/>
                </a:solidFill>
                <a:ea typeface="ＭＳ Ｐゴシック" pitchFamily="50" charset="-128"/>
              </a:rPr>
              <a:t>submission</a:t>
            </a:r>
            <a:endParaRPr lang="en-US" altLang="ja-JP" sz="1400" b="0" i="0" dirty="0">
              <a:solidFill>
                <a:schemeClr val="tx1"/>
              </a:solidFill>
              <a:ea typeface="ＭＳ Ｐゴシック" pitchFamily="50" charset="-128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&lt;June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5" name="Shape 85"/>
          <p:cNvSpPr/>
          <p:nvPr/>
        </p:nvSpPr>
        <p:spPr>
          <a:xfrm>
            <a:off x="457200" y="990602"/>
            <a:ext cx="8305800" cy="4262705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lvl="0" algn="ctr">
              <a:defRPr sz="1800"/>
            </a:pPr>
            <a:r>
              <a:rPr sz="1600" b="1" u="sng" dirty="0">
                <a:effectLst>
                  <a:outerShdw blurRad="38100" dist="38100" dir="2700000" rotWithShape="0">
                    <a:srgbClr val="C0C0C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Project: IEEE P802.15 Working Group for Wireless Personal Area Networks (WPANs)</a:t>
            </a:r>
            <a:endParaRPr sz="14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b="1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Submission Title: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 [</a:t>
            </a:r>
            <a:r>
              <a:rPr kumimoji="1" lang="en-US" altLang="ja-JP" sz="1600" dirty="0" smtClean="0">
                <a:ea typeface="ＭＳ Ｐゴシック" charset="-128"/>
                <a:cs typeface="Times New Roman" pitchFamily="18" charset="0"/>
              </a:rPr>
              <a:t>Transmit spectral mask modification 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]</a:t>
            </a:r>
            <a:r>
              <a:rPr kumimoji="1" lang="pt-BR" altLang="ja-JP" sz="1600" dirty="0" smtClean="0">
                <a:solidFill>
                  <a:srgbClr val="000000"/>
                </a:solidFill>
                <a:ea typeface="ＭＳ Ｐゴシック"/>
                <a:cs typeface="Times New Roman" pitchFamily="18" charset="0"/>
              </a:rPr>
              <a:t> 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b="1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Date Submitted: [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31 May, 2016]</a:t>
            </a:r>
          </a:p>
          <a:p>
            <a:pPr lvl="0">
              <a:defRPr sz="1800"/>
            </a:pPr>
            <a:r>
              <a:rPr sz="16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Source</a:t>
            </a:r>
            <a:r>
              <a:rPr sz="16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Itaru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Maekawa and Jun Kobayashi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 </a:t>
            </a: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Company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Japan Radio Co.,</a:t>
            </a:r>
            <a:r>
              <a:rPr lang="ja-JP" alt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Ltd.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2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Mitaka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Tokyo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Japan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2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Voice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[+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422.45.9228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], </a:t>
            </a:r>
            <a:r>
              <a:rPr sz="16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E-Mail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</a:t>
            </a:r>
            <a:r>
              <a:rPr lang="en-US" sz="1600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Maekawa.Itaru@jrc.co.jp</a:t>
            </a:r>
            <a:r>
              <a:rPr lang="en-US"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kobayashi.jun@jrc.co.jp</a:t>
            </a:r>
            <a:r>
              <a:rPr sz="16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600"/>
              </a:spcBef>
              <a:defRPr sz="1800"/>
            </a:pPr>
            <a:r>
              <a:rPr sz="1200" dirty="0" smtClean="0">
                <a:solidFill>
                  <a:srgbClr val="33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12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600"/>
              </a:spcBef>
              <a:defRPr sz="1800"/>
            </a:pPr>
            <a:r>
              <a:rPr sz="1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Abstract:</a:t>
            </a:r>
            <a:r>
              <a:rPr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 [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This document presents a modified transmit spectral mask for TG3e.]</a:t>
            </a:r>
            <a:endParaRPr sz="12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spcBef>
                <a:spcPts val="600"/>
              </a:spcBef>
              <a:defRPr sz="1800"/>
            </a:pPr>
            <a:r>
              <a:rPr sz="16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Purpose</a:t>
            </a:r>
            <a:r>
              <a:rPr sz="1600" b="1" dirty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 [Transmit spectral mask 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modification</a:t>
            </a:r>
            <a:r>
              <a:rPr kumimoji="1" lang="ja-JP" altLang="en-US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 </a:t>
            </a:r>
            <a:r>
              <a:rPr kumimoji="1" lang="en-US" altLang="ja-JP" sz="1600" dirty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- CID 1068 and 1069.</a:t>
            </a:r>
            <a:r>
              <a:rPr kumimoji="1" lang="en-US" altLang="ja-JP" sz="1600" dirty="0" smtClean="0">
                <a:solidFill>
                  <a:srgbClr val="000000"/>
                </a:solidFill>
                <a:ea typeface="ＭＳ Ｐゴシック" charset="-128"/>
                <a:cs typeface="Times New Roman" pitchFamily="18" charset="0"/>
              </a:rPr>
              <a:t>]</a:t>
            </a: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r>
              <a:rPr sz="1600" b="1" dirty="0">
                <a:latin typeface="Times New Roman"/>
                <a:ea typeface="Times New Roman"/>
                <a:cs typeface="Times New Roman"/>
                <a:sym typeface="Times New Roman"/>
              </a:rPr>
              <a:t>Notice: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	This document has been prepared to assist the IEEE P802.15.  It is offered as a basis for discussion and is not binding on the contributing individual(s) or organization(s). The material in this document is subject to change in form and content </a:t>
            </a:r>
            <a:r>
              <a:rPr sz="1600" dirty="0" smtClean="0">
                <a:latin typeface="Times New Roman"/>
                <a:ea typeface="Times New Roman"/>
                <a:cs typeface="Times New Roman"/>
                <a:sym typeface="Times New Roman"/>
              </a:rPr>
              <a:t>after 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further study. The contributor(s) reserve(s) the right to add, amend or withdraw material contained herein.</a:t>
            </a:r>
            <a:endParaRPr sz="1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defRPr sz="1800"/>
            </a:pPr>
            <a:r>
              <a:rPr sz="1600" b="1" dirty="0">
                <a:latin typeface="Times New Roman"/>
                <a:ea typeface="Times New Roman"/>
                <a:cs typeface="Times New Roman"/>
                <a:sym typeface="Times New Roman"/>
              </a:rPr>
              <a:t>Release:</a:t>
            </a:r>
            <a:r>
              <a:rPr sz="1600" dirty="0">
                <a:latin typeface="Times New Roman"/>
                <a:ea typeface="Times New Roman"/>
                <a:cs typeface="Times New Roman"/>
                <a:sym typeface="Times New Roman"/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  <p:extLst>
      <p:ext uri="{BB962C8B-B14F-4D97-AF65-F5344CB8AC3E}">
        <p14:creationId xmlns:p14="http://schemas.microsoft.com/office/powerpoint/2010/main" val="36837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10</a:t>
            </a:fld>
            <a:endParaRPr lang="en-US" altLang="ja-JP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-180528" y="828000"/>
            <a:ext cx="9396536" cy="43385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2000" b="1" kern="0" dirty="0" smtClean="0">
                <a:latin typeface="+mj-lt"/>
                <a:ea typeface="+mj-ea"/>
              </a:rPr>
              <a:t>Proposed transmit spectral mask for a single channel  and filtered DAC output</a:t>
            </a:r>
          </a:p>
        </p:txBody>
      </p:sp>
      <p:grpSp>
        <p:nvGrpSpPr>
          <p:cNvPr id="23" name="グループ化 22"/>
          <p:cNvGrpSpPr>
            <a:grpSpLocks noChangeAspect="1"/>
          </p:cNvGrpSpPr>
          <p:nvPr/>
        </p:nvGrpSpPr>
        <p:grpSpPr>
          <a:xfrm>
            <a:off x="1188000" y="1664804"/>
            <a:ext cx="6652800" cy="4197600"/>
            <a:chOff x="1188000" y="1440000"/>
            <a:chExt cx="6732000" cy="4536000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 rotWithShape="1">
            <a:blip r:embed="rId2"/>
            <a:srcRect l="535" t="1366" r="829" b="658"/>
            <a:stretch/>
          </p:blipFill>
          <p:spPr>
            <a:xfrm>
              <a:off x="1188000" y="1440000"/>
              <a:ext cx="6732000" cy="4536000"/>
            </a:xfrm>
            <a:prstGeom prst="rect">
              <a:avLst/>
            </a:prstGeom>
          </p:spPr>
        </p:pic>
        <p:sp>
          <p:nvSpPr>
            <p:cNvPr id="15" name="テキスト ボックス 14"/>
            <p:cNvSpPr txBox="1"/>
            <p:nvPr/>
          </p:nvSpPr>
          <p:spPr>
            <a:xfrm>
              <a:off x="6840252" y="3069779"/>
              <a:ext cx="288032" cy="36004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kumimoji="1" lang="ja-JP" altLang="en-US" dirty="0"/>
            </a:p>
          </p:txBody>
        </p:sp>
        <p:sp>
          <p:nvSpPr>
            <p:cNvPr id="17" name="Content Placeholder 2"/>
            <p:cNvSpPr txBox="1">
              <a:spLocks/>
            </p:cNvSpPr>
            <p:nvPr/>
          </p:nvSpPr>
          <p:spPr>
            <a:xfrm>
              <a:off x="1760327" y="1659520"/>
              <a:ext cx="3068814" cy="433852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800" kern="0" dirty="0" smtClean="0">
                  <a:latin typeface="+mj-lt"/>
                  <a:ea typeface="ＭＳ Ｐゴシック" panose="020B0600070205080204" pitchFamily="50" charset="-128"/>
                </a:rPr>
                <a:t>LPF 3</a:t>
              </a:r>
              <a:r>
                <a:rPr lang="en-US" altLang="ja-JP" sz="1800" kern="0" baseline="30000" dirty="0" smtClean="0">
                  <a:latin typeface="+mj-lt"/>
                  <a:ea typeface="ＭＳ Ｐゴシック" panose="020B0600070205080204" pitchFamily="50" charset="-128"/>
                </a:rPr>
                <a:t>rd</a:t>
              </a:r>
              <a:r>
                <a:rPr lang="en-US" altLang="ja-JP" sz="1800" kern="0" dirty="0" smtClean="0">
                  <a:latin typeface="+mj-lt"/>
                  <a:ea typeface="ＭＳ Ｐゴシック" panose="020B0600070205080204" pitchFamily="50" charset="-128"/>
                </a:rPr>
                <a:t> order </a:t>
              </a:r>
              <a:r>
                <a:rPr lang="en-US" altLang="ja-JP" sz="1800" kern="0" dirty="0" err="1" smtClean="0">
                  <a:latin typeface="+mj-lt"/>
                  <a:ea typeface="ＭＳ Ｐゴシック" panose="020B0600070205080204" pitchFamily="50" charset="-128"/>
                </a:rPr>
                <a:t>butterworth</a:t>
              </a:r>
              <a:endParaRPr lang="en-US" altLang="ja-JP" sz="1800" kern="0" dirty="0" smtClean="0">
                <a:latin typeface="+mj-lt"/>
                <a:ea typeface="ＭＳ Ｐゴシック" panose="020B0600070205080204" pitchFamily="50" charset="-128"/>
              </a:endParaRPr>
            </a:p>
          </p:txBody>
        </p:sp>
        <p:sp>
          <p:nvSpPr>
            <p:cNvPr id="18" name="円/楕円 17"/>
            <p:cNvSpPr/>
            <p:nvPr/>
          </p:nvSpPr>
          <p:spPr bwMode="auto">
            <a:xfrm rot="3493747">
              <a:off x="4772571" y="4113057"/>
              <a:ext cx="966455" cy="266643"/>
            </a:xfrm>
            <a:prstGeom prst="ellips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直線矢印コネクタ 18"/>
            <p:cNvCxnSpPr/>
            <p:nvPr/>
          </p:nvCxnSpPr>
          <p:spPr bwMode="auto">
            <a:xfrm>
              <a:off x="4715640" y="3183399"/>
              <a:ext cx="295750" cy="66578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テキスト ボックス 19"/>
            <p:cNvSpPr txBox="1"/>
            <p:nvPr/>
          </p:nvSpPr>
          <p:spPr>
            <a:xfrm>
              <a:off x="3992931" y="2775148"/>
              <a:ext cx="1190336" cy="4323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 smtClean="0"/>
                <a:t>Margin</a:t>
              </a:r>
              <a:endParaRPr kumimoji="1" lang="ja-JP" altLang="en-US" sz="2000" dirty="0"/>
            </a:p>
          </p:txBody>
        </p:sp>
      </p:grpSp>
      <p:sp>
        <p:nvSpPr>
          <p:cNvPr id="21" name="Content Placeholder 2"/>
          <p:cNvSpPr txBox="1">
            <a:spLocks/>
          </p:cNvSpPr>
          <p:nvPr/>
        </p:nvSpPr>
        <p:spPr>
          <a:xfrm>
            <a:off x="1224004" y="5949280"/>
            <a:ext cx="6840384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b="1" kern="0" dirty="0" smtClean="0">
                <a:latin typeface="+mj-lt"/>
                <a:ea typeface="ＭＳ Ｐゴシック" panose="020B0600070205080204" pitchFamily="50" charset="-128"/>
              </a:rPr>
              <a:t>Figure 8 Proposed transmit spectral mask and filtered DAC output</a:t>
            </a:r>
          </a:p>
        </p:txBody>
      </p:sp>
    </p:spTree>
    <p:extLst>
      <p:ext uri="{BB962C8B-B14F-4D97-AF65-F5344CB8AC3E}">
        <p14:creationId xmlns:p14="http://schemas.microsoft.com/office/powerpoint/2010/main" val="336829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3"/>
          <a:srcRect l="1008" t="1734" r="621" b="1378"/>
          <a:stretch/>
        </p:blipFill>
        <p:spPr>
          <a:xfrm>
            <a:off x="1656316" y="1902841"/>
            <a:ext cx="5760000" cy="3852000"/>
          </a:xfrm>
          <a:prstGeom prst="rect">
            <a:avLst/>
          </a:prstGeom>
        </p:spPr>
      </p:pic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6004" y="828000"/>
            <a:ext cx="9000492" cy="43385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2000" b="1" kern="0" dirty="0" smtClean="0">
                <a:latin typeface="+mj-lt"/>
                <a:ea typeface="+mj-ea"/>
              </a:rPr>
              <a:t>Proposed transmit spectral mask</a:t>
            </a:r>
            <a:r>
              <a:rPr lang="ja-JP" altLang="en-US" sz="2000" b="1" kern="0" dirty="0" smtClean="0">
                <a:latin typeface="+mj-lt"/>
                <a:ea typeface="+mj-ea"/>
              </a:rPr>
              <a:t> </a:t>
            </a:r>
            <a:r>
              <a:rPr lang="en-US" altLang="ja-JP" sz="2000" b="1" kern="0" dirty="0" smtClean="0">
                <a:latin typeface="+mj-lt"/>
                <a:ea typeface="+mj-ea"/>
              </a:rPr>
              <a:t>for bonded channel and filtered DAC output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25096" y="5746349"/>
            <a:ext cx="6623268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kern="0" dirty="0" smtClean="0">
                <a:latin typeface="+mj-lt"/>
                <a:ea typeface="ＭＳ Ｐゴシック" panose="020B0600070205080204" pitchFamily="50" charset="-128"/>
              </a:rPr>
              <a:t>Fig.9 Proposed spectral mask for 2-channel bonding and filtered DAC output</a:t>
            </a:r>
          </a:p>
        </p:txBody>
      </p:sp>
      <p:sp>
        <p:nvSpPr>
          <p:cNvPr id="13" name="円/楕円 12"/>
          <p:cNvSpPr/>
          <p:nvPr/>
        </p:nvSpPr>
        <p:spPr bwMode="auto">
          <a:xfrm rot="3915493">
            <a:off x="2860158" y="3105296"/>
            <a:ext cx="1550248" cy="31496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608004" y="2960948"/>
            <a:ext cx="2592288" cy="61206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800" kern="0" dirty="0" smtClean="0">
                <a:latin typeface="+mj-lt"/>
                <a:ea typeface="ＭＳ Ｐゴシック" panose="020B0600070205080204" pitchFamily="50" charset="-128"/>
              </a:rPr>
              <a:t>Slope is same as for single channel operation</a:t>
            </a:r>
          </a:p>
        </p:txBody>
      </p:sp>
      <p:cxnSp>
        <p:nvCxnSpPr>
          <p:cNvPr id="17" name="直線矢印コネクタ 16"/>
          <p:cNvCxnSpPr/>
          <p:nvPr/>
        </p:nvCxnSpPr>
        <p:spPr bwMode="auto">
          <a:xfrm flipH="1" flipV="1">
            <a:off x="3777384" y="3181337"/>
            <a:ext cx="866624" cy="676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Content Placeholder 2"/>
          <p:cNvSpPr txBox="1">
            <a:spLocks/>
          </p:cNvSpPr>
          <p:nvPr/>
        </p:nvSpPr>
        <p:spPr>
          <a:xfrm>
            <a:off x="647564" y="1268760"/>
            <a:ext cx="7740352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800" kern="0" dirty="0" smtClean="0">
                <a:latin typeface="+mj-lt"/>
                <a:ea typeface="ＭＳ Ｐゴシック" panose="020B0600070205080204" pitchFamily="50" charset="-128"/>
              </a:rPr>
              <a:t>The slope between  f</a:t>
            </a:r>
            <a:r>
              <a:rPr lang="en-US" altLang="ja-JP" sz="1800" kern="0" baseline="-25000" dirty="0" smtClean="0">
                <a:latin typeface="+mj-lt"/>
                <a:ea typeface="ＭＳ Ｐゴシック" panose="020B0600070205080204" pitchFamily="50" charset="-128"/>
              </a:rPr>
              <a:t>1 </a:t>
            </a:r>
            <a:r>
              <a:rPr lang="en-US" altLang="ja-JP" sz="1800" kern="0" dirty="0" smtClean="0">
                <a:latin typeface="+mj-lt"/>
                <a:ea typeface="ＭＳ Ｐゴシック" panose="020B0600070205080204" pitchFamily="50" charset="-128"/>
              </a:rPr>
              <a:t>offset and f</a:t>
            </a:r>
            <a:r>
              <a:rPr lang="en-US" altLang="ja-JP" sz="1800" kern="0" baseline="-25000" dirty="0" smtClean="0">
                <a:latin typeface="+mj-lt"/>
                <a:ea typeface="ＭＳ Ｐゴシック" panose="020B0600070205080204" pitchFamily="50" charset="-128"/>
              </a:rPr>
              <a:t>2</a:t>
            </a:r>
            <a:r>
              <a:rPr lang="en-US" altLang="ja-JP" sz="1800" kern="0" dirty="0" smtClean="0">
                <a:latin typeface="+mj-lt"/>
                <a:ea typeface="ＭＳ Ｐゴシック" panose="020B0600070205080204" pitchFamily="50" charset="-128"/>
              </a:rPr>
              <a:t> offset is the same as that of the current mask for single channel operation.</a:t>
            </a:r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3419872" y="2667565"/>
            <a:ext cx="0" cy="24536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直線コネクタ 17"/>
          <p:cNvCxnSpPr/>
          <p:nvPr/>
        </p:nvCxnSpPr>
        <p:spPr bwMode="auto">
          <a:xfrm>
            <a:off x="3744000" y="3717032"/>
            <a:ext cx="0" cy="14041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2878652" y="5112000"/>
            <a:ext cx="733770" cy="19039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altLang="zh-TW" sz="1400" kern="0" dirty="0" smtClean="0">
                <a:latin typeface="+mj-lt"/>
                <a:ea typeface="+mj-ea"/>
              </a:rPr>
              <a:t>f</a:t>
            </a:r>
            <a:r>
              <a:rPr lang="en-US" altLang="zh-TW" sz="1400" kern="0" baseline="-25000" dirty="0" smtClean="0">
                <a:latin typeface="+mj-lt"/>
                <a:ea typeface="+mj-ea"/>
              </a:rPr>
              <a:t>1</a:t>
            </a: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3461719" y="5112000"/>
            <a:ext cx="733770" cy="19039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altLang="zh-TW" sz="1400" kern="0" dirty="0" smtClean="0">
                <a:latin typeface="+mj-lt"/>
                <a:ea typeface="+mj-ea"/>
              </a:rPr>
              <a:t>f</a:t>
            </a:r>
            <a:r>
              <a:rPr lang="en-US" altLang="zh-TW" sz="1400" kern="0" baseline="-25000" dirty="0" smtClean="0">
                <a:latin typeface="+mj-lt"/>
                <a:ea typeface="+mj-ea"/>
              </a:rPr>
              <a:t>2</a:t>
            </a: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</p:txBody>
      </p:sp>
      <p:cxnSp>
        <p:nvCxnSpPr>
          <p:cNvPr id="25" name="直線コネクタ 24"/>
          <p:cNvCxnSpPr/>
          <p:nvPr/>
        </p:nvCxnSpPr>
        <p:spPr bwMode="auto">
          <a:xfrm>
            <a:off x="4734000" y="4508550"/>
            <a:ext cx="0" cy="576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4558310" y="5112000"/>
            <a:ext cx="733770" cy="19039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altLang="zh-TW" sz="1400" kern="0" dirty="0" smtClean="0">
                <a:latin typeface="+mj-lt"/>
                <a:ea typeface="+mj-ea"/>
              </a:rPr>
              <a:t>f</a:t>
            </a:r>
            <a:r>
              <a:rPr lang="en-US" altLang="zh-TW" sz="1400" kern="0" baseline="-25000" dirty="0" smtClean="0">
                <a:latin typeface="+mj-lt"/>
                <a:ea typeface="+mj-ea"/>
              </a:rPr>
              <a:t>3</a:t>
            </a: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2079093" y="5111999"/>
            <a:ext cx="733770" cy="19039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altLang="zh-TW" sz="1400" kern="0" dirty="0" smtClean="0">
                <a:latin typeface="+mj-lt"/>
                <a:ea typeface="+mj-ea"/>
              </a:rPr>
              <a:t>f</a:t>
            </a:r>
            <a:r>
              <a:rPr lang="en-US" altLang="zh-TW" sz="1400" kern="0" baseline="-25000" dirty="0" smtClean="0">
                <a:latin typeface="+mj-lt"/>
                <a:ea typeface="+mj-ea"/>
              </a:rPr>
              <a:t>0</a:t>
            </a: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127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71600" y="828000"/>
            <a:ext cx="7164796" cy="40121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altLang="zh-TW" sz="2000" b="1" kern="0" dirty="0" smtClean="0">
                <a:latin typeface="+mj-lt"/>
                <a:ea typeface="+mj-ea"/>
              </a:rPr>
              <a:t>Summary of 60 GHz radio regulations</a:t>
            </a:r>
          </a:p>
          <a:p>
            <a:pPr>
              <a:lnSpc>
                <a:spcPct val="80000"/>
              </a:lnSpc>
            </a:pPr>
            <a:endParaRPr lang="en-US" altLang="zh-TW" sz="800" kern="0" dirty="0" smtClean="0">
              <a:latin typeface="+mj-ea"/>
              <a:ea typeface="+mj-ea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629434"/>
              </p:ext>
            </p:extLst>
          </p:nvPr>
        </p:nvGraphicFramePr>
        <p:xfrm>
          <a:off x="107504" y="1534460"/>
          <a:ext cx="8856983" cy="3657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72"/>
                <a:gridCol w="528246"/>
                <a:gridCol w="688162"/>
                <a:gridCol w="1110913"/>
                <a:gridCol w="1453099"/>
                <a:gridCol w="1453099"/>
                <a:gridCol w="761147"/>
                <a:gridCol w="1818202"/>
                <a:gridCol w="396043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Country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Frequency</a:t>
                      </a:r>
                    </a:p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(GHz)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900" b="1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Antenna gain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GB" altLang="ja-JP" sz="900" b="1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Antenna power </a:t>
                      </a:r>
                    </a:p>
                    <a:p>
                      <a:pPr algn="ctr"/>
                      <a:r>
                        <a:rPr kumimoji="1" lang="en-GB" altLang="ja-JP" sz="900" b="1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Or</a:t>
                      </a:r>
                    </a:p>
                    <a:p>
                      <a:pPr algn="ctr"/>
                      <a:r>
                        <a:rPr kumimoji="1" lang="en-GB" altLang="ja-JP" sz="900" b="1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Conducted Power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EIRP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900" b="1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Occupied bandwidth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  <a:p>
                      <a:pPr algn="ctr"/>
                      <a:r>
                        <a:rPr kumimoji="1" lang="en-US" altLang="ja-JP" sz="900" b="1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(GHz)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Allowable value of unwanted emission intensity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900" b="1" u="none" strike="noStrike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1" u="none" strike="noStrike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Ref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076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Japan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57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～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66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47 </a:t>
                      </a:r>
                      <a:r>
                        <a:rPr kumimoji="1" lang="en-GB" altLang="ja-JP" sz="90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dBi</a:t>
                      </a:r>
                      <a:r>
                        <a:rPr kumimoji="1" lang="en-GB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max.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10dBm</a:t>
                      </a:r>
                      <a:r>
                        <a:rPr kumimoji="1" lang="en-US" altLang="ja-JP" sz="9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max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Not</a:t>
                      </a:r>
                      <a:r>
                        <a:rPr kumimoji="1" lang="en-US" altLang="ja-JP" sz="9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9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specified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9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Less than 55.62GHz</a:t>
                      </a:r>
                    </a:p>
                    <a:p>
                      <a:pPr algn="ctr"/>
                      <a:r>
                        <a:rPr kumimoji="1" lang="ja-JP" alt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-30dBm/MHz</a:t>
                      </a:r>
                      <a:r>
                        <a:rPr kumimoji="1" lang="ja-JP" alt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max</a:t>
                      </a:r>
                      <a:r>
                        <a:rPr kumimoji="1" lang="ja-JP" alt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endParaRPr kumimoji="1" lang="en-US" altLang="ja-JP" sz="900" kern="1200" baseline="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Over 55.62GHz</a:t>
                      </a:r>
                      <a:r>
                        <a:rPr kumimoji="1" lang="ja-JP" alt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less than</a:t>
                      </a:r>
                      <a:r>
                        <a:rPr kumimoji="1" lang="ja-JP" alt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57GHz </a:t>
                      </a: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-26dBm/MHz</a:t>
                      </a:r>
                      <a:r>
                        <a:rPr kumimoji="1" lang="ja-JP" alt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max</a:t>
                      </a: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Over 66GHz</a:t>
                      </a:r>
                      <a:r>
                        <a:rPr kumimoji="1" lang="ja-JP" alt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less than 67.5GHz</a:t>
                      </a: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-26dBm/MHz</a:t>
                      </a:r>
                      <a:r>
                        <a:rPr kumimoji="1" lang="ja-JP" alt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max</a:t>
                      </a:r>
                      <a:r>
                        <a:rPr kumimoji="1" lang="ja-JP" alt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endParaRPr kumimoji="1" lang="en-US" altLang="ja-JP" sz="900" kern="1200" baseline="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Over 67.5GHz</a:t>
                      </a:r>
                      <a:r>
                        <a:rPr kumimoji="1" lang="ja-JP" alt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endParaRPr kumimoji="1" lang="en-US" altLang="ja-JP" sz="900" kern="1200" baseline="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-30dBm/MHz</a:t>
                      </a:r>
                      <a:r>
                        <a:rPr kumimoji="1" lang="ja-JP" altLang="en-US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max</a:t>
                      </a:r>
                      <a:endParaRPr kumimoji="1" lang="ja-JP" altLang="en-US" sz="900" kern="1200" baseline="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[4]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52232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</a:rPr>
                        <a:t> 10dBi or over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</a:rPr>
                        <a:t>Over</a:t>
                      </a:r>
                      <a:r>
                        <a:rPr kumimoji="1" lang="en-US" altLang="ja-JP" sz="9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</a:rPr>
                        <a:t> 10dBm</a:t>
                      </a:r>
                    </a:p>
                    <a:p>
                      <a:pPr algn="ctr"/>
                      <a:r>
                        <a:rPr kumimoji="1" lang="en-US" altLang="ja-JP" sz="9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</a:rPr>
                        <a:t> less than 24dBm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40 </a:t>
                      </a:r>
                      <a:r>
                        <a:rPr kumimoji="1" lang="en-US" altLang="ja-JP" sz="900" b="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dBm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max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65152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altLang="ja-JP" sz="900" b="1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anose="020B0604020202020204" pitchFamily="34" charset="0"/>
                        </a:rPr>
                        <a:t>United States</a:t>
                      </a:r>
                      <a:endParaRPr kumimoji="1" lang="ja-JP" altLang="en-US" sz="900" b="1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  <a:p>
                      <a:pPr algn="ctr"/>
                      <a:endParaRPr kumimoji="1" lang="ja-JP" altLang="en-US" sz="900" b="1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57-64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Outdoor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less than 51 </a:t>
                      </a:r>
                      <a:r>
                        <a:rPr kumimoji="1" lang="en-US" altLang="ja-JP" sz="90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dBi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Not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Specified</a:t>
                      </a:r>
                      <a:endParaRPr kumimoji="1" lang="ja-JP" altLang="en-US" sz="9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EIRP = 82 </a:t>
                      </a:r>
                      <a:r>
                        <a:rPr kumimoji="1" lang="en-US" altLang="ja-JP" sz="90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dBm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   -2*(51 - Antenna gain)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Not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specified</a:t>
                      </a:r>
                      <a:endParaRPr kumimoji="1" lang="ja-JP" altLang="en-US" sz="9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40GHz-200GHz</a:t>
                      </a:r>
                    </a:p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90pW/cm^2 @3m</a:t>
                      </a:r>
                    </a:p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(EIRP</a:t>
                      </a:r>
                      <a:r>
                        <a:rPr kumimoji="1" lang="en-US" altLang="ja-JP" sz="9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=-10dBm) *2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[5]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382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51 </a:t>
                      </a:r>
                      <a:r>
                        <a:rPr kumimoji="1" lang="en-US" altLang="ja-JP" sz="90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dBi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or over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Not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Specified</a:t>
                      </a:r>
                      <a:endParaRPr kumimoji="1" lang="ja-JP" altLang="en-US" sz="9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EIRP = 82 </a:t>
                      </a:r>
                      <a:r>
                        <a:rPr kumimoji="1" lang="en-US" altLang="ja-JP" sz="90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dBm</a:t>
                      </a:r>
                      <a:endParaRPr kumimoji="1" lang="ja-JP" altLang="en-US" sz="9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1151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Indoor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less than 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27 </a:t>
                      </a:r>
                      <a:r>
                        <a:rPr kumimoji="1" lang="en-US" altLang="ja-JP" sz="90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dBi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anose="020B0604020202020204" pitchFamily="34" charset="0"/>
                        </a:rPr>
                        <a:t>27 </a:t>
                      </a:r>
                      <a:r>
                        <a:rPr kumimoji="1" lang="en-US" altLang="ja-JP" sz="90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anose="020B0604020202020204" pitchFamily="34" charset="0"/>
                        </a:rPr>
                        <a:t>dBm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anose="020B0604020202020204" pitchFamily="34" charset="0"/>
                        </a:rPr>
                        <a:t> max  *1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anose="020B0604020202020204" pitchFamily="34" charset="0"/>
                        </a:rPr>
                        <a:t>40 </a:t>
                      </a:r>
                      <a:r>
                        <a:rPr kumimoji="1" lang="en-US" altLang="ja-JP" sz="90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anose="020B0604020202020204" pitchFamily="34" charset="0"/>
                        </a:rPr>
                        <a:t>dBm</a:t>
                      </a:r>
                      <a:endParaRPr kumimoji="1" lang="ja-JP" altLang="en-US" sz="9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Not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specified</a:t>
                      </a:r>
                      <a:endParaRPr kumimoji="1" lang="ja-JP" altLang="en-US" sz="9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+mj-lt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248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Europe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57-66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Not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specified</a:t>
                      </a:r>
                      <a:endParaRPr kumimoji="1" lang="ja-JP" altLang="en-US" sz="9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Not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specified</a:t>
                      </a:r>
                      <a:endParaRPr kumimoji="1" lang="ja-JP" altLang="en-US" sz="9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40</a:t>
                      </a:r>
                      <a:r>
                        <a:rPr kumimoji="1" lang="ja-JP" altLang="en-US" sz="900" b="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kumimoji="1" lang="en-US" altLang="ja-JP" sz="900" b="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dBm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kumimoji="1" lang="en-US" altLang="ja-JP" sz="900" b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m</a:t>
                      </a:r>
                      <a:r>
                        <a:rPr kumimoji="1" lang="en-US" altLang="ja-JP" sz="900" b="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ax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Not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specified</a:t>
                      </a:r>
                      <a:endParaRPr kumimoji="1" lang="ja-JP" altLang="en-US" sz="9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1GHz-130GHz </a:t>
                      </a:r>
                    </a:p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-30 </a:t>
                      </a:r>
                      <a:r>
                        <a:rPr kumimoji="1" lang="en-US" altLang="ja-JP" sz="900" b="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dBm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/MHz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[6]</a:t>
                      </a:r>
                    </a:p>
                  </a:txBody>
                  <a:tcPr anchor="ctr"/>
                </a:tc>
              </a:tr>
              <a:tr h="2499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China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59-64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34dBi max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10dBm max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44 </a:t>
                      </a:r>
                      <a:r>
                        <a:rPr kumimoji="1" lang="en-US" altLang="ja-JP" sz="900" dirty="0" err="1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dBm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max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kern="12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Not</a:t>
                      </a:r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kumimoji="1" lang="en-US" altLang="ja-JP" sz="9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specified</a:t>
                      </a:r>
                      <a:endParaRPr kumimoji="1" lang="ja-JP" altLang="en-US" sz="900" kern="12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40 GHz</a:t>
                      </a:r>
                      <a:r>
                        <a:rPr lang="en-US" altLang="ja-JP" sz="900" baseline="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 or Over</a:t>
                      </a:r>
                      <a:endParaRPr lang="en-US" altLang="ja-JP" sz="900" dirty="0" smtClean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-20dBm /MHz</a:t>
                      </a:r>
                      <a:endParaRPr lang="ja-JP" altLang="en-US" sz="900" dirty="0">
                        <a:solidFill>
                          <a:schemeClr val="tx1"/>
                        </a:solidFill>
                        <a:latin typeface="+mj-lt"/>
                        <a:ea typeface="+mj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Arial" pitchFamily="34" charset="0"/>
                        </a:rPr>
                        <a:t>[7]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1906842" y="1212063"/>
            <a:ext cx="5257800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kern="0" dirty="0" smtClean="0">
                <a:latin typeface="+mj-lt"/>
                <a:ea typeface="+mj-ea"/>
              </a:rPr>
              <a:t>Table 4 Radio regulations</a:t>
            </a:r>
          </a:p>
        </p:txBody>
      </p:sp>
    </p:spTree>
    <p:extLst>
      <p:ext uri="{BB962C8B-B14F-4D97-AF65-F5344CB8AC3E}">
        <p14:creationId xmlns:p14="http://schemas.microsoft.com/office/powerpoint/2010/main" val="32867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828000"/>
            <a:ext cx="9144000" cy="65678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2000" b="1" kern="0" dirty="0" smtClean="0">
                <a:latin typeface="+mj-lt"/>
                <a:ea typeface="+mj-ea"/>
              </a:rPr>
              <a:t>The proposed transmit spectral mask for a single channel and </a:t>
            </a:r>
          </a:p>
          <a:p>
            <a:pPr marL="0" indent="0" algn="ctr">
              <a:buNone/>
            </a:pPr>
            <a:r>
              <a:rPr lang="en-US" altLang="ja-JP" sz="2000" b="1" kern="0" dirty="0" smtClean="0">
                <a:latin typeface="+mj-lt"/>
                <a:ea typeface="+mj-ea"/>
              </a:rPr>
              <a:t>unwanted emission intensity </a:t>
            </a:r>
            <a:endParaRPr lang="en-US" altLang="ja-JP" sz="1800" kern="0" dirty="0" smtClean="0">
              <a:ea typeface="ＭＳ Ｐゴシック" panose="020B0600070205080204" pitchFamily="50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91580" y="5976000"/>
            <a:ext cx="7668852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b="1" kern="0" dirty="0" smtClean="0">
                <a:latin typeface="+mj-lt"/>
                <a:ea typeface="+mj-ea"/>
              </a:rPr>
              <a:t>Figure 10 Proposed mask and </a:t>
            </a:r>
            <a:r>
              <a:rPr kumimoji="1" lang="en-US" altLang="ja-JP" sz="1600" b="1" dirty="0" smtClean="0">
                <a:latin typeface="+mj-lt"/>
                <a:ea typeface="+mj-ea"/>
                <a:cs typeface="Arial" pitchFamily="34" charset="0"/>
              </a:rPr>
              <a:t>allowed unwanted </a:t>
            </a:r>
            <a:r>
              <a:rPr kumimoji="1" lang="en-US" altLang="ja-JP" sz="1600" b="1" dirty="0">
                <a:latin typeface="+mj-lt"/>
                <a:ea typeface="+mj-ea"/>
                <a:cs typeface="Arial" pitchFamily="34" charset="0"/>
              </a:rPr>
              <a:t>emission intensity</a:t>
            </a:r>
            <a:endParaRPr kumimoji="1" lang="ja-JP" altLang="en-US" sz="1600" b="1" dirty="0">
              <a:latin typeface="+mj-lt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endParaRPr lang="en-US" altLang="ja-JP" sz="1200" b="1" kern="0" dirty="0" smtClean="0">
              <a:latin typeface="+mj-ea"/>
              <a:ea typeface="+mj-ea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67036" y="1517593"/>
            <a:ext cx="8137412" cy="65399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ja-JP" sz="1800" kern="0" dirty="0" smtClean="0">
                <a:latin typeface="+mj-lt"/>
                <a:ea typeface="+mj-ea"/>
              </a:rPr>
              <a:t>Transmit power of ultra short range system is typically -5dBm. The proposed transmit spectral mask does not infringe on any country’s </a:t>
            </a:r>
            <a:r>
              <a:rPr lang="en-US" altLang="ja-JP" sz="1800" kern="0" dirty="0">
                <a:latin typeface="+mj-lt"/>
              </a:rPr>
              <a:t>regulatory </a:t>
            </a:r>
            <a:r>
              <a:rPr lang="en-US" altLang="ja-JP" sz="1800" kern="0" dirty="0" smtClean="0">
                <a:latin typeface="+mj-lt"/>
              </a:rPr>
              <a:t>requirements</a:t>
            </a:r>
            <a:r>
              <a:rPr lang="en-US" altLang="ja-JP" sz="1800" kern="0" dirty="0" smtClean="0">
                <a:latin typeface="+mj-lt"/>
                <a:ea typeface="ＭＳ Ｐゴシック" panose="020B0600070205080204" pitchFamily="50" charset="-128"/>
              </a:rPr>
              <a:t>.</a:t>
            </a:r>
            <a:endParaRPr kumimoji="1" lang="ja-JP" altLang="en-US" sz="1800" dirty="0">
              <a:latin typeface="+mj-lt"/>
              <a:ea typeface="+mj-ea"/>
              <a:cs typeface="Arial" pitchFamily="34" charset="0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/>
          <a:srcRect l="599" t="908" r="1779" b="1888"/>
          <a:stretch/>
        </p:blipFill>
        <p:spPr>
          <a:xfrm>
            <a:off x="1548000" y="2160000"/>
            <a:ext cx="5868000" cy="38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52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14</a:t>
            </a:fld>
            <a:endParaRPr lang="en-US" altLang="ja-JP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5976000"/>
            <a:ext cx="8640960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b="1" kern="0" dirty="0" smtClean="0">
                <a:latin typeface="+mj-lt"/>
                <a:ea typeface="+mj-ea"/>
              </a:rPr>
              <a:t>Figure 11 Proposed mask for channel bonding and </a:t>
            </a:r>
            <a:r>
              <a:rPr kumimoji="1" lang="en-US" altLang="ja-JP" sz="1600" b="1" dirty="0" smtClean="0">
                <a:latin typeface="+mj-lt"/>
                <a:ea typeface="+mj-ea"/>
                <a:cs typeface="Arial" pitchFamily="34" charset="0"/>
              </a:rPr>
              <a:t>allowed unwanted </a:t>
            </a:r>
            <a:r>
              <a:rPr kumimoji="1" lang="en-US" altLang="ja-JP" sz="1600" b="1" dirty="0">
                <a:latin typeface="+mj-lt"/>
                <a:ea typeface="+mj-ea"/>
                <a:cs typeface="Arial" pitchFamily="34" charset="0"/>
              </a:rPr>
              <a:t>emission intensity</a:t>
            </a:r>
            <a:endParaRPr kumimoji="1" lang="ja-JP" altLang="en-US" sz="1600" b="1" dirty="0">
              <a:latin typeface="+mj-lt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endParaRPr lang="en-US" altLang="ja-JP" sz="1200" b="1" kern="0" dirty="0" smtClean="0">
              <a:latin typeface="+mj-ea"/>
              <a:ea typeface="+mj-e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828000"/>
            <a:ext cx="9144000" cy="39604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2000" b="1" kern="0" dirty="0" smtClean="0">
                <a:latin typeface="+mj-lt"/>
                <a:ea typeface="+mj-ea"/>
              </a:rPr>
              <a:t>The proposed transmit spectral mask for channel bonding and </a:t>
            </a:r>
          </a:p>
          <a:p>
            <a:pPr marL="0" indent="0" algn="ctr">
              <a:buNone/>
            </a:pPr>
            <a:r>
              <a:rPr lang="en-US" altLang="ja-JP" sz="2000" b="1" kern="0" dirty="0" smtClean="0">
                <a:latin typeface="+mj-lt"/>
                <a:ea typeface="+mj-ea"/>
              </a:rPr>
              <a:t>un-wanted emission intensity</a:t>
            </a:r>
            <a:endParaRPr lang="en-US" altLang="ja-JP" sz="1800" kern="0" dirty="0" smtClean="0">
              <a:ea typeface="ＭＳ Ｐゴシック" panose="020B060007020508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3"/>
          <a:srcRect l="599" t="922" r="2660" b="605"/>
          <a:stretch/>
        </p:blipFill>
        <p:spPr>
          <a:xfrm>
            <a:off x="1583668" y="2160000"/>
            <a:ext cx="5868000" cy="38520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467036" y="1517593"/>
            <a:ext cx="8137412" cy="65399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ja-JP" sz="1800" kern="0" dirty="0" smtClean="0">
                <a:latin typeface="+mj-lt"/>
                <a:ea typeface="+mj-ea"/>
              </a:rPr>
              <a:t>Transmit power of ultra short range system is typically -5dBm. The proposed transmit spectral mask does not infringe on any country’s </a:t>
            </a:r>
            <a:r>
              <a:rPr lang="en-US" altLang="ja-JP" sz="1800" kern="0" dirty="0">
                <a:latin typeface="+mj-lt"/>
              </a:rPr>
              <a:t>regulatory </a:t>
            </a:r>
            <a:r>
              <a:rPr lang="en-US" altLang="ja-JP" sz="1800" kern="0" dirty="0" smtClean="0">
                <a:latin typeface="+mj-lt"/>
              </a:rPr>
              <a:t>requirements</a:t>
            </a:r>
            <a:r>
              <a:rPr lang="en-US" altLang="ja-JP" sz="1800" kern="0" dirty="0" smtClean="0">
                <a:latin typeface="+mj-lt"/>
                <a:ea typeface="ＭＳ Ｐゴシック" panose="020B0600070205080204" pitchFamily="50" charset="-128"/>
              </a:rPr>
              <a:t>.</a:t>
            </a:r>
            <a:endParaRPr kumimoji="1" lang="ja-JP" altLang="en-US" sz="1800" dirty="0">
              <a:latin typeface="+mj-lt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50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15</a:t>
            </a:fld>
            <a:endParaRPr lang="en-US" altLang="ja-JP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l="543" t="1148" r="1858" b="3008"/>
          <a:stretch/>
        </p:blipFill>
        <p:spPr>
          <a:xfrm>
            <a:off x="1458166" y="2376000"/>
            <a:ext cx="5688000" cy="37440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906118" y="3183080"/>
            <a:ext cx="1332148" cy="77565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200" kern="0" dirty="0" smtClean="0">
                <a:latin typeface="+mj-lt"/>
                <a:ea typeface="ＭＳ Ｐゴシック" panose="020B0600070205080204" pitchFamily="50" charset="-128"/>
              </a:rPr>
              <a:t>Reference </a:t>
            </a:r>
          </a:p>
          <a:p>
            <a:pPr marL="0" indent="0" algn="ctr">
              <a:buNone/>
            </a:pPr>
            <a:r>
              <a:rPr lang="en-US" altLang="ja-JP" sz="1200" kern="0" dirty="0" smtClean="0">
                <a:latin typeface="+mj-lt"/>
                <a:ea typeface="ＭＳ Ｐゴシック" panose="020B0600070205080204" pitchFamily="50" charset="-128"/>
              </a:rPr>
              <a:t>Channel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734210" y="3104964"/>
            <a:ext cx="1440160" cy="77565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200" kern="0" dirty="0">
                <a:latin typeface="+mj-lt"/>
                <a:ea typeface="ＭＳ Ｐゴシック" panose="020B0600070205080204" pitchFamily="50" charset="-128"/>
              </a:rPr>
              <a:t>Upper</a:t>
            </a:r>
            <a:endParaRPr lang="en-US" altLang="ja-JP" sz="1200" kern="0" dirty="0" smtClean="0">
              <a:latin typeface="+mj-lt"/>
              <a:ea typeface="ＭＳ Ｐゴシック" panose="020B0600070205080204" pitchFamily="50" charset="-128"/>
            </a:endParaRPr>
          </a:p>
          <a:p>
            <a:pPr marL="0" indent="0" algn="ctr">
              <a:buNone/>
            </a:pPr>
            <a:r>
              <a:rPr lang="en-US" altLang="ja-JP" sz="1200" kern="0" dirty="0" smtClean="0">
                <a:latin typeface="+mj-lt"/>
                <a:ea typeface="ＭＳ Ｐゴシック" panose="020B0600070205080204" pitchFamily="50" charset="-128"/>
              </a:rPr>
              <a:t>Adjacent</a:t>
            </a:r>
          </a:p>
          <a:p>
            <a:pPr marL="0" indent="0" algn="ctr">
              <a:buNone/>
            </a:pPr>
            <a:r>
              <a:rPr lang="en-US" altLang="ja-JP" sz="1200" kern="0" dirty="0" smtClean="0">
                <a:latin typeface="+mj-lt"/>
                <a:ea typeface="ＭＳ Ｐゴシック" panose="020B0600070205080204" pitchFamily="50" charset="-128"/>
              </a:rPr>
              <a:t>Channel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56320" y="2970740"/>
            <a:ext cx="2304112" cy="77565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endParaRPr lang="en-US" altLang="ja-JP" sz="1800" kern="0" dirty="0" smtClean="0">
              <a:ea typeface="ＭＳ Ｐゴシック" panose="020B0600070205080204" pitchFamily="50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95536" y="1520788"/>
            <a:ext cx="8268016" cy="86670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ja-JP" sz="1800" dirty="0" smtClean="0">
                <a:latin typeface="+mj-lt"/>
                <a:ea typeface="+mj-ea"/>
              </a:rPr>
              <a:t>The </a:t>
            </a:r>
            <a:r>
              <a:rPr lang="en-US" altLang="ja-JP" sz="1800" dirty="0">
                <a:latin typeface="+mj-lt"/>
                <a:ea typeface="+mj-ea"/>
              </a:rPr>
              <a:t>difference </a:t>
            </a:r>
            <a:r>
              <a:rPr lang="en-US" altLang="ja-JP" sz="1800" dirty="0" smtClean="0">
                <a:latin typeface="+mj-lt"/>
                <a:ea typeface="+mj-ea"/>
              </a:rPr>
              <a:t>in leakage power to an adjacent channel</a:t>
            </a:r>
            <a:r>
              <a:rPr lang="ja-JP" altLang="en-US" sz="1800" dirty="0">
                <a:latin typeface="+mj-lt"/>
                <a:ea typeface="+mj-ea"/>
              </a:rPr>
              <a:t> </a:t>
            </a:r>
            <a:r>
              <a:rPr lang="en-US" altLang="ja-JP" sz="1800" dirty="0" smtClean="0">
                <a:latin typeface="+mj-lt"/>
                <a:ea typeface="+mj-ea"/>
              </a:rPr>
              <a:t>(D/U ratio=0 dB) for the case of the current mask and proposed mask </a:t>
            </a:r>
            <a:r>
              <a:rPr lang="en-US" altLang="ja-JP" sz="1800" dirty="0">
                <a:latin typeface="+mj-lt"/>
                <a:ea typeface="+mj-ea"/>
              </a:rPr>
              <a:t>is less than </a:t>
            </a:r>
            <a:r>
              <a:rPr lang="en-US" altLang="ja-JP" sz="1800" dirty="0" smtClean="0">
                <a:latin typeface="+mj-lt"/>
                <a:ea typeface="+mj-ea"/>
              </a:rPr>
              <a:t>0.2dB. </a:t>
            </a:r>
            <a:r>
              <a:rPr lang="en-US" altLang="ja-JP" sz="1800" kern="0" dirty="0" smtClean="0">
                <a:latin typeface="+mj-lt"/>
                <a:ea typeface="+mj-ea"/>
              </a:rPr>
              <a:t>The effect on the SNR of adjacent channels  is negligible.  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904148" y="3389080"/>
            <a:ext cx="1332148" cy="36365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400" kern="0" dirty="0" smtClean="0">
                <a:latin typeface="+mj-lt"/>
                <a:ea typeface="ＭＳ Ｐゴシック" panose="020B0600070205080204" pitchFamily="50" charset="-128"/>
              </a:rPr>
              <a:t>Leakage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970014" y="3124538"/>
            <a:ext cx="1440160" cy="77565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200" kern="0" dirty="0" smtClean="0">
                <a:latin typeface="+mj-lt"/>
                <a:ea typeface="+mj-ea"/>
              </a:rPr>
              <a:t>Lower</a:t>
            </a:r>
          </a:p>
          <a:p>
            <a:pPr marL="0" indent="0" algn="ctr">
              <a:buNone/>
            </a:pPr>
            <a:r>
              <a:rPr lang="en-US" altLang="ja-JP" sz="1200" kern="0" dirty="0" smtClean="0">
                <a:latin typeface="+mj-lt"/>
                <a:ea typeface="+mj-ea"/>
              </a:rPr>
              <a:t>Adjacent</a:t>
            </a:r>
          </a:p>
          <a:p>
            <a:pPr marL="0" indent="0" algn="ctr">
              <a:buNone/>
            </a:pPr>
            <a:r>
              <a:rPr lang="en-US" altLang="ja-JP" sz="1200" kern="0" dirty="0" smtClean="0">
                <a:latin typeface="+mj-lt"/>
                <a:ea typeface="+mj-ea"/>
              </a:rPr>
              <a:t>Channe</a:t>
            </a:r>
            <a:r>
              <a:rPr lang="en-US" altLang="ja-JP" sz="1200" kern="0" dirty="0" smtClean="0">
                <a:latin typeface="+mj-ea"/>
                <a:ea typeface="+mj-ea"/>
              </a:rPr>
              <a:t>l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799692" y="6108607"/>
            <a:ext cx="5560522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b="1" kern="0" dirty="0" smtClean="0">
                <a:latin typeface="+mj-lt"/>
                <a:ea typeface="+mj-ea"/>
              </a:rPr>
              <a:t>Figure 12 Adjacent channels and leakage power</a:t>
            </a:r>
            <a:endParaRPr kumimoji="1" lang="ja-JP" altLang="en-US" sz="1600" b="1" dirty="0">
              <a:latin typeface="+mj-lt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endParaRPr lang="en-US" altLang="ja-JP" sz="1200" b="1" kern="0" dirty="0" smtClean="0">
              <a:latin typeface="+mj-ea"/>
              <a:ea typeface="+mj-ea"/>
            </a:endParaRPr>
          </a:p>
        </p:txBody>
      </p:sp>
      <p:sp>
        <p:nvSpPr>
          <p:cNvPr id="13" name="円/楕円 12"/>
          <p:cNvSpPr/>
          <p:nvPr/>
        </p:nvSpPr>
        <p:spPr bwMode="auto">
          <a:xfrm rot="4031542">
            <a:off x="4591607" y="4709950"/>
            <a:ext cx="644714" cy="197003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直線矢印コネクタ 13"/>
          <p:cNvCxnSpPr>
            <a:endCxn id="13" idx="1"/>
          </p:cNvCxnSpPr>
          <p:nvPr/>
        </p:nvCxnSpPr>
        <p:spPr bwMode="auto">
          <a:xfrm flipH="1">
            <a:off x="4889811" y="3693735"/>
            <a:ext cx="1546733" cy="87759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395536" y="828000"/>
            <a:ext cx="8388932" cy="73062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2000" b="1" kern="0" dirty="0" smtClean="0">
                <a:latin typeface="+mj-lt"/>
                <a:ea typeface="+mj-ea"/>
              </a:rPr>
              <a:t>Adjacent channel  leakage power of proposed spectral mask </a:t>
            </a:r>
          </a:p>
          <a:p>
            <a:pPr marL="0" indent="0" algn="ctr">
              <a:buNone/>
            </a:pPr>
            <a:r>
              <a:rPr lang="en-US" altLang="ja-JP" sz="2000" b="1" kern="0" dirty="0" smtClean="0">
                <a:latin typeface="+mj-lt"/>
                <a:ea typeface="+mj-ea"/>
              </a:rPr>
              <a:t>for a single channel</a:t>
            </a:r>
          </a:p>
        </p:txBody>
      </p:sp>
    </p:spTree>
    <p:extLst>
      <p:ext uri="{BB962C8B-B14F-4D97-AF65-F5344CB8AC3E}">
        <p14:creationId xmlns:p14="http://schemas.microsoft.com/office/powerpoint/2010/main" val="425411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16</a:t>
            </a:fld>
            <a:endParaRPr lang="en-US" altLang="ja-JP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42584" y="828000"/>
            <a:ext cx="8441884" cy="43385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2000" b="1" kern="0" dirty="0" smtClean="0">
                <a:latin typeface="+mj-lt"/>
                <a:ea typeface="+mj-ea"/>
              </a:rPr>
              <a:t>References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1520" y="1496126"/>
            <a:ext cx="8640960" cy="362506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ja-JP" sz="1800" kern="0" dirty="0" smtClean="0">
                <a:latin typeface="+mj-lt"/>
                <a:ea typeface="+mj-ea"/>
              </a:rPr>
              <a:t>[1] 15-15-0109-07-003e, “</a:t>
            </a:r>
            <a:r>
              <a:rPr lang="fr-FR" altLang="ja-JP" sz="1800" dirty="0">
                <a:latin typeface="+mj-lt"/>
              </a:rPr>
              <a:t>TG3e Technical Guidance </a:t>
            </a:r>
            <a:r>
              <a:rPr lang="fr-FR" altLang="ja-JP" sz="1800" dirty="0" smtClean="0">
                <a:latin typeface="+mj-lt"/>
              </a:rPr>
              <a:t>Document </a:t>
            </a:r>
            <a:r>
              <a:rPr lang="en-US" altLang="ja-JP" sz="1800" kern="0" dirty="0" smtClean="0">
                <a:latin typeface="+mj-lt"/>
              </a:rPr>
              <a:t>“</a:t>
            </a:r>
            <a:endParaRPr lang="en-US" altLang="ja-JP" sz="1800" kern="0" dirty="0" smtClean="0">
              <a:latin typeface="+mj-lt"/>
              <a:ea typeface="+mj-ea"/>
            </a:endParaRPr>
          </a:p>
          <a:p>
            <a:pPr marL="0" indent="0">
              <a:buNone/>
            </a:pPr>
            <a:r>
              <a:rPr lang="en-US" altLang="ja-JP" sz="1800" kern="0" dirty="0" smtClean="0">
                <a:latin typeface="+mj-lt"/>
                <a:ea typeface="+mj-ea"/>
              </a:rPr>
              <a:t>[2] </a:t>
            </a:r>
            <a:r>
              <a:rPr lang="en-US" altLang="ja-JP" sz="1800" kern="0" dirty="0" err="1" smtClean="0">
                <a:latin typeface="+mj-lt"/>
                <a:ea typeface="+mj-ea"/>
              </a:rPr>
              <a:t>S.Pavan</a:t>
            </a:r>
            <a:r>
              <a:rPr lang="en-US" altLang="ja-JP" sz="1800" kern="0" dirty="0" smtClean="0">
                <a:latin typeface="+mj-lt"/>
                <a:ea typeface="+mj-ea"/>
              </a:rPr>
              <a:t> and </a:t>
            </a:r>
            <a:r>
              <a:rPr lang="en-US" altLang="ja-JP" sz="1800" kern="0" dirty="0" err="1" smtClean="0">
                <a:latin typeface="+mj-lt"/>
                <a:ea typeface="+mj-ea"/>
              </a:rPr>
              <a:t>Y.Tsividis</a:t>
            </a:r>
            <a:r>
              <a:rPr lang="en-US" altLang="ja-JP" sz="1800" kern="0" dirty="0" smtClean="0">
                <a:latin typeface="+mj-lt"/>
                <a:ea typeface="+mj-ea"/>
              </a:rPr>
              <a:t>, </a:t>
            </a:r>
            <a:r>
              <a:rPr lang="en-US" altLang="ja-JP" sz="1800" dirty="0" smtClean="0">
                <a:latin typeface="+mj-lt"/>
                <a:ea typeface="+mj-ea"/>
              </a:rPr>
              <a:t>“High Frequency Continuous Time Filters in </a:t>
            </a:r>
            <a:r>
              <a:rPr lang="pt-BR" altLang="ja-JP" sz="1800" dirty="0" smtClean="0">
                <a:latin typeface="+mj-lt"/>
                <a:ea typeface="+mj-ea"/>
              </a:rPr>
              <a:t>Digital CMOS Processes,” Kluwer, Boston, 2000.</a:t>
            </a:r>
            <a:endParaRPr lang="en-US" altLang="ja-JP" sz="1800" kern="0" dirty="0" smtClean="0">
              <a:latin typeface="+mj-lt"/>
              <a:ea typeface="+mj-ea"/>
            </a:endParaRPr>
          </a:p>
          <a:p>
            <a:pPr marL="0" indent="0">
              <a:buNone/>
            </a:pPr>
            <a:r>
              <a:rPr lang="en-US" altLang="ja-JP" sz="1800" kern="0" dirty="0" smtClean="0">
                <a:latin typeface="+mj-lt"/>
                <a:ea typeface="+mj-ea"/>
              </a:rPr>
              <a:t>[3] </a:t>
            </a:r>
            <a:r>
              <a:rPr lang="en-US" altLang="ja-JP" sz="1800" kern="0" dirty="0" err="1" smtClean="0">
                <a:latin typeface="+mj-lt"/>
                <a:ea typeface="+mj-ea"/>
              </a:rPr>
              <a:t>A.Siligarls</a:t>
            </a:r>
            <a:r>
              <a:rPr lang="en-US" altLang="ja-JP" sz="1800" kern="0" dirty="0" smtClean="0">
                <a:latin typeface="+mj-lt"/>
                <a:ea typeface="+mj-ea"/>
              </a:rPr>
              <a:t>, et al., “A 65-nm CMOS Fully Integrated Transceiver Module for 60-GHz Wireless HD Applications,” IEEE ISSCC, pp.162-163, Feb.2011.</a:t>
            </a:r>
          </a:p>
          <a:p>
            <a:pPr marL="0" indent="0">
              <a:buNone/>
            </a:pPr>
            <a:r>
              <a:rPr lang="en-US" altLang="ja-JP" sz="1800" dirty="0">
                <a:latin typeface="+mj-lt"/>
              </a:rPr>
              <a:t>[4]  Japan Regulations for enforcement of the radio law 6-4-2 Specified Low Power Radio Station  59-66 GHz </a:t>
            </a:r>
            <a:r>
              <a:rPr lang="en-US" altLang="ja-JP" sz="1800" dirty="0" smtClean="0">
                <a:latin typeface="+mj-lt"/>
              </a:rPr>
              <a:t>Band.</a:t>
            </a:r>
          </a:p>
          <a:p>
            <a:pPr marL="0" indent="0">
              <a:buNone/>
            </a:pPr>
            <a:r>
              <a:rPr lang="en-US" altLang="ja-JP" sz="1800" dirty="0" smtClean="0">
                <a:latin typeface="+mj-lt"/>
              </a:rPr>
              <a:t>[</a:t>
            </a:r>
            <a:r>
              <a:rPr lang="en-US" altLang="ja-JP" sz="1800" dirty="0">
                <a:latin typeface="+mj-lt"/>
              </a:rPr>
              <a:t>5]  Part 15 Rules for Unlicensed Operation in the 57-64 GHz Band  DA/FCC: FCC-13-112.</a:t>
            </a:r>
          </a:p>
          <a:p>
            <a:pPr marL="0" indent="0">
              <a:buNone/>
            </a:pPr>
            <a:r>
              <a:rPr lang="en-US" altLang="ja-JP" sz="1800" dirty="0">
                <a:latin typeface="+mj-lt"/>
              </a:rPr>
              <a:t>[6]  </a:t>
            </a:r>
            <a:r>
              <a:rPr lang="fi-FI" altLang="ja-JP" sz="1800" dirty="0">
                <a:latin typeface="+mj-lt"/>
              </a:rPr>
              <a:t>ETSI EN 302 567 V1.2.1.</a:t>
            </a:r>
          </a:p>
          <a:p>
            <a:pPr marL="0" indent="0">
              <a:buNone/>
            </a:pPr>
            <a:r>
              <a:rPr lang="en-US" altLang="ja-JP" sz="1800" dirty="0">
                <a:latin typeface="+mj-lt"/>
              </a:rPr>
              <a:t>[7] </a:t>
            </a:r>
            <a:r>
              <a:rPr lang="ja-JP" altLang="en-US" sz="1800" dirty="0">
                <a:latin typeface="+mj-lt"/>
              </a:rPr>
              <a:t>信无函</a:t>
            </a:r>
            <a:r>
              <a:rPr lang="en-US" altLang="ja-JP" sz="1800" dirty="0">
                <a:latin typeface="+mj-lt"/>
              </a:rPr>
              <a:t>[2005]423 </a:t>
            </a:r>
            <a:r>
              <a:rPr lang="ja-JP" altLang="en-US" sz="1800" dirty="0">
                <a:latin typeface="+mj-lt"/>
              </a:rPr>
              <a:t>号</a:t>
            </a:r>
            <a:r>
              <a:rPr lang="en-US" altLang="ja-JP" sz="1800" dirty="0">
                <a:latin typeface="+mj-lt"/>
              </a:rPr>
              <a:t>.</a:t>
            </a:r>
          </a:p>
          <a:p>
            <a:pPr marL="0" indent="0">
              <a:buNone/>
            </a:pPr>
            <a:endParaRPr lang="en-US" altLang="ja-JP" sz="1050" kern="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sz="1050" kern="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6907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17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13330" y="1664804"/>
            <a:ext cx="28443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600" dirty="0" smtClean="0"/>
              <a:t>END</a:t>
            </a:r>
            <a:endParaRPr kumimoji="1" lang="ja-JP" altLang="en-US" sz="6600" dirty="0"/>
          </a:p>
        </p:txBody>
      </p:sp>
    </p:spTree>
    <p:extLst>
      <p:ext uri="{BB962C8B-B14F-4D97-AF65-F5344CB8AC3E}">
        <p14:creationId xmlns:p14="http://schemas.microsoft.com/office/powerpoint/2010/main" val="8042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5" name="タイトル 1"/>
          <p:cNvSpPr txBox="1">
            <a:spLocks/>
          </p:cNvSpPr>
          <p:nvPr/>
        </p:nvSpPr>
        <p:spPr bwMode="auto">
          <a:xfrm>
            <a:off x="647564" y="692696"/>
            <a:ext cx="7848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1" lang="en-US" altLang="ja-JP" b="1" kern="0" dirty="0"/>
              <a:t>S</a:t>
            </a:r>
            <a:r>
              <a:rPr kumimoji="1" lang="en-US" altLang="ja-JP" b="1" kern="0" dirty="0" smtClean="0"/>
              <a:t>ummary</a:t>
            </a:r>
            <a:endParaRPr kumimoji="1" lang="ja-JP" altLang="en-US" b="1" kern="0" dirty="0"/>
          </a:p>
        </p:txBody>
      </p:sp>
      <p:sp>
        <p:nvSpPr>
          <p:cNvPr id="6" name="テキスト プレースホルダー 2"/>
          <p:cNvSpPr txBox="1">
            <a:spLocks/>
          </p:cNvSpPr>
          <p:nvPr/>
        </p:nvSpPr>
        <p:spPr bwMode="auto">
          <a:xfrm>
            <a:off x="251520" y="1628800"/>
            <a:ext cx="864096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j-ea"/>
                <a:ea typeface="+mj-ea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j-ea"/>
                <a:ea typeface="+mj-ea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j-ea"/>
                <a:ea typeface="+mj-ea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j-ea"/>
                <a:ea typeface="+mj-ea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sz="2400" kern="0" dirty="0" smtClean="0">
                <a:latin typeface="+mj-lt"/>
              </a:rPr>
              <a:t>A modified spectral mask for TG3e is presented.</a:t>
            </a:r>
          </a:p>
          <a:p>
            <a:r>
              <a:rPr lang="en-US" altLang="ja-JP" sz="2400" kern="0" dirty="0" smtClean="0">
                <a:latin typeface="+mj-lt"/>
              </a:rPr>
              <a:t>Power efficiency will be improved by employing the proposed mask.</a:t>
            </a:r>
          </a:p>
          <a:p>
            <a:r>
              <a:rPr lang="en-US" altLang="ja-JP" sz="2400" kern="0" dirty="0" smtClean="0">
                <a:latin typeface="+mj-lt"/>
              </a:rPr>
              <a:t>This proposed transmit spectral mask does not violate the radio regulations of any country.</a:t>
            </a:r>
          </a:p>
          <a:p>
            <a:r>
              <a:rPr lang="en-US" altLang="ja-JP" sz="2400" kern="0" dirty="0" smtClean="0">
                <a:latin typeface="+mj-lt"/>
              </a:rPr>
              <a:t>Any degradation </a:t>
            </a:r>
            <a:r>
              <a:rPr lang="en-US" altLang="ja-JP" sz="2400" kern="0" dirty="0">
                <a:latin typeface="+mj-lt"/>
              </a:rPr>
              <a:t>of SNR at </a:t>
            </a:r>
            <a:r>
              <a:rPr lang="en-US" altLang="ja-JP" sz="2400" kern="0" dirty="0" smtClean="0">
                <a:latin typeface="+mj-lt"/>
              </a:rPr>
              <a:t>the adjacent </a:t>
            </a:r>
            <a:r>
              <a:rPr lang="en-US" altLang="ja-JP" sz="2400" kern="0" dirty="0">
                <a:latin typeface="+mj-lt"/>
              </a:rPr>
              <a:t>channels </a:t>
            </a:r>
            <a:r>
              <a:rPr lang="en-US" altLang="ja-JP" sz="2400" kern="0" dirty="0" smtClean="0">
                <a:latin typeface="+mj-lt"/>
              </a:rPr>
              <a:t>due to this </a:t>
            </a:r>
            <a:r>
              <a:rPr lang="en-US" altLang="ja-JP" sz="2400" kern="0" dirty="0">
                <a:latin typeface="+mj-lt"/>
              </a:rPr>
              <a:t>mask </a:t>
            </a:r>
            <a:r>
              <a:rPr lang="en-US" altLang="ja-JP" sz="2400" kern="0" dirty="0" smtClean="0">
                <a:latin typeface="+mj-lt"/>
              </a:rPr>
              <a:t>change is </a:t>
            </a:r>
            <a:r>
              <a:rPr lang="en-US" altLang="ja-JP" sz="2400" kern="0" dirty="0">
                <a:latin typeface="+mj-lt"/>
              </a:rPr>
              <a:t>negligible, </a:t>
            </a:r>
            <a:r>
              <a:rPr lang="en-US" altLang="ja-JP" sz="2400" kern="0" dirty="0" smtClean="0">
                <a:latin typeface="+mj-lt"/>
              </a:rPr>
              <a:t>since </a:t>
            </a:r>
            <a:r>
              <a:rPr lang="en-US" altLang="ja-JP" sz="2400" kern="0" dirty="0">
                <a:latin typeface="+mj-lt"/>
              </a:rPr>
              <a:t>the  maximum allowable leakage power </a:t>
            </a:r>
            <a:r>
              <a:rPr lang="en-US" altLang="ja-JP" sz="2400" kern="0" dirty="0" smtClean="0">
                <a:latin typeface="+mj-lt"/>
              </a:rPr>
              <a:t>will only increase by less </a:t>
            </a:r>
            <a:r>
              <a:rPr lang="en-US" altLang="ja-JP" sz="2400" kern="0" dirty="0">
                <a:latin typeface="+mj-lt"/>
              </a:rPr>
              <a:t>than 0.2dB.  </a:t>
            </a:r>
          </a:p>
          <a:p>
            <a:endParaRPr lang="en-US" altLang="ja-JP" sz="2400" kern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428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3</a:t>
            </a:fld>
            <a:endParaRPr lang="en-US" altLang="ja-JP"/>
          </a:p>
        </p:txBody>
      </p:sp>
      <p:grpSp>
        <p:nvGrpSpPr>
          <p:cNvPr id="21" name="グループ化 20"/>
          <p:cNvGrpSpPr/>
          <p:nvPr/>
        </p:nvGrpSpPr>
        <p:grpSpPr>
          <a:xfrm>
            <a:off x="1763688" y="2412000"/>
            <a:ext cx="5508000" cy="3600000"/>
            <a:chOff x="1728296" y="2412000"/>
            <a:chExt cx="5508000" cy="3600000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3"/>
            <a:srcRect l="648" t="1023" r="1100" b="3122"/>
            <a:stretch/>
          </p:blipFill>
          <p:spPr>
            <a:xfrm>
              <a:off x="1728296" y="2412000"/>
              <a:ext cx="5508000" cy="3600000"/>
            </a:xfrm>
            <a:prstGeom prst="rect">
              <a:avLst/>
            </a:prstGeom>
          </p:spPr>
        </p:pic>
        <p:cxnSp>
          <p:nvCxnSpPr>
            <p:cNvPr id="7" name="直線コネクタ 6"/>
            <p:cNvCxnSpPr/>
            <p:nvPr/>
          </p:nvCxnSpPr>
          <p:spPr bwMode="auto">
            <a:xfrm>
              <a:off x="2365282" y="3133788"/>
              <a:ext cx="972108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ys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直線コネクタ 7"/>
            <p:cNvCxnSpPr/>
            <p:nvPr/>
          </p:nvCxnSpPr>
          <p:spPr bwMode="auto">
            <a:xfrm>
              <a:off x="3375751" y="3121889"/>
              <a:ext cx="1099561" cy="237524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FF"/>
              </a:solidFill>
              <a:prstDash val="sys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直線矢印コネクタ 8"/>
            <p:cNvCxnSpPr/>
            <p:nvPr/>
          </p:nvCxnSpPr>
          <p:spPr bwMode="auto">
            <a:xfrm flipH="1">
              <a:off x="3684491" y="3571739"/>
              <a:ext cx="241040" cy="19809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テキスト ボックス 9"/>
            <p:cNvSpPr txBox="1"/>
            <p:nvPr/>
          </p:nvSpPr>
          <p:spPr>
            <a:xfrm>
              <a:off x="3816205" y="3297096"/>
              <a:ext cx="1095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/>
                <a:t>Shape slope</a:t>
              </a:r>
              <a:endParaRPr kumimoji="1" lang="ja-JP" altLang="en-US" sz="1400" dirty="0"/>
            </a:p>
          </p:txBody>
        </p:sp>
        <p:cxnSp>
          <p:nvCxnSpPr>
            <p:cNvPr id="11" name="直線コネクタ 10"/>
            <p:cNvCxnSpPr/>
            <p:nvPr/>
          </p:nvCxnSpPr>
          <p:spPr bwMode="auto">
            <a:xfrm>
              <a:off x="2329518" y="2563790"/>
              <a:ext cx="0" cy="53105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直線コネクタ 11"/>
            <p:cNvCxnSpPr/>
            <p:nvPr/>
          </p:nvCxnSpPr>
          <p:spPr bwMode="auto">
            <a:xfrm flipH="1">
              <a:off x="3373518" y="2563790"/>
              <a:ext cx="0" cy="56999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線矢印コネクタ 12"/>
            <p:cNvCxnSpPr/>
            <p:nvPr/>
          </p:nvCxnSpPr>
          <p:spPr bwMode="auto">
            <a:xfrm>
              <a:off x="2366200" y="3033481"/>
              <a:ext cx="951942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テキスト ボックス 13"/>
            <p:cNvSpPr txBox="1"/>
            <p:nvPr/>
          </p:nvSpPr>
          <p:spPr>
            <a:xfrm>
              <a:off x="2247423" y="2538188"/>
              <a:ext cx="10951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/>
                <a:t>Wide bandwidth</a:t>
              </a:r>
              <a:endParaRPr kumimoji="1" lang="ja-JP" altLang="en-US" sz="14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410091" y="2632547"/>
              <a:ext cx="13603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>
                  <a:solidFill>
                    <a:srgbClr val="0000FF"/>
                  </a:solidFill>
                </a:rPr>
                <a:t>Anti-aliasing filter response</a:t>
              </a:r>
              <a:endParaRPr kumimoji="1" lang="ja-JP" altLang="en-US" sz="1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72008" y="828000"/>
            <a:ext cx="9000492" cy="40121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altLang="zh-TW" sz="2000" b="1" kern="0" dirty="0" smtClean="0">
                <a:latin typeface="+mj-lt"/>
                <a:ea typeface="+mj-ea"/>
              </a:rPr>
              <a:t>Motivation for a modified transmit spectral mask </a:t>
            </a:r>
          </a:p>
          <a:p>
            <a:pPr>
              <a:lnSpc>
                <a:spcPct val="80000"/>
              </a:lnSpc>
            </a:pPr>
            <a:endParaRPr lang="en-US" altLang="zh-TW" sz="800" kern="0" dirty="0" smtClean="0">
              <a:latin typeface="+mj-lt"/>
              <a:ea typeface="+mj-ea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latin typeface="+mj-lt"/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07504" y="1188000"/>
            <a:ext cx="8892480" cy="170615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ja-JP" sz="1800" kern="0" dirty="0">
                <a:latin typeface="+mj-lt"/>
              </a:rPr>
              <a:t>In </a:t>
            </a:r>
            <a:r>
              <a:rPr lang="en-US" altLang="ja-JP" sz="1800" kern="0" dirty="0" smtClean="0">
                <a:latin typeface="+mj-lt"/>
              </a:rPr>
              <a:t>Figure </a:t>
            </a:r>
            <a:r>
              <a:rPr lang="en-US" altLang="ja-JP" sz="1800" kern="0" dirty="0">
                <a:latin typeface="+mj-lt"/>
              </a:rPr>
              <a:t>1, the spectrum of the transmit signal with a </a:t>
            </a:r>
            <a:r>
              <a:rPr lang="en-US" altLang="ja-JP" sz="1800" kern="0" dirty="0" smtClean="0">
                <a:latin typeface="+mj-lt"/>
              </a:rPr>
              <a:t>two-times </a:t>
            </a:r>
            <a:r>
              <a:rPr lang="en-US" altLang="ja-JP" sz="1800" kern="0" dirty="0">
                <a:latin typeface="+mj-lt"/>
              </a:rPr>
              <a:t>oversampling DAC is compared with the current mask. To reduce unwanted aliasing without </a:t>
            </a:r>
            <a:r>
              <a:rPr lang="en-US" altLang="ja-JP" sz="1800" kern="0" dirty="0" smtClean="0">
                <a:latin typeface="+mj-lt"/>
              </a:rPr>
              <a:t>degrading </a:t>
            </a:r>
            <a:r>
              <a:rPr lang="en-US" altLang="ja-JP" sz="1800" kern="0" dirty="0">
                <a:latin typeface="+mj-lt"/>
              </a:rPr>
              <a:t>SNR, </a:t>
            </a:r>
            <a:r>
              <a:rPr lang="en-US" altLang="ja-JP" sz="1800" kern="0" dirty="0" smtClean="0">
                <a:latin typeface="+mj-lt"/>
              </a:rPr>
              <a:t>the slope of anti-aliasing </a:t>
            </a:r>
            <a:r>
              <a:rPr lang="en-US" altLang="ja-JP" sz="1800" kern="0" dirty="0">
                <a:latin typeface="+mj-lt"/>
              </a:rPr>
              <a:t>needs to be steep as shown below. </a:t>
            </a:r>
            <a:r>
              <a:rPr lang="en-US" altLang="ja-JP" sz="1800" kern="0" dirty="0" smtClean="0">
                <a:latin typeface="+mj-lt"/>
              </a:rPr>
              <a:t>A high-order </a:t>
            </a:r>
            <a:r>
              <a:rPr lang="en-US" altLang="ja-JP" sz="1800" kern="0" dirty="0">
                <a:latin typeface="+mj-lt"/>
              </a:rPr>
              <a:t>passive filter can be used </a:t>
            </a:r>
            <a:r>
              <a:rPr lang="en-US" altLang="ja-JP" sz="1800" kern="0" dirty="0" smtClean="0">
                <a:latin typeface="+mj-lt"/>
              </a:rPr>
              <a:t>to achieve </a:t>
            </a:r>
            <a:r>
              <a:rPr lang="en-US" altLang="ja-JP" sz="1800" kern="0" dirty="0">
                <a:latin typeface="+mj-lt"/>
              </a:rPr>
              <a:t>such </a:t>
            </a:r>
            <a:r>
              <a:rPr lang="en-US" altLang="ja-JP" sz="1800" kern="0" dirty="0" smtClean="0">
                <a:latin typeface="+mj-lt"/>
              </a:rPr>
              <a:t>a purpose</a:t>
            </a:r>
            <a:r>
              <a:rPr lang="en-US" altLang="ja-JP" sz="1800" kern="0" dirty="0">
                <a:latin typeface="+mj-lt"/>
              </a:rPr>
              <a:t>;</a:t>
            </a:r>
            <a:r>
              <a:rPr lang="en-US" altLang="ja-JP" sz="1800" kern="0" dirty="0" smtClean="0">
                <a:latin typeface="+mj-lt"/>
              </a:rPr>
              <a:t> however, </a:t>
            </a:r>
            <a:r>
              <a:rPr lang="en-US" altLang="ja-JP" sz="1800" kern="0" dirty="0">
                <a:latin typeface="+mj-lt"/>
              </a:rPr>
              <a:t>insertion loss caused by </a:t>
            </a:r>
            <a:r>
              <a:rPr lang="en-US" altLang="ja-JP" sz="1800" kern="0" dirty="0" smtClean="0">
                <a:latin typeface="+mj-lt"/>
              </a:rPr>
              <a:t>the on-chip </a:t>
            </a:r>
            <a:r>
              <a:rPr lang="en-US" altLang="ja-JP" sz="1800" kern="0" dirty="0">
                <a:latin typeface="+mj-lt"/>
              </a:rPr>
              <a:t>inductor will be large</a:t>
            </a:r>
            <a:r>
              <a:rPr lang="en-US" altLang="ja-JP" sz="1800" kern="0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altLang="ja-JP" sz="1800" kern="0" dirty="0" smtClean="0">
              <a:ea typeface="ＭＳ Ｐゴシック" panose="020B0600070205080204" pitchFamily="50" charset="-128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1475656" y="6072603"/>
            <a:ext cx="6128272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b="1" kern="0" dirty="0" smtClean="0">
                <a:latin typeface="+mj-lt"/>
                <a:ea typeface="ＭＳ Ｐゴシック" panose="020B0600070205080204" pitchFamily="50" charset="-128"/>
              </a:rPr>
              <a:t>Figure 1    Unfiltered two-times oversampled DAC output</a:t>
            </a:r>
          </a:p>
        </p:txBody>
      </p:sp>
    </p:spTree>
    <p:extLst>
      <p:ext uri="{BB962C8B-B14F-4D97-AF65-F5344CB8AC3E}">
        <p14:creationId xmlns:p14="http://schemas.microsoft.com/office/powerpoint/2010/main" val="254292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5" name="タイトル 4"/>
          <p:cNvSpPr txBox="1">
            <a:spLocks/>
          </p:cNvSpPr>
          <p:nvPr/>
        </p:nvSpPr>
        <p:spPr bwMode="auto">
          <a:xfrm>
            <a:off x="216476" y="828000"/>
            <a:ext cx="8640000" cy="3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TW" sz="2000" b="1" kern="0" dirty="0"/>
              <a:t>Current transmit </a:t>
            </a:r>
            <a:r>
              <a:rPr lang="en-US" altLang="zh-TW" sz="2000" b="1" kern="0" dirty="0" smtClean="0"/>
              <a:t>spectral</a:t>
            </a:r>
            <a:r>
              <a:rPr lang="en-US" altLang="ja-JP" sz="2000" b="1" kern="0" dirty="0" smtClean="0"/>
              <a:t> mask for a single channel </a:t>
            </a:r>
            <a:endParaRPr kumimoji="1" lang="ja-JP" altLang="en-US" sz="2000" b="1" kern="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5" b="20376"/>
          <a:stretch/>
        </p:blipFill>
        <p:spPr bwMode="auto">
          <a:xfrm>
            <a:off x="235396" y="2240868"/>
            <a:ext cx="8801100" cy="2556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475656" y="5013176"/>
            <a:ext cx="6128272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b="1" kern="0" dirty="0" smtClean="0">
                <a:latin typeface="+mj-lt"/>
                <a:ea typeface="ＭＳ Ｐゴシック" panose="020B0600070205080204" pitchFamily="50" charset="-128"/>
              </a:rPr>
              <a:t>Figure 2 Current transmit spectral mask for single-channel operation</a:t>
            </a:r>
          </a:p>
        </p:txBody>
      </p:sp>
    </p:spTree>
    <p:extLst>
      <p:ext uri="{BB962C8B-B14F-4D97-AF65-F5344CB8AC3E}">
        <p14:creationId xmlns:p14="http://schemas.microsoft.com/office/powerpoint/2010/main" val="263404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5</a:t>
            </a:fld>
            <a:endParaRPr lang="en-US" altLang="ja-JP"/>
          </a:p>
        </p:txBody>
      </p:sp>
      <p:grpSp>
        <p:nvGrpSpPr>
          <p:cNvPr id="35" name="グループ化 34"/>
          <p:cNvGrpSpPr/>
          <p:nvPr/>
        </p:nvGrpSpPr>
        <p:grpSpPr>
          <a:xfrm>
            <a:off x="719572" y="1404000"/>
            <a:ext cx="7236000" cy="4572000"/>
            <a:chOff x="756000" y="1404000"/>
            <a:chExt cx="7236000" cy="4572000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3"/>
            <a:srcRect l="2628" t="3493" r="484" b="3178"/>
            <a:stretch/>
          </p:blipFill>
          <p:spPr>
            <a:xfrm>
              <a:off x="756000" y="1404000"/>
              <a:ext cx="7236000" cy="4572000"/>
            </a:xfrm>
            <a:prstGeom prst="rect">
              <a:avLst/>
            </a:prstGeom>
          </p:spPr>
        </p:pic>
        <p:sp>
          <p:nvSpPr>
            <p:cNvPr id="7" name="Rectangle 3"/>
            <p:cNvSpPr txBox="1">
              <a:spLocks noChangeArrowheads="1"/>
            </p:cNvSpPr>
            <p:nvPr/>
          </p:nvSpPr>
          <p:spPr>
            <a:xfrm>
              <a:off x="3725584" y="5636931"/>
              <a:ext cx="1712130" cy="206823"/>
            </a:xfrm>
            <a:prstGeom prst="rect">
              <a:avLst/>
            </a:prstGeom>
            <a:solidFill>
              <a:schemeClr val="bg1"/>
            </a:solidFill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latin typeface="+mj-lt"/>
                  <a:ea typeface="新細明體" panose="02020500000000000000" pitchFamily="18" charset="-120"/>
                </a:rPr>
                <a:t>(f-fc) GHz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 marL="0" indent="0">
                <a:lnSpc>
                  <a:spcPct val="80000"/>
                </a:lnSpc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</p:txBody>
        </p:sp>
        <p:cxnSp>
          <p:nvCxnSpPr>
            <p:cNvPr id="9" name="直線コネクタ 8"/>
            <p:cNvCxnSpPr/>
            <p:nvPr/>
          </p:nvCxnSpPr>
          <p:spPr bwMode="auto">
            <a:xfrm>
              <a:off x="3619699" y="3658304"/>
              <a:ext cx="0" cy="174413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直線コネクタ 9"/>
            <p:cNvCxnSpPr/>
            <p:nvPr/>
          </p:nvCxnSpPr>
          <p:spPr bwMode="auto">
            <a:xfrm>
              <a:off x="2168425" y="4022095"/>
              <a:ext cx="0" cy="139255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直線コネクタ 10"/>
            <p:cNvCxnSpPr/>
            <p:nvPr/>
          </p:nvCxnSpPr>
          <p:spPr bwMode="auto">
            <a:xfrm>
              <a:off x="2169185" y="4022095"/>
              <a:ext cx="47625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直線コネクタ 11"/>
            <p:cNvCxnSpPr/>
            <p:nvPr/>
          </p:nvCxnSpPr>
          <p:spPr bwMode="auto">
            <a:xfrm>
              <a:off x="5500998" y="3658304"/>
              <a:ext cx="0" cy="175091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線コネクタ 12"/>
            <p:cNvCxnSpPr/>
            <p:nvPr/>
          </p:nvCxnSpPr>
          <p:spPr bwMode="auto">
            <a:xfrm flipH="1">
              <a:off x="6967845" y="4022095"/>
              <a:ext cx="0" cy="138017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線コネクタ 13"/>
            <p:cNvCxnSpPr/>
            <p:nvPr/>
          </p:nvCxnSpPr>
          <p:spPr bwMode="auto">
            <a:xfrm flipH="1">
              <a:off x="3843117" y="2322870"/>
              <a:ext cx="1245" cy="305105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直線コネクタ 14"/>
            <p:cNvCxnSpPr/>
            <p:nvPr/>
          </p:nvCxnSpPr>
          <p:spPr bwMode="auto">
            <a:xfrm>
              <a:off x="5299705" y="2322870"/>
              <a:ext cx="0" cy="30863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直線コネクタ 15"/>
            <p:cNvCxnSpPr/>
            <p:nvPr/>
          </p:nvCxnSpPr>
          <p:spPr bwMode="auto">
            <a:xfrm flipV="1">
              <a:off x="2168425" y="4617132"/>
              <a:ext cx="4812551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直線コネクタ 16"/>
            <p:cNvCxnSpPr/>
            <p:nvPr/>
          </p:nvCxnSpPr>
          <p:spPr bwMode="auto">
            <a:xfrm>
              <a:off x="3627093" y="3645024"/>
              <a:ext cx="1908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Rectangle 3"/>
            <p:cNvSpPr txBox="1">
              <a:spLocks noChangeArrowheads="1"/>
            </p:cNvSpPr>
            <p:nvPr/>
          </p:nvSpPr>
          <p:spPr>
            <a:xfrm>
              <a:off x="4647932" y="3387856"/>
              <a:ext cx="1076196" cy="257168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latin typeface="+mj-lt"/>
                  <a:ea typeface="新細明體" panose="02020500000000000000" pitchFamily="18" charset="-120"/>
                </a:rPr>
                <a:t>-17dBr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</p:txBody>
        </p:sp>
        <p:sp>
          <p:nvSpPr>
            <p:cNvPr id="19" name="Rectangle 3"/>
            <p:cNvSpPr txBox="1">
              <a:spLocks noChangeArrowheads="1"/>
            </p:cNvSpPr>
            <p:nvPr/>
          </p:nvSpPr>
          <p:spPr>
            <a:xfrm>
              <a:off x="4646977" y="3789040"/>
              <a:ext cx="1076196" cy="257168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latin typeface="+mj-lt"/>
                  <a:ea typeface="新細明體" panose="02020500000000000000" pitchFamily="18" charset="-120"/>
                </a:rPr>
                <a:t>-22dBr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</p:txBody>
        </p:sp>
        <p:sp>
          <p:nvSpPr>
            <p:cNvPr id="20" name="Rectangle 3"/>
            <p:cNvSpPr txBox="1">
              <a:spLocks noChangeArrowheads="1"/>
            </p:cNvSpPr>
            <p:nvPr/>
          </p:nvSpPr>
          <p:spPr>
            <a:xfrm>
              <a:off x="4646977" y="4401108"/>
              <a:ext cx="1076196" cy="257168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latin typeface="+mj-lt"/>
                  <a:ea typeface="新細明體" panose="02020500000000000000" pitchFamily="18" charset="-120"/>
                </a:rPr>
                <a:t>-30dBr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 marL="0" indent="0">
                <a:lnSpc>
                  <a:spcPct val="80000"/>
                </a:lnSpc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</p:txBody>
        </p:sp>
        <p:sp>
          <p:nvSpPr>
            <p:cNvPr id="21" name="Rectangle 3"/>
            <p:cNvSpPr txBox="1">
              <a:spLocks noChangeArrowheads="1"/>
            </p:cNvSpPr>
            <p:nvPr/>
          </p:nvSpPr>
          <p:spPr>
            <a:xfrm>
              <a:off x="5067253" y="5400304"/>
              <a:ext cx="635934" cy="17774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lnSpc>
                  <a:spcPct val="80000"/>
                </a:lnSpc>
                <a:buNone/>
              </a:pPr>
              <a:r>
                <a:rPr lang="en-US" altLang="zh-TW" sz="1100" kern="0" dirty="0" smtClean="0">
                  <a:latin typeface="+mj-lt"/>
                  <a:ea typeface="新細明體" panose="02020500000000000000" pitchFamily="18" charset="-120"/>
                </a:rPr>
                <a:t>0.94</a:t>
              </a:r>
            </a:p>
            <a:p>
              <a:pPr marL="0" indent="0">
                <a:lnSpc>
                  <a:spcPct val="80000"/>
                </a:lnSpc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</p:txBody>
        </p:sp>
        <p:sp>
          <p:nvSpPr>
            <p:cNvPr id="22" name="Rectangle 3"/>
            <p:cNvSpPr txBox="1">
              <a:spLocks noChangeArrowheads="1"/>
            </p:cNvSpPr>
            <p:nvPr/>
          </p:nvSpPr>
          <p:spPr>
            <a:xfrm>
              <a:off x="5380337" y="5404916"/>
              <a:ext cx="587016" cy="19039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lnSpc>
                  <a:spcPct val="80000"/>
                </a:lnSpc>
                <a:buNone/>
              </a:pPr>
              <a:r>
                <a:rPr lang="en-US" altLang="zh-TW" sz="1100" kern="0" dirty="0" smtClean="0">
                  <a:latin typeface="+mj-lt"/>
                  <a:ea typeface="新細明體" panose="02020500000000000000" pitchFamily="18" charset="-120"/>
                </a:rPr>
                <a:t>1.2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</p:txBody>
        </p:sp>
        <p:sp>
          <p:nvSpPr>
            <p:cNvPr id="23" name="Rectangle 3"/>
            <p:cNvSpPr txBox="1">
              <a:spLocks noChangeArrowheads="1"/>
            </p:cNvSpPr>
            <p:nvPr/>
          </p:nvSpPr>
          <p:spPr>
            <a:xfrm>
              <a:off x="6507413" y="5404916"/>
              <a:ext cx="733770" cy="19039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lnSpc>
                  <a:spcPct val="80000"/>
                </a:lnSpc>
                <a:buNone/>
              </a:pPr>
              <a:r>
                <a:rPr lang="en-US" altLang="zh-TW" sz="1100" kern="0" dirty="0" smtClean="0">
                  <a:latin typeface="+mj-lt"/>
                  <a:ea typeface="新細明體" panose="02020500000000000000" pitchFamily="18" charset="-120"/>
                </a:rPr>
                <a:t>3.06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</p:txBody>
        </p:sp>
        <p:sp>
          <p:nvSpPr>
            <p:cNvPr id="24" name="Rectangle 3"/>
            <p:cNvSpPr txBox="1">
              <a:spLocks noChangeArrowheads="1"/>
            </p:cNvSpPr>
            <p:nvPr/>
          </p:nvSpPr>
          <p:spPr>
            <a:xfrm>
              <a:off x="3619699" y="5402270"/>
              <a:ext cx="831606" cy="19704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lnSpc>
                  <a:spcPct val="80000"/>
                </a:lnSpc>
                <a:buNone/>
              </a:pPr>
              <a:r>
                <a:rPr lang="en-US" altLang="zh-TW" sz="1100" kern="0" dirty="0" smtClean="0">
                  <a:latin typeface="+mj-lt"/>
                  <a:ea typeface="新細明體" panose="02020500000000000000" pitchFamily="18" charset="-120"/>
                </a:rPr>
                <a:t>-0.94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</p:txBody>
        </p:sp>
        <p:sp>
          <p:nvSpPr>
            <p:cNvPr id="25" name="Rectangle 3"/>
            <p:cNvSpPr txBox="1">
              <a:spLocks noChangeArrowheads="1"/>
            </p:cNvSpPr>
            <p:nvPr/>
          </p:nvSpPr>
          <p:spPr>
            <a:xfrm>
              <a:off x="3344537" y="5402270"/>
              <a:ext cx="587016" cy="19039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lnSpc>
                  <a:spcPct val="80000"/>
                </a:lnSpc>
                <a:buNone/>
              </a:pPr>
              <a:r>
                <a:rPr lang="en-US" altLang="zh-TW" sz="1100" kern="0" dirty="0" smtClean="0">
                  <a:latin typeface="+mj-lt"/>
                  <a:ea typeface="新細明體" panose="02020500000000000000" pitchFamily="18" charset="-120"/>
                </a:rPr>
                <a:t>-1.2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</p:txBody>
        </p:sp>
        <p:sp>
          <p:nvSpPr>
            <p:cNvPr id="26" name="Rectangle 3"/>
            <p:cNvSpPr txBox="1">
              <a:spLocks noChangeArrowheads="1"/>
            </p:cNvSpPr>
            <p:nvPr/>
          </p:nvSpPr>
          <p:spPr>
            <a:xfrm>
              <a:off x="1921215" y="5402270"/>
              <a:ext cx="733770" cy="19039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lnSpc>
                  <a:spcPct val="80000"/>
                </a:lnSpc>
                <a:buNone/>
              </a:pPr>
              <a:r>
                <a:rPr lang="en-US" altLang="zh-TW" sz="1100" kern="0" dirty="0" smtClean="0">
                  <a:latin typeface="+mj-lt"/>
                  <a:ea typeface="新細明體" panose="02020500000000000000" pitchFamily="18" charset="-120"/>
                </a:rPr>
                <a:t>-3.06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</p:txBody>
        </p:sp>
        <p:cxnSp>
          <p:nvCxnSpPr>
            <p:cNvPr id="27" name="直線コネクタ 26"/>
            <p:cNvCxnSpPr/>
            <p:nvPr/>
          </p:nvCxnSpPr>
          <p:spPr bwMode="auto">
            <a:xfrm>
              <a:off x="1970909" y="4627763"/>
              <a:ext cx="0" cy="78145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Rectangle 3"/>
            <p:cNvSpPr txBox="1">
              <a:spLocks noChangeArrowheads="1"/>
            </p:cNvSpPr>
            <p:nvPr/>
          </p:nvSpPr>
          <p:spPr>
            <a:xfrm>
              <a:off x="1538861" y="5398843"/>
              <a:ext cx="733770" cy="19039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lnSpc>
                  <a:spcPct val="80000"/>
                </a:lnSpc>
                <a:buNone/>
              </a:pPr>
              <a:r>
                <a:rPr lang="en-US" altLang="zh-TW" sz="1100" kern="0" dirty="0" smtClean="0">
                  <a:latin typeface="+mj-lt"/>
                  <a:ea typeface="新細明體" panose="02020500000000000000" pitchFamily="18" charset="-120"/>
                </a:rPr>
                <a:t>-3.3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</p:txBody>
        </p:sp>
        <p:cxnSp>
          <p:nvCxnSpPr>
            <p:cNvPr id="29" name="直線コネクタ 28"/>
            <p:cNvCxnSpPr/>
            <p:nvPr/>
          </p:nvCxnSpPr>
          <p:spPr bwMode="auto">
            <a:xfrm>
              <a:off x="7155485" y="4627763"/>
              <a:ext cx="0" cy="781457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Rectangle 3"/>
            <p:cNvSpPr txBox="1">
              <a:spLocks noChangeArrowheads="1"/>
            </p:cNvSpPr>
            <p:nvPr/>
          </p:nvSpPr>
          <p:spPr>
            <a:xfrm>
              <a:off x="6853763" y="5398843"/>
              <a:ext cx="733770" cy="19039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lnSpc>
                  <a:spcPct val="80000"/>
                </a:lnSpc>
                <a:buNone/>
              </a:pPr>
              <a:r>
                <a:rPr lang="en-US" altLang="zh-TW" sz="1100" kern="0" dirty="0" smtClean="0">
                  <a:latin typeface="+mj-lt"/>
                  <a:ea typeface="新細明體" panose="02020500000000000000" pitchFamily="18" charset="-120"/>
                </a:rPr>
                <a:t>3.3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</p:txBody>
        </p:sp>
        <p:sp>
          <p:nvSpPr>
            <p:cNvPr id="31" name="Rectangle 3"/>
            <p:cNvSpPr txBox="1">
              <a:spLocks noChangeArrowheads="1"/>
            </p:cNvSpPr>
            <p:nvPr/>
          </p:nvSpPr>
          <p:spPr>
            <a:xfrm>
              <a:off x="4610073" y="1618461"/>
              <a:ext cx="1065932" cy="20533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latin typeface="+mj-lt"/>
                  <a:ea typeface="新細明體" panose="02020500000000000000" pitchFamily="18" charset="-120"/>
                </a:rPr>
                <a:t>PSD (</a:t>
              </a:r>
              <a:r>
                <a:rPr lang="en-US" altLang="zh-TW" sz="1400" kern="0" dirty="0" err="1" smtClean="0">
                  <a:latin typeface="+mj-lt"/>
                  <a:ea typeface="新細明體" panose="02020500000000000000" pitchFamily="18" charset="-120"/>
                </a:rPr>
                <a:t>dBr</a:t>
              </a:r>
              <a:r>
                <a:rPr lang="en-US" altLang="zh-TW" sz="1400" kern="0" dirty="0" smtClean="0">
                  <a:latin typeface="+mj-lt"/>
                  <a:ea typeface="新細明體" panose="02020500000000000000" pitchFamily="18" charset="-120"/>
                </a:rPr>
                <a:t>)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latin typeface="+mj-lt"/>
                <a:ea typeface="新細明體" panose="02020500000000000000" pitchFamily="18" charset="-120"/>
              </a:endParaRPr>
            </a:p>
          </p:txBody>
        </p:sp>
      </p:grp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215516" y="828000"/>
            <a:ext cx="8640000" cy="396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altLang="zh-TW" sz="2000" b="1" kern="0" dirty="0" smtClean="0">
                <a:latin typeface="+mj-lt"/>
                <a:ea typeface="+mj-ea"/>
              </a:rPr>
              <a:t>Proposed transmit spectral mask for</a:t>
            </a:r>
            <a:r>
              <a:rPr lang="ja-JP" altLang="en-US" sz="2000" b="1" kern="0" dirty="0">
                <a:latin typeface="+mj-lt"/>
                <a:ea typeface="+mj-ea"/>
              </a:rPr>
              <a:t> </a:t>
            </a:r>
            <a:r>
              <a:rPr lang="en-US" altLang="ja-JP" sz="2000" b="1" kern="0" dirty="0" smtClean="0">
                <a:latin typeface="+mj-lt"/>
                <a:ea typeface="+mj-ea"/>
              </a:rPr>
              <a:t>a</a:t>
            </a:r>
            <a:r>
              <a:rPr lang="en-US" altLang="zh-TW" sz="2000" b="1" kern="0" dirty="0" smtClean="0">
                <a:latin typeface="+mj-lt"/>
                <a:ea typeface="+mj-ea"/>
              </a:rPr>
              <a:t> single channel operation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zh-TW" sz="2000" b="1" kern="0" dirty="0" smtClean="0">
              <a:latin typeface="+mj-lt"/>
              <a:ea typeface="+mj-ea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latin typeface="+mj-lt"/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800" kern="0" dirty="0" smtClean="0">
              <a:latin typeface="+mj-ea"/>
              <a:ea typeface="+mj-ea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1907704" y="6057292"/>
            <a:ext cx="5257800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b="1" kern="0" dirty="0" smtClean="0">
                <a:latin typeface="+mj-lt"/>
                <a:ea typeface="+mj-ea"/>
              </a:rPr>
              <a:t>Figure 3 Proposed spectral mask  </a:t>
            </a:r>
          </a:p>
        </p:txBody>
      </p:sp>
    </p:spTree>
    <p:extLst>
      <p:ext uri="{BB962C8B-B14F-4D97-AF65-F5344CB8AC3E}">
        <p14:creationId xmlns:p14="http://schemas.microsoft.com/office/powerpoint/2010/main" val="194728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78615" y="828000"/>
            <a:ext cx="8604956" cy="40121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altLang="zh-TW" sz="2000" b="1" kern="0" dirty="0">
                <a:latin typeface="+mj-lt"/>
                <a:ea typeface="+mj-ea"/>
              </a:rPr>
              <a:t>C</a:t>
            </a:r>
            <a:r>
              <a:rPr lang="en-US" altLang="zh-TW" sz="2000" b="1" kern="0" dirty="0" smtClean="0">
                <a:latin typeface="+mj-lt"/>
                <a:ea typeface="+mj-ea"/>
              </a:rPr>
              <a:t>urrent transmit spectral mask for</a:t>
            </a:r>
            <a:r>
              <a:rPr lang="ja-JP" altLang="en-US" sz="2000" b="1" kern="0" dirty="0">
                <a:latin typeface="+mj-lt"/>
                <a:ea typeface="+mj-ea"/>
              </a:rPr>
              <a:t> </a:t>
            </a:r>
            <a:r>
              <a:rPr lang="en-US" altLang="ja-JP" sz="2000" b="1" kern="0" dirty="0" smtClean="0">
                <a:latin typeface="+mj-lt"/>
                <a:ea typeface="+mj-ea"/>
              </a:rPr>
              <a:t>channel-bonded case</a:t>
            </a:r>
            <a:endParaRPr lang="en-US" altLang="zh-TW" sz="2000" b="1" kern="0" dirty="0" smtClean="0">
              <a:latin typeface="+mj-lt"/>
              <a:ea typeface="+mj-ea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2000" b="1" kern="0" dirty="0" smtClean="0">
              <a:latin typeface="+mj-lt"/>
              <a:ea typeface="+mj-ea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latin typeface="+mj-lt"/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800" kern="0" dirty="0" smtClean="0">
              <a:latin typeface="+mj-ea"/>
              <a:ea typeface="+mj-ea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579773"/>
              </p:ext>
            </p:extLst>
          </p:nvPr>
        </p:nvGraphicFramePr>
        <p:xfrm>
          <a:off x="671889" y="5337212"/>
          <a:ext cx="7824547" cy="1097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18255"/>
                <a:gridCol w="1351573"/>
                <a:gridCol w="1351573"/>
                <a:gridCol w="1351573"/>
                <a:gridCol w="1351573"/>
              </a:tblGrid>
              <a:tr h="1564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Channel bonding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f1 (GHz)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f2 (GHz)</a:t>
                      </a:r>
                      <a:endParaRPr kumimoji="1" lang="ja-JP" altLang="en-US" sz="1200" b="1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f3 (GHz)</a:t>
                      </a:r>
                      <a:endParaRPr kumimoji="1" lang="ja-JP" altLang="en-US" sz="1200" b="1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f4 (GHz)</a:t>
                      </a:r>
                      <a:endParaRPr kumimoji="1" lang="ja-JP" altLang="en-US" sz="1200" b="1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564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Two-bonded channel transmission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2.100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2.160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3.000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4.000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</a:tr>
              <a:tr h="156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Three-bonded channel transmission</a:t>
                      </a:r>
                      <a:endParaRPr kumimoji="1" lang="ja-JP" altLang="en-US" sz="1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3.150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3.240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4.500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6.000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</a:tr>
              <a:tr h="156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Four-bonded channel transmission</a:t>
                      </a:r>
                      <a:endParaRPr kumimoji="1" lang="ja-JP" altLang="en-US" sz="1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4.200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4.320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6.000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8.000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1511660" y="5013176"/>
            <a:ext cx="6157900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kern="0" dirty="0" smtClean="0">
                <a:latin typeface="+mj-lt"/>
                <a:ea typeface="+mj-ea"/>
              </a:rPr>
              <a:t>Table 1 </a:t>
            </a:r>
            <a:r>
              <a:rPr lang="en-US" altLang="ja-JP" sz="1600" kern="0" dirty="0" smtClean="0">
                <a:latin typeface="+mj-lt"/>
                <a:ea typeface="+mj-ea"/>
              </a:rPr>
              <a:t>Current spectral mask parameters for channel-bonded case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579" y="1376772"/>
            <a:ext cx="7809849" cy="3219519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1511660" y="4423926"/>
            <a:ext cx="6157900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b="1" kern="0" dirty="0" smtClean="0">
                <a:latin typeface="+mj-lt"/>
                <a:ea typeface="+mj-ea"/>
              </a:rPr>
              <a:t>Figure 4  </a:t>
            </a:r>
            <a:r>
              <a:rPr lang="en-US" altLang="ja-JP" sz="1600" b="1" kern="0" dirty="0">
                <a:latin typeface="+mj-lt"/>
                <a:ea typeface="+mj-ea"/>
              </a:rPr>
              <a:t>C</a:t>
            </a:r>
            <a:r>
              <a:rPr lang="en-US" altLang="ja-JP" sz="1600" b="1" kern="0" dirty="0" smtClean="0">
                <a:latin typeface="+mj-lt"/>
                <a:ea typeface="+mj-ea"/>
              </a:rPr>
              <a:t>urrent transmit spectral mask for channel-bonded case</a:t>
            </a:r>
          </a:p>
        </p:txBody>
      </p:sp>
    </p:spTree>
    <p:extLst>
      <p:ext uri="{BB962C8B-B14F-4D97-AF65-F5344CB8AC3E}">
        <p14:creationId xmlns:p14="http://schemas.microsoft.com/office/powerpoint/2010/main" val="153509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7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410646"/>
              </p:ext>
            </p:extLst>
          </p:nvPr>
        </p:nvGraphicFramePr>
        <p:xfrm>
          <a:off x="1303382" y="5337212"/>
          <a:ext cx="6472974" cy="1097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18255"/>
                <a:gridCol w="1351573"/>
                <a:gridCol w="1351573"/>
                <a:gridCol w="1351573"/>
              </a:tblGrid>
              <a:tr h="1564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Channel bonded</a:t>
                      </a:r>
                      <a:r>
                        <a:rPr kumimoji="1" lang="en-US" altLang="ja-JP" sz="1200" baseline="0" dirty="0" smtClean="0">
                          <a:latin typeface="+mj-lt"/>
                          <a:ea typeface="+mj-ea"/>
                        </a:rPr>
                        <a:t> case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f1 (GHz)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f2 (GHz)</a:t>
                      </a:r>
                      <a:endParaRPr kumimoji="1" lang="ja-JP" altLang="en-US" sz="1200" b="1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f3 (GHz)</a:t>
                      </a:r>
                      <a:endParaRPr kumimoji="1" lang="ja-JP" altLang="en-US" sz="1200" b="1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564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Two-channel bonded transmission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1.880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2.400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4.000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</a:tr>
              <a:tr h="156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Three-channel bonded transmission</a:t>
                      </a:r>
                      <a:endParaRPr kumimoji="1" lang="ja-JP" altLang="en-US" sz="1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2.820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3.600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6.000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</a:tr>
              <a:tr h="1564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Four-channel bonded transmission</a:t>
                      </a:r>
                      <a:endParaRPr kumimoji="1" lang="ja-JP" altLang="en-US" sz="1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3.760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4.800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+mj-lt"/>
                          <a:ea typeface="+mj-ea"/>
                        </a:rPr>
                        <a:t>8.000</a:t>
                      </a:r>
                      <a:endParaRPr kumimoji="1" lang="ja-JP" altLang="en-US" sz="1200" dirty="0">
                        <a:latin typeface="+mj-lt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70130" y="839219"/>
            <a:ext cx="8604956" cy="40121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altLang="zh-TW" sz="2000" b="1" kern="0" dirty="0" smtClean="0">
                <a:latin typeface="+mj-lt"/>
                <a:ea typeface="+mj-ea"/>
              </a:rPr>
              <a:t>Proposed transmit  spectral mask for channel-bonded operation </a:t>
            </a:r>
            <a:r>
              <a:rPr lang="ja-JP" altLang="en-US" sz="2000" b="1" kern="0" dirty="0" smtClean="0">
                <a:latin typeface="+mj-lt"/>
                <a:ea typeface="+mj-ea"/>
              </a:rPr>
              <a:t> </a:t>
            </a:r>
            <a:endParaRPr lang="en-US" altLang="zh-TW" sz="2000" b="1" kern="0" dirty="0" smtClean="0">
              <a:latin typeface="+mj-lt"/>
              <a:ea typeface="+mj-ea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latin typeface="+mj-lt"/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800" kern="0" dirty="0" smtClean="0">
              <a:latin typeface="+mj-ea"/>
              <a:ea typeface="+mj-ea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 lvl="5">
              <a:lnSpc>
                <a:spcPct val="80000"/>
              </a:lnSpc>
            </a:pPr>
            <a:endParaRPr lang="en-US" altLang="zh-TW" sz="8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  <a:p>
            <a:pPr>
              <a:lnSpc>
                <a:spcPct val="80000"/>
              </a:lnSpc>
            </a:pPr>
            <a:endParaRPr lang="en-US" altLang="zh-TW" sz="2000" kern="0" dirty="0" smtClean="0">
              <a:ea typeface="新細明體" panose="02020500000000000000" pitchFamily="18" charset="-120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1368000" y="1188000"/>
            <a:ext cx="6320286" cy="3744000"/>
            <a:chOff x="1368000" y="1188000"/>
            <a:chExt cx="6320286" cy="3744000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 rotWithShape="1">
            <a:blip r:embed="rId2"/>
            <a:srcRect l="607" t="2352" r="1177" b="2073"/>
            <a:stretch/>
          </p:blipFill>
          <p:spPr>
            <a:xfrm>
              <a:off x="1368000" y="1188000"/>
              <a:ext cx="5868000" cy="3744000"/>
            </a:xfrm>
            <a:prstGeom prst="rect">
              <a:avLst/>
            </a:prstGeom>
          </p:spPr>
        </p:pic>
        <p:sp>
          <p:nvSpPr>
            <p:cNvPr id="9" name="Rectangle 3"/>
            <p:cNvSpPr txBox="1">
              <a:spLocks noChangeArrowheads="1"/>
            </p:cNvSpPr>
            <p:nvPr/>
          </p:nvSpPr>
          <p:spPr>
            <a:xfrm>
              <a:off x="5976156" y="4508204"/>
              <a:ext cx="1712130" cy="206823"/>
            </a:xfrm>
            <a:prstGeom prst="rect">
              <a:avLst/>
            </a:prstGeom>
            <a:solidFill>
              <a:schemeClr val="bg1"/>
            </a:solidFill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latin typeface="+mj-lt"/>
                  <a:ea typeface="新細明體" panose="02020500000000000000" pitchFamily="18" charset="-120"/>
                </a:rPr>
                <a:t>(f-fc) GHz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 marL="0" indent="0">
                <a:lnSpc>
                  <a:spcPct val="80000"/>
                </a:lnSpc>
                <a:buNone/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</p:txBody>
        </p:sp>
        <p:cxnSp>
          <p:nvCxnSpPr>
            <p:cNvPr id="11" name="直線コネクタ 10"/>
            <p:cNvCxnSpPr/>
            <p:nvPr/>
          </p:nvCxnSpPr>
          <p:spPr bwMode="auto">
            <a:xfrm>
              <a:off x="3959932" y="1985706"/>
              <a:ext cx="0" cy="2448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直線コネクタ 11"/>
            <p:cNvCxnSpPr/>
            <p:nvPr/>
          </p:nvCxnSpPr>
          <p:spPr bwMode="auto">
            <a:xfrm>
              <a:off x="3275856" y="3814017"/>
              <a:ext cx="252028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直線コネクタ 12"/>
            <p:cNvCxnSpPr/>
            <p:nvPr/>
          </p:nvCxnSpPr>
          <p:spPr bwMode="auto">
            <a:xfrm>
              <a:off x="3779996" y="3021929"/>
              <a:ext cx="1530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Rectangle 3"/>
            <p:cNvSpPr txBox="1">
              <a:spLocks noChangeArrowheads="1"/>
            </p:cNvSpPr>
            <p:nvPr/>
          </p:nvSpPr>
          <p:spPr>
            <a:xfrm>
              <a:off x="4493151" y="2724154"/>
              <a:ext cx="1076196" cy="257168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ea typeface="新細明體" panose="02020500000000000000" pitchFamily="18" charset="-120"/>
                </a:rPr>
                <a:t>-</a:t>
              </a:r>
              <a:r>
                <a:rPr lang="en-US" altLang="zh-TW" sz="1400" kern="0" dirty="0" smtClean="0">
                  <a:latin typeface="+mj-lt"/>
                  <a:ea typeface="新細明體" panose="02020500000000000000" pitchFamily="18" charset="-120"/>
                </a:rPr>
                <a:t>17dBr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</p:txBody>
        </p:sp>
        <p:sp>
          <p:nvSpPr>
            <p:cNvPr id="16" name="Rectangle 3"/>
            <p:cNvSpPr txBox="1">
              <a:spLocks noChangeArrowheads="1"/>
            </p:cNvSpPr>
            <p:nvPr/>
          </p:nvSpPr>
          <p:spPr>
            <a:xfrm>
              <a:off x="4499992" y="3556849"/>
              <a:ext cx="1076196" cy="257168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ea typeface="新細明體" panose="02020500000000000000" pitchFamily="18" charset="-120"/>
                </a:rPr>
                <a:t>-</a:t>
              </a:r>
              <a:r>
                <a:rPr lang="en-US" altLang="zh-TW" sz="1400" kern="0" dirty="0" smtClean="0">
                  <a:latin typeface="+mj-lt"/>
                  <a:ea typeface="新細明體" panose="02020500000000000000" pitchFamily="18" charset="-120"/>
                </a:rPr>
                <a:t>30dBr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 marL="0" indent="0">
                <a:lnSpc>
                  <a:spcPct val="80000"/>
                </a:lnSpc>
                <a:buNone/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</p:txBody>
        </p:sp>
        <p:cxnSp>
          <p:nvCxnSpPr>
            <p:cNvPr id="17" name="直線コネクタ 16"/>
            <p:cNvCxnSpPr/>
            <p:nvPr/>
          </p:nvCxnSpPr>
          <p:spPr bwMode="auto">
            <a:xfrm>
              <a:off x="3779996" y="3012957"/>
              <a:ext cx="0" cy="144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直線コネクタ 18"/>
            <p:cNvCxnSpPr/>
            <p:nvPr/>
          </p:nvCxnSpPr>
          <p:spPr bwMode="auto">
            <a:xfrm>
              <a:off x="3275856" y="3804957"/>
              <a:ext cx="0" cy="648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Rectangle 3"/>
            <p:cNvSpPr txBox="1">
              <a:spLocks noChangeArrowheads="1"/>
            </p:cNvSpPr>
            <p:nvPr/>
          </p:nvSpPr>
          <p:spPr>
            <a:xfrm>
              <a:off x="4574069" y="1463418"/>
              <a:ext cx="1065932" cy="20533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latin typeface="+mj-lt"/>
                  <a:ea typeface="新細明體" panose="02020500000000000000" pitchFamily="18" charset="-120"/>
                </a:rPr>
                <a:t>PSD (</a:t>
              </a:r>
              <a:r>
                <a:rPr lang="en-US" altLang="zh-TW" sz="1400" kern="0" dirty="0" err="1" smtClean="0">
                  <a:latin typeface="+mj-lt"/>
                  <a:ea typeface="新細明體" panose="02020500000000000000" pitchFamily="18" charset="-120"/>
                </a:rPr>
                <a:t>dBr</a:t>
              </a:r>
              <a:r>
                <a:rPr lang="en-US" altLang="zh-TW" sz="1400" kern="0" dirty="0" smtClean="0">
                  <a:latin typeface="+mj-lt"/>
                  <a:ea typeface="新細明體" panose="02020500000000000000" pitchFamily="18" charset="-120"/>
                </a:rPr>
                <a:t>)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</p:txBody>
        </p:sp>
        <p:cxnSp>
          <p:nvCxnSpPr>
            <p:cNvPr id="21" name="直線コネクタ 20"/>
            <p:cNvCxnSpPr/>
            <p:nvPr/>
          </p:nvCxnSpPr>
          <p:spPr bwMode="auto">
            <a:xfrm>
              <a:off x="5133596" y="1977813"/>
              <a:ext cx="0" cy="2448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直線コネクタ 21"/>
            <p:cNvCxnSpPr/>
            <p:nvPr/>
          </p:nvCxnSpPr>
          <p:spPr bwMode="auto">
            <a:xfrm>
              <a:off x="5292080" y="3012957"/>
              <a:ext cx="0" cy="144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線コネクタ 22"/>
            <p:cNvCxnSpPr/>
            <p:nvPr/>
          </p:nvCxnSpPr>
          <p:spPr bwMode="auto">
            <a:xfrm>
              <a:off x="5760132" y="3804957"/>
              <a:ext cx="0" cy="612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Rectangle 3"/>
            <p:cNvSpPr txBox="1">
              <a:spLocks noChangeArrowheads="1"/>
            </p:cNvSpPr>
            <p:nvPr/>
          </p:nvSpPr>
          <p:spPr>
            <a:xfrm>
              <a:off x="2902126" y="4488957"/>
              <a:ext cx="733770" cy="19039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latin typeface="+mj-lt"/>
                  <a:ea typeface="+mj-ea"/>
                </a:rPr>
                <a:t>-f3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</p:txBody>
        </p:sp>
        <p:sp>
          <p:nvSpPr>
            <p:cNvPr id="27" name="Rectangle 3"/>
            <p:cNvSpPr txBox="1">
              <a:spLocks noChangeArrowheads="1"/>
            </p:cNvSpPr>
            <p:nvPr/>
          </p:nvSpPr>
          <p:spPr>
            <a:xfrm>
              <a:off x="3370178" y="4487716"/>
              <a:ext cx="733770" cy="19039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latin typeface="+mj-lt"/>
                  <a:ea typeface="+mj-ea"/>
                </a:rPr>
                <a:t>-f2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</p:txBody>
        </p:sp>
        <p:sp>
          <p:nvSpPr>
            <p:cNvPr id="28" name="Rectangle 3"/>
            <p:cNvSpPr txBox="1">
              <a:spLocks noChangeArrowheads="1"/>
            </p:cNvSpPr>
            <p:nvPr/>
          </p:nvSpPr>
          <p:spPr>
            <a:xfrm>
              <a:off x="3622206" y="4488957"/>
              <a:ext cx="733770" cy="19039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latin typeface="+mj-lt"/>
                  <a:ea typeface="+mj-ea"/>
                </a:rPr>
                <a:t>-f1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</p:txBody>
        </p:sp>
        <p:sp>
          <p:nvSpPr>
            <p:cNvPr id="29" name="Rectangle 3"/>
            <p:cNvSpPr txBox="1">
              <a:spLocks noChangeArrowheads="1"/>
            </p:cNvSpPr>
            <p:nvPr/>
          </p:nvSpPr>
          <p:spPr>
            <a:xfrm>
              <a:off x="4752020" y="4498093"/>
              <a:ext cx="733770" cy="19039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latin typeface="+mj-lt"/>
                  <a:ea typeface="+mj-ea"/>
                </a:rPr>
                <a:t>f1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</p:txBody>
        </p:sp>
        <p:sp>
          <p:nvSpPr>
            <p:cNvPr id="30" name="Rectangle 3"/>
            <p:cNvSpPr txBox="1">
              <a:spLocks noChangeArrowheads="1"/>
            </p:cNvSpPr>
            <p:nvPr/>
          </p:nvSpPr>
          <p:spPr>
            <a:xfrm>
              <a:off x="4990358" y="4498093"/>
              <a:ext cx="733770" cy="19039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latin typeface="+mj-lt"/>
                  <a:ea typeface="+mj-ea"/>
                </a:rPr>
                <a:t>f2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</p:txBody>
        </p:sp>
        <p:sp>
          <p:nvSpPr>
            <p:cNvPr id="31" name="Rectangle 3"/>
            <p:cNvSpPr txBox="1">
              <a:spLocks noChangeArrowheads="1"/>
            </p:cNvSpPr>
            <p:nvPr/>
          </p:nvSpPr>
          <p:spPr>
            <a:xfrm>
              <a:off x="5400092" y="4498093"/>
              <a:ext cx="733770" cy="190397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085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4287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17716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2288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6860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1432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60045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ctr">
                <a:lnSpc>
                  <a:spcPct val="80000"/>
                </a:lnSpc>
                <a:buNone/>
              </a:pPr>
              <a:r>
                <a:rPr lang="en-US" altLang="zh-TW" sz="1400" kern="0" dirty="0" smtClean="0">
                  <a:latin typeface="+mj-lt"/>
                  <a:ea typeface="+mj-ea"/>
                </a:rPr>
                <a:t>f3</a:t>
              </a: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  <a:buFontTx/>
                <a:buNone/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  <a:p>
              <a:pPr>
                <a:lnSpc>
                  <a:spcPct val="80000"/>
                </a:lnSpc>
              </a:pPr>
              <a:endParaRPr lang="en-US" altLang="zh-TW" sz="2000" kern="0" dirty="0" smtClean="0">
                <a:ea typeface="新細明體" panose="02020500000000000000" pitchFamily="18" charset="-120"/>
              </a:endParaRPr>
            </a:p>
          </p:txBody>
        </p: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1187624" y="4725144"/>
            <a:ext cx="6768752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b="1" kern="0" dirty="0" smtClean="0">
                <a:latin typeface="+mj-lt"/>
                <a:ea typeface="+mj-ea"/>
              </a:rPr>
              <a:t>Figure 5 Proposed spectral mask for channel-bonded operation</a:t>
            </a:r>
            <a:endParaRPr kumimoji="1" lang="ja-JP" altLang="en-US" sz="1600" b="1" dirty="0">
              <a:latin typeface="+mj-lt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endParaRPr lang="en-US" altLang="ja-JP" sz="1200" b="1" kern="0" dirty="0" smtClean="0">
              <a:latin typeface="+mj-ea"/>
              <a:ea typeface="+mj-ea"/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1187624" y="5013176"/>
            <a:ext cx="6732748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kern="0" dirty="0" smtClean="0">
                <a:latin typeface="+mj-lt"/>
                <a:ea typeface="+mj-ea"/>
              </a:rPr>
              <a:t>Table.2 Proposed spectral mask parameters for channel-bonded operation</a:t>
            </a:r>
          </a:p>
        </p:txBody>
      </p:sp>
    </p:spTree>
    <p:extLst>
      <p:ext uri="{BB962C8B-B14F-4D97-AF65-F5344CB8AC3E}">
        <p14:creationId xmlns:p14="http://schemas.microsoft.com/office/powerpoint/2010/main" val="265772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42584" y="1304764"/>
            <a:ext cx="8801416" cy="158417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ja-JP" sz="1800" kern="0" dirty="0">
                <a:latin typeface="+mj-lt"/>
              </a:rPr>
              <a:t>The integrated anti-aliasing filter for the transmitter is commonly realized as </a:t>
            </a:r>
            <a:r>
              <a:rPr lang="en-US" altLang="ja-JP" sz="1800" kern="0" dirty="0" smtClean="0">
                <a:latin typeface="+mj-lt"/>
              </a:rPr>
              <a:t>either an active or </a:t>
            </a:r>
            <a:r>
              <a:rPr lang="en-US" altLang="ja-JP" sz="1800" kern="0" dirty="0">
                <a:latin typeface="+mj-lt"/>
              </a:rPr>
              <a:t>passive filter. High-order passive filters cause a large insertion loss as mentioned before. However, power consumption of an active anti-aliasing filter is too large for a </a:t>
            </a:r>
            <a:r>
              <a:rPr lang="en-US" altLang="ja-JP" sz="1800" kern="0" dirty="0" smtClean="0">
                <a:latin typeface="+mj-lt"/>
              </a:rPr>
              <a:t>ultra-short </a:t>
            </a:r>
            <a:r>
              <a:rPr lang="en-US" altLang="ja-JP" sz="1800" kern="0" dirty="0">
                <a:latin typeface="+mj-lt"/>
              </a:rPr>
              <a:t>range (up to 10 cm) wireless system, whose output power is typically </a:t>
            </a:r>
            <a:r>
              <a:rPr lang="en-US" altLang="ja-JP" sz="1800" kern="0" dirty="0" smtClean="0">
                <a:latin typeface="+mj-lt"/>
              </a:rPr>
              <a:t>-5dBm (0.3 </a:t>
            </a:r>
            <a:r>
              <a:rPr lang="en-US" altLang="ja-JP" sz="1800" kern="0" dirty="0" err="1">
                <a:latin typeface="+mj-lt"/>
              </a:rPr>
              <a:t>mW</a:t>
            </a:r>
            <a:r>
              <a:rPr lang="en-US" altLang="ja-JP" sz="1800" kern="0" dirty="0" smtClean="0">
                <a:latin typeface="+mj-lt"/>
              </a:rPr>
              <a:t>) [1]. The total </a:t>
            </a:r>
            <a:r>
              <a:rPr lang="en-US" altLang="ja-JP" sz="1800" kern="0" dirty="0">
                <a:latin typeface="+mj-lt"/>
              </a:rPr>
              <a:t>power efficiency of the system is hard to be </a:t>
            </a:r>
            <a:r>
              <a:rPr lang="en-US" altLang="ja-JP" sz="1800" kern="0" dirty="0" smtClean="0">
                <a:latin typeface="+mj-lt"/>
              </a:rPr>
              <a:t>optimize.</a:t>
            </a:r>
            <a:endParaRPr lang="en-US" altLang="ja-JP" sz="1800" kern="0" dirty="0" smtClean="0">
              <a:latin typeface="+mj-lt"/>
              <a:ea typeface="+mj-ea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440304"/>
              </p:ext>
            </p:extLst>
          </p:nvPr>
        </p:nvGraphicFramePr>
        <p:xfrm>
          <a:off x="611560" y="3396600"/>
          <a:ext cx="7920881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72027"/>
                <a:gridCol w="4454570"/>
                <a:gridCol w="11942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j-lt"/>
                          <a:ea typeface="+mj-ea"/>
                        </a:rPr>
                        <a:t>Filter Architecture</a:t>
                      </a:r>
                      <a:endParaRPr kumimoji="1" lang="ja-JP" altLang="en-US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j-lt"/>
                          <a:ea typeface="+mj-ea"/>
                        </a:rPr>
                        <a:t>Power Consumption/channel</a:t>
                      </a:r>
                      <a:r>
                        <a:rPr kumimoji="1" lang="en-US" altLang="ja-JP" baseline="0" dirty="0" smtClean="0">
                          <a:latin typeface="+mj-lt"/>
                          <a:ea typeface="+mj-ea"/>
                        </a:rPr>
                        <a:t> </a:t>
                      </a:r>
                      <a:r>
                        <a:rPr kumimoji="1" lang="en-US" altLang="ja-JP" dirty="0" smtClean="0">
                          <a:latin typeface="+mj-lt"/>
                          <a:ea typeface="+mj-ea"/>
                        </a:rPr>
                        <a:t> (</a:t>
                      </a:r>
                      <a:r>
                        <a:rPr kumimoji="1" lang="en-US" altLang="ja-JP" dirty="0" err="1" smtClean="0">
                          <a:latin typeface="+mj-lt"/>
                          <a:ea typeface="+mj-ea"/>
                        </a:rPr>
                        <a:t>mW</a:t>
                      </a:r>
                      <a:r>
                        <a:rPr kumimoji="1" lang="en-US" altLang="ja-JP" dirty="0" smtClean="0">
                          <a:latin typeface="+mj-lt"/>
                          <a:ea typeface="+mj-ea"/>
                        </a:rPr>
                        <a:t>)</a:t>
                      </a:r>
                      <a:endParaRPr kumimoji="1" lang="ja-JP" altLang="en-US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j-lt"/>
                          <a:ea typeface="+mj-ea"/>
                        </a:rPr>
                        <a:t>Ref</a:t>
                      </a:r>
                      <a:endParaRPr kumimoji="1" lang="ja-JP" altLang="en-US" dirty="0">
                        <a:latin typeface="+mj-lt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j-lt"/>
                          <a:ea typeface="+mj-ea"/>
                        </a:rPr>
                        <a:t>Gm-C</a:t>
                      </a:r>
                      <a:endParaRPr kumimoji="1" lang="ja-JP" altLang="en-US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j-lt"/>
                          <a:ea typeface="+mj-ea"/>
                        </a:rPr>
                        <a:t>70 to 150</a:t>
                      </a:r>
                      <a:endParaRPr kumimoji="1" lang="ja-JP" altLang="en-US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j-lt"/>
                          <a:ea typeface="+mj-ea"/>
                        </a:rPr>
                        <a:t>[2], [3]</a:t>
                      </a:r>
                      <a:endParaRPr kumimoji="1" lang="ja-JP" altLang="en-US" dirty="0">
                        <a:latin typeface="+mj-lt"/>
                        <a:ea typeface="+mj-e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j-lt"/>
                          <a:ea typeface="+mj-ea"/>
                        </a:rPr>
                        <a:t>Passive </a:t>
                      </a:r>
                      <a:endParaRPr kumimoji="1" lang="ja-JP" altLang="en-US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j-lt"/>
                          <a:ea typeface="+mj-ea"/>
                        </a:rPr>
                        <a:t>0</a:t>
                      </a:r>
                      <a:endParaRPr kumimoji="1" lang="ja-JP" altLang="en-US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  <a:ea typeface="+mj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2051721" y="3059067"/>
            <a:ext cx="5257800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kern="0" dirty="0" smtClean="0">
                <a:latin typeface="+mj-lt"/>
                <a:ea typeface="+mj-ea"/>
              </a:rPr>
              <a:t>Table 3 </a:t>
            </a:r>
            <a:r>
              <a:rPr lang="en-US" altLang="ja-JP" sz="1600" kern="0" dirty="0" smtClean="0">
                <a:latin typeface="+mj-lt"/>
                <a:ea typeface="+mj-ea"/>
              </a:rPr>
              <a:t>Filter power consumption 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2584" y="828000"/>
            <a:ext cx="8441884" cy="43385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2000" b="1" kern="0" dirty="0">
                <a:latin typeface="+mj-lt"/>
              </a:rPr>
              <a:t>Filter power consumption</a:t>
            </a:r>
            <a:endParaRPr lang="en-US" altLang="ja-JP" sz="2000" b="1" kern="0" dirty="0" smtClean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8722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&lt;Jun. 2016&gt;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Kobayashi (JRC)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867CB61E-4224-4065-A98C-4D3B055BC026}" type="slidenum">
              <a:rPr lang="en-US" altLang="ja-JP" smtClean="0"/>
              <a:pPr/>
              <a:t>9</a:t>
            </a:fld>
            <a:endParaRPr lang="en-US" altLang="ja-JP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l="846" t="2235" r="1659" b="927"/>
          <a:stretch/>
        </p:blipFill>
        <p:spPr>
          <a:xfrm>
            <a:off x="4644000" y="2268000"/>
            <a:ext cx="4140000" cy="2736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/>
          <a:srcRect l="1333" t="2215" r="851" b="2293"/>
          <a:stretch/>
        </p:blipFill>
        <p:spPr>
          <a:xfrm>
            <a:off x="216000" y="2268000"/>
            <a:ext cx="4356000" cy="2700000"/>
          </a:xfrm>
          <a:prstGeom prst="rect">
            <a:avLst/>
          </a:prstGeom>
        </p:spPr>
      </p:pic>
      <p:sp>
        <p:nvSpPr>
          <p:cNvPr id="7" name="円/楕円 6"/>
          <p:cNvSpPr/>
          <p:nvPr/>
        </p:nvSpPr>
        <p:spPr bwMode="auto">
          <a:xfrm rot="4447120">
            <a:off x="3627741" y="2832935"/>
            <a:ext cx="436359" cy="130077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19717" y="2822178"/>
            <a:ext cx="1385820" cy="4628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ja-JP" sz="1100" kern="0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EVM degraded</a:t>
            </a:r>
          </a:p>
          <a:p>
            <a:pPr marL="0" indent="0">
              <a:buNone/>
            </a:pPr>
            <a:r>
              <a:rPr lang="en-US" altLang="ja-JP" sz="1100" kern="0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by group delay</a:t>
            </a:r>
          </a:p>
        </p:txBody>
      </p:sp>
      <p:sp>
        <p:nvSpPr>
          <p:cNvPr id="9" name="円/楕円 8"/>
          <p:cNvSpPr/>
          <p:nvPr/>
        </p:nvSpPr>
        <p:spPr bwMode="auto">
          <a:xfrm rot="7239213">
            <a:off x="1070261" y="2975715"/>
            <a:ext cx="476076" cy="158533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31186" y="5013176"/>
            <a:ext cx="4612814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b="1" kern="0" dirty="0" smtClean="0">
                <a:latin typeface="+mj-lt"/>
                <a:ea typeface="ＭＳ Ｐゴシック" panose="020B0600070205080204" pitchFamily="50" charset="-128"/>
              </a:rPr>
              <a:t>Figure 7 Filtered DAC output and filter cutoff frequency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-324544" y="5013176"/>
            <a:ext cx="5257800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600" b="1" kern="0" dirty="0" smtClean="0">
                <a:latin typeface="+mj-lt"/>
                <a:ea typeface="ＭＳ Ｐゴシック" panose="020B0600070205080204" pitchFamily="50" charset="-128"/>
              </a:rPr>
              <a:t>Figure 6 Simulated EVM vs filter order and cutoff frequency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090220" y="2412309"/>
            <a:ext cx="2054160" cy="3447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altLang="ja-JP" sz="1200" kern="0" dirty="0" smtClean="0">
                <a:latin typeface="+mj-lt"/>
                <a:ea typeface="+mj-ea"/>
              </a:rPr>
              <a:t>LPF: 3</a:t>
            </a:r>
            <a:r>
              <a:rPr lang="en-US" altLang="ja-JP" sz="1200" kern="0" baseline="30000" dirty="0" smtClean="0">
                <a:latin typeface="+mj-lt"/>
                <a:ea typeface="+mj-ea"/>
              </a:rPr>
              <a:t>rd</a:t>
            </a:r>
            <a:r>
              <a:rPr lang="en-US" altLang="ja-JP" sz="1200" kern="0" dirty="0" smtClean="0">
                <a:latin typeface="+mj-lt"/>
                <a:ea typeface="+mj-ea"/>
              </a:rPr>
              <a:t> order Butterworth 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0596" y="1592856"/>
            <a:ext cx="8441884" cy="43385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ja-JP" sz="1800" kern="0" dirty="0" smtClean="0">
              <a:ea typeface="ＭＳ Ｐゴシック" panose="020B0600070205080204" pitchFamily="50" charset="-128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-72516" y="5597893"/>
            <a:ext cx="9216516" cy="71142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1800" kern="0" dirty="0" smtClean="0">
                <a:latin typeface="+mj-lt"/>
                <a:ea typeface="+mj-ea"/>
              </a:rPr>
              <a:t>The 3</a:t>
            </a:r>
            <a:r>
              <a:rPr lang="en-US" altLang="ja-JP" sz="1800" kern="0" baseline="30000" dirty="0" smtClean="0">
                <a:latin typeface="+mj-lt"/>
                <a:ea typeface="+mj-ea"/>
              </a:rPr>
              <a:t>rd</a:t>
            </a:r>
            <a:r>
              <a:rPr lang="en-US" altLang="ja-JP" sz="1800" kern="0" dirty="0" smtClean="0">
                <a:latin typeface="+mj-lt"/>
                <a:ea typeface="+mj-ea"/>
              </a:rPr>
              <a:t> order LPF (cutoff freq.=1.8GHz) achieves a small </a:t>
            </a:r>
            <a:r>
              <a:rPr lang="en-US" altLang="ja-JP" sz="1800" kern="0" dirty="0" err="1" smtClean="0">
                <a:latin typeface="+mj-lt"/>
                <a:ea typeface="+mj-ea"/>
              </a:rPr>
              <a:t>SNR</a:t>
            </a:r>
            <a:r>
              <a:rPr lang="en-US" altLang="ja-JP" sz="1800" kern="0" dirty="0" smtClean="0">
                <a:latin typeface="+mj-lt"/>
                <a:ea typeface="+mj-ea"/>
              </a:rPr>
              <a:t> degradation and low insertion loss. but, the transmit spectrum exceeds the current spectral mask for a single channel. </a:t>
            </a:r>
            <a:endParaRPr lang="en-US" altLang="ja-JP" sz="1800" kern="0" dirty="0">
              <a:latin typeface="+mj-lt"/>
              <a:ea typeface="+mj-ea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51520" y="1188000"/>
            <a:ext cx="8640960" cy="85081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ja-JP" sz="1800" kern="0" dirty="0" smtClean="0">
                <a:latin typeface="+mj-lt"/>
                <a:ea typeface="ＭＳ Ｐゴシック" panose="020B0600070205080204" pitchFamily="50" charset="-128"/>
              </a:rPr>
              <a:t>Figure 6 shows the </a:t>
            </a:r>
            <a:r>
              <a:rPr lang="en-US" altLang="ja-JP" sz="1800" kern="0" dirty="0" err="1" smtClean="0">
                <a:latin typeface="+mj-lt"/>
                <a:ea typeface="ＭＳ Ｐゴシック" panose="020B0600070205080204" pitchFamily="50" charset="-128"/>
              </a:rPr>
              <a:t>Tx</a:t>
            </a:r>
            <a:r>
              <a:rPr lang="en-US" altLang="ja-JP" sz="1800" kern="0" dirty="0" smtClean="0">
                <a:latin typeface="+mj-lt"/>
                <a:ea typeface="ＭＳ Ｐゴシック" panose="020B0600070205080204" pitchFamily="50" charset="-128"/>
              </a:rPr>
              <a:t> EVM as a function of filter order for 4 different cutoff frequencies. This </a:t>
            </a:r>
            <a:r>
              <a:rPr lang="en-US" altLang="ja-JP" sz="1800" kern="0" dirty="0">
                <a:latin typeface="+mj-lt"/>
                <a:ea typeface="ＭＳ Ｐゴシック" panose="020B0600070205080204" pitchFamily="50" charset="-128"/>
              </a:rPr>
              <a:t>simulation does</a:t>
            </a:r>
            <a:r>
              <a:rPr lang="ja-JP" altLang="en-US" sz="1800" kern="0" dirty="0">
                <a:latin typeface="+mj-lt"/>
                <a:ea typeface="ＭＳ Ｐゴシック" panose="020B0600070205080204" pitchFamily="50" charset="-128"/>
              </a:rPr>
              <a:t> </a:t>
            </a:r>
            <a:r>
              <a:rPr lang="en-US" altLang="ja-JP" sz="1800" kern="0" dirty="0">
                <a:latin typeface="+mj-lt"/>
                <a:ea typeface="ＭＳ Ｐゴシック" panose="020B0600070205080204" pitchFamily="50" charset="-128"/>
              </a:rPr>
              <a:t>not consider the contribution of </a:t>
            </a:r>
            <a:r>
              <a:rPr lang="en-US" altLang="ja-JP" sz="1800" kern="0" dirty="0" smtClean="0">
                <a:latin typeface="+mj-lt"/>
                <a:ea typeface="ＭＳ Ｐゴシック" panose="020B0600070205080204" pitchFamily="50" charset="-128"/>
              </a:rPr>
              <a:t>aliasing effect. Figure 7 shows the filtered DAC output for 4 different cutoff frequencies</a:t>
            </a:r>
            <a:r>
              <a:rPr lang="en-US" altLang="ja-JP" sz="1800" kern="0" dirty="0" smtClean="0">
                <a:ea typeface="ＭＳ Ｐゴシック" panose="020B0600070205080204" pitchFamily="50" charset="-128"/>
              </a:rPr>
              <a:t>.</a:t>
            </a:r>
          </a:p>
          <a:p>
            <a:pPr marL="0" indent="0" algn="ctr">
              <a:buNone/>
            </a:pPr>
            <a:endParaRPr lang="en-US" altLang="ja-JP" sz="1800" kern="0" dirty="0" smtClean="0">
              <a:ea typeface="ＭＳ Ｐゴシック" panose="020B0600070205080204" pitchFamily="50" charset="-128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23528" y="828000"/>
            <a:ext cx="8441884" cy="43385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ja-JP" sz="2000" b="1" kern="0" dirty="0" smtClean="0">
                <a:latin typeface="+mj-lt"/>
                <a:ea typeface="+mj-ea"/>
              </a:rPr>
              <a:t>Simulated EVM and filtered DAC output for a single channel operation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719572" y="2816932"/>
            <a:ext cx="1681026" cy="4628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ja-JP" sz="1100" kern="0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EVM degraded</a:t>
            </a:r>
          </a:p>
          <a:p>
            <a:pPr marL="0" indent="0">
              <a:buNone/>
            </a:pPr>
            <a:r>
              <a:rPr lang="en-US" altLang="ja-JP" sz="1100" kern="0" dirty="0" smtClean="0">
                <a:solidFill>
                  <a:srgbClr val="FF0000"/>
                </a:solidFill>
                <a:ea typeface="ＭＳ Ｐゴシック" panose="020B0600070205080204" pitchFamily="50" charset="-128"/>
              </a:rPr>
              <a:t>by amplitude distortion</a:t>
            </a:r>
          </a:p>
        </p:txBody>
      </p:sp>
    </p:spTree>
    <p:extLst>
      <p:ext uri="{BB962C8B-B14F-4D97-AF65-F5344CB8AC3E}">
        <p14:creationId xmlns:p14="http://schemas.microsoft.com/office/powerpoint/2010/main" val="134671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 ​​テーマ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5520</TotalTime>
  <Words>1395</Words>
  <Application>Microsoft Office PowerPoint</Application>
  <PresentationFormat>画面に合わせる (4:3)</PresentationFormat>
  <Paragraphs>588</Paragraphs>
  <Slides>17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Spectrum Mask Modicfication</dc:title>
  <dc:subject>IEEE 802.15 &lt;subject&gt;</dc:subject>
  <dc:creator>802.15.3e</dc:creator>
  <dc:description>&lt;doc#&gt;</dc:description>
  <cp:lastModifiedBy>T</cp:lastModifiedBy>
  <cp:revision>487</cp:revision>
  <cp:lastPrinted>1998-02-10T13:28:06Z</cp:lastPrinted>
  <dcterms:created xsi:type="dcterms:W3CDTF">1999-11-08T18:59:45Z</dcterms:created>
  <dcterms:modified xsi:type="dcterms:W3CDTF">2016-05-31T06:06:43Z</dcterms:modified>
</cp:coreProperties>
</file>