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0" r:id="rId2"/>
    <p:sldId id="331" r:id="rId3"/>
    <p:sldId id="332" r:id="rId4"/>
    <p:sldId id="350" r:id="rId5"/>
    <p:sldId id="333" r:id="rId6"/>
    <p:sldId id="334" r:id="rId7"/>
    <p:sldId id="335" r:id="rId8"/>
    <p:sldId id="336" r:id="rId9"/>
    <p:sldId id="337" r:id="rId10"/>
    <p:sldId id="338" r:id="rId11"/>
    <p:sldId id="348" r:id="rId12"/>
    <p:sldId id="339" r:id="rId13"/>
    <p:sldId id="340" r:id="rId14"/>
    <p:sldId id="341" r:id="rId15"/>
    <p:sldId id="342" r:id="rId16"/>
    <p:sldId id="343" r:id="rId17"/>
    <p:sldId id="34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2" userDrawn="1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99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9" autoAdjust="0"/>
    <p:restoredTop sz="82994" autoAdjust="0"/>
  </p:normalViewPr>
  <p:slideViewPr>
    <p:cSldViewPr>
      <p:cViewPr>
        <p:scale>
          <a:sx n="100" d="100"/>
          <a:sy n="100" d="100"/>
        </p:scale>
        <p:origin x="-930" y="-354"/>
      </p:cViewPr>
      <p:guideLst>
        <p:guide orient="horz" pos="3362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ja-JP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ja-JP"/>
              <a:t>Page </a:t>
            </a:r>
            <a:fld id="{510424D2-30EA-4DBF-ADD7-9935F036306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64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9522B39B-2C39-4F9C-9430-A9CD3DBEDC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94919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802.15-&lt;doc#&gt;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9522B39B-2C39-4F9C-9430-A9CD3DBEDC59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54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802.15-&lt;doc#&gt;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9522B39B-2C39-4F9C-9430-A9CD3DBEDC59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166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802.15-&lt;doc#&gt;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9522B39B-2C39-4F9C-9430-A9CD3DBEDC59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85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802.15-&lt;doc#&gt;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9522B39B-2C39-4F9C-9430-A9CD3DBEDC59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606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802.15-&lt;doc#&gt;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9522B39B-2C39-4F9C-9430-A9CD3DBEDC59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652F43B-E88C-4292-9842-7923F42985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026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67CB61E-4224-4065-A98C-4D3B055BC0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3412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itchFamily="50" charset="-128"/>
              </a:defRPr>
            </a:lvl1pPr>
          </a:lstStyle>
          <a:p>
            <a:r>
              <a:rPr lang="en-US" altLang="ja-JP"/>
              <a:t>Slide </a:t>
            </a:r>
            <a:fld id="{54977A5C-F0ED-4241-9D3A-66015270F4B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35896" y="394156"/>
            <a:ext cx="482230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ja-JP" sz="1400" b="1" dirty="0">
                <a:ea typeface="ＭＳ Ｐゴシック" pitchFamily="50" charset="-128"/>
              </a:rPr>
              <a:t>doc.: IEEE </a:t>
            </a:r>
            <a:r>
              <a:rPr lang="en-US" altLang="ja-JP" sz="1400" b="1" dirty="0" smtClean="0">
                <a:ea typeface="ＭＳ Ｐゴシック" pitchFamily="50" charset="-128"/>
              </a:rPr>
              <a:t>802.15-15-0427-00-</a:t>
            </a:r>
            <a:r>
              <a:rPr lang="en-US" altLang="ja-JP" sz="1400" b="1" dirty="0" err="1" smtClean="0">
                <a:ea typeface="ＭＳ Ｐゴシック" pitchFamily="50" charset="-128"/>
              </a:rPr>
              <a:t>003e</a:t>
            </a:r>
            <a:endParaRPr lang="en-US" altLang="ja-JP" sz="1400" b="1" dirty="0">
              <a:ea typeface="ＭＳ Ｐゴシック" pitchFamily="50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25540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400" b="0" i="0" dirty="0" smtClean="0">
                <a:solidFill>
                  <a:schemeClr val="tx1"/>
                </a:solidFill>
                <a:ea typeface="ＭＳ Ｐゴシック" pitchFamily="50" charset="-128"/>
              </a:rPr>
              <a:t>submission</a:t>
            </a:r>
            <a:endParaRPr lang="en-US" altLang="ja-JP" sz="1400" b="0" i="0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&lt;June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Shape 85"/>
          <p:cNvSpPr/>
          <p:nvPr/>
        </p:nvSpPr>
        <p:spPr>
          <a:xfrm>
            <a:off x="457200" y="990602"/>
            <a:ext cx="8305800" cy="426270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 sz="1800"/>
            </a:pPr>
            <a:r>
              <a:rPr sz="1600" b="1" u="sng" dirty="0"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Project: IEEE P802.15 Working Group for Wireless Personal Area Networks (WPANs)</a:t>
            </a:r>
            <a:endParaRPr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Submission Title: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Transmit spectral mask modification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]</a:t>
            </a:r>
            <a:r>
              <a:rPr kumimoji="1" lang="pt-BR" altLang="ja-JP" sz="1600" dirty="0" smtClean="0">
                <a:solidFill>
                  <a:srgbClr val="000000"/>
                </a:solidFill>
                <a:ea typeface="ＭＳ Ｐゴシック"/>
                <a:cs typeface="Times New Roman" pitchFamily="18" charset="0"/>
              </a:rPr>
              <a:t>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Date Submitted: 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31 May, 2016]</a:t>
            </a:r>
          </a:p>
          <a:p>
            <a:pPr lvl="0">
              <a:defRPr sz="1800"/>
            </a:pPr>
            <a:r>
              <a:rPr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Itaru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Maekawa and Jun Kobayashi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Company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Radio Co.,</a:t>
            </a:r>
            <a:r>
              <a:rPr lang="ja-JP" alt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Ltd.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Mitaka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Tokyo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Voice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[+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422.45.9228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],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Maekawa.Itaru@jrc.co.jp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kobayashi.jun@jrc.co.jp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200" dirty="0" smtClean="0">
                <a:solidFill>
                  <a:srgbClr val="33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Abstract: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This document presents a modified transmit spectral mask for TG3e.]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[Transmit spectral mask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modification</a:t>
            </a:r>
            <a:r>
              <a:rPr kumimoji="1" lang="ja-JP" altLang="en-US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</a:t>
            </a:r>
            <a:r>
              <a:rPr kumimoji="1" lang="en-US" altLang="ja-JP" sz="1600" dirty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- CID 1068 and 1069.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]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Notice: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This document has been prepared to assist the IEEE P802.15.  It is offered as a basis for discussion and is not binding on the contributing individual(s) or organization(s). The material in this document is subject to change in form and content 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after 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further study. The contributor(s) reserve(s) the right to add, amend or withdraw material contained herein.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Release: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  <p:extLst>
      <p:ext uri="{BB962C8B-B14F-4D97-AF65-F5344CB8AC3E}">
        <p14:creationId xmlns:p14="http://schemas.microsoft.com/office/powerpoint/2010/main" val="3683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-180528" y="828000"/>
            <a:ext cx="9396536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Proposed transmit spectral mask for a single channel  and filtered DAC output</a:t>
            </a:r>
          </a:p>
        </p:txBody>
      </p:sp>
      <p:grpSp>
        <p:nvGrpSpPr>
          <p:cNvPr id="23" name="グループ化 22"/>
          <p:cNvGrpSpPr>
            <a:grpSpLocks noChangeAspect="1"/>
          </p:cNvGrpSpPr>
          <p:nvPr/>
        </p:nvGrpSpPr>
        <p:grpSpPr>
          <a:xfrm>
            <a:off x="1188000" y="1664804"/>
            <a:ext cx="6652800" cy="4197600"/>
            <a:chOff x="1188000" y="1440000"/>
            <a:chExt cx="6732000" cy="4536000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2"/>
            <a:srcRect l="535" t="1366" r="829" b="658"/>
            <a:stretch/>
          </p:blipFill>
          <p:spPr>
            <a:xfrm>
              <a:off x="1188000" y="1440000"/>
              <a:ext cx="6732000" cy="4536000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6840252" y="3069779"/>
              <a:ext cx="288032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1760327" y="1659520"/>
              <a:ext cx="3068814" cy="433852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800" kern="0" dirty="0" smtClean="0">
                  <a:latin typeface="+mj-lt"/>
                  <a:ea typeface="ＭＳ Ｐゴシック" panose="020B0600070205080204" pitchFamily="50" charset="-128"/>
                </a:rPr>
                <a:t>LPF 3</a:t>
              </a:r>
              <a:r>
                <a:rPr lang="en-US" altLang="ja-JP" sz="1800" kern="0" baseline="30000" dirty="0" smtClean="0">
                  <a:latin typeface="+mj-lt"/>
                  <a:ea typeface="ＭＳ Ｐゴシック" panose="020B0600070205080204" pitchFamily="50" charset="-128"/>
                </a:rPr>
                <a:t>rd</a:t>
              </a:r>
              <a:r>
                <a:rPr lang="en-US" altLang="ja-JP" sz="1800" kern="0" dirty="0" smtClean="0">
                  <a:latin typeface="+mj-lt"/>
                  <a:ea typeface="ＭＳ Ｐゴシック" panose="020B0600070205080204" pitchFamily="50" charset="-128"/>
                </a:rPr>
                <a:t> order </a:t>
              </a:r>
              <a:r>
                <a:rPr lang="en-US" altLang="ja-JP" sz="1800" kern="0" dirty="0" err="1" smtClean="0">
                  <a:latin typeface="+mj-lt"/>
                  <a:ea typeface="ＭＳ Ｐゴシック" panose="020B0600070205080204" pitchFamily="50" charset="-128"/>
                </a:rPr>
                <a:t>butterworth</a:t>
              </a:r>
              <a:endParaRPr lang="en-US" altLang="ja-JP" sz="1800" kern="0" dirty="0" smtClean="0">
                <a:latin typeface="+mj-lt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 rot="3493747">
              <a:off x="4772571" y="4113057"/>
              <a:ext cx="966455" cy="26664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 bwMode="auto">
            <a:xfrm>
              <a:off x="4715640" y="3183399"/>
              <a:ext cx="295750" cy="6657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テキスト ボックス 19"/>
            <p:cNvSpPr txBox="1"/>
            <p:nvPr/>
          </p:nvSpPr>
          <p:spPr>
            <a:xfrm>
              <a:off x="3992931" y="2775148"/>
              <a:ext cx="1190336" cy="432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Margin</a:t>
              </a:r>
              <a:endParaRPr kumimoji="1" lang="ja-JP" altLang="en-US" sz="2000" dirty="0"/>
            </a:p>
          </p:txBody>
        </p: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1224004" y="5949280"/>
            <a:ext cx="6840384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ＭＳ Ｐゴシック" panose="020B0600070205080204" pitchFamily="50" charset="-128"/>
              </a:rPr>
              <a:t>Figure 8 Proposed transmit spectral mask and filtered DAC output</a:t>
            </a:r>
          </a:p>
        </p:txBody>
      </p:sp>
    </p:spTree>
    <p:extLst>
      <p:ext uri="{BB962C8B-B14F-4D97-AF65-F5344CB8AC3E}">
        <p14:creationId xmlns:p14="http://schemas.microsoft.com/office/powerpoint/2010/main" val="33682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/>
          <a:srcRect l="1008" t="1734" r="621" b="1378"/>
          <a:stretch/>
        </p:blipFill>
        <p:spPr>
          <a:xfrm>
            <a:off x="1656316" y="1902841"/>
            <a:ext cx="5760000" cy="3852000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004" y="828000"/>
            <a:ext cx="9000492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Proposed transmit spectral mask</a:t>
            </a:r>
            <a:r>
              <a:rPr lang="ja-JP" altLang="en-US" sz="2000" b="1" kern="0" dirty="0" smtClean="0">
                <a:latin typeface="+mj-lt"/>
                <a:ea typeface="+mj-ea"/>
              </a:rPr>
              <a:t> </a:t>
            </a:r>
            <a:r>
              <a:rPr lang="en-US" altLang="ja-JP" sz="2000" b="1" kern="0" dirty="0" smtClean="0">
                <a:latin typeface="+mj-lt"/>
                <a:ea typeface="+mj-ea"/>
              </a:rPr>
              <a:t>for bonded channel and filtered DAC output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25096" y="5746349"/>
            <a:ext cx="6623268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kern="0" dirty="0" smtClean="0">
                <a:latin typeface="+mj-lt"/>
                <a:ea typeface="ＭＳ Ｐゴシック" panose="020B0600070205080204" pitchFamily="50" charset="-128"/>
              </a:rPr>
              <a:t>Fig.9 Proposed spectral mask for 2-channel bonding and filtered DAC output</a:t>
            </a:r>
          </a:p>
        </p:txBody>
      </p:sp>
      <p:sp>
        <p:nvSpPr>
          <p:cNvPr id="13" name="円/楕円 12"/>
          <p:cNvSpPr/>
          <p:nvPr/>
        </p:nvSpPr>
        <p:spPr bwMode="auto">
          <a:xfrm rot="3915493">
            <a:off x="2860158" y="3105296"/>
            <a:ext cx="1550248" cy="3149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08004" y="2960948"/>
            <a:ext cx="2592288" cy="61206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Slope is same as for single channel operation</a:t>
            </a:r>
          </a:p>
        </p:txBody>
      </p:sp>
      <p:cxnSp>
        <p:nvCxnSpPr>
          <p:cNvPr id="17" name="直線矢印コネクタ 16"/>
          <p:cNvCxnSpPr/>
          <p:nvPr/>
        </p:nvCxnSpPr>
        <p:spPr bwMode="auto">
          <a:xfrm flipH="1" flipV="1">
            <a:off x="3777384" y="3181337"/>
            <a:ext cx="866624" cy="676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647564" y="1268760"/>
            <a:ext cx="774035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The slope between  f</a:t>
            </a:r>
            <a:r>
              <a:rPr lang="en-US" altLang="ja-JP" sz="1800" kern="0" baseline="-25000" dirty="0" smtClean="0">
                <a:latin typeface="+mj-lt"/>
                <a:ea typeface="ＭＳ Ｐゴシック" panose="020B0600070205080204" pitchFamily="50" charset="-128"/>
              </a:rPr>
              <a:t>1 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offset and f</a:t>
            </a:r>
            <a:r>
              <a:rPr lang="en-US" altLang="ja-JP" sz="1800" kern="0" baseline="-25000" dirty="0" smtClean="0">
                <a:latin typeface="+mj-lt"/>
                <a:ea typeface="ＭＳ Ｐゴシック" panose="020B0600070205080204" pitchFamily="50" charset="-128"/>
              </a:rPr>
              <a:t>2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 offset is the same as that of the current mask for single channel operation.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3419872" y="2667565"/>
            <a:ext cx="0" cy="24536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/>
          <p:nvPr/>
        </p:nvCxnSpPr>
        <p:spPr bwMode="auto">
          <a:xfrm>
            <a:off x="3744000" y="3717032"/>
            <a:ext cx="0" cy="1404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2878652" y="5112000"/>
            <a:ext cx="733770" cy="19039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1400" kern="0" dirty="0" smtClean="0">
                <a:latin typeface="+mj-lt"/>
                <a:ea typeface="+mj-ea"/>
              </a:rPr>
              <a:t>f</a:t>
            </a:r>
            <a:r>
              <a:rPr lang="en-US" altLang="zh-TW" sz="1400" kern="0" baseline="-25000" dirty="0" smtClean="0">
                <a:latin typeface="+mj-lt"/>
                <a:ea typeface="+mj-ea"/>
              </a:rPr>
              <a:t>1</a:t>
            </a: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461719" y="5112000"/>
            <a:ext cx="733770" cy="19039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1400" kern="0" dirty="0" smtClean="0">
                <a:latin typeface="+mj-lt"/>
                <a:ea typeface="+mj-ea"/>
              </a:rPr>
              <a:t>f</a:t>
            </a:r>
            <a:r>
              <a:rPr lang="en-US" altLang="zh-TW" sz="1400" kern="0" baseline="-25000" dirty="0" smtClean="0">
                <a:latin typeface="+mj-lt"/>
                <a:ea typeface="+mj-ea"/>
              </a:rPr>
              <a:t>2</a:t>
            </a: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4734000" y="450855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558310" y="5112000"/>
            <a:ext cx="733770" cy="19039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1400" kern="0" dirty="0" smtClean="0">
                <a:latin typeface="+mj-lt"/>
                <a:ea typeface="+mj-ea"/>
              </a:rPr>
              <a:t>f</a:t>
            </a:r>
            <a:r>
              <a:rPr lang="en-US" altLang="zh-TW" sz="1400" kern="0" baseline="-25000" dirty="0" smtClean="0">
                <a:latin typeface="+mj-lt"/>
                <a:ea typeface="+mj-ea"/>
              </a:rPr>
              <a:t>3</a:t>
            </a: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079093" y="5111999"/>
            <a:ext cx="733770" cy="19039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1400" kern="0" dirty="0" smtClean="0">
                <a:latin typeface="+mj-lt"/>
                <a:ea typeface="+mj-ea"/>
              </a:rPr>
              <a:t>f</a:t>
            </a:r>
            <a:r>
              <a:rPr lang="en-US" altLang="zh-TW" sz="1400" kern="0" baseline="-25000" dirty="0" smtClean="0">
                <a:latin typeface="+mj-lt"/>
                <a:ea typeface="+mj-ea"/>
              </a:rPr>
              <a:t>0</a:t>
            </a: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2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828000"/>
            <a:ext cx="7164796" cy="401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2000" b="1" kern="0" dirty="0" smtClean="0">
                <a:latin typeface="+mj-lt"/>
                <a:ea typeface="+mj-ea"/>
              </a:rPr>
              <a:t>Summary of 60 GHz radio regulations</a:t>
            </a:r>
          </a:p>
          <a:p>
            <a:pPr>
              <a:lnSpc>
                <a:spcPct val="80000"/>
              </a:lnSpc>
            </a:pPr>
            <a:endParaRPr lang="en-US" altLang="zh-TW" sz="800" kern="0" dirty="0" smtClean="0"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29434"/>
              </p:ext>
            </p:extLst>
          </p:nvPr>
        </p:nvGraphicFramePr>
        <p:xfrm>
          <a:off x="107504" y="1534460"/>
          <a:ext cx="8856983" cy="3657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528246"/>
                <a:gridCol w="688162"/>
                <a:gridCol w="1110913"/>
                <a:gridCol w="1453099"/>
                <a:gridCol w="1453099"/>
                <a:gridCol w="761147"/>
                <a:gridCol w="1818202"/>
                <a:gridCol w="39604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Country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Frequency</a:t>
                      </a:r>
                    </a:p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(GHz)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Antenna gain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GB" altLang="ja-JP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Antenna power </a:t>
                      </a:r>
                    </a:p>
                    <a:p>
                      <a:pPr algn="ctr"/>
                      <a:r>
                        <a:rPr kumimoji="1" lang="en-GB" altLang="ja-JP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kumimoji="1" lang="en-GB" altLang="ja-JP" sz="9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Conducted Power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EIRP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Occupied bandwidth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1" lang="en-US" altLang="ja-JP" sz="900" b="1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(GHz)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Allowable value of unwanted emission intensity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1" u="none" strike="noStrike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u="none" strike="noStrike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Ref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76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Japan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～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66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47 </a:t>
                      </a:r>
                      <a:r>
                        <a:rPr kumimoji="1" lang="en-GB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dBi</a:t>
                      </a:r>
                      <a:r>
                        <a:rPr kumimoji="1" lang="en-GB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max.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10dBm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9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Less than 55.62GHz</a:t>
                      </a:r>
                    </a:p>
                    <a:p>
                      <a:pPr algn="ctr"/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-30dBm/MHz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max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endParaRPr kumimoji="1" lang="en-US" altLang="ja-JP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Over 55.62GHz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less than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57GHz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-26dBm/MHz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max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Over 66GHz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less than 67.5GHz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-26dBm/MHz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max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endParaRPr kumimoji="1" lang="en-US" altLang="ja-JP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Over 67.5GHz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endParaRPr kumimoji="1" lang="en-US" altLang="ja-JP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-30dBm/MHz</a:t>
                      </a:r>
                      <a:r>
                        <a:rPr kumimoji="1" lang="ja-JP" alt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max</a:t>
                      </a:r>
                      <a:endParaRPr kumimoji="1" lang="ja-JP" altLang="en-US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[4]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52232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</a:rPr>
                        <a:t> 10dBi or over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</a:rPr>
                        <a:t>Over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</a:rPr>
                        <a:t> 10dBm</a:t>
                      </a:r>
                    </a:p>
                    <a:p>
                      <a:pPr algn="ctr"/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</a:rPr>
                        <a:t> less than 24dBm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40 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max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515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United States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57-64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Outdoor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less than 51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dBi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EIRP = 82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   -2*(51 - Antenna gain)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40GHz-200GHz</a:t>
                      </a:r>
                    </a:p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90pW/cm^2 @3m</a:t>
                      </a:r>
                    </a:p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(EIRP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=-10dBm) *2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[5]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382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51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dBi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or over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EIRP = 82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15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Indoor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less than 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27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dBi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27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dBm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 max  *1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40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dBm</a:t>
                      </a: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48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Europe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57-66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40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b="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</a:t>
                      </a: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ax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1GHz-130GHz </a:t>
                      </a:r>
                    </a:p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-30 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/MHz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[6]</a:t>
                      </a:r>
                    </a:p>
                  </a:txBody>
                  <a:tcPr anchor="ctr"/>
                </a:tc>
              </a:tr>
              <a:tr h="2499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China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59-64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34dBi max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10dBm max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44 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dBm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max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Not</a:t>
                      </a:r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specified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40 GHz</a:t>
                      </a:r>
                      <a:r>
                        <a:rPr lang="en-US" altLang="ja-JP" sz="9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 or Over</a:t>
                      </a:r>
                      <a:endParaRPr lang="en-US" altLang="ja-JP" sz="9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-20dBm /MHz</a:t>
                      </a:r>
                      <a:endParaRPr lang="ja-JP" altLang="en-US" sz="9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rial" pitchFamily="34" charset="0"/>
                        </a:rPr>
                        <a:t>[7]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906842" y="1212063"/>
            <a:ext cx="52578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kern="0" dirty="0" smtClean="0">
                <a:latin typeface="+mj-lt"/>
                <a:ea typeface="+mj-ea"/>
              </a:rPr>
              <a:t>Table 4 Radio regulations</a:t>
            </a:r>
          </a:p>
        </p:txBody>
      </p:sp>
    </p:spTree>
    <p:extLst>
      <p:ext uri="{BB962C8B-B14F-4D97-AF65-F5344CB8AC3E}">
        <p14:creationId xmlns:p14="http://schemas.microsoft.com/office/powerpoint/2010/main" val="32867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828000"/>
            <a:ext cx="9144000" cy="6567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The proposed transmit spectral mask for a single channel and </a:t>
            </a:r>
          </a:p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unwanted emission intensity </a:t>
            </a: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1580" y="5976000"/>
            <a:ext cx="766885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10 Proposed mask and </a:t>
            </a:r>
            <a:r>
              <a:rPr kumimoji="1" lang="en-US" altLang="ja-JP" sz="1600" b="1" dirty="0" smtClean="0">
                <a:latin typeface="+mj-lt"/>
                <a:ea typeface="+mj-ea"/>
                <a:cs typeface="Arial" pitchFamily="34" charset="0"/>
              </a:rPr>
              <a:t>allowed unwanted </a:t>
            </a:r>
            <a:r>
              <a:rPr kumimoji="1" lang="en-US" altLang="ja-JP" sz="1600" b="1" dirty="0">
                <a:latin typeface="+mj-lt"/>
                <a:ea typeface="+mj-ea"/>
                <a:cs typeface="Arial" pitchFamily="34" charset="0"/>
              </a:rPr>
              <a:t>emission intensity</a:t>
            </a:r>
            <a:endParaRPr kumimoji="1" lang="ja-JP" altLang="en-US" sz="1600" b="1" dirty="0">
              <a:latin typeface="+mj-lt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US" altLang="ja-JP" sz="1200" b="1" kern="0" dirty="0" smtClean="0">
              <a:latin typeface="+mj-ea"/>
              <a:ea typeface="+mj-e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036" y="1517593"/>
            <a:ext cx="8137412" cy="65399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Transmit power of ultra short range system is typically -5dBm. The proposed transmit spectral mask does not infringe on any country’s </a:t>
            </a:r>
            <a:r>
              <a:rPr lang="en-US" altLang="ja-JP" sz="1800" kern="0" dirty="0">
                <a:latin typeface="+mj-lt"/>
              </a:rPr>
              <a:t>regulatory </a:t>
            </a:r>
            <a:r>
              <a:rPr lang="en-US" altLang="ja-JP" sz="1800" kern="0" dirty="0" smtClean="0">
                <a:latin typeface="+mj-lt"/>
              </a:rPr>
              <a:t>requirements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.</a:t>
            </a:r>
            <a:endParaRPr kumimoji="1" lang="ja-JP" altLang="en-US" sz="1800" dirty="0">
              <a:latin typeface="+mj-lt"/>
              <a:ea typeface="+mj-ea"/>
              <a:cs typeface="Arial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599" t="908" r="1779" b="1888"/>
          <a:stretch/>
        </p:blipFill>
        <p:spPr>
          <a:xfrm>
            <a:off x="1548000" y="2160000"/>
            <a:ext cx="5868000" cy="38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5976000"/>
            <a:ext cx="864096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11 Proposed mask for channel bonding and </a:t>
            </a:r>
            <a:r>
              <a:rPr kumimoji="1" lang="en-US" altLang="ja-JP" sz="1600" b="1" dirty="0" smtClean="0">
                <a:latin typeface="+mj-lt"/>
                <a:ea typeface="+mj-ea"/>
                <a:cs typeface="Arial" pitchFamily="34" charset="0"/>
              </a:rPr>
              <a:t>allowed unwanted </a:t>
            </a:r>
            <a:r>
              <a:rPr kumimoji="1" lang="en-US" altLang="ja-JP" sz="1600" b="1" dirty="0">
                <a:latin typeface="+mj-lt"/>
                <a:ea typeface="+mj-ea"/>
                <a:cs typeface="Arial" pitchFamily="34" charset="0"/>
              </a:rPr>
              <a:t>emission intensity</a:t>
            </a:r>
            <a:endParaRPr kumimoji="1" lang="ja-JP" altLang="en-US" sz="1600" b="1" dirty="0">
              <a:latin typeface="+mj-lt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US" altLang="ja-JP" sz="1200" b="1" kern="0" dirty="0" smtClean="0">
              <a:latin typeface="+mj-ea"/>
              <a:ea typeface="+mj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828000"/>
            <a:ext cx="9144000" cy="3960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The proposed transmit spectral mask for channel bonding and </a:t>
            </a:r>
          </a:p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un-wanted emission intensity</a:t>
            </a: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599" t="922" r="2660" b="605"/>
          <a:stretch/>
        </p:blipFill>
        <p:spPr>
          <a:xfrm>
            <a:off x="1583668" y="2160000"/>
            <a:ext cx="5868000" cy="38520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67036" y="1517593"/>
            <a:ext cx="8137412" cy="65399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Transmit power of ultra short range system is typically -5dBm. The proposed transmit spectral mask does not infringe on any country’s </a:t>
            </a:r>
            <a:r>
              <a:rPr lang="en-US" altLang="ja-JP" sz="1800" kern="0" dirty="0">
                <a:latin typeface="+mj-lt"/>
              </a:rPr>
              <a:t>regulatory </a:t>
            </a:r>
            <a:r>
              <a:rPr lang="en-US" altLang="ja-JP" sz="1800" kern="0" dirty="0" smtClean="0">
                <a:latin typeface="+mj-lt"/>
              </a:rPr>
              <a:t>requirements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.</a:t>
            </a:r>
            <a:endParaRPr kumimoji="1" lang="ja-JP" altLang="en-US" sz="1800" dirty="0">
              <a:latin typeface="+mj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15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543" t="1148" r="1858" b="3008"/>
          <a:stretch/>
        </p:blipFill>
        <p:spPr>
          <a:xfrm>
            <a:off x="1458166" y="2376000"/>
            <a:ext cx="5688000" cy="3744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906118" y="3183080"/>
            <a:ext cx="1332148" cy="7756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ＭＳ Ｐゴシック" panose="020B0600070205080204" pitchFamily="50" charset="-128"/>
              </a:rPr>
              <a:t>Reference </a:t>
            </a:r>
          </a:p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ＭＳ Ｐゴシック" panose="020B0600070205080204" pitchFamily="50" charset="-128"/>
              </a:rPr>
              <a:t>Channel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34210" y="3104964"/>
            <a:ext cx="1440160" cy="7756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200" kern="0" dirty="0">
                <a:latin typeface="+mj-lt"/>
                <a:ea typeface="ＭＳ Ｐゴシック" panose="020B0600070205080204" pitchFamily="50" charset="-128"/>
              </a:rPr>
              <a:t>Upper</a:t>
            </a:r>
            <a:endParaRPr lang="en-US" altLang="ja-JP" sz="1200" kern="0" dirty="0" smtClean="0">
              <a:latin typeface="+mj-lt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ＭＳ Ｐゴシック" panose="020B0600070205080204" pitchFamily="50" charset="-128"/>
              </a:rPr>
              <a:t>Adjacent</a:t>
            </a:r>
          </a:p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ＭＳ Ｐゴシック" panose="020B0600070205080204" pitchFamily="50" charset="-128"/>
              </a:rPr>
              <a:t>Channel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56320" y="2970740"/>
            <a:ext cx="2304112" cy="7756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520788"/>
            <a:ext cx="8268016" cy="8667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dirty="0" smtClean="0">
                <a:latin typeface="+mj-lt"/>
                <a:ea typeface="+mj-ea"/>
              </a:rPr>
              <a:t>The </a:t>
            </a:r>
            <a:r>
              <a:rPr lang="en-US" altLang="ja-JP" sz="1800" dirty="0">
                <a:latin typeface="+mj-lt"/>
                <a:ea typeface="+mj-ea"/>
              </a:rPr>
              <a:t>difference </a:t>
            </a:r>
            <a:r>
              <a:rPr lang="en-US" altLang="ja-JP" sz="1800" dirty="0" smtClean="0">
                <a:latin typeface="+mj-lt"/>
                <a:ea typeface="+mj-ea"/>
              </a:rPr>
              <a:t>in leakage power to an adjacent channel</a:t>
            </a:r>
            <a:r>
              <a:rPr lang="ja-JP" altLang="en-US" sz="1800" dirty="0">
                <a:latin typeface="+mj-lt"/>
                <a:ea typeface="+mj-ea"/>
              </a:rPr>
              <a:t> </a:t>
            </a:r>
            <a:r>
              <a:rPr lang="en-US" altLang="ja-JP" sz="1800" dirty="0" smtClean="0">
                <a:latin typeface="+mj-lt"/>
                <a:ea typeface="+mj-ea"/>
              </a:rPr>
              <a:t>(D/U ratio=0 dB) for the case of the current mask and proposed mask </a:t>
            </a:r>
            <a:r>
              <a:rPr lang="en-US" altLang="ja-JP" sz="1800" dirty="0">
                <a:latin typeface="+mj-lt"/>
                <a:ea typeface="+mj-ea"/>
              </a:rPr>
              <a:t>is less than </a:t>
            </a:r>
            <a:r>
              <a:rPr lang="en-US" altLang="ja-JP" sz="1800" dirty="0" smtClean="0">
                <a:latin typeface="+mj-lt"/>
                <a:ea typeface="+mj-ea"/>
              </a:rPr>
              <a:t>0.2dB. </a:t>
            </a:r>
            <a:r>
              <a:rPr lang="en-US" altLang="ja-JP" sz="1800" kern="0" dirty="0" smtClean="0">
                <a:latin typeface="+mj-lt"/>
                <a:ea typeface="+mj-ea"/>
              </a:rPr>
              <a:t>The effect on the SNR of adjacent channels  is negligible.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04148" y="3389080"/>
            <a:ext cx="1332148" cy="3636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400" kern="0" dirty="0" smtClean="0">
                <a:latin typeface="+mj-lt"/>
                <a:ea typeface="ＭＳ Ｐゴシック" panose="020B0600070205080204" pitchFamily="50" charset="-128"/>
              </a:rPr>
              <a:t>Leakage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970014" y="3124538"/>
            <a:ext cx="1440160" cy="7756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+mj-ea"/>
              </a:rPr>
              <a:t>Lower</a:t>
            </a:r>
          </a:p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+mj-ea"/>
              </a:rPr>
              <a:t>Adjacent</a:t>
            </a:r>
          </a:p>
          <a:p>
            <a:pPr marL="0" indent="0" algn="ctr">
              <a:buNone/>
            </a:pPr>
            <a:r>
              <a:rPr lang="en-US" altLang="ja-JP" sz="1200" kern="0" dirty="0" smtClean="0">
                <a:latin typeface="+mj-lt"/>
                <a:ea typeface="+mj-ea"/>
              </a:rPr>
              <a:t>Channe</a:t>
            </a:r>
            <a:r>
              <a:rPr lang="en-US" altLang="ja-JP" sz="1200" kern="0" dirty="0" smtClean="0">
                <a:latin typeface="+mj-ea"/>
                <a:ea typeface="+mj-ea"/>
              </a:rPr>
              <a:t>l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9692" y="6108607"/>
            <a:ext cx="556052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12 Adjacent channels and leakage power</a:t>
            </a:r>
            <a:endParaRPr kumimoji="1" lang="ja-JP" altLang="en-US" sz="1600" b="1" dirty="0">
              <a:latin typeface="+mj-lt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US" altLang="ja-JP" sz="1200" b="1" kern="0" dirty="0" smtClean="0">
              <a:latin typeface="+mj-ea"/>
              <a:ea typeface="+mj-ea"/>
            </a:endParaRPr>
          </a:p>
        </p:txBody>
      </p:sp>
      <p:sp>
        <p:nvSpPr>
          <p:cNvPr id="13" name="円/楕円 12"/>
          <p:cNvSpPr/>
          <p:nvPr/>
        </p:nvSpPr>
        <p:spPr bwMode="auto">
          <a:xfrm rot="4031542">
            <a:off x="4591607" y="4709950"/>
            <a:ext cx="644714" cy="19700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直線矢印コネクタ 13"/>
          <p:cNvCxnSpPr>
            <a:endCxn id="13" idx="1"/>
          </p:cNvCxnSpPr>
          <p:nvPr/>
        </p:nvCxnSpPr>
        <p:spPr bwMode="auto">
          <a:xfrm flipH="1">
            <a:off x="4889811" y="3693735"/>
            <a:ext cx="1546733" cy="8775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828000"/>
            <a:ext cx="8388932" cy="7306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Adjacent channel  leakage power of proposed spectral mask </a:t>
            </a:r>
          </a:p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for a single channel</a:t>
            </a:r>
          </a:p>
        </p:txBody>
      </p:sp>
    </p:spTree>
    <p:extLst>
      <p:ext uri="{BB962C8B-B14F-4D97-AF65-F5344CB8AC3E}">
        <p14:creationId xmlns:p14="http://schemas.microsoft.com/office/powerpoint/2010/main" val="42541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584" y="828000"/>
            <a:ext cx="8441884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References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496126"/>
            <a:ext cx="8640960" cy="362506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[1] 15-15-0109-07-003e, “</a:t>
            </a:r>
            <a:r>
              <a:rPr lang="fr-FR" altLang="ja-JP" sz="1800" dirty="0">
                <a:latin typeface="+mj-lt"/>
              </a:rPr>
              <a:t>TG3e Technical Guidance </a:t>
            </a:r>
            <a:r>
              <a:rPr lang="fr-FR" altLang="ja-JP" sz="1800" dirty="0" smtClean="0">
                <a:latin typeface="+mj-lt"/>
              </a:rPr>
              <a:t>Document </a:t>
            </a:r>
            <a:r>
              <a:rPr lang="en-US" altLang="ja-JP" sz="1800" kern="0" dirty="0" smtClean="0">
                <a:latin typeface="+mj-lt"/>
              </a:rPr>
              <a:t>“</a:t>
            </a:r>
            <a:endParaRPr lang="en-US" altLang="ja-JP" sz="1800" kern="0" dirty="0" smtClean="0">
              <a:latin typeface="+mj-lt"/>
              <a:ea typeface="+mj-ea"/>
            </a:endParaRPr>
          </a:p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[2] </a:t>
            </a:r>
            <a:r>
              <a:rPr lang="en-US" altLang="ja-JP" sz="1800" kern="0" dirty="0" err="1" smtClean="0">
                <a:latin typeface="+mj-lt"/>
                <a:ea typeface="+mj-ea"/>
              </a:rPr>
              <a:t>S.Pavan</a:t>
            </a:r>
            <a:r>
              <a:rPr lang="en-US" altLang="ja-JP" sz="1800" kern="0" dirty="0" smtClean="0">
                <a:latin typeface="+mj-lt"/>
                <a:ea typeface="+mj-ea"/>
              </a:rPr>
              <a:t> and </a:t>
            </a:r>
            <a:r>
              <a:rPr lang="en-US" altLang="ja-JP" sz="1800" kern="0" dirty="0" err="1" smtClean="0">
                <a:latin typeface="+mj-lt"/>
                <a:ea typeface="+mj-ea"/>
              </a:rPr>
              <a:t>Y.Tsividis</a:t>
            </a:r>
            <a:r>
              <a:rPr lang="en-US" altLang="ja-JP" sz="1800" kern="0" dirty="0" smtClean="0">
                <a:latin typeface="+mj-lt"/>
                <a:ea typeface="+mj-ea"/>
              </a:rPr>
              <a:t>, </a:t>
            </a:r>
            <a:r>
              <a:rPr lang="en-US" altLang="ja-JP" sz="1800" dirty="0" smtClean="0">
                <a:latin typeface="+mj-lt"/>
                <a:ea typeface="+mj-ea"/>
              </a:rPr>
              <a:t>“High Frequency Continuous Time Filters in </a:t>
            </a:r>
            <a:r>
              <a:rPr lang="pt-BR" altLang="ja-JP" sz="1800" dirty="0" smtClean="0">
                <a:latin typeface="+mj-lt"/>
                <a:ea typeface="+mj-ea"/>
              </a:rPr>
              <a:t>Digital CMOS Processes,” Kluwer, Boston, 2000.</a:t>
            </a:r>
            <a:endParaRPr lang="en-US" altLang="ja-JP" sz="1800" kern="0" dirty="0" smtClean="0">
              <a:latin typeface="+mj-lt"/>
              <a:ea typeface="+mj-ea"/>
            </a:endParaRPr>
          </a:p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[3] </a:t>
            </a:r>
            <a:r>
              <a:rPr lang="en-US" altLang="ja-JP" sz="1800" kern="0" dirty="0" err="1" smtClean="0">
                <a:latin typeface="+mj-lt"/>
                <a:ea typeface="+mj-ea"/>
              </a:rPr>
              <a:t>A.Siligarls</a:t>
            </a:r>
            <a:r>
              <a:rPr lang="en-US" altLang="ja-JP" sz="1800" kern="0" dirty="0" smtClean="0">
                <a:latin typeface="+mj-lt"/>
                <a:ea typeface="+mj-ea"/>
              </a:rPr>
              <a:t>, et al., “A 65-nm CMOS Fully Integrated Transceiver Module for 60-GHz Wireless HD Applications,” IEEE ISSCC, pp.162-163, Feb.2011.</a:t>
            </a:r>
          </a:p>
          <a:p>
            <a:pPr marL="0" indent="0">
              <a:buNone/>
            </a:pPr>
            <a:r>
              <a:rPr lang="en-US" altLang="ja-JP" sz="1800" dirty="0">
                <a:latin typeface="+mj-lt"/>
              </a:rPr>
              <a:t>[4]  Japan Regulations for enforcement of the radio law 6-4-2 Specified Low Power Radio Station  59-66 GHz </a:t>
            </a:r>
            <a:r>
              <a:rPr lang="en-US" altLang="ja-JP" sz="1800" dirty="0" smtClean="0">
                <a:latin typeface="+mj-lt"/>
              </a:rPr>
              <a:t>Band.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+mj-lt"/>
              </a:rPr>
              <a:t>[</a:t>
            </a:r>
            <a:r>
              <a:rPr lang="en-US" altLang="ja-JP" sz="1800" dirty="0">
                <a:latin typeface="+mj-lt"/>
              </a:rPr>
              <a:t>5]  Part 15 Rules for Unlicensed Operation in the 57-64 GHz Band  DA/FCC: FCC-13-112.</a:t>
            </a:r>
          </a:p>
          <a:p>
            <a:pPr marL="0" indent="0">
              <a:buNone/>
            </a:pPr>
            <a:r>
              <a:rPr lang="en-US" altLang="ja-JP" sz="1800" dirty="0">
                <a:latin typeface="+mj-lt"/>
              </a:rPr>
              <a:t>[6]  </a:t>
            </a:r>
            <a:r>
              <a:rPr lang="fi-FI" altLang="ja-JP" sz="1800" dirty="0">
                <a:latin typeface="+mj-lt"/>
              </a:rPr>
              <a:t>ETSI EN 302 567 V1.2.1.</a:t>
            </a:r>
          </a:p>
          <a:p>
            <a:pPr marL="0" indent="0">
              <a:buNone/>
            </a:pPr>
            <a:r>
              <a:rPr lang="en-US" altLang="ja-JP" sz="1800" dirty="0">
                <a:latin typeface="+mj-lt"/>
              </a:rPr>
              <a:t>[7] </a:t>
            </a:r>
            <a:r>
              <a:rPr lang="ja-JP" altLang="en-US" sz="1800" dirty="0">
                <a:latin typeface="+mj-lt"/>
              </a:rPr>
              <a:t>信无函</a:t>
            </a:r>
            <a:r>
              <a:rPr lang="en-US" altLang="ja-JP" sz="1800" dirty="0">
                <a:latin typeface="+mj-lt"/>
              </a:rPr>
              <a:t>[2005]423 </a:t>
            </a:r>
            <a:r>
              <a:rPr lang="ja-JP" altLang="en-US" sz="1800" dirty="0">
                <a:latin typeface="+mj-lt"/>
              </a:rPr>
              <a:t>号</a:t>
            </a:r>
            <a:r>
              <a:rPr lang="en-US" altLang="ja-JP" sz="18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altLang="ja-JP" sz="1050" kern="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050" kern="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90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330" y="1664804"/>
            <a:ext cx="2844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END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804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47564" y="692696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ja-JP" b="1" kern="0" dirty="0"/>
              <a:t>S</a:t>
            </a:r>
            <a:r>
              <a:rPr kumimoji="1" lang="en-US" altLang="ja-JP" b="1" kern="0" dirty="0" smtClean="0"/>
              <a:t>ummary</a:t>
            </a:r>
            <a:endParaRPr kumimoji="1" lang="ja-JP" altLang="en-US" b="1" kern="0" dirty="0"/>
          </a:p>
        </p:txBody>
      </p:sp>
      <p:sp>
        <p:nvSpPr>
          <p:cNvPr id="6" name="テキスト プレースホルダー 2"/>
          <p:cNvSpPr txBox="1">
            <a:spLocks/>
          </p:cNvSpPr>
          <p:nvPr/>
        </p:nvSpPr>
        <p:spPr bwMode="auto">
          <a:xfrm>
            <a:off x="251520" y="1628800"/>
            <a:ext cx="86409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j-ea"/>
                <a:ea typeface="+mj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j-ea"/>
                <a:ea typeface="+mj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ea"/>
                <a:ea typeface="+mj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j-ea"/>
                <a:ea typeface="+mj-ea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400" kern="0" dirty="0" smtClean="0">
                <a:latin typeface="+mj-lt"/>
              </a:rPr>
              <a:t>A modified spectral mask for TG3e is presented.</a:t>
            </a:r>
          </a:p>
          <a:p>
            <a:r>
              <a:rPr lang="en-US" altLang="ja-JP" sz="2400" kern="0" dirty="0" smtClean="0">
                <a:latin typeface="+mj-lt"/>
              </a:rPr>
              <a:t>Power efficiency will be improved by employing the proposed mask.</a:t>
            </a:r>
          </a:p>
          <a:p>
            <a:r>
              <a:rPr lang="en-US" altLang="ja-JP" sz="2400" kern="0" dirty="0" smtClean="0">
                <a:latin typeface="+mj-lt"/>
              </a:rPr>
              <a:t>This proposed transmit spectral mask does not violate the radio regulations of any country.</a:t>
            </a:r>
          </a:p>
          <a:p>
            <a:r>
              <a:rPr lang="en-US" altLang="ja-JP" sz="2400" kern="0" dirty="0" smtClean="0">
                <a:latin typeface="+mj-lt"/>
              </a:rPr>
              <a:t>Any degradation </a:t>
            </a:r>
            <a:r>
              <a:rPr lang="en-US" altLang="ja-JP" sz="2400" kern="0" dirty="0">
                <a:latin typeface="+mj-lt"/>
              </a:rPr>
              <a:t>of SNR at </a:t>
            </a:r>
            <a:r>
              <a:rPr lang="en-US" altLang="ja-JP" sz="2400" kern="0" dirty="0" smtClean="0">
                <a:latin typeface="+mj-lt"/>
              </a:rPr>
              <a:t>the adjacent </a:t>
            </a:r>
            <a:r>
              <a:rPr lang="en-US" altLang="ja-JP" sz="2400" kern="0" dirty="0">
                <a:latin typeface="+mj-lt"/>
              </a:rPr>
              <a:t>channels </a:t>
            </a:r>
            <a:r>
              <a:rPr lang="en-US" altLang="ja-JP" sz="2400" kern="0" dirty="0" smtClean="0">
                <a:latin typeface="+mj-lt"/>
              </a:rPr>
              <a:t>due to this </a:t>
            </a:r>
            <a:r>
              <a:rPr lang="en-US" altLang="ja-JP" sz="2400" kern="0" dirty="0">
                <a:latin typeface="+mj-lt"/>
              </a:rPr>
              <a:t>mask </a:t>
            </a:r>
            <a:r>
              <a:rPr lang="en-US" altLang="ja-JP" sz="2400" kern="0" dirty="0" smtClean="0">
                <a:latin typeface="+mj-lt"/>
              </a:rPr>
              <a:t>change is </a:t>
            </a:r>
            <a:r>
              <a:rPr lang="en-US" altLang="ja-JP" sz="2400" kern="0" dirty="0">
                <a:latin typeface="+mj-lt"/>
              </a:rPr>
              <a:t>negligible, </a:t>
            </a:r>
            <a:r>
              <a:rPr lang="en-US" altLang="ja-JP" sz="2400" kern="0" dirty="0" smtClean="0">
                <a:latin typeface="+mj-lt"/>
              </a:rPr>
              <a:t>since </a:t>
            </a:r>
            <a:r>
              <a:rPr lang="en-US" altLang="ja-JP" sz="2400" kern="0" dirty="0">
                <a:latin typeface="+mj-lt"/>
              </a:rPr>
              <a:t>the  maximum allowable leakage power </a:t>
            </a:r>
            <a:r>
              <a:rPr lang="en-US" altLang="ja-JP" sz="2400" kern="0" dirty="0" smtClean="0">
                <a:latin typeface="+mj-lt"/>
              </a:rPr>
              <a:t>will only increase by less </a:t>
            </a:r>
            <a:r>
              <a:rPr lang="en-US" altLang="ja-JP" sz="2400" kern="0" dirty="0">
                <a:latin typeface="+mj-lt"/>
              </a:rPr>
              <a:t>than 0.2dB.  </a:t>
            </a:r>
          </a:p>
          <a:p>
            <a:endParaRPr lang="en-US" altLang="ja-JP" sz="2400" kern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42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21" name="グループ化 20"/>
          <p:cNvGrpSpPr/>
          <p:nvPr/>
        </p:nvGrpSpPr>
        <p:grpSpPr>
          <a:xfrm>
            <a:off x="1763688" y="2412000"/>
            <a:ext cx="5508000" cy="3600000"/>
            <a:chOff x="1728296" y="2412000"/>
            <a:chExt cx="5508000" cy="360000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/>
            <a:srcRect l="648" t="1023" r="1100" b="3122"/>
            <a:stretch/>
          </p:blipFill>
          <p:spPr>
            <a:xfrm>
              <a:off x="1728296" y="2412000"/>
              <a:ext cx="5508000" cy="3600000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 bwMode="auto">
            <a:xfrm>
              <a:off x="2365282" y="3133788"/>
              <a:ext cx="97210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直線コネクタ 7"/>
            <p:cNvCxnSpPr/>
            <p:nvPr/>
          </p:nvCxnSpPr>
          <p:spPr bwMode="auto">
            <a:xfrm>
              <a:off x="3375751" y="3121889"/>
              <a:ext cx="1099561" cy="237524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ys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>
              <a:off x="3684491" y="3571739"/>
              <a:ext cx="241040" cy="1980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3816205" y="3297096"/>
              <a:ext cx="1095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Shape slope</a:t>
              </a:r>
              <a:endParaRPr kumimoji="1" lang="ja-JP" altLang="en-US" sz="1400" dirty="0"/>
            </a:p>
          </p:txBody>
        </p:sp>
        <p:cxnSp>
          <p:nvCxnSpPr>
            <p:cNvPr id="11" name="直線コネクタ 10"/>
            <p:cNvCxnSpPr/>
            <p:nvPr/>
          </p:nvCxnSpPr>
          <p:spPr bwMode="auto">
            <a:xfrm>
              <a:off x="2329518" y="2563790"/>
              <a:ext cx="0" cy="5310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コネクタ 11"/>
            <p:cNvCxnSpPr/>
            <p:nvPr/>
          </p:nvCxnSpPr>
          <p:spPr bwMode="auto">
            <a:xfrm flipH="1">
              <a:off x="3373518" y="2563790"/>
              <a:ext cx="0" cy="56999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2366200" y="3033481"/>
              <a:ext cx="95194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テキスト ボックス 13"/>
            <p:cNvSpPr txBox="1"/>
            <p:nvPr/>
          </p:nvSpPr>
          <p:spPr>
            <a:xfrm>
              <a:off x="2247423" y="2538188"/>
              <a:ext cx="1095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/>
                <a:t>Wide bandwidth</a:t>
              </a:r>
              <a:endParaRPr kumimoji="1" lang="ja-JP" altLang="en-US" sz="1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410091" y="2632547"/>
              <a:ext cx="13603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0000FF"/>
                  </a:solidFill>
                </a:rPr>
                <a:t>Anti-aliasing filter response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2008" y="828000"/>
            <a:ext cx="9000492" cy="401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2000" b="1" kern="0" dirty="0" smtClean="0">
                <a:latin typeface="+mj-lt"/>
                <a:ea typeface="+mj-ea"/>
              </a:rPr>
              <a:t>Motivation for a modified transmit spectral mask </a:t>
            </a:r>
          </a:p>
          <a:p>
            <a:pPr>
              <a:lnSpc>
                <a:spcPct val="80000"/>
              </a:lnSpc>
            </a:pPr>
            <a:endParaRPr lang="en-US" altLang="zh-TW" sz="800" kern="0" dirty="0" smtClean="0">
              <a:latin typeface="+mj-lt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latin typeface="+mj-lt"/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7504" y="1188000"/>
            <a:ext cx="8892480" cy="17061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>
                <a:latin typeface="+mj-lt"/>
              </a:rPr>
              <a:t>In </a:t>
            </a:r>
            <a:r>
              <a:rPr lang="en-US" altLang="ja-JP" sz="1800" kern="0" dirty="0" smtClean="0">
                <a:latin typeface="+mj-lt"/>
              </a:rPr>
              <a:t>Figure </a:t>
            </a:r>
            <a:r>
              <a:rPr lang="en-US" altLang="ja-JP" sz="1800" kern="0" dirty="0">
                <a:latin typeface="+mj-lt"/>
              </a:rPr>
              <a:t>1, the spectrum of the transmit signal with a </a:t>
            </a:r>
            <a:r>
              <a:rPr lang="en-US" altLang="ja-JP" sz="1800" kern="0" dirty="0" smtClean="0">
                <a:latin typeface="+mj-lt"/>
              </a:rPr>
              <a:t>two-times </a:t>
            </a:r>
            <a:r>
              <a:rPr lang="en-US" altLang="ja-JP" sz="1800" kern="0" dirty="0">
                <a:latin typeface="+mj-lt"/>
              </a:rPr>
              <a:t>oversampling DAC is compared with the current mask. To reduce unwanted aliasing without </a:t>
            </a:r>
            <a:r>
              <a:rPr lang="en-US" altLang="ja-JP" sz="1800" kern="0" dirty="0" smtClean="0">
                <a:latin typeface="+mj-lt"/>
              </a:rPr>
              <a:t>degrading </a:t>
            </a:r>
            <a:r>
              <a:rPr lang="en-US" altLang="ja-JP" sz="1800" kern="0" dirty="0">
                <a:latin typeface="+mj-lt"/>
              </a:rPr>
              <a:t>SNR, </a:t>
            </a:r>
            <a:r>
              <a:rPr lang="en-US" altLang="ja-JP" sz="1800" kern="0" dirty="0" smtClean="0">
                <a:latin typeface="+mj-lt"/>
              </a:rPr>
              <a:t>the slope of anti-aliasing </a:t>
            </a:r>
            <a:r>
              <a:rPr lang="en-US" altLang="ja-JP" sz="1800" kern="0" dirty="0">
                <a:latin typeface="+mj-lt"/>
              </a:rPr>
              <a:t>needs to be steep as shown below. </a:t>
            </a:r>
            <a:r>
              <a:rPr lang="en-US" altLang="ja-JP" sz="1800" kern="0" dirty="0" smtClean="0">
                <a:latin typeface="+mj-lt"/>
              </a:rPr>
              <a:t>A high-order </a:t>
            </a:r>
            <a:r>
              <a:rPr lang="en-US" altLang="ja-JP" sz="1800" kern="0" dirty="0">
                <a:latin typeface="+mj-lt"/>
              </a:rPr>
              <a:t>passive filter can be used </a:t>
            </a:r>
            <a:r>
              <a:rPr lang="en-US" altLang="ja-JP" sz="1800" kern="0" dirty="0" smtClean="0">
                <a:latin typeface="+mj-lt"/>
              </a:rPr>
              <a:t>to achieve </a:t>
            </a:r>
            <a:r>
              <a:rPr lang="en-US" altLang="ja-JP" sz="1800" kern="0" dirty="0">
                <a:latin typeface="+mj-lt"/>
              </a:rPr>
              <a:t>such </a:t>
            </a:r>
            <a:r>
              <a:rPr lang="en-US" altLang="ja-JP" sz="1800" kern="0" dirty="0" smtClean="0">
                <a:latin typeface="+mj-lt"/>
              </a:rPr>
              <a:t>a purpose</a:t>
            </a:r>
            <a:r>
              <a:rPr lang="en-US" altLang="ja-JP" sz="1800" kern="0" dirty="0">
                <a:latin typeface="+mj-lt"/>
              </a:rPr>
              <a:t>;</a:t>
            </a:r>
            <a:r>
              <a:rPr lang="en-US" altLang="ja-JP" sz="1800" kern="0" dirty="0" smtClean="0">
                <a:latin typeface="+mj-lt"/>
              </a:rPr>
              <a:t> however, </a:t>
            </a:r>
            <a:r>
              <a:rPr lang="en-US" altLang="ja-JP" sz="1800" kern="0" dirty="0">
                <a:latin typeface="+mj-lt"/>
              </a:rPr>
              <a:t>insertion loss caused by </a:t>
            </a:r>
            <a:r>
              <a:rPr lang="en-US" altLang="ja-JP" sz="1800" kern="0" dirty="0" smtClean="0">
                <a:latin typeface="+mj-lt"/>
              </a:rPr>
              <a:t>the on-chip </a:t>
            </a:r>
            <a:r>
              <a:rPr lang="en-US" altLang="ja-JP" sz="1800" kern="0" dirty="0">
                <a:latin typeface="+mj-lt"/>
              </a:rPr>
              <a:t>inductor will be large</a:t>
            </a:r>
            <a:r>
              <a:rPr lang="en-US" altLang="ja-JP" sz="1800" kern="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75656" y="6072603"/>
            <a:ext cx="612827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ＭＳ Ｐゴシック" panose="020B0600070205080204" pitchFamily="50" charset="-128"/>
              </a:rPr>
              <a:t>Figure 1    Unfiltered two-times oversampled DAC output</a:t>
            </a:r>
          </a:p>
        </p:txBody>
      </p:sp>
    </p:spTree>
    <p:extLst>
      <p:ext uri="{BB962C8B-B14F-4D97-AF65-F5344CB8AC3E}">
        <p14:creationId xmlns:p14="http://schemas.microsoft.com/office/powerpoint/2010/main" val="25429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タイトル 4"/>
          <p:cNvSpPr txBox="1">
            <a:spLocks/>
          </p:cNvSpPr>
          <p:nvPr/>
        </p:nvSpPr>
        <p:spPr bwMode="auto">
          <a:xfrm>
            <a:off x="216476" y="828000"/>
            <a:ext cx="8640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2000" b="1" kern="0" dirty="0"/>
              <a:t>Current transmit </a:t>
            </a:r>
            <a:r>
              <a:rPr lang="en-US" altLang="zh-TW" sz="2000" b="1" kern="0" dirty="0" smtClean="0"/>
              <a:t>spectral</a:t>
            </a:r>
            <a:r>
              <a:rPr lang="en-US" altLang="ja-JP" sz="2000" b="1" kern="0" dirty="0" smtClean="0"/>
              <a:t> mask for a single channel </a:t>
            </a:r>
            <a:endParaRPr kumimoji="1" lang="ja-JP" altLang="en-US" sz="2000" b="1" kern="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5" b="20376"/>
          <a:stretch/>
        </p:blipFill>
        <p:spPr bwMode="auto">
          <a:xfrm>
            <a:off x="235396" y="2240868"/>
            <a:ext cx="8801100" cy="255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5013176"/>
            <a:ext cx="612827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ＭＳ Ｐゴシック" panose="020B0600070205080204" pitchFamily="50" charset="-128"/>
              </a:rPr>
              <a:t>Figure 2 Current transmit spectral mask for single-channel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26340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5</a:t>
            </a:fld>
            <a:endParaRPr lang="en-US" altLang="ja-JP"/>
          </a:p>
        </p:txBody>
      </p:sp>
      <p:grpSp>
        <p:nvGrpSpPr>
          <p:cNvPr id="35" name="グループ化 34"/>
          <p:cNvGrpSpPr/>
          <p:nvPr/>
        </p:nvGrpSpPr>
        <p:grpSpPr>
          <a:xfrm>
            <a:off x="719572" y="1404000"/>
            <a:ext cx="7236000" cy="4572000"/>
            <a:chOff x="756000" y="1404000"/>
            <a:chExt cx="7236000" cy="457200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/>
            <a:srcRect l="2628" t="3493" r="484" b="3178"/>
            <a:stretch/>
          </p:blipFill>
          <p:spPr>
            <a:xfrm>
              <a:off x="756000" y="1404000"/>
              <a:ext cx="7236000" cy="4572000"/>
            </a:xfrm>
            <a:prstGeom prst="rect">
              <a:avLst/>
            </a:prstGeom>
          </p:spPr>
        </p:pic>
        <p:sp>
          <p:nvSpPr>
            <p:cNvPr id="7" name="Rectangle 3"/>
            <p:cNvSpPr txBox="1">
              <a:spLocks noChangeArrowheads="1"/>
            </p:cNvSpPr>
            <p:nvPr/>
          </p:nvSpPr>
          <p:spPr>
            <a:xfrm>
              <a:off x="3725584" y="5636931"/>
              <a:ext cx="1712130" cy="206823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(f-fc) GHz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 marL="0" indent="0">
                <a:lnSpc>
                  <a:spcPct val="80000"/>
                </a:lnSpc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 bwMode="auto">
            <a:xfrm>
              <a:off x="3619699" y="3658304"/>
              <a:ext cx="0" cy="174413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2168425" y="4022095"/>
              <a:ext cx="0" cy="13925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2169185" y="4022095"/>
              <a:ext cx="47625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5500998" y="3658304"/>
              <a:ext cx="0" cy="175091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線コネクタ 12"/>
            <p:cNvCxnSpPr/>
            <p:nvPr/>
          </p:nvCxnSpPr>
          <p:spPr bwMode="auto">
            <a:xfrm flipH="1">
              <a:off x="6967845" y="4022095"/>
              <a:ext cx="0" cy="13801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/>
            <p:cNvCxnSpPr/>
            <p:nvPr/>
          </p:nvCxnSpPr>
          <p:spPr bwMode="auto">
            <a:xfrm flipH="1">
              <a:off x="3843117" y="2322870"/>
              <a:ext cx="1245" cy="30510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線コネクタ 14"/>
            <p:cNvCxnSpPr/>
            <p:nvPr/>
          </p:nvCxnSpPr>
          <p:spPr bwMode="auto">
            <a:xfrm>
              <a:off x="5299705" y="2322870"/>
              <a:ext cx="0" cy="30863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線コネクタ 15"/>
            <p:cNvCxnSpPr/>
            <p:nvPr/>
          </p:nvCxnSpPr>
          <p:spPr bwMode="auto">
            <a:xfrm flipV="1">
              <a:off x="2168425" y="4617132"/>
              <a:ext cx="481255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線コネクタ 16"/>
            <p:cNvCxnSpPr/>
            <p:nvPr/>
          </p:nvCxnSpPr>
          <p:spPr bwMode="auto">
            <a:xfrm>
              <a:off x="3627093" y="3645024"/>
              <a:ext cx="190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3"/>
            <p:cNvSpPr txBox="1">
              <a:spLocks noChangeArrowheads="1"/>
            </p:cNvSpPr>
            <p:nvPr/>
          </p:nvSpPr>
          <p:spPr>
            <a:xfrm>
              <a:off x="4647932" y="3387856"/>
              <a:ext cx="1076196" cy="25716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-17dBr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19" name="Rectangle 3"/>
            <p:cNvSpPr txBox="1">
              <a:spLocks noChangeArrowheads="1"/>
            </p:cNvSpPr>
            <p:nvPr/>
          </p:nvSpPr>
          <p:spPr>
            <a:xfrm>
              <a:off x="4646977" y="3789040"/>
              <a:ext cx="1076196" cy="25716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-22dBr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0" name="Rectangle 3"/>
            <p:cNvSpPr txBox="1">
              <a:spLocks noChangeArrowheads="1"/>
            </p:cNvSpPr>
            <p:nvPr/>
          </p:nvSpPr>
          <p:spPr>
            <a:xfrm>
              <a:off x="4646977" y="4401108"/>
              <a:ext cx="1076196" cy="25716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-30dBr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 marL="0" indent="0">
                <a:lnSpc>
                  <a:spcPct val="80000"/>
                </a:lnSpc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3"/>
            <p:cNvSpPr txBox="1">
              <a:spLocks noChangeArrowheads="1"/>
            </p:cNvSpPr>
            <p:nvPr/>
          </p:nvSpPr>
          <p:spPr>
            <a:xfrm>
              <a:off x="5067253" y="5400304"/>
              <a:ext cx="635934" cy="17774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0.94</a:t>
              </a:r>
            </a:p>
            <a:p>
              <a:pPr marL="0" indent="0">
                <a:lnSpc>
                  <a:spcPct val="80000"/>
                </a:lnSpc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2" name="Rectangle 3"/>
            <p:cNvSpPr txBox="1">
              <a:spLocks noChangeArrowheads="1"/>
            </p:cNvSpPr>
            <p:nvPr/>
          </p:nvSpPr>
          <p:spPr>
            <a:xfrm>
              <a:off x="5380337" y="5404916"/>
              <a:ext cx="587016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1.2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3" name="Rectangle 3"/>
            <p:cNvSpPr txBox="1">
              <a:spLocks noChangeArrowheads="1"/>
            </p:cNvSpPr>
            <p:nvPr/>
          </p:nvSpPr>
          <p:spPr>
            <a:xfrm>
              <a:off x="6507413" y="5404916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3.06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4" name="Rectangle 3"/>
            <p:cNvSpPr txBox="1">
              <a:spLocks noChangeArrowheads="1"/>
            </p:cNvSpPr>
            <p:nvPr/>
          </p:nvSpPr>
          <p:spPr>
            <a:xfrm>
              <a:off x="3619699" y="5402270"/>
              <a:ext cx="831606" cy="19704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-0.94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5" name="Rectangle 3"/>
            <p:cNvSpPr txBox="1">
              <a:spLocks noChangeArrowheads="1"/>
            </p:cNvSpPr>
            <p:nvPr/>
          </p:nvSpPr>
          <p:spPr>
            <a:xfrm>
              <a:off x="3344537" y="5402270"/>
              <a:ext cx="587016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-1.2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>
            <a:xfrm>
              <a:off x="1921215" y="5402270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-3.06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cxnSp>
          <p:nvCxnSpPr>
            <p:cNvPr id="27" name="直線コネクタ 26"/>
            <p:cNvCxnSpPr/>
            <p:nvPr/>
          </p:nvCxnSpPr>
          <p:spPr bwMode="auto">
            <a:xfrm>
              <a:off x="1970909" y="4627763"/>
              <a:ext cx="0" cy="7814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3"/>
            <p:cNvSpPr txBox="1">
              <a:spLocks noChangeArrowheads="1"/>
            </p:cNvSpPr>
            <p:nvPr/>
          </p:nvSpPr>
          <p:spPr>
            <a:xfrm>
              <a:off x="1538861" y="5398843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-3.3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cxnSp>
          <p:nvCxnSpPr>
            <p:cNvPr id="29" name="直線コネクタ 28"/>
            <p:cNvCxnSpPr/>
            <p:nvPr/>
          </p:nvCxnSpPr>
          <p:spPr bwMode="auto">
            <a:xfrm>
              <a:off x="7155485" y="4627763"/>
              <a:ext cx="0" cy="7814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3"/>
            <p:cNvSpPr txBox="1">
              <a:spLocks noChangeArrowheads="1"/>
            </p:cNvSpPr>
            <p:nvPr/>
          </p:nvSpPr>
          <p:spPr>
            <a:xfrm>
              <a:off x="6853763" y="5398843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100" kern="0" dirty="0" smtClean="0">
                  <a:latin typeface="+mj-lt"/>
                  <a:ea typeface="新細明體" panose="02020500000000000000" pitchFamily="18" charset="-120"/>
                </a:rPr>
                <a:t>3.3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3"/>
            <p:cNvSpPr txBox="1">
              <a:spLocks noChangeArrowheads="1"/>
            </p:cNvSpPr>
            <p:nvPr/>
          </p:nvSpPr>
          <p:spPr>
            <a:xfrm>
              <a:off x="4610073" y="1618461"/>
              <a:ext cx="1065932" cy="20533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PSD (</a:t>
              </a:r>
              <a:r>
                <a:rPr lang="en-US" altLang="zh-TW" sz="1400" kern="0" dirty="0" err="1" smtClean="0">
                  <a:latin typeface="+mj-lt"/>
                  <a:ea typeface="新細明體" panose="02020500000000000000" pitchFamily="18" charset="-120"/>
                </a:rPr>
                <a:t>dBr</a:t>
              </a: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)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latin typeface="+mj-lt"/>
                <a:ea typeface="新細明體" panose="02020500000000000000" pitchFamily="18" charset="-120"/>
              </a:endParaRPr>
            </a:p>
          </p:txBody>
        </p:sp>
      </p:grp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215516" y="828000"/>
            <a:ext cx="8640000" cy="396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2000" b="1" kern="0" dirty="0" smtClean="0">
                <a:latin typeface="+mj-lt"/>
                <a:ea typeface="+mj-ea"/>
              </a:rPr>
              <a:t>Proposed transmit spectral mask for</a:t>
            </a:r>
            <a:r>
              <a:rPr lang="ja-JP" altLang="en-US" sz="2000" b="1" kern="0" dirty="0">
                <a:latin typeface="+mj-lt"/>
                <a:ea typeface="+mj-ea"/>
              </a:rPr>
              <a:t> </a:t>
            </a:r>
            <a:r>
              <a:rPr lang="en-US" altLang="ja-JP" sz="2000" b="1" kern="0" dirty="0" smtClean="0">
                <a:latin typeface="+mj-lt"/>
                <a:ea typeface="+mj-ea"/>
              </a:rPr>
              <a:t>a</a:t>
            </a:r>
            <a:r>
              <a:rPr lang="en-US" altLang="zh-TW" sz="2000" b="1" kern="0" dirty="0" smtClean="0">
                <a:latin typeface="+mj-lt"/>
                <a:ea typeface="+mj-ea"/>
              </a:rPr>
              <a:t> single channel operation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zh-TW" sz="2000" b="1" kern="0" dirty="0" smtClean="0">
              <a:latin typeface="+mj-lt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latin typeface="+mj-lt"/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800" kern="0" dirty="0" smtClean="0"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907704" y="6057292"/>
            <a:ext cx="52578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3 Proposed spectral mask  </a:t>
            </a:r>
          </a:p>
        </p:txBody>
      </p:sp>
    </p:spTree>
    <p:extLst>
      <p:ext uri="{BB962C8B-B14F-4D97-AF65-F5344CB8AC3E}">
        <p14:creationId xmlns:p14="http://schemas.microsoft.com/office/powerpoint/2010/main" val="19472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8615" y="828000"/>
            <a:ext cx="8604956" cy="401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2000" b="1" kern="0" dirty="0">
                <a:latin typeface="+mj-lt"/>
                <a:ea typeface="+mj-ea"/>
              </a:rPr>
              <a:t>C</a:t>
            </a:r>
            <a:r>
              <a:rPr lang="en-US" altLang="zh-TW" sz="2000" b="1" kern="0" dirty="0" smtClean="0">
                <a:latin typeface="+mj-lt"/>
                <a:ea typeface="+mj-ea"/>
              </a:rPr>
              <a:t>urrent transmit spectral mask for</a:t>
            </a:r>
            <a:r>
              <a:rPr lang="ja-JP" altLang="en-US" sz="2000" b="1" kern="0" dirty="0">
                <a:latin typeface="+mj-lt"/>
                <a:ea typeface="+mj-ea"/>
              </a:rPr>
              <a:t> </a:t>
            </a:r>
            <a:r>
              <a:rPr lang="en-US" altLang="ja-JP" sz="2000" b="1" kern="0" dirty="0" smtClean="0">
                <a:latin typeface="+mj-lt"/>
                <a:ea typeface="+mj-ea"/>
              </a:rPr>
              <a:t>channel-bonded case</a:t>
            </a:r>
            <a:endParaRPr lang="en-US" altLang="zh-TW" sz="2000" b="1" kern="0" dirty="0" smtClean="0">
              <a:latin typeface="+mj-lt"/>
              <a:ea typeface="+mj-ea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b="1" kern="0" dirty="0" smtClean="0">
              <a:latin typeface="+mj-lt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latin typeface="+mj-lt"/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800" kern="0" dirty="0" smtClean="0"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79773"/>
              </p:ext>
            </p:extLst>
          </p:nvPr>
        </p:nvGraphicFramePr>
        <p:xfrm>
          <a:off x="671889" y="5337212"/>
          <a:ext cx="7824547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8255"/>
                <a:gridCol w="1351573"/>
                <a:gridCol w="1351573"/>
                <a:gridCol w="1351573"/>
                <a:gridCol w="1351573"/>
              </a:tblGrid>
              <a:tr h="1564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Channel bonding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f1 (GHz)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f2 (GHz)</a:t>
                      </a:r>
                      <a:endParaRPr kumimoji="1" lang="ja-JP" altLang="en-US" sz="12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f3 (GHz)</a:t>
                      </a:r>
                      <a:endParaRPr kumimoji="1" lang="ja-JP" altLang="en-US" sz="12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f4 (GHz)</a:t>
                      </a:r>
                      <a:endParaRPr kumimoji="1" lang="ja-JP" altLang="en-US" sz="12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Two-bonded channel transmission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2.100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2.160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3.000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Three-bonded channel transmission</a:t>
                      </a:r>
                      <a:endParaRPr kumimoji="1" lang="ja-JP" alt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3.150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3.240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4.500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6.000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Four-bonded channel transmission</a:t>
                      </a:r>
                      <a:endParaRPr kumimoji="1" lang="ja-JP" alt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4.200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4.320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6.000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8.000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511660" y="5013176"/>
            <a:ext cx="61579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kern="0" dirty="0" smtClean="0">
                <a:latin typeface="+mj-lt"/>
                <a:ea typeface="+mj-ea"/>
              </a:rPr>
              <a:t>Table 1 </a:t>
            </a:r>
            <a:r>
              <a:rPr lang="en-US" altLang="ja-JP" sz="1600" kern="0" dirty="0" smtClean="0">
                <a:latin typeface="+mj-lt"/>
                <a:ea typeface="+mj-ea"/>
              </a:rPr>
              <a:t>Current spectral mask parameters for channel-bonded case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9" y="1376772"/>
            <a:ext cx="7809849" cy="321951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511660" y="4423926"/>
            <a:ext cx="61579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4  </a:t>
            </a:r>
            <a:r>
              <a:rPr lang="en-US" altLang="ja-JP" sz="1600" b="1" kern="0" dirty="0">
                <a:latin typeface="+mj-lt"/>
                <a:ea typeface="+mj-ea"/>
              </a:rPr>
              <a:t>C</a:t>
            </a:r>
            <a:r>
              <a:rPr lang="en-US" altLang="ja-JP" sz="1600" b="1" kern="0" dirty="0" smtClean="0">
                <a:latin typeface="+mj-lt"/>
                <a:ea typeface="+mj-ea"/>
              </a:rPr>
              <a:t>urrent transmit spectral mask for channel-bonded case</a:t>
            </a:r>
          </a:p>
        </p:txBody>
      </p:sp>
    </p:spTree>
    <p:extLst>
      <p:ext uri="{BB962C8B-B14F-4D97-AF65-F5344CB8AC3E}">
        <p14:creationId xmlns:p14="http://schemas.microsoft.com/office/powerpoint/2010/main" val="15350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7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10646"/>
              </p:ext>
            </p:extLst>
          </p:nvPr>
        </p:nvGraphicFramePr>
        <p:xfrm>
          <a:off x="1303382" y="5337212"/>
          <a:ext cx="6472974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8255"/>
                <a:gridCol w="1351573"/>
                <a:gridCol w="1351573"/>
                <a:gridCol w="1351573"/>
              </a:tblGrid>
              <a:tr h="1564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Channel bonded</a:t>
                      </a:r>
                      <a:r>
                        <a:rPr kumimoji="1" lang="en-US" altLang="ja-JP" sz="1200" baseline="0" dirty="0" smtClean="0">
                          <a:latin typeface="+mj-lt"/>
                          <a:ea typeface="+mj-ea"/>
                        </a:rPr>
                        <a:t> case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f1 (GHz)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f2 (GHz)</a:t>
                      </a:r>
                      <a:endParaRPr kumimoji="1" lang="ja-JP" altLang="en-US" sz="12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f3 (GHz)</a:t>
                      </a:r>
                      <a:endParaRPr kumimoji="1" lang="ja-JP" altLang="en-US" sz="12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Two-channel bonded transmission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1.880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2.400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Three-channel bonded transmission</a:t>
                      </a:r>
                      <a:endParaRPr kumimoji="1" lang="ja-JP" alt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2.820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3.600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6.000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156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Four-channel bonded transmission</a:t>
                      </a:r>
                      <a:endParaRPr kumimoji="1" lang="ja-JP" alt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3.760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4.800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ea typeface="+mj-ea"/>
                        </a:rPr>
                        <a:t>8.000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0130" y="839219"/>
            <a:ext cx="8604956" cy="401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zh-TW" sz="2000" b="1" kern="0" dirty="0" smtClean="0">
                <a:latin typeface="+mj-lt"/>
                <a:ea typeface="+mj-ea"/>
              </a:rPr>
              <a:t>Proposed transmit  spectral mask for channel-bonded operation </a:t>
            </a:r>
            <a:r>
              <a:rPr lang="ja-JP" altLang="en-US" sz="2000" b="1" kern="0" dirty="0" smtClean="0">
                <a:latin typeface="+mj-lt"/>
                <a:ea typeface="+mj-ea"/>
              </a:rPr>
              <a:t> </a:t>
            </a:r>
            <a:endParaRPr lang="en-US" altLang="zh-TW" sz="2000" b="1" kern="0" dirty="0" smtClean="0">
              <a:latin typeface="+mj-lt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latin typeface="+mj-lt"/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800" kern="0" dirty="0" smtClean="0"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 lvl="5">
              <a:lnSpc>
                <a:spcPct val="80000"/>
              </a:lnSpc>
            </a:pPr>
            <a:endParaRPr lang="en-US" altLang="zh-TW" sz="8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000" kern="0" dirty="0" smtClean="0">
              <a:ea typeface="新細明體" panose="02020500000000000000" pitchFamily="18" charset="-12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368000" y="1188000"/>
            <a:ext cx="6320286" cy="3744000"/>
            <a:chOff x="1368000" y="1188000"/>
            <a:chExt cx="6320286" cy="37440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/>
            <a:srcRect l="607" t="2352" r="1177" b="2073"/>
            <a:stretch/>
          </p:blipFill>
          <p:spPr>
            <a:xfrm>
              <a:off x="1368000" y="1188000"/>
              <a:ext cx="5868000" cy="3744000"/>
            </a:xfrm>
            <a:prstGeom prst="rect">
              <a:avLst/>
            </a:prstGeom>
          </p:spPr>
        </p:pic>
        <p:sp>
          <p:nvSpPr>
            <p:cNvPr id="9" name="Rectangle 3"/>
            <p:cNvSpPr txBox="1">
              <a:spLocks noChangeArrowheads="1"/>
            </p:cNvSpPr>
            <p:nvPr/>
          </p:nvSpPr>
          <p:spPr>
            <a:xfrm>
              <a:off x="5976156" y="4508204"/>
              <a:ext cx="1712130" cy="206823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(f-fc) GHz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 marL="0" indent="0">
                <a:lnSpc>
                  <a:spcPct val="80000"/>
                </a:lnSpc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 bwMode="auto">
            <a:xfrm>
              <a:off x="3959932" y="1985706"/>
              <a:ext cx="0" cy="2448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3275856" y="3814017"/>
              <a:ext cx="252028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線コネクタ 12"/>
            <p:cNvCxnSpPr/>
            <p:nvPr/>
          </p:nvCxnSpPr>
          <p:spPr bwMode="auto">
            <a:xfrm>
              <a:off x="3779996" y="3021929"/>
              <a:ext cx="153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3"/>
            <p:cNvSpPr txBox="1">
              <a:spLocks noChangeArrowheads="1"/>
            </p:cNvSpPr>
            <p:nvPr/>
          </p:nvSpPr>
          <p:spPr>
            <a:xfrm>
              <a:off x="4493151" y="2724154"/>
              <a:ext cx="1076196" cy="25716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ea typeface="新細明體" panose="02020500000000000000" pitchFamily="18" charset="-120"/>
                </a:rPr>
                <a:t>-</a:t>
              </a: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17dBr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3"/>
            <p:cNvSpPr txBox="1">
              <a:spLocks noChangeArrowheads="1"/>
            </p:cNvSpPr>
            <p:nvPr/>
          </p:nvSpPr>
          <p:spPr>
            <a:xfrm>
              <a:off x="4499992" y="3556849"/>
              <a:ext cx="1076196" cy="25716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ea typeface="新細明體" panose="02020500000000000000" pitchFamily="18" charset="-120"/>
                </a:rPr>
                <a:t>-</a:t>
              </a: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30dBr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 marL="0" indent="0">
                <a:lnSpc>
                  <a:spcPct val="80000"/>
                </a:lnSpc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 bwMode="auto">
            <a:xfrm>
              <a:off x="3779996" y="3012957"/>
              <a:ext cx="0" cy="144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線コネクタ 18"/>
            <p:cNvCxnSpPr/>
            <p:nvPr/>
          </p:nvCxnSpPr>
          <p:spPr bwMode="auto">
            <a:xfrm>
              <a:off x="3275856" y="3804957"/>
              <a:ext cx="0" cy="648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Rectangle 3"/>
            <p:cNvSpPr txBox="1">
              <a:spLocks noChangeArrowheads="1"/>
            </p:cNvSpPr>
            <p:nvPr/>
          </p:nvSpPr>
          <p:spPr>
            <a:xfrm>
              <a:off x="4574069" y="1463418"/>
              <a:ext cx="1065932" cy="20533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PSD (</a:t>
              </a:r>
              <a:r>
                <a:rPr lang="en-US" altLang="zh-TW" sz="1400" kern="0" dirty="0" err="1" smtClean="0">
                  <a:latin typeface="+mj-lt"/>
                  <a:ea typeface="新細明體" panose="02020500000000000000" pitchFamily="18" charset="-120"/>
                </a:rPr>
                <a:t>dBr</a:t>
              </a:r>
              <a:r>
                <a:rPr lang="en-US" altLang="zh-TW" sz="1400" kern="0" dirty="0" smtClean="0">
                  <a:latin typeface="+mj-lt"/>
                  <a:ea typeface="新細明體" panose="02020500000000000000" pitchFamily="18" charset="-120"/>
                </a:rPr>
                <a:t>)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 bwMode="auto">
            <a:xfrm>
              <a:off x="5133596" y="1977813"/>
              <a:ext cx="0" cy="2448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コネクタ 21"/>
            <p:cNvCxnSpPr/>
            <p:nvPr/>
          </p:nvCxnSpPr>
          <p:spPr bwMode="auto">
            <a:xfrm>
              <a:off x="5292080" y="3012957"/>
              <a:ext cx="0" cy="144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コネクタ 22"/>
            <p:cNvCxnSpPr/>
            <p:nvPr/>
          </p:nvCxnSpPr>
          <p:spPr bwMode="auto">
            <a:xfrm>
              <a:off x="5760132" y="3804957"/>
              <a:ext cx="0" cy="612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ectangle 3"/>
            <p:cNvSpPr txBox="1">
              <a:spLocks noChangeArrowheads="1"/>
            </p:cNvSpPr>
            <p:nvPr/>
          </p:nvSpPr>
          <p:spPr>
            <a:xfrm>
              <a:off x="2902126" y="4488957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-f3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27" name="Rectangle 3"/>
            <p:cNvSpPr txBox="1">
              <a:spLocks noChangeArrowheads="1"/>
            </p:cNvSpPr>
            <p:nvPr/>
          </p:nvSpPr>
          <p:spPr>
            <a:xfrm>
              <a:off x="3370178" y="4487716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-f2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28" name="Rectangle 3"/>
            <p:cNvSpPr txBox="1">
              <a:spLocks noChangeArrowheads="1"/>
            </p:cNvSpPr>
            <p:nvPr/>
          </p:nvSpPr>
          <p:spPr>
            <a:xfrm>
              <a:off x="3622206" y="4488957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-f1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3"/>
            <p:cNvSpPr txBox="1">
              <a:spLocks noChangeArrowheads="1"/>
            </p:cNvSpPr>
            <p:nvPr/>
          </p:nvSpPr>
          <p:spPr>
            <a:xfrm>
              <a:off x="4752020" y="4498093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f1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3"/>
            <p:cNvSpPr txBox="1">
              <a:spLocks noChangeArrowheads="1"/>
            </p:cNvSpPr>
            <p:nvPr/>
          </p:nvSpPr>
          <p:spPr>
            <a:xfrm>
              <a:off x="4990358" y="4498093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f2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3"/>
            <p:cNvSpPr txBox="1">
              <a:spLocks noChangeArrowheads="1"/>
            </p:cNvSpPr>
            <p:nvPr/>
          </p:nvSpPr>
          <p:spPr>
            <a:xfrm>
              <a:off x="5400092" y="4498093"/>
              <a:ext cx="733770" cy="19039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80000"/>
                </a:lnSpc>
                <a:buNone/>
              </a:pPr>
              <a:r>
                <a:rPr lang="en-US" altLang="zh-TW" sz="1400" kern="0" dirty="0" smtClean="0">
                  <a:latin typeface="+mj-lt"/>
                  <a:ea typeface="+mj-ea"/>
                </a:rPr>
                <a:t>f3</a:t>
              </a: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  <a:p>
              <a:pPr>
                <a:lnSpc>
                  <a:spcPct val="80000"/>
                </a:lnSpc>
              </a:pPr>
              <a:endParaRPr lang="en-US" altLang="zh-TW" sz="2000" kern="0" dirty="0" smtClean="0">
                <a:ea typeface="新細明體" panose="02020500000000000000" pitchFamily="18" charset="-120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1187624" y="4725144"/>
            <a:ext cx="6768752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+mj-ea"/>
              </a:rPr>
              <a:t>Figure 5 Proposed spectral mask for channel-bonded operation</a:t>
            </a:r>
            <a:endParaRPr kumimoji="1" lang="ja-JP" altLang="en-US" sz="1600" b="1" dirty="0">
              <a:latin typeface="+mj-lt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US" altLang="ja-JP" sz="1200" b="1" kern="0" dirty="0" smtClean="0">
              <a:latin typeface="+mj-ea"/>
              <a:ea typeface="+mj-ea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187624" y="5013176"/>
            <a:ext cx="6732748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kern="0" dirty="0" smtClean="0">
                <a:latin typeface="+mj-lt"/>
                <a:ea typeface="+mj-ea"/>
              </a:rPr>
              <a:t>Table.2 Proposed spectral mask parameters for channel-bonded operation</a:t>
            </a:r>
          </a:p>
        </p:txBody>
      </p:sp>
    </p:spTree>
    <p:extLst>
      <p:ext uri="{BB962C8B-B14F-4D97-AF65-F5344CB8AC3E}">
        <p14:creationId xmlns:p14="http://schemas.microsoft.com/office/powerpoint/2010/main" val="26577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584" y="1304764"/>
            <a:ext cx="8801416" cy="1584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>
                <a:latin typeface="+mj-lt"/>
              </a:rPr>
              <a:t>The integrated anti-aliasing filter for the transmitter is commonly realized as </a:t>
            </a:r>
            <a:r>
              <a:rPr lang="en-US" altLang="ja-JP" sz="1800" kern="0" dirty="0" smtClean="0">
                <a:latin typeface="+mj-lt"/>
              </a:rPr>
              <a:t>either an active or </a:t>
            </a:r>
            <a:r>
              <a:rPr lang="en-US" altLang="ja-JP" sz="1800" kern="0" dirty="0">
                <a:latin typeface="+mj-lt"/>
              </a:rPr>
              <a:t>passive filter. High-order passive filters cause a large insertion loss as mentioned before. However, power consumption of an active anti-aliasing filter is too large for a </a:t>
            </a:r>
            <a:r>
              <a:rPr lang="en-US" altLang="ja-JP" sz="1800" kern="0" dirty="0" smtClean="0">
                <a:latin typeface="+mj-lt"/>
              </a:rPr>
              <a:t>ultra-short </a:t>
            </a:r>
            <a:r>
              <a:rPr lang="en-US" altLang="ja-JP" sz="1800" kern="0" dirty="0">
                <a:latin typeface="+mj-lt"/>
              </a:rPr>
              <a:t>range (up to 10 cm) wireless system, whose output power is typically </a:t>
            </a:r>
            <a:r>
              <a:rPr lang="en-US" altLang="ja-JP" sz="1800" kern="0" dirty="0" smtClean="0">
                <a:latin typeface="+mj-lt"/>
              </a:rPr>
              <a:t>-5dBm (0.3 </a:t>
            </a:r>
            <a:r>
              <a:rPr lang="en-US" altLang="ja-JP" sz="1800" kern="0" dirty="0" err="1">
                <a:latin typeface="+mj-lt"/>
              </a:rPr>
              <a:t>mW</a:t>
            </a:r>
            <a:r>
              <a:rPr lang="en-US" altLang="ja-JP" sz="1800" kern="0" dirty="0" smtClean="0">
                <a:latin typeface="+mj-lt"/>
              </a:rPr>
              <a:t>) [1]. The total </a:t>
            </a:r>
            <a:r>
              <a:rPr lang="en-US" altLang="ja-JP" sz="1800" kern="0" dirty="0">
                <a:latin typeface="+mj-lt"/>
              </a:rPr>
              <a:t>power efficiency of the system is hard to be </a:t>
            </a:r>
            <a:r>
              <a:rPr lang="en-US" altLang="ja-JP" sz="1800" kern="0" dirty="0" smtClean="0">
                <a:latin typeface="+mj-lt"/>
              </a:rPr>
              <a:t>optimize.</a:t>
            </a:r>
            <a:endParaRPr lang="en-US" altLang="ja-JP" sz="1800" kern="0" dirty="0" smtClean="0">
              <a:latin typeface="+mj-lt"/>
              <a:ea typeface="+mj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40304"/>
              </p:ext>
            </p:extLst>
          </p:nvPr>
        </p:nvGraphicFramePr>
        <p:xfrm>
          <a:off x="611560" y="3396600"/>
          <a:ext cx="7920881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2027"/>
                <a:gridCol w="4454570"/>
                <a:gridCol w="1194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Filter Architecture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Power Consumption/channel</a:t>
                      </a:r>
                      <a:r>
                        <a:rPr kumimoji="1" lang="en-US" altLang="ja-JP" baseline="0" dirty="0" smtClean="0">
                          <a:latin typeface="+mj-lt"/>
                          <a:ea typeface="+mj-ea"/>
                        </a:rPr>
                        <a:t> </a:t>
                      </a:r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 (</a:t>
                      </a:r>
                      <a:r>
                        <a:rPr kumimoji="1" lang="en-US" altLang="ja-JP" dirty="0" err="1" smtClean="0">
                          <a:latin typeface="+mj-lt"/>
                          <a:ea typeface="+mj-ea"/>
                        </a:rPr>
                        <a:t>mW</a:t>
                      </a:r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)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Ref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Gm-C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70 to 150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[2], [3]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Passive 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j-lt"/>
                          <a:ea typeface="+mj-ea"/>
                        </a:rPr>
                        <a:t>0</a:t>
                      </a:r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j-lt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051721" y="3059067"/>
            <a:ext cx="52578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kern="0" dirty="0" smtClean="0">
                <a:latin typeface="+mj-lt"/>
                <a:ea typeface="+mj-ea"/>
              </a:rPr>
              <a:t>Table 3 </a:t>
            </a:r>
            <a:r>
              <a:rPr lang="en-US" altLang="ja-JP" sz="1600" kern="0" dirty="0" smtClean="0">
                <a:latin typeface="+mj-lt"/>
                <a:ea typeface="+mj-ea"/>
              </a:rPr>
              <a:t>Filter power consumption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584" y="828000"/>
            <a:ext cx="8441884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>
                <a:latin typeface="+mj-lt"/>
              </a:rPr>
              <a:t>Filter power consumption</a:t>
            </a:r>
            <a:endParaRPr lang="en-US" altLang="ja-JP" sz="2000" b="1" kern="0" dirty="0" smtClean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72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&lt;Jun.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9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846" t="2235" r="1659" b="927"/>
          <a:stretch/>
        </p:blipFill>
        <p:spPr>
          <a:xfrm>
            <a:off x="4644000" y="2268000"/>
            <a:ext cx="4140000" cy="2736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1333" t="2215" r="851" b="2293"/>
          <a:stretch/>
        </p:blipFill>
        <p:spPr>
          <a:xfrm>
            <a:off x="216000" y="2268000"/>
            <a:ext cx="4356000" cy="2700000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 bwMode="auto">
          <a:xfrm rot="4447120">
            <a:off x="3627741" y="2832935"/>
            <a:ext cx="436359" cy="130077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19717" y="2822178"/>
            <a:ext cx="1385820" cy="4628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100" kern="0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EVM degraded</a:t>
            </a:r>
          </a:p>
          <a:p>
            <a:pPr marL="0" indent="0">
              <a:buNone/>
            </a:pPr>
            <a:r>
              <a:rPr lang="en-US" altLang="ja-JP" sz="1100" kern="0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by group delay</a:t>
            </a:r>
          </a:p>
        </p:txBody>
      </p:sp>
      <p:sp>
        <p:nvSpPr>
          <p:cNvPr id="9" name="円/楕円 8"/>
          <p:cNvSpPr/>
          <p:nvPr/>
        </p:nvSpPr>
        <p:spPr bwMode="auto">
          <a:xfrm rot="7239213">
            <a:off x="1070261" y="2975715"/>
            <a:ext cx="476076" cy="15853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31186" y="5013176"/>
            <a:ext cx="4612814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ＭＳ Ｐゴシック" panose="020B0600070205080204" pitchFamily="50" charset="-128"/>
              </a:rPr>
              <a:t>Figure 7 Filtered DAC output and filter cutoff frequency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-324544" y="5013176"/>
            <a:ext cx="525780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600" b="1" kern="0" dirty="0" smtClean="0">
                <a:latin typeface="+mj-lt"/>
                <a:ea typeface="ＭＳ Ｐゴシック" panose="020B0600070205080204" pitchFamily="50" charset="-128"/>
              </a:rPr>
              <a:t>Figure 6 Simulated EVM vs filter order and cutoff frequency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90220" y="2412309"/>
            <a:ext cx="2054160" cy="3447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ja-JP" sz="1200" kern="0" dirty="0" smtClean="0">
                <a:latin typeface="+mj-lt"/>
                <a:ea typeface="+mj-ea"/>
              </a:rPr>
              <a:t>LPF: 3</a:t>
            </a:r>
            <a:r>
              <a:rPr lang="en-US" altLang="ja-JP" sz="1200" kern="0" baseline="30000" dirty="0" smtClean="0">
                <a:latin typeface="+mj-lt"/>
                <a:ea typeface="+mj-ea"/>
              </a:rPr>
              <a:t>rd</a:t>
            </a:r>
            <a:r>
              <a:rPr lang="en-US" altLang="ja-JP" sz="1200" kern="0" dirty="0" smtClean="0">
                <a:latin typeface="+mj-lt"/>
                <a:ea typeface="+mj-ea"/>
              </a:rPr>
              <a:t> order Butterworth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0596" y="1592856"/>
            <a:ext cx="8441884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72516" y="5597893"/>
            <a:ext cx="9216516" cy="71142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1800" kern="0" dirty="0" smtClean="0">
                <a:latin typeface="+mj-lt"/>
                <a:ea typeface="+mj-ea"/>
              </a:rPr>
              <a:t>The 3</a:t>
            </a:r>
            <a:r>
              <a:rPr lang="en-US" altLang="ja-JP" sz="1800" kern="0" baseline="30000" dirty="0" smtClean="0">
                <a:latin typeface="+mj-lt"/>
                <a:ea typeface="+mj-ea"/>
              </a:rPr>
              <a:t>rd</a:t>
            </a:r>
            <a:r>
              <a:rPr lang="en-US" altLang="ja-JP" sz="1800" kern="0" dirty="0" smtClean="0">
                <a:latin typeface="+mj-lt"/>
                <a:ea typeface="+mj-ea"/>
              </a:rPr>
              <a:t> order LPF (cutoff freq.=1.8GHz) achieves a small </a:t>
            </a:r>
            <a:r>
              <a:rPr lang="en-US" altLang="ja-JP" sz="1800" kern="0" dirty="0" err="1" smtClean="0">
                <a:latin typeface="+mj-lt"/>
                <a:ea typeface="+mj-ea"/>
              </a:rPr>
              <a:t>SNR</a:t>
            </a:r>
            <a:r>
              <a:rPr lang="en-US" altLang="ja-JP" sz="1800" kern="0" dirty="0" smtClean="0">
                <a:latin typeface="+mj-lt"/>
                <a:ea typeface="+mj-ea"/>
              </a:rPr>
              <a:t> degradation and low insertion loss. but, the transmit spectrum exceeds the current spectral mask for a single channel. </a:t>
            </a:r>
            <a:endParaRPr lang="en-US" altLang="ja-JP" sz="1800" kern="0" dirty="0">
              <a:latin typeface="+mj-lt"/>
              <a:ea typeface="+mj-ea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51520" y="1188000"/>
            <a:ext cx="8640960" cy="8508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Figure 6 shows the </a:t>
            </a:r>
            <a:r>
              <a:rPr lang="en-US" altLang="ja-JP" sz="1800" kern="0" dirty="0" err="1" smtClean="0">
                <a:latin typeface="+mj-lt"/>
                <a:ea typeface="ＭＳ Ｐゴシック" panose="020B0600070205080204" pitchFamily="50" charset="-128"/>
              </a:rPr>
              <a:t>Tx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 EVM as a function of filter order for 4 different cutoff frequencies. This </a:t>
            </a:r>
            <a:r>
              <a:rPr lang="en-US" altLang="ja-JP" sz="1800" kern="0" dirty="0">
                <a:latin typeface="+mj-lt"/>
                <a:ea typeface="ＭＳ Ｐゴシック" panose="020B0600070205080204" pitchFamily="50" charset="-128"/>
              </a:rPr>
              <a:t>simulation does</a:t>
            </a:r>
            <a:r>
              <a:rPr lang="ja-JP" altLang="en-US" sz="1800" kern="0" dirty="0">
                <a:latin typeface="+mj-lt"/>
                <a:ea typeface="ＭＳ Ｐゴシック" panose="020B0600070205080204" pitchFamily="50" charset="-128"/>
              </a:rPr>
              <a:t> </a:t>
            </a:r>
            <a:r>
              <a:rPr lang="en-US" altLang="ja-JP" sz="1800" kern="0" dirty="0">
                <a:latin typeface="+mj-lt"/>
                <a:ea typeface="ＭＳ Ｐゴシック" panose="020B0600070205080204" pitchFamily="50" charset="-128"/>
              </a:rPr>
              <a:t>not consider the contribution of </a:t>
            </a:r>
            <a:r>
              <a:rPr lang="en-US" altLang="ja-JP" sz="1800" kern="0" dirty="0" smtClean="0">
                <a:latin typeface="+mj-lt"/>
                <a:ea typeface="ＭＳ Ｐゴシック" panose="020B0600070205080204" pitchFamily="50" charset="-128"/>
              </a:rPr>
              <a:t>aliasing effect. Figure 7 shows the filtered DAC output for 4 different cutoff frequencies</a:t>
            </a:r>
            <a:r>
              <a:rPr lang="en-US" altLang="ja-JP" sz="1800" kern="0" dirty="0" smtClean="0">
                <a:ea typeface="ＭＳ Ｐゴシック" panose="020B0600070205080204" pitchFamily="50" charset="-128"/>
              </a:rPr>
              <a:t>.</a:t>
            </a:r>
          </a:p>
          <a:p>
            <a:pPr marL="0" indent="0" algn="ctr">
              <a:buNone/>
            </a:pPr>
            <a:endParaRPr lang="en-US" altLang="ja-JP" sz="1800" kern="0" dirty="0" smtClean="0">
              <a:ea typeface="ＭＳ Ｐゴシック" panose="020B0600070205080204" pitchFamily="50" charset="-128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828000"/>
            <a:ext cx="8441884" cy="4338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ja-JP" sz="2000" b="1" kern="0" dirty="0" smtClean="0">
                <a:latin typeface="+mj-lt"/>
                <a:ea typeface="+mj-ea"/>
              </a:rPr>
              <a:t>Simulated EVM and filtered DAC output for a single channel operation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19572" y="2816932"/>
            <a:ext cx="1681026" cy="4628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sz="1100" kern="0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EVM degraded</a:t>
            </a:r>
          </a:p>
          <a:p>
            <a:pPr marL="0" indent="0">
              <a:buNone/>
            </a:pPr>
            <a:r>
              <a:rPr lang="en-US" altLang="ja-JP" sz="1100" kern="0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by amplitude distortion</a:t>
            </a:r>
          </a:p>
        </p:txBody>
      </p:sp>
    </p:spTree>
    <p:extLst>
      <p:ext uri="{BB962C8B-B14F-4D97-AF65-F5344CB8AC3E}">
        <p14:creationId xmlns:p14="http://schemas.microsoft.com/office/powerpoint/2010/main" val="13467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5520</TotalTime>
  <Words>1395</Words>
  <Application>Microsoft Office PowerPoint</Application>
  <PresentationFormat>画面に合わせる (4:3)</PresentationFormat>
  <Paragraphs>588</Paragraphs>
  <Slides>17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Mask Modicfication</dc:title>
  <dc:subject>IEEE 802.15 &lt;subject&gt;</dc:subject>
  <dc:creator>802.15.3e</dc:creator>
  <dc:description>&lt;doc#&gt;</dc:description>
  <cp:lastModifiedBy>T</cp:lastModifiedBy>
  <cp:revision>487</cp:revision>
  <cp:lastPrinted>1998-02-10T13:28:06Z</cp:lastPrinted>
  <dcterms:created xsi:type="dcterms:W3CDTF">1999-11-08T18:59:45Z</dcterms:created>
  <dcterms:modified xsi:type="dcterms:W3CDTF">2016-05-31T06:06:43Z</dcterms:modified>
</cp:coreProperties>
</file>