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5"/>
  </p:notesMasterIdLst>
  <p:handoutMasterIdLst>
    <p:handoutMasterId r:id="rId16"/>
  </p:handoutMasterIdLst>
  <p:sldIdLst>
    <p:sldId id="259" r:id="rId3"/>
    <p:sldId id="347" r:id="rId4"/>
    <p:sldId id="350" r:id="rId5"/>
    <p:sldId id="368" r:id="rId6"/>
    <p:sldId id="377" r:id="rId7"/>
    <p:sldId id="378" r:id="rId8"/>
    <p:sldId id="379" r:id="rId9"/>
    <p:sldId id="372" r:id="rId10"/>
    <p:sldId id="369" r:id="rId11"/>
    <p:sldId id="354" r:id="rId12"/>
    <p:sldId id="362" r:id="rId13"/>
    <p:sldId id="357"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09" autoAdjust="0"/>
    <p:restoredTop sz="91492" autoAdjust="0"/>
  </p:normalViewPr>
  <p:slideViewPr>
    <p:cSldViewPr>
      <p:cViewPr varScale="1">
        <p:scale>
          <a:sx n="64" d="100"/>
          <a:sy n="64" d="100"/>
        </p:scale>
        <p:origin x="1232" y="48"/>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2" d="100"/>
          <a:sy n="52" d="100"/>
        </p:scale>
        <p:origin x="2668"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extLst>
      <p:ext uri="{BB962C8B-B14F-4D97-AF65-F5344CB8AC3E}">
        <p14:creationId xmlns:p14="http://schemas.microsoft.com/office/powerpoint/2010/main" val="87244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2994831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extLst>
      <p:ext uri="{BB962C8B-B14F-4D97-AF65-F5344CB8AC3E}">
        <p14:creationId xmlns:p14="http://schemas.microsoft.com/office/powerpoint/2010/main" val="3744653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extLst>
      <p:ext uri="{BB962C8B-B14F-4D97-AF65-F5344CB8AC3E}">
        <p14:creationId xmlns:p14="http://schemas.microsoft.com/office/powerpoint/2010/main" val="21827980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7</a:t>
            </a:fld>
            <a:endParaRPr lang="en-US" altLang="ko-KR"/>
          </a:p>
        </p:txBody>
      </p:sp>
    </p:spTree>
    <p:extLst>
      <p:ext uri="{BB962C8B-B14F-4D97-AF65-F5344CB8AC3E}">
        <p14:creationId xmlns:p14="http://schemas.microsoft.com/office/powerpoint/2010/main" val="4147476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9"/>
          <p:cNvSpPr>
            <a:spLocks noGrp="1" noChangeArrowheads="1"/>
          </p:cNvSpPr>
          <p:nvPr>
            <p:ph type="sldNum"/>
          </p:nvPr>
        </p:nvSpPr>
        <p:spPr>
          <a:ln/>
        </p:spPr>
        <p:txBody>
          <a:bodyPr/>
          <a:lstStyle/>
          <a:p>
            <a:r>
              <a:rPr lang="en-US" altLang="en-US"/>
              <a:t>Page </a:t>
            </a:r>
            <a:fld id="{187D4202-1C36-4D8E-86E6-B2C0C1571666}" type="slidenum">
              <a:rPr lang="en-US" altLang="en-US"/>
              <a:pPr/>
              <a:t>8</a:t>
            </a:fld>
            <a:endParaRPr lang="en-US" altLang="en-US"/>
          </a:p>
        </p:txBody>
      </p:sp>
      <p:sp>
        <p:nvSpPr>
          <p:cNvPr id="15361" name="Rectangle 1"/>
          <p:cNvSpPr txBox="1">
            <a:spLocks noGrp="1" noRot="1" noChangeAspect="1" noChangeArrowheads="1"/>
          </p:cNvSpPr>
          <p:nvPr>
            <p:ph type="sldImg"/>
          </p:nvPr>
        </p:nvSpPr>
        <p:spPr bwMode="auto">
          <a:xfrm>
            <a:off x="1155700" y="701675"/>
            <a:ext cx="4619625" cy="3465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2" name="Text Box 2"/>
          <p:cNvSpPr txBox="1">
            <a:spLocks noChangeArrowheads="1"/>
          </p:cNvSpPr>
          <p:nvPr/>
        </p:nvSpPr>
        <p:spPr bwMode="auto">
          <a:xfrm>
            <a:off x="923925" y="4408488"/>
            <a:ext cx="5083175" cy="417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12285577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9</a:t>
            </a:fld>
            <a:endParaRPr lang="en-US" altLang="ko-KR"/>
          </a:p>
        </p:txBody>
      </p:sp>
    </p:spTree>
    <p:extLst>
      <p:ext uri="{BB962C8B-B14F-4D97-AF65-F5344CB8AC3E}">
        <p14:creationId xmlns:p14="http://schemas.microsoft.com/office/powerpoint/2010/main" val="348568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2DC2EA10-BCB9-48CD-8851-5BC1FB91237E}" type="datetime1">
              <a:rPr lang="en-US" altLang="ko-KR" smtClean="0"/>
              <a:t>5/19/2016</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9EE59E5F-87F3-48BF-AECE-9CD85DF9E0AC}" type="datetime1">
              <a:rPr lang="en-US" altLang="ko-KR" smtClean="0"/>
              <a:t>5/19/2016</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F7F2CB42-D0CE-419E-A0D1-BEBCCBE96A53}" type="datetime1">
              <a:rPr lang="en-US" altLang="ko-KR" smtClean="0"/>
              <a:t>5/19/2016</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3C73522-43DE-4290-8E7B-AA2CDDEE3C95}" type="datetime1">
              <a:rPr lang="en-US" altLang="ko-KR" smtClean="0"/>
              <a:t>5/19/2016</a:t>
            </a:fld>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266B6-01FE-4BAF-BC85-A000F916411D}" type="datetime1">
              <a:rPr lang="en-US" smtClean="0"/>
              <a:t>5/19/2016</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2957-CC65-4A3E-8FC3-14620D1ADA4A}" type="datetime1">
              <a:rPr lang="en-US" smtClean="0"/>
              <a:t>5/19/2016</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5760F-A7AB-47E8-8A54-C0F0D715873E}" type="datetime1">
              <a:rPr lang="en-US" smtClean="0"/>
              <a:t>5/19/2016</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445BF-247D-4FDC-A9DA-38AAB3A4DC8B}" type="datetime1">
              <a:rPr lang="en-US" smtClean="0"/>
              <a:t>5/19/2016</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E02A4-8757-4587-8A65-0C4DA183CED5}" type="datetime1">
              <a:rPr lang="en-US" smtClean="0"/>
              <a:t>5/19/2016</a:t>
            </a:fld>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24AA6-CD6D-4218-A98D-4BA81D2291F9}" type="datetime1">
              <a:rPr lang="en-US" smtClean="0"/>
              <a:t>5/19/2016</a:t>
            </a:fld>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870BD-36E6-4E05-A7AA-D2394CF71387}" type="datetime1">
              <a:rPr lang="en-US" smtClean="0"/>
              <a:t>5/19/2016</a:t>
            </a:fld>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fld id="{A3936EA9-4E14-48A6-99BD-55DE1F14BB86}" type="datetime1">
              <a:rPr lang="en-US" altLang="ko-KR" smtClean="0"/>
              <a:t>5/19/2016</a:t>
            </a:fld>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0D2A7-8FFB-47AD-89BA-BCEF41B381AB}" type="datetime1">
              <a:rPr lang="en-US" smtClean="0"/>
              <a:t>5/19/2016</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E2CB2-EB14-4931-91FE-280D120CE60C}" type="datetime1">
              <a:rPr lang="en-US" smtClean="0"/>
              <a:t>5/19/2016</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E29C0-2BC6-4325-A6F8-DB3EC46F907F}" type="datetime1">
              <a:rPr lang="en-US" smtClean="0"/>
              <a:t>5/19/2016</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2385C-EE56-4795-B280-C37E64472209}" type="datetime1">
              <a:rPr lang="en-US" smtClean="0"/>
              <a:t>5/19/2016</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fld id="{B6FE6E28-DED5-433F-A0DC-1562026E4EA1}" type="datetime1">
              <a:rPr lang="en-US" altLang="ko-KR" smtClean="0"/>
              <a:t>5/19/2016</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fld id="{30625FED-61F9-45A8-953D-B33896735E9C}" type="datetime1">
              <a:rPr lang="en-US" altLang="ko-KR" smtClean="0"/>
              <a:t>5/19/2016</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fld id="{4FAD3506-A4BD-44C9-9F03-50040D9C5592}" type="datetime1">
              <a:rPr lang="en-US" altLang="ko-KR" smtClean="0"/>
              <a:t>5/19/2016</a:t>
            </a:fld>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fld id="{9877CE97-924C-49E9-9F26-070BB304638F}" type="datetime1">
              <a:rPr lang="en-US" altLang="ko-KR" smtClean="0"/>
              <a:t>5/19/2016</a:t>
            </a:fld>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fld id="{460AC491-BABE-4668-9B29-154F6AFA2C8A}" type="datetime1">
              <a:rPr lang="en-US" altLang="ko-KR" smtClean="0"/>
              <a:t>5/19/2016</a:t>
            </a:fld>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4378FEB0-1FA6-4833-AF5B-EFEC0FF72D55}" type="datetime1">
              <a:rPr lang="en-US" altLang="ko-KR" smtClean="0"/>
              <a:t>5/19/2016</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D1A9E3E7-51C2-49E8-A843-AAB7E2B39E95}" type="datetime1">
              <a:rPr lang="en-US" altLang="ko-KR" smtClean="0"/>
              <a:t>5/19/2016</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5/19/2016</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62400" y="354884"/>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altLang="ko-KR" sz="1400" b="1" dirty="0" smtClean="0">
                <a:ea typeface="굴림" pitchFamily="50" charset="-127"/>
              </a:rPr>
              <a:t>IEEE</a:t>
            </a:r>
            <a:r>
              <a:rPr lang="en-US" altLang="ko-KR" sz="1400" b="1" baseline="0" dirty="0" smtClean="0">
                <a:ea typeface="굴림" pitchFamily="50" charset="-127"/>
              </a:rPr>
              <a:t> </a:t>
            </a:r>
            <a:r>
              <a:rPr lang="en-US" sz="1400" b="1" dirty="0" smtClean="0">
                <a:effectLst/>
              </a:rPr>
              <a:t>15-16-0423-00-0008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12954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25F58-1E51-4A33-8D6D-46DE20F8CEDB}" type="datetime1">
              <a:rPr lang="en-US" smtClean="0"/>
              <a:t>5/19/2016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14300" y="914400"/>
            <a:ext cx="8991600" cy="458074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TG8 Closing Report]</a:t>
            </a:r>
            <a:r>
              <a:rPr lang="en-US" altLang="ko-KR" sz="1600" dirty="0">
                <a:ea typeface="굴림" pitchFamily="50" charset="-127"/>
              </a:rPr>
              <a:t>	</a:t>
            </a:r>
          </a:p>
          <a:p>
            <a:pPr>
              <a:defRPr/>
            </a:pPr>
            <a:r>
              <a:rPr lang="en-US" altLang="ko-KR" sz="1600" b="1" dirty="0">
                <a:ea typeface="굴림" pitchFamily="50" charset="-127"/>
              </a:rPr>
              <a:t>Date Submitted:  </a:t>
            </a:r>
            <a:r>
              <a:rPr lang="en-US" altLang="ko-KR" sz="1600" b="1" dirty="0" smtClean="0">
                <a:ea typeface="굴림" pitchFamily="50" charset="-127"/>
              </a:rPr>
              <a:t>[May  19, </a:t>
            </a:r>
            <a:r>
              <a:rPr lang="en-US" altLang="ko-KR" sz="1600" dirty="0" smtClean="0">
                <a:ea typeface="굴림" pitchFamily="50" charset="-127"/>
              </a:rPr>
              <a:t>2016]</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a:t>Myung J. </a:t>
            </a:r>
            <a:r>
              <a:rPr lang="en-US" altLang="ja-JP" sz="1600" dirty="0" smtClean="0"/>
              <a:t>Lee</a:t>
            </a:r>
            <a:r>
              <a:rPr lang="en-US" altLang="ja-JP" sz="1600" dirty="0" smtClean="0">
                <a:solidFill>
                  <a:schemeClr val="tx2"/>
                </a:solidFill>
                <a:ea typeface="굴림" pitchFamily="50" charset="-127"/>
              </a:rPr>
              <a:t> [CUN</a:t>
            </a:r>
            <a:r>
              <a:rPr lang="en-US" altLang="ja-JP" sz="1600" dirty="0">
                <a:solidFill>
                  <a:schemeClr val="tx2"/>
                </a:solidFill>
                <a:ea typeface="굴림" pitchFamily="50" charset="-127"/>
              </a:rPr>
              <a:t>Y</a:t>
            </a:r>
            <a:r>
              <a:rPr lang="en-US" altLang="ja-JP"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a:t>
            </a:r>
            <a:r>
              <a:rPr lang="en-US" altLang="ja-JP" sz="1600" dirty="0"/>
              <a:t>140th Street, New York, NY</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Voice</a:t>
            </a:r>
            <a:r>
              <a:rPr lang="en-US" altLang="ko-KR" sz="1600" dirty="0" smtClean="0">
                <a:solidFill>
                  <a:schemeClr val="tx2"/>
                </a:solidFill>
                <a:ea typeface="굴림" pitchFamily="50" charset="-127"/>
              </a:rPr>
              <a:t>:[</a:t>
            </a:r>
            <a:r>
              <a:rPr lang="en-US" altLang="ja-JP" sz="1600" dirty="0"/>
              <a:t>+1-212-650-7260</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E-Mail</a:t>
            </a:r>
            <a:r>
              <a:rPr lang="en-US" altLang="ko-KR" sz="1600" dirty="0" smtClean="0">
                <a:ea typeface="굴림" pitchFamily="50" charset="-127"/>
              </a:rPr>
              <a:t>:[</a:t>
            </a:r>
            <a:r>
              <a:rPr lang="en-US" altLang="ja-JP" sz="1600" u="sng" dirty="0" smtClean="0"/>
              <a:t>mlee@ccny.cuny.edu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[Status update of TG8]</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Report of TG8 activities during May 2016 Big Island Interim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fld id="{CB5C971F-82A3-4A66-B3FA-429B44F41884}" type="datetime1">
              <a:rPr lang="en-US" altLang="ko-KR" smtClean="0"/>
              <a:t>5/19/2016</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solidFill>
                  <a:srgbClr val="0000FF"/>
                </a:solidFill>
              </a:rPr>
              <a:t>Contribution Presentation				      March 15</a:t>
            </a:r>
          </a:p>
          <a:p>
            <a:r>
              <a:rPr lang="en-US" altLang="ko-KR" sz="2000" dirty="0" smtClean="0"/>
              <a:t>Draft spec (P802.15.8 D1.0) complete/Letter Ballot       May 15           </a:t>
            </a:r>
          </a:p>
          <a:p>
            <a:r>
              <a:rPr lang="en-US" altLang="ko-KR" sz="2000" dirty="0" smtClean="0"/>
              <a:t>LB Comment resolution/ LB recirculation		         Nov. 15</a:t>
            </a:r>
          </a:p>
          <a:p>
            <a:r>
              <a:rPr lang="en-US" altLang="ko-KR" sz="2000" dirty="0" smtClean="0"/>
              <a:t>Sponsor Ballot 					         Mar. 16</a:t>
            </a:r>
          </a:p>
          <a:p>
            <a:r>
              <a:rPr lang="en-US" altLang="ko-KR" sz="2000" dirty="0" err="1" smtClean="0"/>
              <a:t>RevCom</a:t>
            </a:r>
            <a:r>
              <a:rPr lang="en-US" altLang="ko-KR" sz="2000" dirty="0" smtClean="0"/>
              <a:t> submission 				         July 16</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10</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5/19/2016</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a:t>
            </a:r>
            <a:endParaRPr lang="en-US" sz="2400" dirty="0" smtClean="0"/>
          </a:p>
          <a:p>
            <a:r>
              <a:rPr lang="en-US" sz="2000" dirty="0" smtClean="0"/>
              <a:t>Secretary </a:t>
            </a:r>
          </a:p>
          <a:p>
            <a:pPr>
              <a:buNone/>
            </a:pPr>
            <a:r>
              <a:rPr lang="en-US" sz="2000" dirty="0" smtClean="0"/>
              <a:t>    Marco Hernandez (NICT)</a:t>
            </a:r>
          </a:p>
          <a:p>
            <a:r>
              <a:rPr lang="en-US" sz="2400" dirty="0" smtClean="0"/>
              <a:t>Editors: </a:t>
            </a:r>
          </a:p>
          <a:p>
            <a:pPr>
              <a:buNone/>
            </a:pPr>
            <a:r>
              <a:rPr lang="en-US" sz="2400" dirty="0" smtClean="0"/>
              <a:t>   </a:t>
            </a:r>
            <a:r>
              <a:rPr lang="en-US" sz="2000" dirty="0" err="1" smtClean="0"/>
              <a:t>Byung</a:t>
            </a:r>
            <a:r>
              <a:rPr lang="en-US" sz="2000" dirty="0" smtClean="0"/>
              <a:t>-Jae </a:t>
            </a:r>
            <a:r>
              <a:rPr lang="en-US" sz="2000" dirty="0" err="1" smtClean="0"/>
              <a:t>Kwak</a:t>
            </a:r>
            <a:r>
              <a:rPr lang="en-US" sz="2000" dirty="0" smtClean="0"/>
              <a:t> (ETRI</a:t>
            </a:r>
            <a:r>
              <a:rPr lang="en-US" sz="2400" dirty="0" smtClean="0"/>
              <a:t>) </a:t>
            </a:r>
            <a:endParaRPr lang="en-US" sz="2800" dirty="0" smtClean="0"/>
          </a:p>
          <a:p>
            <a:pPr>
              <a:buNone/>
            </a:pPr>
            <a:r>
              <a:rPr lang="en-US" sz="2000" dirty="0" smtClean="0"/>
              <a:t>   </a:t>
            </a:r>
            <a:r>
              <a:rPr lang="en-US" sz="2000" dirty="0"/>
              <a:t> </a:t>
            </a:r>
            <a:r>
              <a:rPr lang="en-US" sz="2000" dirty="0" smtClean="0"/>
              <a:t>Marco Hernandez (NICT)</a:t>
            </a:r>
          </a:p>
          <a:p>
            <a:pPr>
              <a:buNone/>
            </a:pPr>
            <a:r>
              <a:rPr lang="en-US" sz="2000" dirty="0"/>
              <a:t> </a:t>
            </a:r>
            <a:r>
              <a:rPr lang="en-US" sz="2000" dirty="0" smtClean="0"/>
              <a:t>   Billy Verso (</a:t>
            </a:r>
            <a:r>
              <a:rPr lang="en-US" sz="2000" dirty="0" err="1" smtClean="0"/>
              <a:t>DecaWave</a:t>
            </a:r>
            <a:r>
              <a:rPr lang="en-US" sz="2000" dirty="0" smtClean="0"/>
              <a:t>)</a:t>
            </a:r>
          </a:p>
          <a:p>
            <a:pPr>
              <a:buNone/>
            </a:pPr>
            <a:r>
              <a:rPr lang="en-US" sz="2000" dirty="0" smtClean="0"/>
              <a:t>     </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11</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E6F9A3B9-2B4B-46C1-9422-29ED3B66EDE2}" type="datetime1">
              <a:rPr lang="en-US" altLang="ko-KR" smtClean="0"/>
              <a:t>5/19/2016</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12</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fld id="{4CC2CBAA-5B24-4016-946A-BA1764F46AB5}" type="datetime1">
              <a:rPr lang="en-US" altLang="ko-KR" smtClean="0"/>
              <a:t>5/19/2016</a:t>
            </a:fld>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400" dirty="0" smtClean="0"/>
              <a:t>May 19, 2016</a:t>
            </a:r>
          </a:p>
          <a:p>
            <a:endParaRPr lang="en-US" sz="2400" dirty="0" smtClean="0"/>
          </a:p>
          <a:p>
            <a:r>
              <a:rPr lang="en-US" altLang="ja-JP" sz="2400" dirty="0"/>
              <a:t>Myung J. Lee </a:t>
            </a:r>
            <a:endParaRPr lang="en-US" altLang="ja-JP" sz="2400" dirty="0" smtClean="0"/>
          </a:p>
          <a:p>
            <a:r>
              <a:rPr lang="en-US" sz="2400" dirty="0" smtClean="0"/>
              <a:t>TG8 Chair</a:t>
            </a:r>
          </a:p>
          <a:p>
            <a:endParaRPr lang="en-US" sz="2400" dirty="0" smtClean="0"/>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5/19/2016</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1066800"/>
          </a:xfrm>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400" dirty="0" smtClean="0"/>
              <a:t>Complete the draft v1.0 </a:t>
            </a:r>
          </a:p>
          <a:p>
            <a:r>
              <a:rPr lang="en-US" sz="2400" dirty="0" smtClean="0"/>
              <a:t>Preparation of WG Letter Ballot</a:t>
            </a:r>
          </a:p>
          <a:p>
            <a:r>
              <a:rPr lang="en-US" sz="2400" dirty="0" smtClean="0"/>
              <a:t>Project Plan</a:t>
            </a:r>
          </a:p>
        </p:txBody>
      </p:sp>
      <p:sp>
        <p:nvSpPr>
          <p:cNvPr id="4" name="Date Placeholder 3"/>
          <p:cNvSpPr>
            <a:spLocks noGrp="1"/>
          </p:cNvSpPr>
          <p:nvPr>
            <p:ph type="dt" sz="half" idx="10"/>
          </p:nvPr>
        </p:nvSpPr>
        <p:spPr/>
        <p:txBody>
          <a:bodyPr/>
          <a:lstStyle/>
          <a:p>
            <a:pPr>
              <a:defRPr/>
            </a:pPr>
            <a:fld id="{2A323817-D9C1-4AB9-9CC5-994FF65E58C5}" type="datetime1">
              <a:rPr lang="en-US" altLang="ko-KR" smtClean="0"/>
              <a:t>5/19/2016</a:t>
            </a:fld>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677636" y="1524000"/>
            <a:ext cx="7772400" cy="4114800"/>
          </a:xfrm>
        </p:spPr>
        <p:txBody>
          <a:bodyPr/>
          <a:lstStyle/>
          <a:p>
            <a:r>
              <a:rPr lang="en-US" sz="2000" dirty="0" smtClean="0"/>
              <a:t>10 time slots +4 additional time slots used at this meeting</a:t>
            </a:r>
          </a:p>
          <a:p>
            <a:r>
              <a:rPr lang="en-US" sz="2000" dirty="0" smtClean="0"/>
              <a:t>Completed D1.0 WG LB draft</a:t>
            </a:r>
          </a:p>
          <a:p>
            <a:pPr marL="0" indent="0">
              <a:buNone/>
            </a:pPr>
            <a:endParaRPr lang="en-US" sz="2000"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4</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5/19/2016</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40800"/>
            <a:ext cx="7772400" cy="1066800"/>
          </a:xfrm>
        </p:spPr>
        <p:txBody>
          <a:bodyPr/>
          <a:lstStyle/>
          <a:p>
            <a:r>
              <a:rPr lang="en-US" dirty="0" smtClean="0"/>
              <a:t>Motion to Initiate Letter Ballot</a:t>
            </a:r>
            <a:endParaRPr lang="en-US" dirty="0"/>
          </a:p>
        </p:txBody>
      </p:sp>
      <p:sp>
        <p:nvSpPr>
          <p:cNvPr id="3" name="Content Placeholder 2"/>
          <p:cNvSpPr>
            <a:spLocks noGrp="1"/>
          </p:cNvSpPr>
          <p:nvPr>
            <p:ph idx="1"/>
          </p:nvPr>
        </p:nvSpPr>
        <p:spPr>
          <a:xfrm>
            <a:off x="609600" y="1947561"/>
            <a:ext cx="7772400" cy="4114800"/>
          </a:xfrm>
        </p:spPr>
        <p:txBody>
          <a:bodyPr/>
          <a:lstStyle/>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Move that  </a:t>
            </a:r>
            <a:r>
              <a:rPr lang="en-US" altLang="en-US" sz="2000" dirty="0" smtClean="0">
                <a:latin typeface="Times New Roman" panose="02020603050405020304" pitchFamily="18" charset="0"/>
              </a:rPr>
              <a:t>IEEE 802.15 TG8 </a:t>
            </a:r>
            <a:r>
              <a:rPr lang="en-US" altLang="en-US" sz="2000" dirty="0">
                <a:latin typeface="Times New Roman" panose="02020603050405020304" pitchFamily="18" charset="0"/>
              </a:rPr>
              <a:t> </a:t>
            </a:r>
            <a:r>
              <a:rPr lang="en-US" altLang="en-US" sz="2000" dirty="0" smtClean="0">
                <a:latin typeface="Times New Roman" panose="02020603050405020304" pitchFamily="18" charset="0"/>
              </a:rPr>
              <a:t>formally request that the 802.15 WG start  </a:t>
            </a:r>
            <a:r>
              <a:rPr lang="en-US" altLang="en-US" sz="2000" dirty="0">
                <a:latin typeface="Times New Roman" panose="02020603050405020304" pitchFamily="18" charset="0"/>
              </a:rPr>
              <a:t>a WG Letter </a:t>
            </a:r>
            <a:r>
              <a:rPr lang="en-US" altLang="en-US" sz="2000" dirty="0" smtClean="0">
                <a:latin typeface="Times New Roman" panose="02020603050405020304" pitchFamily="18" charset="0"/>
              </a:rPr>
              <a:t>Ballot </a:t>
            </a:r>
            <a:r>
              <a:rPr lang="en-US" altLang="en-US" sz="2000" dirty="0">
                <a:latin typeface="Times New Roman" panose="02020603050405020304" pitchFamily="18" charset="0"/>
              </a:rPr>
              <a:t>requesting approval to forward document draft_P802.15.8_D1.0.pdf </a:t>
            </a:r>
            <a:r>
              <a:rPr lang="en-US" altLang="en-US" sz="2000" dirty="0" smtClean="0">
                <a:latin typeface="Times New Roman" panose="02020603050405020304" pitchFamily="18" charset="0"/>
              </a:rPr>
              <a:t>to Sponsor Ballot</a:t>
            </a:r>
            <a:endParaRPr lang="en-US" altLang="en-US" sz="2000" dirty="0">
              <a:latin typeface="Times New Roman" panose="02020603050405020304" pitchFamily="18" charset="0"/>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2000" dirty="0">
              <a:latin typeface="Times New Roman" panose="02020603050405020304" pitchFamily="18" charset="0"/>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Moved by</a:t>
            </a:r>
            <a:r>
              <a:rPr lang="en-US" altLang="en-US" sz="2000" dirty="0" smtClean="0">
                <a:latin typeface="Times New Roman" panose="02020603050405020304" pitchFamily="18" charset="0"/>
              </a:rPr>
              <a:t>: </a:t>
            </a:r>
            <a:r>
              <a:rPr lang="en-US" altLang="en-US" sz="2000" dirty="0" err="1" smtClean="0">
                <a:latin typeface="Times New Roman" panose="02020603050405020304" pitchFamily="18" charset="0"/>
              </a:rPr>
              <a:t>Huan</a:t>
            </a:r>
            <a:r>
              <a:rPr lang="en-US" altLang="en-US" sz="2000" dirty="0" smtClean="0">
                <a:latin typeface="Times New Roman" panose="02020603050405020304" pitchFamily="18" charset="0"/>
              </a:rPr>
              <a:t>-Bang Li</a:t>
            </a:r>
            <a:endParaRPr lang="en-US" altLang="en-US" sz="2000" dirty="0">
              <a:latin typeface="Times New Roman" panose="02020603050405020304" pitchFamily="18" charset="0"/>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Seconded by: </a:t>
            </a:r>
            <a:r>
              <a:rPr lang="en-US" altLang="en-US" sz="2000" dirty="0" err="1" smtClean="0">
                <a:latin typeface="Times New Roman" panose="02020603050405020304" pitchFamily="18" charset="0"/>
              </a:rPr>
              <a:t>Seongsoon</a:t>
            </a:r>
            <a:r>
              <a:rPr lang="en-US" altLang="en-US" sz="2000" dirty="0" smtClean="0">
                <a:latin typeface="Times New Roman" panose="02020603050405020304" pitchFamily="18" charset="0"/>
              </a:rPr>
              <a:t> </a:t>
            </a:r>
            <a:r>
              <a:rPr lang="en-US" altLang="en-US" sz="2000" dirty="0" err="1" smtClean="0">
                <a:latin typeface="Times New Roman" panose="02020603050405020304" pitchFamily="18" charset="0"/>
              </a:rPr>
              <a:t>Joo</a:t>
            </a:r>
            <a:endParaRPr lang="en-US" altLang="en-US" sz="2000" dirty="0" smtClean="0">
              <a:latin typeface="Times New Roman" panose="02020603050405020304" pitchFamily="18" charset="0"/>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 </a:t>
            </a:r>
            <a:r>
              <a:rPr lang="en-US" altLang="en-US" sz="2000" dirty="0" smtClean="0">
                <a:latin typeface="Times New Roman" panose="02020603050405020304" pitchFamily="18" charset="0"/>
              </a:rPr>
              <a:t>Unanimously approved</a:t>
            </a:r>
            <a:endParaRPr lang="en-US" altLang="en-US" sz="2000" dirty="0">
              <a:latin typeface="Times New Roman" panose="02020603050405020304" pitchFamily="18" charset="0"/>
            </a:endParaRPr>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5</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5/19/2016</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10427751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40800"/>
            <a:ext cx="7772400" cy="1066800"/>
          </a:xfrm>
        </p:spPr>
        <p:txBody>
          <a:bodyPr/>
          <a:lstStyle/>
          <a:p>
            <a:r>
              <a:rPr lang="en-US" dirty="0" smtClean="0"/>
              <a:t>Working Group Motion</a:t>
            </a:r>
            <a:endParaRPr lang="en-US" dirty="0"/>
          </a:p>
        </p:txBody>
      </p:sp>
      <p:sp>
        <p:nvSpPr>
          <p:cNvPr id="3" name="Content Placeholder 2"/>
          <p:cNvSpPr>
            <a:spLocks noGrp="1"/>
          </p:cNvSpPr>
          <p:nvPr>
            <p:ph idx="1"/>
          </p:nvPr>
        </p:nvSpPr>
        <p:spPr>
          <a:xfrm>
            <a:off x="609600" y="1947561"/>
            <a:ext cx="7772400" cy="4114800"/>
          </a:xfrm>
        </p:spPr>
        <p:txBody>
          <a:bodyPr/>
          <a:lstStyle/>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Move that  </a:t>
            </a:r>
            <a:r>
              <a:rPr lang="en-US" altLang="en-US" sz="2000" dirty="0" smtClean="0">
                <a:latin typeface="Times New Roman" panose="02020603050405020304" pitchFamily="18" charset="0"/>
              </a:rPr>
              <a:t>IEEE 802.15 WG start </a:t>
            </a:r>
            <a:r>
              <a:rPr lang="en-US" altLang="en-US" sz="2000" dirty="0">
                <a:latin typeface="Times New Roman" panose="02020603050405020304" pitchFamily="18" charset="0"/>
              </a:rPr>
              <a:t>a WG Letter </a:t>
            </a:r>
            <a:r>
              <a:rPr lang="en-US" altLang="en-US" sz="2000" dirty="0" smtClean="0">
                <a:latin typeface="Times New Roman" panose="02020603050405020304" pitchFamily="18" charset="0"/>
              </a:rPr>
              <a:t>Ballot </a:t>
            </a:r>
            <a:r>
              <a:rPr lang="en-US" altLang="en-US" sz="2000" dirty="0">
                <a:latin typeface="Times New Roman" panose="02020603050405020304" pitchFamily="18" charset="0"/>
              </a:rPr>
              <a:t>requesting approval to forward document </a:t>
            </a:r>
            <a:r>
              <a:rPr lang="en-US" altLang="en-US" sz="2000" dirty="0" smtClean="0">
                <a:latin typeface="Times New Roman" panose="02020603050405020304" pitchFamily="18" charset="0"/>
              </a:rPr>
              <a:t>draft_P802.15.8_D1.0.pdf, and CA document 15-16-385-00-0008, to Sponsor Ballot.</a:t>
            </a:r>
            <a:endParaRPr lang="en-US" altLang="en-US" sz="2000" dirty="0">
              <a:latin typeface="Times New Roman" panose="02020603050405020304" pitchFamily="18" charset="0"/>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2000" dirty="0">
              <a:latin typeface="Times New Roman" panose="02020603050405020304" pitchFamily="18" charset="0"/>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Moved by</a:t>
            </a:r>
            <a:r>
              <a:rPr lang="en-US" altLang="en-US" sz="2000" dirty="0" smtClean="0">
                <a:latin typeface="Times New Roman" panose="02020603050405020304" pitchFamily="18" charset="0"/>
              </a:rPr>
              <a:t>: Myung Lee</a:t>
            </a:r>
            <a:endParaRPr lang="en-US" altLang="en-US" sz="2000" dirty="0">
              <a:latin typeface="Times New Roman" panose="02020603050405020304" pitchFamily="18" charset="0"/>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Seconded by: </a:t>
            </a:r>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6</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5/19/2016</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457719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28" y="509423"/>
            <a:ext cx="7772400" cy="1066800"/>
          </a:xfrm>
        </p:spPr>
        <p:txBody>
          <a:bodyPr/>
          <a:lstStyle/>
          <a:p>
            <a:r>
              <a:rPr lang="en-US" dirty="0" smtClean="0"/>
              <a:t>WG BRC Motion</a:t>
            </a:r>
            <a:endParaRPr lang="en-US" dirty="0"/>
          </a:p>
        </p:txBody>
      </p:sp>
      <p:sp>
        <p:nvSpPr>
          <p:cNvPr id="3" name="Content Placeholder 2"/>
          <p:cNvSpPr>
            <a:spLocks noGrp="1"/>
          </p:cNvSpPr>
          <p:nvPr>
            <p:ph idx="1"/>
          </p:nvPr>
        </p:nvSpPr>
        <p:spPr>
          <a:xfrm>
            <a:off x="599090" y="1676400"/>
            <a:ext cx="7772400" cy="4114800"/>
          </a:xfrm>
        </p:spPr>
        <p:txBody>
          <a:bodyPr/>
          <a:lstStyle/>
          <a:p>
            <a:r>
              <a:rPr lang="en-US" altLang="en-US" sz="2000" dirty="0"/>
              <a:t>Move that 802.15 WG approve the formation of a Ballot Resolution Committee (BRC) for the WG balloting of the </a:t>
            </a:r>
            <a:r>
              <a:rPr lang="en-US" altLang="en-US" sz="2000" dirty="0" smtClean="0"/>
              <a:t>P802.15.8-D01 </a:t>
            </a:r>
            <a:r>
              <a:rPr lang="en-US" altLang="en-US" sz="2000" dirty="0"/>
              <a:t>with the following membership</a:t>
            </a:r>
            <a:r>
              <a:rPr lang="en-US" altLang="en-US" sz="2000" dirty="0" smtClean="0"/>
              <a:t>: Myung Lee </a:t>
            </a:r>
            <a:r>
              <a:rPr lang="en-US" altLang="en-US" sz="2000" dirty="0"/>
              <a:t>(chair</a:t>
            </a:r>
            <a:r>
              <a:rPr lang="en-US" altLang="en-US" sz="2000" dirty="0" smtClean="0"/>
              <a:t>), </a:t>
            </a:r>
            <a:r>
              <a:rPr lang="en-US" altLang="en-US" sz="2000" dirty="0" err="1" smtClean="0"/>
              <a:t>Huan</a:t>
            </a:r>
            <a:r>
              <a:rPr lang="en-US" altLang="en-US" sz="2000" dirty="0" smtClean="0"/>
              <a:t>-bang Li, </a:t>
            </a:r>
            <a:r>
              <a:rPr lang="en-US" altLang="en-US" sz="2000" dirty="0"/>
              <a:t>BJ </a:t>
            </a:r>
            <a:r>
              <a:rPr lang="en-US" altLang="en-US" sz="2000" dirty="0" err="1"/>
              <a:t>Kwak</a:t>
            </a:r>
            <a:r>
              <a:rPr lang="en-US" altLang="en-US" sz="2000" dirty="0"/>
              <a:t>, </a:t>
            </a:r>
            <a:r>
              <a:rPr lang="en-US" altLang="en-US" sz="2000" dirty="0" smtClean="0"/>
              <a:t>Marco Hernandez, Billy Verso, and </a:t>
            </a:r>
            <a:r>
              <a:rPr lang="en-US" altLang="en-US" sz="2000" dirty="0" err="1" smtClean="0"/>
              <a:t>Seong</a:t>
            </a:r>
            <a:r>
              <a:rPr lang="en-US" altLang="en-US" sz="2000" dirty="0"/>
              <a:t>-</a:t>
            </a:r>
            <a:r>
              <a:rPr lang="en-US" altLang="en-US" sz="2000" dirty="0" smtClean="0"/>
              <a:t>Soon </a:t>
            </a:r>
            <a:r>
              <a:rPr lang="en-US" altLang="en-US" sz="2000" dirty="0" err="1" smtClean="0"/>
              <a:t>Joo</a:t>
            </a:r>
            <a:r>
              <a:rPr lang="en-US" altLang="en-US" sz="2000" dirty="0" smtClean="0"/>
              <a:t>. </a:t>
            </a:r>
            <a:r>
              <a:rPr lang="en-US" altLang="en-US" sz="2000" dirty="0"/>
              <a:t>The </a:t>
            </a:r>
            <a:r>
              <a:rPr lang="en-US" altLang="en-US" sz="2000" dirty="0" smtClean="0"/>
              <a:t>802.15.8 </a:t>
            </a:r>
            <a:r>
              <a:rPr lang="en-US" altLang="en-US" sz="2000" dirty="0"/>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altLang="en-US" sz="2000" dirty="0" smtClean="0"/>
              <a:t>P&amp;P</a:t>
            </a:r>
          </a:p>
          <a:p>
            <a:pPr marL="0" indent="0">
              <a:buNone/>
            </a:pPr>
            <a:endParaRPr lang="en-US" altLang="en-US" sz="2000" dirty="0"/>
          </a:p>
          <a:p>
            <a:r>
              <a:rPr lang="en-US" altLang="en-US" sz="2000" dirty="0"/>
              <a:t>Moved By: </a:t>
            </a:r>
            <a:r>
              <a:rPr lang="en-US" altLang="en-US" sz="2000" dirty="0" smtClean="0"/>
              <a:t>Myung Lee</a:t>
            </a:r>
            <a:endParaRPr lang="en-US" altLang="en-US" sz="2000" dirty="0"/>
          </a:p>
          <a:p>
            <a:r>
              <a:rPr lang="en-US" altLang="en-US" sz="2000" dirty="0"/>
              <a:t>Seconded By</a:t>
            </a:r>
            <a:r>
              <a:rPr lang="en-US" altLang="en-US" sz="2000" dirty="0" smtClean="0"/>
              <a:t>:</a:t>
            </a:r>
            <a:endParaRPr lang="en-US" alt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7</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5/19/2016</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10698579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altLang="en-US"/>
              <a:t>Nov 2014</a:t>
            </a:r>
          </a:p>
        </p:txBody>
      </p:sp>
      <p:sp>
        <p:nvSpPr>
          <p:cNvPr id="5" name="Footer Placeholder 4"/>
          <p:cNvSpPr>
            <a:spLocks noGrp="1"/>
          </p:cNvSpPr>
          <p:nvPr>
            <p:ph type="ftr" idx="11"/>
          </p:nvPr>
        </p:nvSpPr>
        <p:spPr/>
        <p:txBody>
          <a:bodyPr/>
          <a:lstStyle/>
          <a:p>
            <a:r>
              <a:rPr lang="en-US" altLang="en-US"/>
              <a:t>Robert Moskowitz, Verizon</a:t>
            </a:r>
          </a:p>
        </p:txBody>
      </p:sp>
      <p:sp>
        <p:nvSpPr>
          <p:cNvPr id="6" name="Slide Number Placeholder 5"/>
          <p:cNvSpPr>
            <a:spLocks noGrp="1"/>
          </p:cNvSpPr>
          <p:nvPr>
            <p:ph type="sldNum" idx="12"/>
          </p:nvPr>
        </p:nvSpPr>
        <p:spPr/>
        <p:txBody>
          <a:bodyPr/>
          <a:lstStyle/>
          <a:p>
            <a:r>
              <a:rPr lang="en-US" altLang="en-US"/>
              <a:t>Slide </a:t>
            </a:r>
            <a:fld id="{8621872A-F2D4-4FE2-B1DA-B65113147294}" type="slidenum">
              <a:rPr lang="en-US" altLang="en-US"/>
              <a:pPr/>
              <a:t>8</a:t>
            </a:fld>
            <a:endParaRPr lang="en-US" altLang="en-US"/>
          </a:p>
        </p:txBody>
      </p:sp>
      <p:sp>
        <p:nvSpPr>
          <p:cNvPr id="8193" name="Rectangle 1"/>
          <p:cNvSpPr>
            <a:spLocks noGrp="1" noChangeArrowheads="1"/>
          </p:cNvSpPr>
          <p:nvPr>
            <p:ph type="title"/>
          </p:nvPr>
        </p:nvSpPr>
        <p:spPr>
          <a:xfrm>
            <a:off x="685800" y="685800"/>
            <a:ext cx="7769225" cy="1063625"/>
          </a:xfrm>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BRC Conference Calls</a:t>
            </a:r>
          </a:p>
        </p:txBody>
      </p:sp>
      <p:sp>
        <p:nvSpPr>
          <p:cNvPr id="8194" name="Rectangle 2"/>
          <p:cNvSpPr>
            <a:spLocks noGrp="1" noChangeArrowheads="1"/>
          </p:cNvSpPr>
          <p:nvPr>
            <p:ph type="body" idx="1"/>
          </p:nvPr>
        </p:nvSpPr>
        <p:spPr>
          <a:xfrm>
            <a:off x="685800" y="2057400"/>
            <a:ext cx="7769225" cy="4575175"/>
          </a:xfrm>
          <a:ln/>
        </p:spPr>
        <p:txBody>
          <a:bodyPr/>
          <a:lstStyle/>
          <a:p>
            <a:pPr marL="295275" indent="-295275">
              <a:buSzPct val="45000"/>
              <a:buFont typeface="Wingdings" panose="05000000000000000000" pitchFamily="2" charset="2"/>
              <a:buChar char=""/>
              <a:tabLst>
                <a:tab pos="295275" algn="l"/>
                <a:tab pos="407988" algn="l"/>
                <a:tab pos="865188" algn="l"/>
                <a:tab pos="1322388" algn="l"/>
                <a:tab pos="1779588" algn="l"/>
                <a:tab pos="2236788" algn="l"/>
                <a:tab pos="2693988" algn="l"/>
                <a:tab pos="3151188" algn="l"/>
                <a:tab pos="3608388" algn="l"/>
                <a:tab pos="4065588" algn="l"/>
                <a:tab pos="4522788" algn="l"/>
                <a:tab pos="4979988" algn="l"/>
                <a:tab pos="5437188" algn="l"/>
                <a:tab pos="5894388" algn="l"/>
                <a:tab pos="6351588" algn="l"/>
                <a:tab pos="6808788" algn="l"/>
                <a:tab pos="7265988" algn="l"/>
                <a:tab pos="7723188" algn="l"/>
                <a:tab pos="8180388" algn="l"/>
                <a:tab pos="8637588" algn="l"/>
                <a:tab pos="9094788" algn="l"/>
              </a:tabLst>
            </a:pPr>
            <a:r>
              <a:rPr lang="en-US" altLang="en-US" dirty="0"/>
              <a:t>Starting </a:t>
            </a:r>
            <a:r>
              <a:rPr lang="en-US" altLang="en-US" dirty="0" smtClean="0"/>
              <a:t>July 13 7:00 – 8:00am EDT</a:t>
            </a:r>
            <a:endParaRPr lang="en-US" altLang="en-US" dirty="0"/>
          </a:p>
          <a:p>
            <a:pPr marL="1471613" lvl="1" indent="-557213">
              <a:buFont typeface="Times New Roman" panose="02020603050405020304" pitchFamily="18" charset="0"/>
              <a:buChar char="–"/>
              <a:tabLst>
                <a:tab pos="295275" algn="l"/>
                <a:tab pos="407988" algn="l"/>
                <a:tab pos="865188" algn="l"/>
                <a:tab pos="1322388" algn="l"/>
                <a:tab pos="1779588" algn="l"/>
                <a:tab pos="2236788" algn="l"/>
                <a:tab pos="2693988" algn="l"/>
                <a:tab pos="3151188" algn="l"/>
                <a:tab pos="3608388" algn="l"/>
                <a:tab pos="4065588" algn="l"/>
                <a:tab pos="4522788" algn="l"/>
                <a:tab pos="4979988" algn="l"/>
                <a:tab pos="5437188" algn="l"/>
                <a:tab pos="5894388" algn="l"/>
                <a:tab pos="6351588" algn="l"/>
                <a:tab pos="6808788" algn="l"/>
                <a:tab pos="7265988" algn="l"/>
                <a:tab pos="7723188" algn="l"/>
                <a:tab pos="8180388" algn="l"/>
                <a:tab pos="8637588" algn="l"/>
                <a:tab pos="9094788" algn="l"/>
              </a:tabLst>
            </a:pPr>
            <a:r>
              <a:rPr lang="en-US" altLang="en-US" dirty="0"/>
              <a:t>Weekly every </a:t>
            </a:r>
            <a:r>
              <a:rPr lang="en-US" altLang="en-US" dirty="0" smtClean="0"/>
              <a:t>Wednesday</a:t>
            </a:r>
            <a:endParaRPr lang="en-US" altLang="en-US" dirty="0"/>
          </a:p>
        </p:txBody>
      </p:sp>
    </p:spTree>
    <p:extLst>
      <p:ext uri="{BB962C8B-B14F-4D97-AF65-F5344CB8AC3E}">
        <p14:creationId xmlns:p14="http://schemas.microsoft.com/office/powerpoint/2010/main" val="12127509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July Plenary</a:t>
            </a:r>
            <a:endParaRPr lang="en-US" dirty="0"/>
          </a:p>
        </p:txBody>
      </p:sp>
      <p:sp>
        <p:nvSpPr>
          <p:cNvPr id="3" name="Content Placeholder 2"/>
          <p:cNvSpPr>
            <a:spLocks noGrp="1"/>
          </p:cNvSpPr>
          <p:nvPr>
            <p:ph idx="1"/>
          </p:nvPr>
        </p:nvSpPr>
        <p:spPr>
          <a:xfrm>
            <a:off x="609600" y="1752600"/>
            <a:ext cx="8229600" cy="4114800"/>
          </a:xfrm>
        </p:spPr>
        <p:txBody>
          <a:bodyPr/>
          <a:lstStyle/>
          <a:p>
            <a:r>
              <a:rPr lang="en-US" altLang="ja-JP" sz="2400" dirty="0" smtClean="0"/>
              <a:t>BRC Teleconferences</a:t>
            </a:r>
          </a:p>
          <a:p>
            <a:pPr lvl="1"/>
            <a:r>
              <a:rPr lang="en-US" altLang="ja-JP" sz="2000" dirty="0"/>
              <a:t>Agenda: </a:t>
            </a:r>
            <a:r>
              <a:rPr lang="en-US" altLang="ja-JP" sz="1600" dirty="0" smtClean="0"/>
              <a:t>Comment Resolution</a:t>
            </a:r>
            <a:endParaRPr lang="en-US" altLang="ja-JP" sz="1600" dirty="0"/>
          </a:p>
          <a:p>
            <a:pPr lvl="1"/>
            <a:r>
              <a:rPr lang="en-US" altLang="ja-JP" sz="2000" dirty="0" smtClean="0"/>
              <a:t>Weekly every Wednesday starting July 13, 2016</a:t>
            </a:r>
            <a:endParaRPr lang="en-US" altLang="ja-JP" sz="2000" dirty="0"/>
          </a:p>
          <a:p>
            <a:pPr lvl="2"/>
            <a:r>
              <a:rPr lang="en-US" sz="1600" dirty="0" smtClean="0"/>
              <a:t>July 13 (Wednesday) </a:t>
            </a:r>
            <a:r>
              <a:rPr lang="en-US" sz="1600" dirty="0"/>
              <a:t>7:00amUS </a:t>
            </a:r>
            <a:r>
              <a:rPr lang="en-US" sz="1600" dirty="0" smtClean="0"/>
              <a:t>EDT</a:t>
            </a:r>
            <a:r>
              <a:rPr lang="en-US" sz="1600" dirty="0"/>
              <a:t>, </a:t>
            </a:r>
            <a:r>
              <a:rPr lang="en-US" sz="1600" dirty="0" smtClean="0"/>
              <a:t>8:00pm </a:t>
            </a:r>
            <a:r>
              <a:rPr lang="en-US" sz="1600" dirty="0"/>
              <a:t>Japan/Korea, </a:t>
            </a:r>
            <a:r>
              <a:rPr lang="en-US" sz="1600" dirty="0" smtClean="0"/>
              <a:t>Ireland 12:00PM </a:t>
            </a:r>
            <a:endParaRPr lang="en-US" sz="1600" dirty="0"/>
          </a:p>
          <a:p>
            <a:pPr lvl="1"/>
            <a:r>
              <a:rPr lang="en-US" altLang="ja-JP" sz="2000" dirty="0" smtClean="0"/>
              <a:t>Teleconference via Skype</a:t>
            </a:r>
          </a:p>
          <a:p>
            <a:pPr marL="457200" lvl="1" indent="0">
              <a:buNone/>
            </a:pPr>
            <a:endParaRPr lang="en-US" altLang="ja-JP" sz="2000" dirty="0"/>
          </a:p>
          <a:p>
            <a:pPr marL="857250" lvl="2" indent="0">
              <a:buNone/>
            </a:pP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9</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AFF7C8D-ACC3-47AB-90A9-75731EADB2DA}" type="datetime1">
              <a:rPr lang="en-US" altLang="ko-KR" smtClean="0"/>
              <a:t>5/19/2016</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extLst>
      <p:ext uri="{BB962C8B-B14F-4D97-AF65-F5344CB8AC3E}">
        <p14:creationId xmlns:p14="http://schemas.microsoft.com/office/powerpoint/2010/main" val="2087561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32861</TotalTime>
  <Words>484</Words>
  <Application>Microsoft Office PowerPoint</Application>
  <PresentationFormat>On-screen Show (4:3)</PresentationFormat>
  <Paragraphs>153</Paragraphs>
  <Slides>12</Slides>
  <Notes>8</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12</vt:i4>
      </vt:variant>
    </vt:vector>
  </HeadingPairs>
  <TitlesOfParts>
    <vt:vector size="24" baseType="lpstr">
      <vt:lpstr>굴림</vt:lpstr>
      <vt:lpstr>Lao UI</vt:lpstr>
      <vt:lpstr>맑은 고딕</vt:lpstr>
      <vt:lpstr>Narkisim</vt:lpstr>
      <vt:lpstr>Arial</vt:lpstr>
      <vt:lpstr>Bookman Old Style</vt:lpstr>
      <vt:lpstr>Calibri</vt:lpstr>
      <vt:lpstr>Lucida Bright</vt:lpstr>
      <vt:lpstr>Times New Roman</vt:lpstr>
      <vt:lpstr>Wingdings</vt:lpstr>
      <vt:lpstr>Blank Presentation</vt:lpstr>
      <vt:lpstr>Custom Design</vt:lpstr>
      <vt:lpstr>PowerPoint Presentation</vt:lpstr>
      <vt:lpstr>TG8 PAC Closing Report</vt:lpstr>
      <vt:lpstr>Meeting Objectives</vt:lpstr>
      <vt:lpstr>Achievements</vt:lpstr>
      <vt:lpstr>Motion to Initiate Letter Ballot</vt:lpstr>
      <vt:lpstr>Working Group Motion</vt:lpstr>
      <vt:lpstr>WG BRC Motion</vt:lpstr>
      <vt:lpstr>BRC Conference Calls</vt:lpstr>
      <vt:lpstr>Plan for July Plenary</vt:lpstr>
      <vt:lpstr>Timeline</vt:lpstr>
      <vt:lpstr>TG8 PAC Officers </vt:lpstr>
      <vt:lpstr> Thank you!</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1198</cp:revision>
  <cp:lastPrinted>1998-02-10T13:28:06Z</cp:lastPrinted>
  <dcterms:created xsi:type="dcterms:W3CDTF">1999-11-08T18:59:45Z</dcterms:created>
  <dcterms:modified xsi:type="dcterms:W3CDTF">2016-05-20T01:19:01Z</dcterms:modified>
</cp:coreProperties>
</file>