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73" r:id="rId4"/>
    <p:sldId id="270" r:id="rId5"/>
    <p:sldId id="268" r:id="rId6"/>
    <p:sldId id="271" r:id="rId7"/>
    <p:sldId id="256" r:id="rId8"/>
    <p:sldId id="266" r:id="rId9"/>
    <p:sldId id="272"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F0FFAB03-89E0-4626-923C-3D0035B3C66E}" type="slidenum">
              <a:rPr lang="en-US" altLang="ja-JP"/>
              <a:pPr>
                <a:defRPr/>
              </a:pPr>
              <a:t>&lt;#&gt;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44F6FFEA-2EA3-41B8-9D1F-84CF1B7A7AF6}" type="slidenum">
              <a:rPr lang="en-US" altLang="ja-JP"/>
              <a:pPr>
                <a:defRPr/>
              </a:pPr>
              <a:t>&lt;#&gt;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0"/>
            <a:ext cx="801688" cy="184666"/>
          </a:xfrm>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miter lim="800000"/>
            <a:headEnd/>
            <a:tailEnd/>
          </a:ln>
        </p:spPr>
        <p:txBody>
          <a:bodyPr/>
          <a:lstStyle/>
          <a:p>
            <a:r>
              <a:rPr lang="en-US" altLang="ja-JP"/>
              <a:t>doc.: IEEE 802.15-&lt;doc#&gt;</a:t>
            </a:r>
          </a:p>
        </p:txBody>
      </p:sp>
      <p:sp>
        <p:nvSpPr>
          <p:cNvPr id="6147" name="Rectangle 3"/>
          <p:cNvSpPr>
            <a:spLocks noGrp="1" noChangeArrowheads="1"/>
          </p:cNvSpPr>
          <p:nvPr>
            <p:ph type="dt" sz="quarter" idx="1"/>
          </p:nvPr>
        </p:nvSpPr>
        <p:spPr>
          <a:noFill/>
          <a:ln>
            <a:miter lim="800000"/>
            <a:headEnd/>
            <a:tailEnd/>
          </a:ln>
        </p:spPr>
        <p:txBody>
          <a:bodyPr/>
          <a:lstStyle/>
          <a:p>
            <a:r>
              <a:rPr lang="en-US" altLang="ja-JP"/>
              <a:t>&lt;month year&gt;</a:t>
            </a:r>
          </a:p>
        </p:txBody>
      </p:sp>
      <p:sp>
        <p:nvSpPr>
          <p:cNvPr id="6148" name="Rectangle 6"/>
          <p:cNvSpPr>
            <a:spLocks noGrp="1" noChangeArrowheads="1"/>
          </p:cNvSpPr>
          <p:nvPr>
            <p:ph type="ftr" sz="quarter" idx="4"/>
          </p:nvPr>
        </p:nvSpPr>
        <p:spPr>
          <a:noFill/>
          <a:ln>
            <a:miter lim="800000"/>
            <a:headEnd/>
            <a:tailEnd/>
          </a:ln>
        </p:spPr>
        <p:txBody>
          <a:bodyPr/>
          <a:lstStyle/>
          <a:p>
            <a:pPr lvl="4"/>
            <a:r>
              <a:rPr lang="en-US" altLang="ja-JP"/>
              <a:t>&lt;author&gt;, &lt;company&gt;</a:t>
            </a:r>
          </a:p>
        </p:txBody>
      </p:sp>
      <p:sp>
        <p:nvSpPr>
          <p:cNvPr id="6149" name="Rectangle 7"/>
          <p:cNvSpPr>
            <a:spLocks noGrp="1" noChangeArrowheads="1"/>
          </p:cNvSpPr>
          <p:nvPr>
            <p:ph type="sldNum" sz="quarter" idx="5"/>
          </p:nvPr>
        </p:nvSpPr>
        <p:spPr>
          <a:noFill/>
          <a:ln>
            <a:miter lim="800000"/>
            <a:headEnd/>
            <a:tailEnd/>
          </a:ln>
        </p:spPr>
        <p:txBody>
          <a:bodyPr/>
          <a:lstStyle/>
          <a:p>
            <a:r>
              <a:rPr lang="en-US" altLang="ja-JP"/>
              <a:t>Page </a:t>
            </a:r>
            <a:fld id="{032098A4-65E9-488D-8479-2100CCEEE1A0}" type="slidenum">
              <a:rPr lang="en-US" altLang="ja-JP"/>
              <a:pPr/>
              <a:t>7</a:t>
            </a:fld>
            <a:endParaRPr lang="en-US" altLang="ja-JP"/>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2016</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90FBA1F-406D-4570-8D93-1C718CB8028D}"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2016</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B276CEC-641A-426A-A4CF-567A72D18702}"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2016</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965E71D-4B90-4FBE-BACA-94EDF2C2D44D}"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2016</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9E8EDB0-6A65-4C48-A53B-D0F68D84F66B}"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May 2016</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F3D8D98C-E633-46DD-BF4A-82FDB30C79BB}"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May 2016</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D78FD698-95C0-4845-8AA1-AE13DC99F872}"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May 2016</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0EE4C87E-7721-4C7F-93D8-C27C7B733789}"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May 2016</a:t>
            </a:r>
            <a:endParaRPr lang="en-US" altLang="ja-JP" dirty="0"/>
          </a:p>
        </p:txBody>
      </p:sp>
    </p:spTree>
    <p:extLst>
      <p:ext uri="{BB962C8B-B14F-4D97-AF65-F5344CB8AC3E}">
        <p14:creationId xmlns:p14="http://schemas.microsoft.com/office/powerpoint/2010/main" xmlns="" val="1637226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May 2016</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a:t>Shoichi Kitazawa,ATR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2013AF30-E9D5-4990-80B2-CABF7B6EC42E}" type="slidenum">
              <a:rPr lang="en-US" altLang="ja-JP"/>
              <a:pPr>
                <a:defRPr/>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a:t>
            </a:r>
            <a:r>
              <a:rPr lang="en-US" altLang="ja-JP" sz="1400" b="1" dirty="0" smtClean="0">
                <a:ea typeface="ＭＳ Ｐゴシック" charset="-128"/>
              </a:rPr>
              <a:t>15-16-0422-00-004s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May 2016</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a:t>Shoichi </a:t>
            </a:r>
            <a:r>
              <a:rPr lang="en-US" altLang="ja-JP" dirty="0" err="1"/>
              <a:t>Kitazawa,ATR</a:t>
            </a:r>
            <a:endParaRPr lang="en-US" altLang="ja-JP"/>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a:t>Slide </a:t>
            </a:r>
            <a:fld id="{07A4A8D4-A6EB-4596-BC11-A7733F1E04B3}"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[TG4s Closing Report for </a:t>
            </a:r>
            <a:r>
              <a:rPr lang="en-US" altLang="ja-JP" sz="1600" dirty="0" smtClean="0">
                <a:solidFill>
                  <a:schemeClr val="tx2"/>
                </a:solidFill>
                <a:ea typeface="ＭＳ Ｐゴシック" charset="-128"/>
              </a:rPr>
              <a:t>May </a:t>
            </a:r>
            <a:r>
              <a:rPr lang="en-US" altLang="ja-JP" sz="1600" dirty="0" smtClean="0">
                <a:solidFill>
                  <a:schemeClr val="tx2"/>
                </a:solidFill>
                <a:ea typeface="ＭＳ Ｐゴシック" charset="-128"/>
              </a:rPr>
              <a:t>2016]</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solidFill>
                  <a:schemeClr val="tx2"/>
                </a:solidFill>
                <a:ea typeface="ＭＳ Ｐゴシック" charset="-128"/>
              </a:rPr>
              <a:t>19</a:t>
            </a:r>
            <a:r>
              <a:rPr lang="en-US" altLang="ja-JP" sz="1600" dirty="0" smtClean="0">
                <a:ea typeface="ＭＳ Ｐゴシック" charset="-128"/>
              </a:rPr>
              <a:t> </a:t>
            </a:r>
            <a:r>
              <a:rPr lang="en-US" altLang="ja-JP" sz="1600" dirty="0" smtClean="0">
                <a:solidFill>
                  <a:schemeClr val="tx2"/>
                </a:solidFill>
                <a:ea typeface="ＭＳ Ｐゴシック" charset="-128"/>
              </a:rPr>
              <a:t>March 2016]</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 ]</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[TG4s</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 </a:t>
            </a:r>
            <a:r>
              <a:rPr lang="en-US" altLang="ja-JP" sz="1600" dirty="0" smtClean="0">
                <a:solidFill>
                  <a:schemeClr val="tx2"/>
                </a:solidFill>
                <a:ea typeface="ＭＳ Ｐゴシック" charset="-128"/>
              </a:rPr>
              <a:t>May </a:t>
            </a:r>
            <a:r>
              <a:rPr lang="en-US" altLang="ja-JP" sz="1600" dirty="0" smtClean="0">
                <a:solidFill>
                  <a:schemeClr val="tx2"/>
                </a:solidFill>
                <a:ea typeface="ＭＳ Ｐゴシック" charset="-128"/>
              </a:rPr>
              <a:t>2016 </a:t>
            </a:r>
            <a:r>
              <a:rPr lang="en-US" altLang="ja-JP" sz="1600" dirty="0" smtClean="0">
                <a:ea typeface="ＭＳ Ｐゴシック" pitchFamily="-65" charset="-128"/>
              </a:rPr>
              <a:t>at </a:t>
            </a:r>
            <a:r>
              <a:rPr lang="en-US" altLang="ja-JP" sz="1600" dirty="0" smtClean="0">
                <a:ea typeface="ＭＳ Ｐゴシック" pitchFamily="-65" charset="-128"/>
              </a:rPr>
              <a:t>Waikoloa</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May 2016</a:t>
            </a:r>
            <a:endParaRPr lang="en-US" altLang="ja-JP"/>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a:t>Shoichi Kitazawa,ATR</a:t>
            </a:r>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a:t>
            </a:fld>
            <a:endParaRPr lang="en-US" altLang="ja-JP"/>
          </a:p>
        </p:txBody>
      </p:sp>
      <p:sp>
        <p:nvSpPr>
          <p:cNvPr id="3077" name="Rectangle 2"/>
          <p:cNvSpPr>
            <a:spLocks noGrp="1" noChangeArrowheads="1"/>
          </p:cNvSpPr>
          <p:nvPr>
            <p:ph type="ctrTitle"/>
          </p:nvPr>
        </p:nvSpPr>
        <p:spPr>
          <a:xfrm>
            <a:off x="685800" y="2286000"/>
            <a:ext cx="7772400" cy="1143000"/>
          </a:xfrm>
        </p:spPr>
        <p:txBody>
          <a:bodyPr/>
          <a:lstStyle/>
          <a:p>
            <a:r>
              <a:rPr lang="en-US" altLang="ja-JP" b="1" dirty="0" smtClean="0">
                <a:ea typeface="ＭＳ Ｐゴシック" pitchFamily="50" charset="-128"/>
              </a:rPr>
              <a:t>IEEE 802.15 TG4s</a:t>
            </a:r>
            <a:br>
              <a:rPr lang="en-US" altLang="ja-JP" b="1" dirty="0" smtClean="0">
                <a:ea typeface="ＭＳ Ｐゴシック" pitchFamily="50" charset="-128"/>
              </a:rPr>
            </a:br>
            <a:r>
              <a:rPr lang="en-US" altLang="ja-JP" dirty="0" smtClean="0">
                <a:ea typeface="ＭＳ Ｐゴシック" pitchFamily="50" charset="-128"/>
              </a:rPr>
              <a:t>Closing report</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t>Waikoloa</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19 May </a:t>
            </a:r>
            <a:r>
              <a:rPr lang="en-US" altLang="ja-JP" dirty="0" smtClean="0">
                <a:solidFill>
                  <a:schemeClr val="tx2"/>
                </a:solidFill>
                <a:ea typeface="ＭＳ Ｐゴシック" charset="-128"/>
              </a:rPr>
              <a:t>2016</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469255265"/>
              </p:ext>
            </p:extLst>
          </p:nvPr>
        </p:nvGraphicFramePr>
        <p:xfrm>
          <a:off x="755576" y="2060848"/>
          <a:ext cx="7272000" cy="2962840"/>
        </p:xfrm>
        <a:graphic>
          <a:graphicData uri="http://schemas.openxmlformats.org/drawingml/2006/table">
            <a:tbl>
              <a:tblPr firstRow="1" bandRow="1">
                <a:tableStyleId>{93296810-A885-4BE3-A3E7-6D5BEEA58F35}</a:tableStyleId>
              </a:tblPr>
              <a:tblGrid>
                <a:gridCol w="1080000"/>
                <a:gridCol w="1476000"/>
                <a:gridCol w="1476000"/>
                <a:gridCol w="1620000"/>
                <a:gridCol w="1620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marL="36000" marR="36000" marT="36000" marB="36000" anchor="ctr"/>
                </a:tc>
                <a:tc>
                  <a:txBody>
                    <a:bodyPr/>
                    <a:lstStyle/>
                    <a:p>
                      <a:pPr algn="ctr"/>
                      <a:r>
                        <a:rPr kumimoji="1" lang="en-US" altLang="ja-JP" dirty="0" smtClean="0"/>
                        <a:t>Thursday</a:t>
                      </a:r>
                      <a:endParaRPr kumimoji="1" lang="ja-JP" altLang="en-US" dirty="0"/>
                    </a:p>
                  </a:txBody>
                  <a:tcPr marL="36000" marR="36000" marT="36000" marB="36000" anchor="ctr"/>
                </a:tc>
              </a:tr>
              <a:tr h="648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Kohara2</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Kings3</a:t>
                      </a:r>
                    </a:p>
                  </a:txBody>
                  <a:tcPr marL="36000" marR="36000" marT="36000" marB="36000" anchor="ctr"/>
                </a:tc>
              </a:tr>
              <a:tr h="648000">
                <a:tc>
                  <a:txBody>
                    <a:bodyPr/>
                    <a:lstStyle/>
                    <a:p>
                      <a:pPr algn="ctr"/>
                      <a:r>
                        <a:rPr kumimoji="1" lang="en-US" altLang="ja-JP" dirty="0" smtClean="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Kings3</a:t>
                      </a:r>
                    </a:p>
                  </a:txBody>
                  <a:tcPr marL="36000" marR="36000" marT="36000" marB="36000" anchor="ctr"/>
                </a:tc>
              </a:tr>
              <a:tr h="648000">
                <a:tc>
                  <a:txBody>
                    <a:bodyPr/>
                    <a:lstStyle/>
                    <a:p>
                      <a:pPr algn="ctr"/>
                      <a:r>
                        <a:rPr kumimoji="1" lang="en-US" altLang="ja-JP" dirty="0" smtClean="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marL="36000" marR="36000" marT="36000" marB="36000" anchor="ctr"/>
                </a:tc>
              </a:tr>
              <a:tr h="648000">
                <a:tc>
                  <a:txBody>
                    <a:bodyPr/>
                    <a:lstStyle/>
                    <a:p>
                      <a:pPr algn="ctr"/>
                      <a:r>
                        <a:rPr kumimoji="1" lang="en-US" altLang="ja-JP" dirty="0" smtClean="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marL="36000" marR="36000" marT="36000" marB="36000" anchor="ctr"/>
                </a:tc>
              </a:tr>
            </a:tbl>
          </a:graphicData>
        </a:graphic>
      </p:graphicFrame>
      <p:sp>
        <p:nvSpPr>
          <p:cNvPr id="3" name="タイトル 2"/>
          <p:cNvSpPr>
            <a:spLocks noGrp="1"/>
          </p:cNvSpPr>
          <p:nvPr>
            <p:ph type="title"/>
          </p:nvPr>
        </p:nvSpPr>
        <p:spPr/>
        <p:txBody>
          <a:bodyPr/>
          <a:lstStyle/>
          <a:p>
            <a:r>
              <a:rPr kumimoji="1" lang="en-US" altLang="ja-JP" dirty="0" smtClean="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smtClean="0"/>
              <a:t>May 2016</a:t>
            </a:r>
            <a:endParaRPr lang="en-US" altLang="ja-JP" dirty="0"/>
          </a:p>
        </p:txBody>
      </p:sp>
    </p:spTree>
    <p:extLst>
      <p:ext uri="{BB962C8B-B14F-4D97-AF65-F5344CB8AC3E}">
        <p14:creationId xmlns="" xmlns:p14="http://schemas.microsoft.com/office/powerpoint/2010/main" val="1424290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May 2016</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4098" name="Rectangle 2"/>
          <p:cNvSpPr>
            <a:spLocks noGrp="1" noChangeArrowheads="1"/>
          </p:cNvSpPr>
          <p:nvPr>
            <p:ph type="title"/>
          </p:nvPr>
        </p:nvSpPr>
        <p:spPr>
          <a:ln/>
        </p:spPr>
        <p:txBody>
          <a:bodyPr/>
          <a:lstStyle/>
          <a:p>
            <a:r>
              <a:rPr lang="en-US" altLang="ja-JP" dirty="0" smtClean="0"/>
              <a:t>Agenda for the week</a:t>
            </a:r>
            <a:endParaRPr lang="ja-JP" altLang="ja-JP"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smtClean="0"/>
              <a:t>Agenda Setting</a:t>
            </a:r>
          </a:p>
          <a:p>
            <a:r>
              <a:rPr lang="en-US" altLang="ja-JP" sz="2400" dirty="0" smtClean="0"/>
              <a:t>Approve </a:t>
            </a:r>
            <a:r>
              <a:rPr lang="en-US" altLang="ja-JP" sz="2400" dirty="0" smtClean="0"/>
              <a:t>Macau </a:t>
            </a:r>
            <a:r>
              <a:rPr lang="en-US" altLang="ja-JP" sz="2400" dirty="0" smtClean="0"/>
              <a:t>meeting and Teleconference minutes</a:t>
            </a:r>
          </a:p>
          <a:p>
            <a:pPr>
              <a:lnSpc>
                <a:spcPct val="80000"/>
              </a:lnSpc>
            </a:pPr>
            <a:r>
              <a:rPr lang="en-US" altLang="ja-JP" sz="2400" dirty="0" smtClean="0"/>
              <a:t>Hearing presentations</a:t>
            </a:r>
          </a:p>
          <a:p>
            <a:pPr>
              <a:lnSpc>
                <a:spcPct val="80000"/>
              </a:lnSpc>
            </a:pPr>
            <a:r>
              <a:rPr lang="en-US" altLang="ja-JP" sz="2400" dirty="0" smtClean="0"/>
              <a:t>Work on Technical Guidance Document  and Draft document</a:t>
            </a:r>
          </a:p>
          <a:p>
            <a:pPr>
              <a:lnSpc>
                <a:spcPct val="80000"/>
              </a:lnSpc>
            </a:pPr>
            <a:r>
              <a:rPr lang="en-US" altLang="ja-JP" sz="2400" dirty="0" smtClean="0"/>
              <a:t>Plan for </a:t>
            </a:r>
            <a:r>
              <a:rPr lang="en-US" altLang="ja-JP" sz="2400" dirty="0" smtClean="0"/>
              <a:t>July </a:t>
            </a:r>
            <a:r>
              <a:rPr lang="en-US" altLang="ja-JP" sz="2400" dirty="0" smtClean="0"/>
              <a:t>meeting and Teleconference</a:t>
            </a:r>
          </a:p>
          <a:p>
            <a:r>
              <a:rPr lang="en-US" altLang="ja-JP" sz="2400" dirty="0" smtClean="0">
                <a:ea typeface="ＭＳ Ｐゴシック" pitchFamily="50" charset="-128"/>
              </a:rPr>
              <a:t>Report on progress to WG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pPr>
              <a:lnSpc>
                <a:spcPct val="80000"/>
              </a:lnSpc>
            </a:pPr>
            <a:r>
              <a:rPr lang="en-US" altLang="ja-JP" sz="2000" dirty="0" smtClean="0">
                <a:ea typeface="ＭＳ Ｐゴシック" pitchFamily="50" charset="-128"/>
              </a:rPr>
              <a:t>Three meetings were held on Wednesday AM1, </a:t>
            </a:r>
            <a:r>
              <a:rPr lang="en-US" altLang="ja-JP" sz="2000" dirty="0" smtClean="0">
                <a:ea typeface="굴림" pitchFamily="34" charset="-127"/>
              </a:rPr>
              <a:t>Thursday AM1 and AM2</a:t>
            </a:r>
          </a:p>
          <a:p>
            <a:pPr>
              <a:lnSpc>
                <a:spcPct val="80000"/>
              </a:lnSpc>
            </a:pPr>
            <a:r>
              <a:rPr lang="en-US" altLang="ja-JP" sz="2000" dirty="0" smtClean="0">
                <a:ea typeface="ＭＳ Ｐゴシック" pitchFamily="50" charset="-128"/>
              </a:rPr>
              <a:t>Approved </a:t>
            </a:r>
            <a:r>
              <a:rPr lang="en-US" altLang="ja-JP" sz="2000" dirty="0" smtClean="0">
                <a:ea typeface="ＭＳ Ｐゴシック" pitchFamily="50" charset="-128"/>
              </a:rPr>
              <a:t>March </a:t>
            </a:r>
            <a:r>
              <a:rPr lang="en-US" altLang="ja-JP" sz="2000" dirty="0" smtClean="0">
                <a:ea typeface="ＭＳ Ｐゴシック" pitchFamily="50" charset="-128"/>
              </a:rPr>
              <a:t>and </a:t>
            </a:r>
            <a:r>
              <a:rPr lang="en-US" altLang="ja-JP" sz="2000" dirty="0" smtClean="0">
                <a:ea typeface="ＭＳ Ｐゴシック" pitchFamily="50" charset="-128"/>
              </a:rPr>
              <a:t>Apr-May Teleconference </a:t>
            </a:r>
            <a:r>
              <a:rPr lang="en-US" altLang="ja-JP" sz="2000" dirty="0" smtClean="0">
                <a:ea typeface="ＭＳ Ｐゴシック" pitchFamily="50" charset="-128"/>
              </a:rPr>
              <a:t>meeting minutes.</a:t>
            </a:r>
          </a:p>
          <a:p>
            <a:r>
              <a:rPr lang="en-US" altLang="ja-JP" sz="2000" dirty="0" smtClean="0"/>
              <a:t>Heard </a:t>
            </a:r>
            <a:r>
              <a:rPr lang="en-US" altLang="ja-JP" sz="2000" dirty="0" smtClean="0"/>
              <a:t>presentations.</a:t>
            </a:r>
            <a:endParaRPr lang="en-US" altLang="ja-JP" sz="2000" dirty="0" smtClean="0"/>
          </a:p>
          <a:p>
            <a:pPr lvl="1"/>
            <a:r>
              <a:rPr lang="en-US" altLang="ja-JP" sz="1800" dirty="0" smtClean="0"/>
              <a:t>A method for generating realistic wireless traffic through analysis of </a:t>
            </a:r>
            <a:r>
              <a:rPr lang="en-US" altLang="ja-JP" sz="1800" dirty="0" err="1" smtClean="0"/>
              <a:t>smartphone</a:t>
            </a:r>
            <a:r>
              <a:rPr lang="en-US" altLang="ja-JP" sz="1800" dirty="0" smtClean="0"/>
              <a:t> operation logs (15-16-153r4)</a:t>
            </a:r>
          </a:p>
          <a:p>
            <a:pPr lvl="1"/>
            <a:r>
              <a:rPr lang="en-US" altLang="ja-JP" sz="1800" dirty="0" smtClean="0"/>
              <a:t>Spectrum resource measurement and management; Approaches of IEC TC65 and ETSI ERM/TG41 (15-16-420r1)</a:t>
            </a:r>
          </a:p>
          <a:p>
            <a:r>
              <a:rPr lang="en-US" altLang="ja-JP" sz="2000" dirty="0" smtClean="0"/>
              <a:t>Review </a:t>
            </a:r>
            <a:r>
              <a:rPr lang="en-US" altLang="ja-JP" sz="2000" dirty="0" smtClean="0"/>
              <a:t>of Technical Guidance Document (15-14-555r13)  </a:t>
            </a:r>
          </a:p>
          <a:p>
            <a:r>
              <a:rPr lang="en-US" altLang="ja-JP" sz="2000" dirty="0" smtClean="0"/>
              <a:t>Worked on </a:t>
            </a:r>
            <a:r>
              <a:rPr lang="en-US" altLang="ja-JP" sz="2000" dirty="0" smtClean="0"/>
              <a:t>Draft document.</a:t>
            </a:r>
          </a:p>
          <a:p>
            <a:pPr lvl="1"/>
            <a:r>
              <a:rPr lang="en-US" altLang="ja-JP" sz="1800" dirty="0" smtClean="0"/>
              <a:t>TG4s </a:t>
            </a:r>
            <a:r>
              <a:rPr lang="en-US" altLang="ja-JP" sz="1800" dirty="0" smtClean="0"/>
              <a:t>D0.1 at the member area</a:t>
            </a:r>
          </a:p>
          <a:p>
            <a:pPr lvl="1"/>
            <a:r>
              <a:rPr lang="en-US" altLang="ja-JP" sz="1800" dirty="0" smtClean="0"/>
              <a:t>Start comment collection on June</a:t>
            </a:r>
            <a:endParaRPr lang="en-US" altLang="ja-JP" sz="1800" dirty="0" smtClean="0"/>
          </a:p>
          <a:p>
            <a:pPr>
              <a:lnSpc>
                <a:spcPct val="80000"/>
              </a:lnSpc>
            </a:pPr>
            <a:r>
              <a:rPr lang="en-US" altLang="ja-JP" sz="2000" dirty="0" smtClean="0"/>
              <a:t>Confirms </a:t>
            </a:r>
            <a:r>
              <a:rPr lang="en-US" altLang="ja-JP" sz="2000" dirty="0" smtClean="0"/>
              <a:t>plan for Teleconference and </a:t>
            </a:r>
            <a:r>
              <a:rPr lang="en-US" altLang="ja-JP" sz="2000" dirty="0" smtClean="0"/>
              <a:t>July </a:t>
            </a:r>
            <a:r>
              <a:rPr lang="en-US" altLang="ja-JP" sz="2000" dirty="0" smtClean="0"/>
              <a:t>meeting.</a:t>
            </a:r>
            <a:endParaRPr lang="en-US" altLang="ja-JP" sz="1600" dirty="0" smtClean="0">
              <a:ea typeface="ＭＳ Ｐゴシック" pitchFamily="50" charset="-128"/>
            </a:endParaRPr>
          </a:p>
        </p:txBody>
      </p:sp>
      <p:sp>
        <p:nvSpPr>
          <p:cNvPr id="4" name="日付プレースホルダ 3"/>
          <p:cNvSpPr>
            <a:spLocks noGrp="1"/>
          </p:cNvSpPr>
          <p:nvPr>
            <p:ph type="dt" sz="half" idx="10"/>
          </p:nvPr>
        </p:nvSpPr>
        <p:spPr/>
        <p:txBody>
          <a:bodyPr/>
          <a:lstStyle/>
          <a:p>
            <a:pPr>
              <a:defRPr/>
            </a:pPr>
            <a:r>
              <a:rPr lang="en-US" altLang="ja-JP" smtClean="0"/>
              <a:t>May 2016</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en-US" altLang="ja-JP"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5</a:t>
            </a:fld>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smtClean="0"/>
              <a:t>TG4s May 2016 Agenda</a:t>
            </a:r>
            <a:r>
              <a:rPr lang="ja-JP" altLang="en-US" sz="2400" dirty="0" smtClean="0"/>
              <a:t> </a:t>
            </a:r>
            <a:r>
              <a:rPr lang="en-US" altLang="ja-JP" sz="2400" dirty="0" smtClean="0"/>
              <a:t>(15-16-343-r0)</a:t>
            </a:r>
          </a:p>
          <a:p>
            <a:r>
              <a:rPr lang="en-US" altLang="ja-JP" sz="2400" dirty="0" smtClean="0">
                <a:ea typeface="ＭＳ Ｐゴシック" charset="-128"/>
              </a:rPr>
              <a:t>TG4s Opening Information for May</a:t>
            </a:r>
            <a:r>
              <a:rPr lang="en-US" altLang="ja-JP" sz="2400" dirty="0" smtClean="0"/>
              <a:t> 2016 (15-16-402r0)</a:t>
            </a:r>
          </a:p>
          <a:p>
            <a:r>
              <a:rPr lang="en-US" altLang="ja-JP" sz="2400" dirty="0" smtClean="0"/>
              <a:t>TG4s March 2016 Meeting Minutes (15-16-331r0)</a:t>
            </a:r>
          </a:p>
          <a:p>
            <a:r>
              <a:rPr lang="en-US" altLang="ja-JP" sz="2400" dirty="0" smtClean="0"/>
              <a:t>TG4s May 2016 Meeting Minutes (15-16-382r0)</a:t>
            </a:r>
          </a:p>
          <a:p>
            <a:r>
              <a:rPr lang="en-US" altLang="ja-JP" sz="2400" dirty="0" smtClean="0"/>
              <a:t>A method for generating realistic wireless traffic through analysis of </a:t>
            </a:r>
            <a:r>
              <a:rPr lang="en-US" altLang="ja-JP" sz="2400" dirty="0" err="1" smtClean="0"/>
              <a:t>smartphone</a:t>
            </a:r>
            <a:r>
              <a:rPr lang="en-US" altLang="ja-JP" sz="2400" dirty="0" smtClean="0"/>
              <a:t> operation logs</a:t>
            </a:r>
            <a:r>
              <a:rPr lang="ja-JP" altLang="en-US" sz="2400" dirty="0" smtClean="0"/>
              <a:t> </a:t>
            </a:r>
            <a:r>
              <a:rPr lang="en-US" altLang="ja-JP" sz="2400" dirty="0" smtClean="0"/>
              <a:t>(15-16-153r4)</a:t>
            </a:r>
          </a:p>
          <a:p>
            <a:r>
              <a:rPr lang="en-US" altLang="ja-JP" sz="2400" dirty="0" smtClean="0"/>
              <a:t>Spectrum </a:t>
            </a:r>
            <a:r>
              <a:rPr lang="en-US" altLang="ja-JP" sz="2400" dirty="0" smtClean="0"/>
              <a:t>resource measurement and management; Approaches of IEC TC65 and ETSI </a:t>
            </a:r>
            <a:r>
              <a:rPr lang="en-US" altLang="ja-JP" sz="2400" dirty="0" smtClean="0"/>
              <a:t>ERM/TG41</a:t>
            </a:r>
            <a:r>
              <a:rPr lang="ja-JP" altLang="en-US" sz="2400" dirty="0" smtClean="0"/>
              <a:t> </a:t>
            </a:r>
            <a:r>
              <a:rPr lang="en-US" altLang="ja-JP" sz="2400" dirty="0" smtClean="0"/>
              <a:t>(15-16-420r1)</a:t>
            </a:r>
            <a:endParaRPr lang="en-US" altLang="ja-JP" sz="2400" dirty="0" smtClean="0"/>
          </a:p>
          <a:p>
            <a:endParaRPr kumimoji="1" lang="en-US" altLang="ja-JP" sz="2400" dirty="0" smtClean="0"/>
          </a:p>
          <a:p>
            <a:endParaRPr kumimoji="1" lang="ja-JP" altLang="en-US" sz="24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17C47D4F-CAA3-4307-B0EF-8C4B3E0CF21D}" type="slidenum">
              <a:rPr lang="en-US" altLang="ja-JP" smtClean="0"/>
              <a:pPr/>
              <a:t>6</a:t>
            </a:fld>
            <a:endParaRPr lang="en-US" altLang="ja-JP" dirty="0"/>
          </a:p>
        </p:txBody>
      </p:sp>
      <p:sp>
        <p:nvSpPr>
          <p:cNvPr id="6" name="日付プレースホルダー 5"/>
          <p:cNvSpPr>
            <a:spLocks noGrp="1"/>
          </p:cNvSpPr>
          <p:nvPr>
            <p:ph type="dt" sz="half" idx="10"/>
          </p:nvPr>
        </p:nvSpPr>
        <p:spPr/>
        <p:txBody>
          <a:bodyPr/>
          <a:lstStyle/>
          <a:p>
            <a:r>
              <a:rPr lang="en-US" altLang="ja-JP" smtClean="0"/>
              <a:t>May 2016</a:t>
            </a:r>
            <a:endParaRPr lang="en-US" altLang="ja-JP" dirty="0"/>
          </a:p>
        </p:txBody>
      </p:sp>
    </p:spTree>
    <p:extLst>
      <p:ext uri="{BB962C8B-B14F-4D97-AF65-F5344CB8AC3E}">
        <p14:creationId xmlns:p14="http://schemas.microsoft.com/office/powerpoint/2010/main" xmlns="" val="4222466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p:txBody>
          <a:bodyPr/>
          <a:lstStyle/>
          <a:p>
            <a:r>
              <a:rPr lang="en-US" altLang="ja-JP" dirty="0" smtClean="0">
                <a:ea typeface="ＭＳ Ｐゴシック" charset="-128"/>
              </a:rPr>
              <a:t>Timeline</a:t>
            </a:r>
            <a:endParaRPr lang="ja-JP" altLang="ja-JP" dirty="0" smtClean="0">
              <a:ea typeface="ＭＳ Ｐゴシック" charset="-128"/>
            </a:endParaRPr>
          </a:p>
        </p:txBody>
      </p:sp>
      <p:sp>
        <p:nvSpPr>
          <p:cNvPr id="4098" name="日付プレースホルダー 3"/>
          <p:cNvSpPr>
            <a:spLocks noGrp="1"/>
          </p:cNvSpPr>
          <p:nvPr>
            <p:ph type="dt" sz="half" idx="10"/>
          </p:nvPr>
        </p:nvSpPr>
        <p:spPr>
          <a:noFill/>
          <a:ln>
            <a:miter lim="800000"/>
            <a:headEnd/>
            <a:tailEnd/>
          </a:ln>
        </p:spPr>
        <p:txBody>
          <a:bodyPr/>
          <a:lstStyle/>
          <a:p>
            <a:r>
              <a:rPr lang="en-US" altLang="ja-JP" smtClean="0"/>
              <a:t>May 2016</a:t>
            </a:r>
            <a:endParaRPr lang="en-US" altLang="ja-JP"/>
          </a:p>
        </p:txBody>
      </p:sp>
      <p:sp>
        <p:nvSpPr>
          <p:cNvPr id="4099" name="フッター プレースホルダー 4"/>
          <p:cNvSpPr>
            <a:spLocks noGrp="1"/>
          </p:cNvSpPr>
          <p:nvPr>
            <p:ph type="ftr" sz="quarter" idx="11"/>
          </p:nvPr>
        </p:nvSpPr>
        <p:spPr>
          <a:noFill/>
          <a:ln>
            <a:miter lim="800000"/>
            <a:headEnd/>
            <a:tailEnd/>
          </a:ln>
        </p:spPr>
        <p:txBody>
          <a:bodyPr/>
          <a:lstStyle/>
          <a:p>
            <a:r>
              <a:rPr lang="en-US" altLang="ja-JP"/>
              <a:t>Shoichi Kitazawa,ATR</a:t>
            </a:r>
          </a:p>
        </p:txBody>
      </p:sp>
      <p:sp>
        <p:nvSpPr>
          <p:cNvPr id="4100" name="スライド番号プレースホルダー 5"/>
          <p:cNvSpPr>
            <a:spLocks noGrp="1"/>
          </p:cNvSpPr>
          <p:nvPr>
            <p:ph type="sldNum" sz="quarter" idx="12"/>
          </p:nvPr>
        </p:nvSpPr>
        <p:spPr>
          <a:noFill/>
          <a:ln>
            <a:miter lim="800000"/>
            <a:headEnd/>
            <a:tailEnd/>
          </a:ln>
        </p:spPr>
        <p:txBody>
          <a:bodyPr/>
          <a:lstStyle/>
          <a:p>
            <a:r>
              <a:rPr lang="en-US" altLang="ja-JP"/>
              <a:t>Slide </a:t>
            </a:r>
            <a:fld id="{706A6CBF-2122-4B1A-A832-61121D78B413}" type="slidenum">
              <a:rPr lang="en-US" altLang="ja-JP"/>
              <a:pPr/>
              <a:t>7</a:t>
            </a:fld>
            <a:endParaRPr lang="en-US" altLang="ja-JP"/>
          </a:p>
        </p:txBody>
      </p:sp>
      <p:graphicFrame>
        <p:nvGraphicFramePr>
          <p:cNvPr id="8" name="Table 5"/>
          <p:cNvGraphicFramePr>
            <a:graphicFrameLocks noGrp="1" noChangeAspect="1"/>
          </p:cNvGraphicFramePr>
          <p:nvPr>
            <p:extLst>
              <p:ext uri="{D42A27DB-BD31-4B8C-83A1-F6EECF244321}">
                <p14:modId xmlns:p14="http://schemas.microsoft.com/office/powerpoint/2010/main" xmlns="" val="2274331448"/>
              </p:ext>
            </p:extLst>
          </p:nvPr>
        </p:nvGraphicFramePr>
        <p:xfrm>
          <a:off x="276988" y="1825218"/>
          <a:ext cx="8543484" cy="4290174"/>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1268"/>
              </a:tblGrid>
              <a:tr h="318113">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37021">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42980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10101">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42980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4002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4002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429806">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42980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429806">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r>
              <a:tr h="343655">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smtClean="0">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smtClean="0"/>
              <a:t>Plan for Teleconference and </a:t>
            </a:r>
            <a:br>
              <a:rPr lang="en-US" altLang="ja-JP" dirty="0" smtClean="0"/>
            </a:br>
            <a:r>
              <a:rPr lang="en-US" altLang="ja-JP" dirty="0" smtClean="0"/>
              <a:t>July </a:t>
            </a:r>
            <a:r>
              <a:rPr lang="en-US" altLang="ja-JP" dirty="0" smtClean="0"/>
              <a:t>Meeting</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2016</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Shoichi Kitazawa,ATR</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8</a:t>
            </a:fld>
            <a:endParaRPr lang="en-US" altLang="ja-JP"/>
          </a:p>
        </p:txBody>
      </p:sp>
      <p:sp>
        <p:nvSpPr>
          <p:cNvPr id="8" name="コンテンツ プレースホルダ 2"/>
          <p:cNvSpPr txBox="1">
            <a:spLocks/>
          </p:cNvSpPr>
          <p:nvPr/>
        </p:nvSpPr>
        <p:spPr>
          <a:xfrm>
            <a:off x="251520" y="1772816"/>
            <a:ext cx="8640960" cy="4680520"/>
          </a:xfrm>
          <a:prstGeom prst="rect">
            <a:avLst/>
          </a:prstGeom>
        </p:spPr>
        <p:txBody>
          <a:bodyPr>
            <a:normAutofit fontScale="92500" lnSpcReduction="20000"/>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Weekly Teleconference</a:t>
            </a:r>
          </a:p>
          <a:p>
            <a:pPr marL="342900" indent="-342900" eaLnBrk="1" hangingPunct="1">
              <a:spcBef>
                <a:spcPct val="20000"/>
              </a:spcBef>
              <a:buFont typeface="Arial" pitchFamily="34" charset="0"/>
              <a:buChar char="•"/>
              <a:defRPr/>
            </a:pPr>
            <a:r>
              <a:rPr kumimoji="1" lang="en-US" altLang="ja-JP" sz="2600" kern="0" dirty="0" smtClean="0">
                <a:latin typeface="+mn-lt"/>
              </a:rPr>
              <a:t>Start from </a:t>
            </a:r>
            <a:r>
              <a:rPr kumimoji="1" lang="en-US" altLang="ja-JP" sz="2600" kern="0" dirty="0" smtClean="0">
                <a:latin typeface="+mn-lt"/>
              </a:rPr>
              <a:t>May 31</a:t>
            </a:r>
            <a:r>
              <a:rPr kumimoji="1" lang="en-US" altLang="ja-JP" sz="2600" kern="0" baseline="30000" dirty="0" smtClean="0">
                <a:latin typeface="+mn-lt"/>
              </a:rPr>
              <a:t>st</a:t>
            </a:r>
            <a:r>
              <a:rPr kumimoji="1" lang="en-US" altLang="ja-JP" sz="2600" kern="0" dirty="0" smtClean="0">
                <a:latin typeface="+mn-lt"/>
              </a:rPr>
              <a:t> Tue </a:t>
            </a:r>
            <a:r>
              <a:rPr kumimoji="1" lang="en-US" altLang="ja-JP" sz="2600" kern="0" dirty="0" smtClean="0">
                <a:latin typeface="+mn-lt"/>
              </a:rPr>
              <a:t>21:00 ET / </a:t>
            </a:r>
            <a:r>
              <a:rPr kumimoji="1" lang="en-US" altLang="ja-JP" sz="2600" kern="0" dirty="0" smtClean="0">
                <a:latin typeface="+mn-lt"/>
              </a:rPr>
              <a:t>June 1</a:t>
            </a:r>
            <a:r>
              <a:rPr kumimoji="1" lang="en-US" altLang="ja-JP" sz="2600" kern="0" baseline="30000" dirty="0" smtClean="0">
                <a:latin typeface="+mn-lt"/>
              </a:rPr>
              <a:t>st</a:t>
            </a:r>
            <a:r>
              <a:rPr kumimoji="1" lang="en-US" altLang="ja-JP" sz="2600" kern="0" dirty="0" smtClean="0">
                <a:latin typeface="+mn-lt"/>
              </a:rPr>
              <a:t> Wed </a:t>
            </a:r>
            <a:r>
              <a:rPr kumimoji="1" lang="en-US" altLang="ja-JP" sz="2600" kern="0" dirty="0" smtClean="0">
                <a:latin typeface="+mn-lt"/>
              </a:rPr>
              <a:t>10:00JST  </a:t>
            </a:r>
            <a:r>
              <a:rPr kumimoji="1" lang="en-US" altLang="ja-JP" sz="2600" kern="0" dirty="0" smtClean="0">
                <a:latin typeface="+mn-lt"/>
              </a:rPr>
              <a:t> to one week before July </a:t>
            </a:r>
            <a:r>
              <a:rPr kumimoji="1" lang="en-US" altLang="ja-JP" sz="2600" kern="0" dirty="0" smtClean="0">
                <a:latin typeface="+mn-lt"/>
              </a:rPr>
              <a:t>meeting</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1" lang="en-US" altLang="ja-JP" sz="2600" kern="0" dirty="0" smtClean="0">
                <a:latin typeface="+mn-lt"/>
              </a:rPr>
              <a:t>Duration:1 hour</a:t>
            </a:r>
          </a:p>
          <a:p>
            <a:pPr marL="342900" lvl="0" indent="-342900" eaLnBrk="1" hangingPunct="1">
              <a:spcBef>
                <a:spcPct val="20000"/>
              </a:spcBef>
              <a:buFontTx/>
              <a:buChar char="•"/>
            </a:pPr>
            <a:r>
              <a:rPr kumimoji="1" lang="en-US" altLang="ja-JP" sz="2800" kern="0" dirty="0" smtClean="0">
                <a:solidFill>
                  <a:srgbClr val="000000"/>
                </a:solidFill>
                <a:latin typeface="Arial"/>
              </a:rPr>
              <a:t>Access https://global.gotomeeting.com/join/254904533 </a:t>
            </a:r>
          </a:p>
          <a:p>
            <a:pPr marL="342900" lvl="0" indent="-342900" eaLnBrk="1" hangingPunct="1">
              <a:spcBef>
                <a:spcPct val="20000"/>
              </a:spcBef>
              <a:buFontTx/>
              <a:buChar char="•"/>
            </a:pPr>
            <a:r>
              <a:rPr kumimoji="1" lang="en-US" altLang="ja-JP" sz="2800" kern="0" dirty="0" smtClean="0">
                <a:solidFill>
                  <a:srgbClr val="000000"/>
                </a:solidFill>
                <a:latin typeface="Arial"/>
              </a:rPr>
              <a:t>Meeting Password: </a:t>
            </a:r>
            <a:r>
              <a:rPr kumimoji="1" lang="en-US" altLang="ja-JP" sz="2800" kern="0" dirty="0" err="1" smtClean="0">
                <a:solidFill>
                  <a:srgbClr val="000000"/>
                </a:solidFill>
                <a:latin typeface="Arial"/>
              </a:rPr>
              <a:t>sru</a:t>
            </a:r>
            <a:r>
              <a:rPr kumimoji="1" lang="en-US" altLang="ja-JP" sz="2800" kern="0" dirty="0" smtClean="0">
                <a:solidFill>
                  <a:srgbClr val="000000"/>
                </a:solidFill>
                <a:latin typeface="Arial"/>
              </a:rPr>
              <a:t> </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July </a:t>
            </a: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Meeting</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5 </a:t>
            </a: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meeting </a:t>
            </a: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slot (Including TG12 joint</a:t>
            </a:r>
            <a:r>
              <a:rPr kumimoji="1" lang="en-US" altLang="ja-JP" sz="2800" b="0" i="0" u="none" strike="noStrike" kern="0" cap="none" spc="0" normalizeH="0" noProof="0" dirty="0" smtClean="0">
                <a:ln>
                  <a:noFill/>
                </a:ln>
                <a:solidFill>
                  <a:schemeClr val="tx1"/>
                </a:solidFill>
                <a:effectLst/>
                <a:uLnTx/>
                <a:uFillTx/>
                <a:latin typeface="+mn-lt"/>
                <a:ea typeface="+mn-ea"/>
                <a:cs typeface="+mn-cs"/>
              </a:rPr>
              <a:t> meeting)</a:t>
            </a: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600" b="0" i="0" u="none" strike="noStrike" kern="0" cap="none" spc="0" normalizeH="0" baseline="0" noProof="0" dirty="0" smtClean="0">
                <a:ln>
                  <a:noFill/>
                </a:ln>
                <a:solidFill>
                  <a:schemeClr val="tx1"/>
                </a:solidFill>
                <a:effectLst/>
                <a:uLnTx/>
                <a:uFillTx/>
                <a:latin typeface="+mn-lt"/>
              </a:rPr>
              <a:t>Hearing </a:t>
            </a:r>
            <a:r>
              <a:rPr kumimoji="1" lang="en-US" altLang="ja-JP" sz="2600" b="0" i="0" u="none" strike="noStrike" kern="0" cap="none" spc="0" normalizeH="0" baseline="0" noProof="0" dirty="0" smtClean="0">
                <a:ln>
                  <a:noFill/>
                </a:ln>
                <a:solidFill>
                  <a:schemeClr val="tx1"/>
                </a:solidFill>
                <a:effectLst/>
                <a:uLnTx/>
                <a:uFillTx/>
                <a:latin typeface="+mn-lt"/>
              </a:rPr>
              <a:t>presentations</a:t>
            </a:r>
          </a:p>
          <a:p>
            <a:pPr marL="742950" lvl="1" indent="-285750" eaLnBrk="1" hangingPunct="1">
              <a:spcBef>
                <a:spcPct val="20000"/>
              </a:spcBef>
              <a:buFontTx/>
              <a:buChar char="–"/>
              <a:defRPr/>
            </a:pPr>
            <a:r>
              <a:rPr kumimoji="1" lang="en-US" altLang="ja-JP" sz="2600" kern="0" dirty="0" smtClean="0">
                <a:latin typeface="+mn-lt"/>
              </a:rPr>
              <a:t>Resolve of comment collection</a:t>
            </a:r>
            <a:r>
              <a:rPr kumimoji="1" lang="en-US" altLang="ja-JP" sz="2600" kern="0" dirty="0" smtClean="0">
                <a:latin typeface="+mn-lt"/>
              </a:rPr>
              <a:t>.</a:t>
            </a:r>
            <a:endParaRPr kumimoji="1" lang="en-US" altLang="ja-JP" sz="2600" b="0" i="0" u="none" strike="noStrike" kern="0" cap="none" spc="0" normalizeH="0" baseline="0" noProof="0" dirty="0" smtClean="0">
              <a:ln>
                <a:noFill/>
              </a:ln>
              <a:solidFill>
                <a:schemeClr val="tx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600" b="0" i="0" u="none" strike="noStrike" kern="0" cap="none" spc="0" normalizeH="0" baseline="0" noProof="0" dirty="0" smtClean="0">
                <a:ln>
                  <a:noFill/>
                </a:ln>
                <a:solidFill>
                  <a:schemeClr val="tx1"/>
                </a:solidFill>
                <a:effectLst/>
                <a:uLnTx/>
                <a:uFillTx/>
                <a:latin typeface="+mn-lt"/>
              </a:rPr>
              <a:t>Work on </a:t>
            </a:r>
            <a:r>
              <a:rPr kumimoji="1" lang="en-US" altLang="ja-JP" sz="2600" b="0" i="0" u="none" strike="noStrike" kern="0" cap="none" spc="0" normalizeH="0" baseline="0" noProof="0" dirty="0" smtClean="0">
                <a:ln>
                  <a:noFill/>
                </a:ln>
                <a:solidFill>
                  <a:schemeClr val="tx1"/>
                </a:solidFill>
                <a:effectLst/>
                <a:uLnTx/>
                <a:uFillTx/>
                <a:latin typeface="+mn-lt"/>
              </a:rPr>
              <a:t>Draft Document</a:t>
            </a:r>
            <a:endParaRPr kumimoji="1" lang="en-US" altLang="ja-JP" sz="2600" b="0" i="0" u="none" strike="noStrike" kern="0" cap="none" spc="0" normalizeH="0" baseline="0" noProof="0" dirty="0" smtClean="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2895600"/>
            <a:ext cx="7772400" cy="1066800"/>
          </a:xfrm>
        </p:spPr>
        <p:txBody>
          <a:bodyPr/>
          <a:lstStyle/>
          <a:p>
            <a:r>
              <a:rPr kumimoji="1" lang="en-US" altLang="ja-JP" dirty="0" smtClean="0"/>
              <a:t>Thank you!</a:t>
            </a:r>
            <a:endParaRPr kumimoji="1" lang="ja-JP" altLang="en-US" dirty="0"/>
          </a:p>
        </p:txBody>
      </p:sp>
      <p:sp>
        <p:nvSpPr>
          <p:cNvPr id="3" name="日付プレースホルダ 2"/>
          <p:cNvSpPr>
            <a:spLocks noGrp="1"/>
          </p:cNvSpPr>
          <p:nvPr>
            <p:ph type="dt" sz="half" idx="10"/>
          </p:nvPr>
        </p:nvSpPr>
        <p:spPr/>
        <p:txBody>
          <a:bodyPr/>
          <a:lstStyle/>
          <a:p>
            <a:pPr>
              <a:defRPr/>
            </a:pPr>
            <a:r>
              <a:rPr lang="en-US" altLang="ja-JP" smtClean="0"/>
              <a:t>May 2016</a:t>
            </a:r>
            <a:endParaRPr lang="en-US" altLang="ja-JP"/>
          </a:p>
        </p:txBody>
      </p:sp>
      <p:sp>
        <p:nvSpPr>
          <p:cNvPr id="4" name="フッター プレースホルダ 3"/>
          <p:cNvSpPr>
            <a:spLocks noGrp="1"/>
          </p:cNvSpPr>
          <p:nvPr>
            <p:ph type="ftr" sz="quarter" idx="11"/>
          </p:nvPr>
        </p:nvSpPr>
        <p:spPr/>
        <p:txBody>
          <a:bodyPr/>
          <a:lstStyle/>
          <a:p>
            <a:pPr>
              <a:defRPr/>
            </a:pPr>
            <a:r>
              <a:rPr lang="en-US" altLang="ja-JP" smtClean="0"/>
              <a:t>Shoichi Kitazawa,ATR</a:t>
            </a:r>
            <a:endParaRPr lang="en-US" altLang="ja-JP"/>
          </a:p>
        </p:txBody>
      </p:sp>
      <p:sp>
        <p:nvSpPr>
          <p:cNvPr id="5" name="スライド番号プレースホルダ 4"/>
          <p:cNvSpPr>
            <a:spLocks noGrp="1"/>
          </p:cNvSpPr>
          <p:nvPr>
            <p:ph type="sldNum" sz="quarter" idx="12"/>
          </p:nvPr>
        </p:nvSpPr>
        <p:spPr/>
        <p:txBody>
          <a:bodyPr/>
          <a:lstStyle/>
          <a:p>
            <a:pPr>
              <a:defRPr/>
            </a:pPr>
            <a:r>
              <a:rPr lang="en-US" altLang="ja-JP" smtClean="0"/>
              <a:t>Slide </a:t>
            </a:r>
            <a:fld id="{D78FD698-95C0-4845-8AA1-AE13DC99F872}" type="slidenum">
              <a:rPr lang="en-US" altLang="ja-JP" smtClean="0"/>
              <a:pPr>
                <a:defRPr/>
              </a:pPr>
              <a:t>9</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397</TotalTime>
  <Words>446</Words>
  <Application>Microsoft Office PowerPoint</Application>
  <PresentationFormat>画面に合わせる (4:3)</PresentationFormat>
  <Paragraphs>147</Paragraphs>
  <Slides>9</Slides>
  <Notes>2</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IEEE-P802_15</vt:lpstr>
      <vt:lpstr>スライド 1</vt:lpstr>
      <vt:lpstr>IEEE 802.15 TG4s Closing report</vt:lpstr>
      <vt:lpstr>TG4s schedule for the week</vt:lpstr>
      <vt:lpstr>Agenda for the week</vt:lpstr>
      <vt:lpstr>Accomplishment for the meeting</vt:lpstr>
      <vt:lpstr>Contributions</vt:lpstr>
      <vt:lpstr>Timeline</vt:lpstr>
      <vt:lpstr>Plan for Teleconference and  July Meeting</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Closing Report</dc:title>
  <dc:subject>IEEE 802.15 &lt;subject&gt;</dc:subject>
  <dc:creator>kitazawa</dc:creator>
  <dc:description>15-16-0422-00-004s</dc:description>
  <cp:lastModifiedBy>kitazawa</cp:lastModifiedBy>
  <cp:lastPrinted>1998-02-10T13:28:06Z</cp:lastPrinted>
  <dcterms:created xsi:type="dcterms:W3CDTF">2015-09-17T07:42:00Z</dcterms:created>
  <dcterms:modified xsi:type="dcterms:W3CDTF">2016-05-19T22:23:17Z</dcterms:modified>
</cp:coreProperties>
</file>