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9" r:id="rId2"/>
    <p:sldId id="258" r:id="rId3"/>
    <p:sldId id="273" r:id="rId4"/>
    <p:sldId id="270" r:id="rId5"/>
    <p:sldId id="268" r:id="rId6"/>
    <p:sldId id="271" r:id="rId7"/>
    <p:sldId id="256" r:id="rId8"/>
    <p:sldId id="266" r:id="rId9"/>
    <p:sldId id="272"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5" d="100"/>
          <a:sy n="65" d="100"/>
        </p:scale>
        <p:origin x="-576"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ja-JP"/>
              <a:t>Page </a:t>
            </a:r>
            <a:fld id="{F0FFAB03-89E0-4626-923C-3D0035B3C66E}" type="slidenum">
              <a:rPr lang="en-US" altLang="ja-JP"/>
              <a:pPr>
                <a:defRPr/>
              </a:pPr>
              <a:t>&lt;#&gt;</a:t>
            </a:fld>
            <a:endParaRPr lang="en-US" altLang="ja-JP"/>
          </a:p>
        </p:txBody>
      </p:sp>
      <p:sp>
        <p:nvSpPr>
          <p:cNvPr id="7174"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ja-JP" sz="1200" smtClean="0"/>
              <a:t>Submission</a:t>
            </a:r>
          </a:p>
        </p:txBody>
      </p:sp>
      <p:sp>
        <p:nvSpPr>
          <p:cNvPr id="7176"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ja-JP"/>
              <a:t>Page </a:t>
            </a:r>
            <a:fld id="{44F6FFEA-2EA3-41B8-9D1F-84CF1B7A7AF6}" type="slidenum">
              <a:rPr lang="en-US" altLang="ja-JP"/>
              <a:pPr>
                <a:defRPr/>
              </a:pPr>
              <a:t>&lt;#&gt;</a:t>
            </a:fld>
            <a:endParaRPr lang="en-US" altLang="ja-JP"/>
          </a:p>
        </p:txBody>
      </p:sp>
      <p:sp>
        <p:nvSpPr>
          <p:cNvPr id="5128"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ltLang="ja-JP"/>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ln/>
        </p:spPr>
        <p:txBody>
          <a:bodyPr/>
          <a:lstStyle/>
          <a:p>
            <a:r>
              <a:rPr lang="en-US" altLang="ja-JP" dirty="0" smtClean="0"/>
              <a:t>April 2013</a:t>
            </a:r>
            <a:endParaRPr lang="en-US" altLang="ja-JP" dirty="0"/>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smtClean="0"/>
              <a:t>Shoichi Kitazawa (ATR)</a:t>
            </a:r>
            <a:endParaRPr lang="en-US" altLang="ja-JP" dirty="0"/>
          </a:p>
        </p:txBody>
      </p:sp>
      <p:sp>
        <p:nvSpPr>
          <p:cNvPr id="7" name="Rectangle 7"/>
          <p:cNvSpPr>
            <a:spLocks noGrp="1" noChangeArrowheads="1"/>
          </p:cNvSpPr>
          <p:nvPr>
            <p:ph type="sldNum" sz="quarter" idx="5"/>
          </p:nvPr>
        </p:nvSpPr>
        <p:spPr>
          <a:xfrm>
            <a:off x="2933700" y="8985250"/>
            <a:ext cx="801688" cy="184666"/>
          </a:xfrm>
          <a:ln/>
        </p:spPr>
        <p:txBody>
          <a:bodyPr/>
          <a:lstStyle/>
          <a:p>
            <a:r>
              <a:rPr lang="en-US" altLang="ja-JP" dirty="0"/>
              <a:t>Page </a:t>
            </a:r>
            <a:fld id="{77570724-D4C2-4805-9F96-77169DE31113}" type="slidenum">
              <a:rPr lang="en-US" altLang="ja-JP"/>
              <a:pPr/>
              <a:t>4</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a:ln>
            <a:miter lim="800000"/>
            <a:headEnd/>
            <a:tailEnd/>
          </a:ln>
        </p:spPr>
        <p:txBody>
          <a:bodyPr/>
          <a:lstStyle/>
          <a:p>
            <a:r>
              <a:rPr lang="en-US" altLang="ja-JP"/>
              <a:t>doc.: IEEE 802.15-&lt;doc#&gt;</a:t>
            </a:r>
          </a:p>
        </p:txBody>
      </p:sp>
      <p:sp>
        <p:nvSpPr>
          <p:cNvPr id="6147" name="Rectangle 3"/>
          <p:cNvSpPr>
            <a:spLocks noGrp="1" noChangeArrowheads="1"/>
          </p:cNvSpPr>
          <p:nvPr>
            <p:ph type="dt" sz="quarter" idx="1"/>
          </p:nvPr>
        </p:nvSpPr>
        <p:spPr>
          <a:noFill/>
          <a:ln>
            <a:miter lim="800000"/>
            <a:headEnd/>
            <a:tailEnd/>
          </a:ln>
        </p:spPr>
        <p:txBody>
          <a:bodyPr/>
          <a:lstStyle/>
          <a:p>
            <a:r>
              <a:rPr lang="en-US" altLang="ja-JP"/>
              <a:t>&lt;month year&gt;</a:t>
            </a:r>
          </a:p>
        </p:txBody>
      </p:sp>
      <p:sp>
        <p:nvSpPr>
          <p:cNvPr id="6148" name="Rectangle 6"/>
          <p:cNvSpPr>
            <a:spLocks noGrp="1" noChangeArrowheads="1"/>
          </p:cNvSpPr>
          <p:nvPr>
            <p:ph type="ftr" sz="quarter" idx="4"/>
          </p:nvPr>
        </p:nvSpPr>
        <p:spPr>
          <a:noFill/>
          <a:ln>
            <a:miter lim="800000"/>
            <a:headEnd/>
            <a:tailEnd/>
          </a:ln>
        </p:spPr>
        <p:txBody>
          <a:bodyPr/>
          <a:lstStyle/>
          <a:p>
            <a:pPr lvl="4"/>
            <a:r>
              <a:rPr lang="en-US" altLang="ja-JP"/>
              <a:t>&lt;author&gt;, &lt;company&gt;</a:t>
            </a:r>
          </a:p>
        </p:txBody>
      </p:sp>
      <p:sp>
        <p:nvSpPr>
          <p:cNvPr id="6149" name="Rectangle 7"/>
          <p:cNvSpPr>
            <a:spLocks noGrp="1" noChangeArrowheads="1"/>
          </p:cNvSpPr>
          <p:nvPr>
            <p:ph type="sldNum" sz="quarter" idx="5"/>
          </p:nvPr>
        </p:nvSpPr>
        <p:spPr>
          <a:noFill/>
          <a:ln>
            <a:miter lim="800000"/>
            <a:headEnd/>
            <a:tailEnd/>
          </a:ln>
        </p:spPr>
        <p:txBody>
          <a:bodyPr/>
          <a:lstStyle/>
          <a:p>
            <a:r>
              <a:rPr lang="en-US" altLang="ja-JP"/>
              <a:t>Page </a:t>
            </a:r>
            <a:fld id="{032098A4-65E9-488D-8479-2100CCEEE1A0}" type="slidenum">
              <a:rPr lang="en-US" altLang="ja-JP"/>
              <a:pPr/>
              <a:t>7</a:t>
            </a:fld>
            <a:endParaRPr lang="en-US" altLang="ja-JP"/>
          </a:p>
        </p:txBody>
      </p:sp>
      <p:sp>
        <p:nvSpPr>
          <p:cNvPr id="6150" name="Rectangle 2"/>
          <p:cNvSpPr>
            <a:spLocks noGrp="1" noRot="1" noChangeAspect="1" noChangeArrowheads="1" noTextEdit="1"/>
          </p:cNvSpPr>
          <p:nvPr>
            <p:ph type="sldImg"/>
          </p:nvPr>
        </p:nvSpPr>
        <p:spPr>
          <a:xfrm>
            <a:off x="1154113" y="701675"/>
            <a:ext cx="4625975" cy="3468688"/>
          </a:xfrm>
          <a:ln/>
        </p:spPr>
      </p:sp>
      <p:sp>
        <p:nvSpPr>
          <p:cNvPr id="6151" name="Rectangle 3"/>
          <p:cNvSpPr>
            <a:spLocks noGrp="1" noChangeArrowheads="1"/>
          </p:cNvSpPr>
          <p:nvPr>
            <p:ph type="body" idx="1"/>
          </p:nvPr>
        </p:nvSpPr>
        <p:spPr>
          <a:noFill/>
        </p:spPr>
        <p:txBody>
          <a:bodyPr/>
          <a:lstStyle/>
          <a:p>
            <a:endParaRPr lang="ja-JP" altLang="ja-JP"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May 2016</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a:t>Shoichi Kitazawa,ATR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D90FBA1F-406D-4570-8D93-1C718CB8028D}" type="slidenum">
              <a:rPr lang="en-US" altLang="ja-JP"/>
              <a:pPr>
                <a:defRPr/>
              </a:pPr>
              <a:t>&lt;#&gt;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May 2016</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a:t>Shoichi Kitazawa,ATR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5B276CEC-641A-426A-A4CF-567A72D18702}" type="slidenum">
              <a:rPr lang="en-US" altLang="ja-JP"/>
              <a:pPr>
                <a:defRPr/>
              </a:pPr>
              <a:t>&lt;#&gt;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May 2016</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a:t>Shoichi Kitazawa,ATR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9965E71D-4B90-4FBE-BACA-94EDF2C2D44D}" type="slidenum">
              <a:rPr lang="en-US" altLang="ja-JP"/>
              <a:pPr>
                <a:defRPr/>
              </a:pPr>
              <a:t>&lt;#&gt;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May 2016</a:t>
            </a: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a:t>Shoichi Kitazawa,ATR</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99E8EDB0-6A65-4C48-A53B-D0F68D84F66B}" type="slidenum">
              <a:rPr lang="en-US" altLang="ja-JP"/>
              <a:pPr>
                <a:defRPr/>
              </a:pPr>
              <a:t>&lt;#&gt;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May 2016</a:t>
            </a: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a:t>Shoichi Kitazawa,ATR</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F3D8D98C-E633-46DD-BF4A-82FDB30C79BB}" type="slidenum">
              <a:rPr lang="en-US" altLang="ja-JP"/>
              <a:pPr>
                <a:defRPr/>
              </a:pPr>
              <a:t>&lt;#&gt;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May 2016</a:t>
            </a: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a:t>Shoichi Kitazawa,ATR</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D78FD698-95C0-4845-8AA1-AE13DC99F872}" type="slidenum">
              <a:rPr lang="en-US" altLang="ja-JP"/>
              <a:pPr>
                <a:defRPr/>
              </a:pPr>
              <a:t>&lt;#&gt;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May 2016</a:t>
            </a: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a:t>Shoichi Kitazawa,ATR</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0EE4C87E-7721-4C7F-93D8-C27C7B733789}" type="slidenum">
              <a:rPr lang="en-US" altLang="ja-JP"/>
              <a:pPr>
                <a:defRPr/>
              </a:pPr>
              <a:t>&lt;#&gt;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
        <p:nvSpPr>
          <p:cNvPr id="5" name="フッター プレースホルダー 4"/>
          <p:cNvSpPr>
            <a:spLocks noGrp="1"/>
          </p:cNvSpPr>
          <p:nvPr>
            <p:ph type="ftr" sz="quarter" idx="11"/>
          </p:nvPr>
        </p:nvSpPr>
        <p:spPr>
          <a:xfrm>
            <a:off x="5486400" y="6475413"/>
            <a:ext cx="3124200" cy="182562"/>
          </a:xfrm>
        </p:spPr>
        <p:txBody>
          <a:bodyPr/>
          <a:lstStyle>
            <a:lvl1pPr>
              <a:defRPr/>
            </a:lvl1pPr>
          </a:lstStyle>
          <a:p>
            <a:r>
              <a:rPr lang="en-US" altLang="ja-JP" smtClean="0"/>
              <a:t>Shoichi Kitazawa,ATR</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&lt;#&gt;</a:t>
            </a:fld>
            <a:endParaRPr lang="en-US" altLang="ja-JP" dirty="0"/>
          </a:p>
        </p:txBody>
      </p:sp>
      <p:sp>
        <p:nvSpPr>
          <p:cNvPr id="7" name="日付プレースホルダー 3"/>
          <p:cNvSpPr>
            <a:spLocks noGrp="1"/>
          </p:cNvSpPr>
          <p:nvPr>
            <p:ph type="dt" sz="half" idx="10"/>
          </p:nvPr>
        </p:nvSpPr>
        <p:spPr>
          <a:xfrm>
            <a:off x="685800" y="381000"/>
            <a:ext cx="1600200" cy="212725"/>
          </a:xfrm>
        </p:spPr>
        <p:txBody>
          <a:bodyPr/>
          <a:lstStyle>
            <a:lvl1pPr>
              <a:defRPr/>
            </a:lvl1pPr>
          </a:lstStyle>
          <a:p>
            <a:r>
              <a:rPr lang="en-US" altLang="ja-JP" smtClean="0"/>
              <a:t>May 2016</a:t>
            </a:r>
            <a:endParaRPr lang="en-US" altLang="ja-JP" dirty="0"/>
          </a:p>
        </p:txBody>
      </p:sp>
    </p:spTree>
    <p:extLst>
      <p:ext uri="{BB962C8B-B14F-4D97-AF65-F5344CB8AC3E}">
        <p14:creationId xmlns:p14="http://schemas.microsoft.com/office/powerpoint/2010/main" xmlns="" val="163722690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ea typeface="ＭＳ Ｐゴシック" charset="-128"/>
              </a:defRPr>
            </a:lvl1pPr>
          </a:lstStyle>
          <a:p>
            <a:pPr>
              <a:defRPr/>
            </a:pPr>
            <a:r>
              <a:rPr lang="en-US" altLang="ja-JP" smtClean="0"/>
              <a:t>May 2016</a:t>
            </a:r>
            <a:endParaRPr lang="en-US" altLang="ja-JP"/>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mtClean="0">
                <a:ea typeface="ＭＳ Ｐゴシック" charset="-128"/>
              </a:defRPr>
            </a:lvl1pPr>
          </a:lstStyle>
          <a:p>
            <a:pPr>
              <a:defRPr/>
            </a:pPr>
            <a:r>
              <a:rPr lang="en-US" altLang="ja-JP"/>
              <a:t>Shoichi Kitazawa,ATR</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ea typeface="ＭＳ Ｐゴシック" charset="-128"/>
              </a:defRPr>
            </a:lvl1pPr>
          </a:lstStyle>
          <a:p>
            <a:pPr>
              <a:defRPr/>
            </a:pPr>
            <a:r>
              <a:rPr lang="en-US" altLang="ja-JP"/>
              <a:t>Slide </a:t>
            </a:r>
            <a:fld id="{2013AF30-E9D5-4990-80B2-CABF7B6EC42E}" type="slidenum">
              <a:rPr lang="en-US" altLang="ja-JP"/>
              <a:pPr>
                <a:defRPr/>
              </a:pPr>
              <a:t>&lt;#&gt;</a:t>
            </a:fld>
            <a:endParaRPr lang="en-US" altLang="ja-JP"/>
          </a:p>
        </p:txBody>
      </p:sp>
      <p:sp>
        <p:nvSpPr>
          <p:cNvPr id="1031" name="Rectangle 7"/>
          <p:cNvSpPr>
            <a:spLocks noChangeArrowheads="1"/>
          </p:cNvSpPr>
          <p:nvPr/>
        </p:nvSpPr>
        <p:spPr bwMode="auto">
          <a:xfrm>
            <a:off x="4495800" y="394156"/>
            <a:ext cx="3962400" cy="215444"/>
          </a:xfrm>
          <a:prstGeom prst="rect">
            <a:avLst/>
          </a:prstGeom>
          <a:noFill/>
          <a:ln w="9525">
            <a:noFill/>
            <a:miter lim="800000"/>
            <a:headEnd/>
            <a:tailEnd/>
          </a:ln>
          <a:effectLst/>
        </p:spPr>
        <p:txBody>
          <a:bodyPr lIns="0" tIns="0" rIns="0" bIns="0" anchor="b">
            <a:spAutoFit/>
          </a:bodyPr>
          <a:lstStyle/>
          <a:p>
            <a:pPr marL="712788"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charset="-128"/>
              </a:rPr>
              <a:t>doc.: IEEE </a:t>
            </a:r>
            <a:r>
              <a:rPr lang="en-US" altLang="ja-JP" sz="1400" b="1" dirty="0" smtClean="0">
                <a:ea typeface="ＭＳ Ｐゴシック" charset="-128"/>
              </a:rPr>
              <a:t>802. </a:t>
            </a:r>
            <a:r>
              <a:rPr lang="en-US" altLang="ja-JP" sz="1400" b="1" dirty="0" smtClean="0">
                <a:ea typeface="ＭＳ Ｐゴシック" charset="-128"/>
              </a:rPr>
              <a:t>15-16-0422-00-004s</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ja-JP">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日付プレースホルダー 1"/>
          <p:cNvSpPr>
            <a:spLocks noGrp="1"/>
          </p:cNvSpPr>
          <p:nvPr>
            <p:ph type="dt" sz="quarter" idx="10"/>
          </p:nvPr>
        </p:nvSpPr>
        <p:spPr>
          <a:noFill/>
          <a:ln>
            <a:miter lim="800000"/>
            <a:headEnd/>
            <a:tailEnd/>
          </a:ln>
        </p:spPr>
        <p:txBody>
          <a:bodyPr/>
          <a:lstStyle/>
          <a:p>
            <a:r>
              <a:rPr lang="en-US" altLang="ja-JP" smtClean="0"/>
              <a:t>May 2016</a:t>
            </a:r>
            <a:endParaRPr lang="en-US" altLang="ja-JP" dirty="0"/>
          </a:p>
        </p:txBody>
      </p:sp>
      <p:sp>
        <p:nvSpPr>
          <p:cNvPr id="2051" name="フッター プレースホルダー 2"/>
          <p:cNvSpPr>
            <a:spLocks noGrp="1"/>
          </p:cNvSpPr>
          <p:nvPr>
            <p:ph type="ftr" sz="quarter" idx="11"/>
          </p:nvPr>
        </p:nvSpPr>
        <p:spPr>
          <a:noFill/>
          <a:ln>
            <a:miter lim="800000"/>
            <a:headEnd/>
            <a:tailEnd/>
          </a:ln>
        </p:spPr>
        <p:txBody>
          <a:bodyPr/>
          <a:lstStyle/>
          <a:p>
            <a:r>
              <a:rPr lang="en-US" altLang="ja-JP" dirty="0"/>
              <a:t>Shoichi </a:t>
            </a:r>
            <a:r>
              <a:rPr lang="en-US" altLang="ja-JP" dirty="0" err="1"/>
              <a:t>Kitazawa,ATR</a:t>
            </a:r>
            <a:endParaRPr lang="en-US" altLang="ja-JP"/>
          </a:p>
        </p:txBody>
      </p:sp>
      <p:sp>
        <p:nvSpPr>
          <p:cNvPr id="2052" name="スライド番号プレースホルダー 3"/>
          <p:cNvSpPr>
            <a:spLocks noGrp="1"/>
          </p:cNvSpPr>
          <p:nvPr>
            <p:ph type="sldNum" sz="quarter" idx="12"/>
          </p:nvPr>
        </p:nvSpPr>
        <p:spPr>
          <a:noFill/>
          <a:ln>
            <a:miter lim="800000"/>
            <a:headEnd/>
            <a:tailEnd/>
          </a:ln>
        </p:spPr>
        <p:txBody>
          <a:bodyPr/>
          <a:lstStyle/>
          <a:p>
            <a:r>
              <a:rPr lang="en-US" altLang="ja-JP"/>
              <a:t>Slide </a:t>
            </a:r>
            <a:fld id="{07A4A8D4-A6EB-4596-BC11-A7733F1E04B3}" type="slidenum">
              <a:rPr lang="en-US" altLang="ja-JP"/>
              <a:pPr/>
              <a:t>1</a:t>
            </a:fld>
            <a:endParaRPr lang="en-US" altLang="ja-JP"/>
          </a:p>
        </p:txBody>
      </p:sp>
      <p:sp>
        <p:nvSpPr>
          <p:cNvPr id="27651" name="Rectangle 3"/>
          <p:cNvSpPr>
            <a:spLocks noChangeArrowheads="1"/>
          </p:cNvSpPr>
          <p:nvPr/>
        </p:nvSpPr>
        <p:spPr bwMode="auto">
          <a:xfrm>
            <a:off x="152400" y="609600"/>
            <a:ext cx="8991600" cy="473462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type="none" w="sm" len="sm"/>
                <a:tailEnd type="none" w="sm" len="sm"/>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pPr>
              <a:defRPr/>
            </a:pP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Submission Title: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[TG4s Closing Report for </a:t>
            </a:r>
            <a:r>
              <a:rPr lang="en-US" altLang="ja-JP" sz="1600" dirty="0" smtClean="0">
                <a:solidFill>
                  <a:schemeClr val="tx2"/>
                </a:solidFill>
                <a:ea typeface="ＭＳ Ｐゴシック" charset="-128"/>
              </a:rPr>
              <a:t>May </a:t>
            </a:r>
            <a:r>
              <a:rPr lang="en-US" altLang="ja-JP" sz="1600" dirty="0" smtClean="0">
                <a:solidFill>
                  <a:schemeClr val="tx2"/>
                </a:solidFill>
                <a:ea typeface="ＭＳ Ｐゴシック" charset="-128"/>
              </a:rPr>
              <a:t>2016]</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Date Submitted: </a:t>
            </a:r>
            <a:r>
              <a:rPr lang="en-US" altLang="ja-JP" sz="1600" dirty="0" smtClean="0">
                <a:solidFill>
                  <a:schemeClr val="tx2"/>
                </a:solidFill>
                <a:ea typeface="ＭＳ Ｐゴシック" charset="-128"/>
              </a:rPr>
              <a:t>[</a:t>
            </a:r>
            <a:r>
              <a:rPr lang="en-US" altLang="ja-JP" sz="1600" dirty="0" smtClean="0">
                <a:solidFill>
                  <a:schemeClr val="tx2"/>
                </a:solidFill>
                <a:ea typeface="ＭＳ Ｐゴシック" charset="-128"/>
              </a:rPr>
              <a:t>19</a:t>
            </a:r>
            <a:r>
              <a:rPr lang="en-US" altLang="ja-JP" sz="1600" dirty="0" smtClean="0">
                <a:ea typeface="ＭＳ Ｐゴシック" charset="-128"/>
              </a:rPr>
              <a:t> </a:t>
            </a:r>
            <a:r>
              <a:rPr lang="en-US" altLang="ja-JP" sz="1600" dirty="0" smtClean="0">
                <a:solidFill>
                  <a:schemeClr val="tx2"/>
                </a:solidFill>
                <a:ea typeface="ＭＳ Ｐゴシック" charset="-128"/>
              </a:rPr>
              <a:t>March 2016]</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Source:</a:t>
            </a:r>
            <a:r>
              <a:rPr lang="en-US" altLang="ja-JP" sz="1600" dirty="0">
                <a:solidFill>
                  <a:schemeClr val="tx2"/>
                </a:solidFill>
                <a:ea typeface="ＭＳ Ｐゴシック" charset="-128"/>
              </a:rPr>
              <a:t> [Shoichi Kitazawa] Company [ATR]</a:t>
            </a:r>
          </a:p>
          <a:p>
            <a:pPr>
              <a:defRPr/>
            </a:pPr>
            <a:r>
              <a:rPr lang="en-US" altLang="ja-JP" sz="1600" dirty="0">
                <a:solidFill>
                  <a:schemeClr val="tx2"/>
                </a:solidFill>
                <a:ea typeface="ＭＳ Ｐゴシック" charset="-128"/>
              </a:rPr>
              <a:t>Address [Hikaridai, Seika, Kyoto JAPAN]</a:t>
            </a:r>
          </a:p>
          <a:p>
            <a:pPr>
              <a:defRPr/>
            </a:pPr>
            <a:r>
              <a:rPr lang="en-US" altLang="ja-JP" sz="1600" dirty="0">
                <a:solidFill>
                  <a:schemeClr val="tx2"/>
                </a:solidFill>
                <a:ea typeface="ＭＳ Ｐゴシック" charset="-128"/>
              </a:rPr>
              <a:t>Voice</a:t>
            </a:r>
            <a:r>
              <a:rPr lang="en-US" altLang="ja-JP" sz="1600" dirty="0">
                <a:ea typeface="ＭＳ Ｐゴシック" charset="-128"/>
              </a:rPr>
              <a:t>:[+81-774-95-1565</a:t>
            </a:r>
            <a:r>
              <a:rPr lang="en-US" altLang="ja-JP" sz="1600" dirty="0">
                <a:solidFill>
                  <a:schemeClr val="tx2"/>
                </a:solidFill>
                <a:ea typeface="ＭＳ Ｐゴシック" charset="-128"/>
              </a:rPr>
              <a:t>], FAX: [], E-Mail:[kitazawa@atr.jp]	</a:t>
            </a:r>
          </a:p>
          <a:p>
            <a:pPr>
              <a:spcBef>
                <a:spcPts val="600"/>
              </a:spcBef>
              <a:spcAft>
                <a:spcPts val="600"/>
              </a:spcAft>
              <a:defRPr/>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 ]</a:t>
            </a:r>
            <a:endParaRPr lang="en-US" altLang="ja-JP" sz="1600" dirty="0">
              <a:solidFill>
                <a:schemeClr val="tx2"/>
              </a:solidFill>
              <a:ea typeface="ＭＳ Ｐゴシック" charset="-128"/>
            </a:endParaRPr>
          </a:p>
          <a:p>
            <a:pPr>
              <a:spcBef>
                <a:spcPts val="100"/>
              </a:spcBef>
              <a:spcAft>
                <a:spcPts val="100"/>
              </a:spcAft>
              <a:defRPr/>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[TG4s</a:t>
            </a:r>
            <a:r>
              <a:rPr lang="en-US" altLang="ja-JP" sz="1600" dirty="0" smtClean="0">
                <a:ea typeface="ＭＳ Ｐゴシック" pitchFamily="-65" charset="-128"/>
              </a:rPr>
              <a:t> c</a:t>
            </a:r>
            <a:r>
              <a:rPr lang="en-US" altLang="ja-JP" sz="1600" dirty="0" smtClean="0">
                <a:latin typeface="Times New Roman" pitchFamily="16" charset="0"/>
                <a:ea typeface="ＭＳ Ｐゴシック" pitchFamily="50" charset="-128"/>
              </a:rPr>
              <a:t>losing report </a:t>
            </a:r>
            <a:r>
              <a:rPr lang="en-US" altLang="ja-JP" sz="1600" dirty="0" smtClean="0">
                <a:ea typeface="ＭＳ Ｐゴシック" pitchFamily="-65" charset="-128"/>
              </a:rPr>
              <a:t>for </a:t>
            </a:r>
            <a:r>
              <a:rPr lang="en-US" altLang="ja-JP" sz="1600" dirty="0" smtClean="0">
                <a:solidFill>
                  <a:schemeClr val="tx2"/>
                </a:solidFill>
                <a:ea typeface="ＭＳ Ｐゴシック" charset="-128"/>
              </a:rPr>
              <a:t>May </a:t>
            </a:r>
            <a:r>
              <a:rPr lang="en-US" altLang="ja-JP" sz="1600" dirty="0" smtClean="0">
                <a:solidFill>
                  <a:schemeClr val="tx2"/>
                </a:solidFill>
                <a:ea typeface="ＭＳ Ｐゴシック" charset="-128"/>
              </a:rPr>
              <a:t>2016 </a:t>
            </a:r>
            <a:r>
              <a:rPr lang="en-US" altLang="ja-JP" sz="1600" dirty="0" smtClean="0">
                <a:ea typeface="ＭＳ Ｐゴシック" pitchFamily="-65" charset="-128"/>
              </a:rPr>
              <a:t>at </a:t>
            </a:r>
            <a:r>
              <a:rPr lang="en-US" altLang="ja-JP" sz="1600" dirty="0" smtClean="0">
                <a:ea typeface="ＭＳ Ｐゴシック" pitchFamily="-65" charset="-128"/>
              </a:rPr>
              <a:t>Waikoloa</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[Report progress to WG]</a:t>
            </a: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日付プレースホルダー 3"/>
          <p:cNvSpPr>
            <a:spLocks noGrp="1"/>
          </p:cNvSpPr>
          <p:nvPr>
            <p:ph type="dt" sz="quarter" idx="10"/>
          </p:nvPr>
        </p:nvSpPr>
        <p:spPr>
          <a:noFill/>
          <a:ln>
            <a:miter lim="800000"/>
            <a:headEnd/>
            <a:tailEnd/>
          </a:ln>
        </p:spPr>
        <p:txBody>
          <a:bodyPr/>
          <a:lstStyle/>
          <a:p>
            <a:r>
              <a:rPr lang="en-US" altLang="ja-JP" smtClean="0"/>
              <a:t>May 2016</a:t>
            </a:r>
            <a:endParaRPr lang="en-US" altLang="ja-JP"/>
          </a:p>
        </p:txBody>
      </p:sp>
      <p:sp>
        <p:nvSpPr>
          <p:cNvPr id="3075" name="フッター プレースホルダー 4"/>
          <p:cNvSpPr>
            <a:spLocks noGrp="1"/>
          </p:cNvSpPr>
          <p:nvPr>
            <p:ph type="ftr" sz="quarter" idx="11"/>
          </p:nvPr>
        </p:nvSpPr>
        <p:spPr>
          <a:noFill/>
          <a:ln>
            <a:miter lim="800000"/>
            <a:headEnd/>
            <a:tailEnd/>
          </a:ln>
        </p:spPr>
        <p:txBody>
          <a:bodyPr/>
          <a:lstStyle/>
          <a:p>
            <a:r>
              <a:rPr lang="en-US" altLang="ja-JP"/>
              <a:t>Shoichi Kitazawa,ATR</a:t>
            </a:r>
          </a:p>
        </p:txBody>
      </p:sp>
      <p:sp>
        <p:nvSpPr>
          <p:cNvPr id="3076" name="スライド番号プレースホルダー 5"/>
          <p:cNvSpPr>
            <a:spLocks noGrp="1"/>
          </p:cNvSpPr>
          <p:nvPr>
            <p:ph type="sldNum" sz="quarter" idx="12"/>
          </p:nvPr>
        </p:nvSpPr>
        <p:spPr>
          <a:noFill/>
          <a:ln>
            <a:miter lim="800000"/>
            <a:headEnd/>
            <a:tailEnd/>
          </a:ln>
        </p:spPr>
        <p:txBody>
          <a:bodyPr/>
          <a:lstStyle/>
          <a:p>
            <a:r>
              <a:rPr lang="en-US" altLang="ja-JP"/>
              <a:t>Slide </a:t>
            </a:r>
            <a:fld id="{B5E08AEC-46ED-40F2-81AC-69CFA93FED46}" type="slidenum">
              <a:rPr lang="en-US" altLang="ja-JP"/>
              <a:pPr/>
              <a:t>2</a:t>
            </a:fld>
            <a:endParaRPr lang="en-US" altLang="ja-JP"/>
          </a:p>
        </p:txBody>
      </p:sp>
      <p:sp>
        <p:nvSpPr>
          <p:cNvPr id="3077" name="Rectangle 2"/>
          <p:cNvSpPr>
            <a:spLocks noGrp="1" noChangeArrowheads="1"/>
          </p:cNvSpPr>
          <p:nvPr>
            <p:ph type="ctrTitle"/>
          </p:nvPr>
        </p:nvSpPr>
        <p:spPr>
          <a:xfrm>
            <a:off x="685800" y="2286000"/>
            <a:ext cx="7772400" cy="1143000"/>
          </a:xfrm>
        </p:spPr>
        <p:txBody>
          <a:bodyPr/>
          <a:lstStyle/>
          <a:p>
            <a:r>
              <a:rPr lang="en-US" altLang="ja-JP" b="1" dirty="0" smtClean="0">
                <a:ea typeface="ＭＳ Ｐゴシック" pitchFamily="50" charset="-128"/>
              </a:rPr>
              <a:t>IEEE 802.15 TG4s</a:t>
            </a:r>
            <a:br>
              <a:rPr lang="en-US" altLang="ja-JP" b="1" dirty="0" smtClean="0">
                <a:ea typeface="ＭＳ Ｐゴシック" pitchFamily="50" charset="-128"/>
              </a:rPr>
            </a:br>
            <a:r>
              <a:rPr lang="en-US" altLang="ja-JP" dirty="0" smtClean="0">
                <a:ea typeface="ＭＳ Ｐゴシック" pitchFamily="50" charset="-128"/>
              </a:rPr>
              <a:t>Closing report</a:t>
            </a:r>
            <a:endParaRPr lang="ja-JP" altLang="ja-JP" dirty="0" smtClean="0">
              <a:ea typeface="ＭＳ Ｐゴシック" charset="-128"/>
            </a:endParaRPr>
          </a:p>
        </p:txBody>
      </p:sp>
      <p:sp>
        <p:nvSpPr>
          <p:cNvPr id="3078" name="Rectangle 3"/>
          <p:cNvSpPr>
            <a:spLocks noGrp="1" noChangeArrowheads="1"/>
          </p:cNvSpPr>
          <p:nvPr>
            <p:ph type="subTitle" idx="1"/>
          </p:nvPr>
        </p:nvSpPr>
        <p:spPr/>
        <p:txBody>
          <a:bodyPr/>
          <a:lstStyle/>
          <a:p>
            <a:r>
              <a:rPr lang="en-US" altLang="ja-JP" dirty="0" smtClean="0"/>
              <a:t>Waikoloa</a:t>
            </a:r>
            <a:r>
              <a:rPr lang="en-US" altLang="ja-JP" dirty="0" smtClean="0">
                <a:ea typeface="ＭＳ Ｐゴシック" pitchFamily="50" charset="-128"/>
              </a:rPr>
              <a:t/>
            </a:r>
            <a:br>
              <a:rPr lang="en-US" altLang="ja-JP" dirty="0" smtClean="0">
                <a:ea typeface="ＭＳ Ｐゴシック" pitchFamily="50" charset="-128"/>
              </a:rPr>
            </a:br>
            <a:r>
              <a:rPr lang="en-US" altLang="ja-JP" dirty="0" smtClean="0">
                <a:ea typeface="ＭＳ Ｐゴシック" pitchFamily="50" charset="-128"/>
              </a:rPr>
              <a:t>19 May </a:t>
            </a:r>
            <a:r>
              <a:rPr lang="en-US" altLang="ja-JP" dirty="0" smtClean="0">
                <a:solidFill>
                  <a:schemeClr val="tx2"/>
                </a:solidFill>
                <a:ea typeface="ＭＳ Ｐゴシック" charset="-128"/>
              </a:rPr>
              <a:t>2016</a:t>
            </a:r>
            <a:endParaRPr lang="ja-JP" altLang="ja-JP" dirty="0" smtClean="0">
              <a:ea typeface="ＭＳ Ｐゴシック"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コンテンツ プレースホルダー 8"/>
          <p:cNvGraphicFramePr>
            <a:graphicFrameLocks noGrp="1"/>
          </p:cNvGraphicFramePr>
          <p:nvPr>
            <p:ph idx="1"/>
            <p:extLst>
              <p:ext uri="{D42A27DB-BD31-4B8C-83A1-F6EECF244321}">
                <p14:modId xmlns="" xmlns:p14="http://schemas.microsoft.com/office/powerpoint/2010/main" val="469255265"/>
              </p:ext>
            </p:extLst>
          </p:nvPr>
        </p:nvGraphicFramePr>
        <p:xfrm>
          <a:off x="755576" y="2060848"/>
          <a:ext cx="7272000" cy="2962840"/>
        </p:xfrm>
        <a:graphic>
          <a:graphicData uri="http://schemas.openxmlformats.org/drawingml/2006/table">
            <a:tbl>
              <a:tblPr firstRow="1" bandRow="1">
                <a:tableStyleId>{93296810-A885-4BE3-A3E7-6D5BEEA58F35}</a:tableStyleId>
              </a:tblPr>
              <a:tblGrid>
                <a:gridCol w="1080000"/>
                <a:gridCol w="1476000"/>
                <a:gridCol w="1476000"/>
                <a:gridCol w="1620000"/>
                <a:gridCol w="1620000"/>
              </a:tblGrid>
              <a:tr h="370840">
                <a:tc>
                  <a:txBody>
                    <a:bodyPr/>
                    <a:lstStyle/>
                    <a:p>
                      <a:endParaRPr kumimoji="1" lang="ja-JP" altLang="en-US" dirty="0"/>
                    </a:p>
                  </a:txBody>
                  <a:tcPr/>
                </a:tc>
                <a:tc>
                  <a:txBody>
                    <a:bodyPr/>
                    <a:lstStyle/>
                    <a:p>
                      <a:pPr algn="ctr"/>
                      <a:r>
                        <a:rPr kumimoji="1" lang="en-US" altLang="ja-JP" dirty="0" smtClean="0"/>
                        <a:t>Monday</a:t>
                      </a:r>
                      <a:endParaRPr kumimoji="1" lang="ja-JP" altLang="en-US" dirty="0"/>
                    </a:p>
                  </a:txBody>
                  <a:tcPr anchor="ctr"/>
                </a:tc>
                <a:tc>
                  <a:txBody>
                    <a:bodyPr/>
                    <a:lstStyle/>
                    <a:p>
                      <a:pPr algn="ctr"/>
                      <a:r>
                        <a:rPr kumimoji="1" lang="en-US" altLang="ja-JP" dirty="0" smtClean="0"/>
                        <a:t>Tuesday</a:t>
                      </a:r>
                      <a:endParaRPr kumimoji="1" lang="ja-JP" altLang="en-US" dirty="0"/>
                    </a:p>
                  </a:txBody>
                  <a:tcPr anchor="ctr"/>
                </a:tc>
                <a:tc>
                  <a:txBody>
                    <a:bodyPr/>
                    <a:lstStyle/>
                    <a:p>
                      <a:pPr algn="ctr"/>
                      <a:r>
                        <a:rPr kumimoji="1" lang="en-US" altLang="ja-JP" dirty="0" smtClean="0"/>
                        <a:t>Wednesday</a:t>
                      </a:r>
                      <a:endParaRPr kumimoji="1" lang="ja-JP" altLang="en-US" dirty="0"/>
                    </a:p>
                  </a:txBody>
                  <a:tcPr marL="36000" marR="36000" marT="36000" marB="36000" anchor="ctr"/>
                </a:tc>
                <a:tc>
                  <a:txBody>
                    <a:bodyPr/>
                    <a:lstStyle/>
                    <a:p>
                      <a:pPr algn="ctr"/>
                      <a:r>
                        <a:rPr kumimoji="1" lang="en-US" altLang="ja-JP" dirty="0" smtClean="0"/>
                        <a:t>Thursday</a:t>
                      </a:r>
                      <a:endParaRPr kumimoji="1" lang="ja-JP" altLang="en-US" dirty="0"/>
                    </a:p>
                  </a:txBody>
                  <a:tcPr marL="36000" marR="36000" marT="36000" marB="36000" anchor="ctr"/>
                </a:tc>
              </a:tr>
              <a:tr h="648000">
                <a:tc>
                  <a:txBody>
                    <a:bodyPr/>
                    <a:lstStyle/>
                    <a:p>
                      <a:pPr algn="ctr"/>
                      <a:r>
                        <a:rPr kumimoji="1" lang="en-US" altLang="ja-JP" dirty="0" smtClean="0"/>
                        <a:t>AM1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TG4s</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Kohara2</a:t>
                      </a:r>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TG4</a:t>
                      </a:r>
                      <a:r>
                        <a:rPr kumimoji="1" lang="en-US" altLang="ja-JP" baseline="0" dirty="0" smtClean="0"/>
                        <a:t> </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t>Kings3</a:t>
                      </a:r>
                    </a:p>
                  </a:txBody>
                  <a:tcPr marL="36000" marR="36000" marT="36000" marB="36000" anchor="ctr"/>
                </a:tc>
              </a:tr>
              <a:tr h="648000">
                <a:tc>
                  <a:txBody>
                    <a:bodyPr/>
                    <a:lstStyle/>
                    <a:p>
                      <a:pPr algn="ctr"/>
                      <a:r>
                        <a:rPr kumimoji="1" lang="en-US" altLang="ja-JP" dirty="0" smtClean="0"/>
                        <a:t>AM2</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dirty="0" smtClean="0"/>
                    </a:p>
                  </a:txBody>
                  <a:tcPr anchor="ctr"/>
                </a:tc>
                <a:tc>
                  <a:txBody>
                    <a:bodyPr/>
                    <a:lstStyle/>
                    <a:p>
                      <a:pPr algn="ctr"/>
                      <a:endParaRPr kumimoji="1" lang="ja-JP" altLang="en-US" dirty="0">
                        <a:solidFill>
                          <a:schemeClr val="tx1"/>
                        </a:solidFill>
                      </a:endParaRPr>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TG4</a:t>
                      </a:r>
                      <a:r>
                        <a:rPr kumimoji="1" lang="en-US" altLang="ja-JP" baseline="0" dirty="0" smtClean="0"/>
                        <a:t> </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Kings3</a:t>
                      </a:r>
                    </a:p>
                  </a:txBody>
                  <a:tcPr marL="36000" marR="36000" marT="36000" marB="36000" anchor="ctr"/>
                </a:tc>
              </a:tr>
              <a:tr h="648000">
                <a:tc>
                  <a:txBody>
                    <a:bodyPr/>
                    <a:lstStyle/>
                    <a:p>
                      <a:pPr algn="ctr"/>
                      <a:r>
                        <a:rPr kumimoji="1" lang="en-US" altLang="ja-JP" dirty="0" smtClean="0"/>
                        <a:t>PM1</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smtClean="0">
                        <a:solidFill>
                          <a:schemeClr val="tx1"/>
                        </a:solidFill>
                      </a:endParaRPr>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smtClean="0">
                        <a:solidFill>
                          <a:schemeClr val="tx1"/>
                        </a:solidFill>
                      </a:endParaRPr>
                    </a:p>
                  </a:txBody>
                  <a:tcPr marL="36000" marR="36000" marT="36000" marB="36000" anchor="ctr"/>
                </a:tc>
              </a:tr>
              <a:tr h="648000">
                <a:tc>
                  <a:txBody>
                    <a:bodyPr/>
                    <a:lstStyle/>
                    <a:p>
                      <a:pPr algn="ctr"/>
                      <a:r>
                        <a:rPr kumimoji="1" lang="en-US" altLang="ja-JP" dirty="0" smtClean="0"/>
                        <a:t>PM2</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smtClean="0">
                        <a:solidFill>
                          <a:schemeClr val="tx1"/>
                        </a:solidFill>
                      </a:endParaRPr>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smtClean="0">
                        <a:solidFill>
                          <a:schemeClr val="tx1"/>
                        </a:solidFill>
                      </a:endParaRPr>
                    </a:p>
                  </a:txBody>
                  <a:tcPr marL="36000" marR="36000" marT="36000" marB="36000" anchor="ctr"/>
                </a:tc>
              </a:tr>
            </a:tbl>
          </a:graphicData>
        </a:graphic>
      </p:graphicFrame>
      <p:sp>
        <p:nvSpPr>
          <p:cNvPr id="3" name="タイトル 2"/>
          <p:cNvSpPr>
            <a:spLocks noGrp="1"/>
          </p:cNvSpPr>
          <p:nvPr>
            <p:ph type="title"/>
          </p:nvPr>
        </p:nvSpPr>
        <p:spPr/>
        <p:txBody>
          <a:bodyPr/>
          <a:lstStyle/>
          <a:p>
            <a:r>
              <a:rPr kumimoji="1" lang="en-US" altLang="ja-JP" dirty="0" smtClean="0"/>
              <a:t>TG4s schedule for the week</a:t>
            </a:r>
            <a:endParaRPr kumimoji="1" lang="ja-JP" altLang="en-US" dirty="0"/>
          </a:p>
        </p:txBody>
      </p:sp>
      <p:sp>
        <p:nvSpPr>
          <p:cNvPr id="4" name="フッター プレースホルダー 3"/>
          <p:cNvSpPr>
            <a:spLocks noGrp="1"/>
          </p:cNvSpPr>
          <p:nvPr>
            <p:ph type="ftr" sz="quarter" idx="11"/>
          </p:nvPr>
        </p:nvSpPr>
        <p:spPr/>
        <p:txBody>
          <a:bodyPr/>
          <a:lstStyle/>
          <a:p>
            <a:r>
              <a:rPr lang="en-US" altLang="ja-JP" smtClean="0"/>
              <a:t>Shoichi Kitazawa,ATR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3</a:t>
            </a:fld>
            <a:endParaRPr lang="en-US" altLang="ja-JP" dirty="0"/>
          </a:p>
        </p:txBody>
      </p:sp>
      <p:sp>
        <p:nvSpPr>
          <p:cNvPr id="6" name="日付プレースホルダー 5"/>
          <p:cNvSpPr>
            <a:spLocks noGrp="1"/>
          </p:cNvSpPr>
          <p:nvPr>
            <p:ph type="dt" sz="half" idx="10"/>
          </p:nvPr>
        </p:nvSpPr>
        <p:spPr/>
        <p:txBody>
          <a:bodyPr/>
          <a:lstStyle/>
          <a:p>
            <a:r>
              <a:rPr lang="en-US" altLang="ja-JP" smtClean="0"/>
              <a:t>May 2016</a:t>
            </a:r>
            <a:endParaRPr lang="en-US" altLang="ja-JP" dirty="0"/>
          </a:p>
        </p:txBody>
      </p:sp>
    </p:spTree>
    <p:extLst>
      <p:ext uri="{BB962C8B-B14F-4D97-AF65-F5344CB8AC3E}">
        <p14:creationId xmlns="" xmlns:p14="http://schemas.microsoft.com/office/powerpoint/2010/main" val="14242909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May 2016</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Shoichi Kitazawa,ATR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4</a:t>
            </a:fld>
            <a:endParaRPr lang="en-US" altLang="ja-JP" dirty="0"/>
          </a:p>
        </p:txBody>
      </p:sp>
      <p:sp>
        <p:nvSpPr>
          <p:cNvPr id="4098" name="Rectangle 2"/>
          <p:cNvSpPr>
            <a:spLocks noGrp="1" noChangeArrowheads="1"/>
          </p:cNvSpPr>
          <p:nvPr>
            <p:ph type="title"/>
          </p:nvPr>
        </p:nvSpPr>
        <p:spPr>
          <a:ln/>
        </p:spPr>
        <p:txBody>
          <a:bodyPr/>
          <a:lstStyle/>
          <a:p>
            <a:r>
              <a:rPr lang="en-US" altLang="ja-JP" dirty="0" smtClean="0"/>
              <a:t>Agenda for the week</a:t>
            </a:r>
            <a:endParaRPr lang="ja-JP" altLang="ja-JP" dirty="0"/>
          </a:p>
        </p:txBody>
      </p:sp>
      <p:sp>
        <p:nvSpPr>
          <p:cNvPr id="4099" name="Rectangle 3"/>
          <p:cNvSpPr>
            <a:spLocks noGrp="1" noChangeArrowheads="1"/>
          </p:cNvSpPr>
          <p:nvPr>
            <p:ph type="body" idx="1"/>
          </p:nvPr>
        </p:nvSpPr>
        <p:spPr>
          <a:xfrm>
            <a:off x="251520" y="1981200"/>
            <a:ext cx="8640960" cy="4328120"/>
          </a:xfrm>
          <a:ln/>
        </p:spPr>
        <p:txBody>
          <a:bodyPr>
            <a:normAutofit/>
          </a:bodyPr>
          <a:lstStyle/>
          <a:p>
            <a:r>
              <a:rPr lang="en-US" altLang="ja-JP" sz="2400" dirty="0" smtClean="0"/>
              <a:t>Agenda Setting</a:t>
            </a:r>
          </a:p>
          <a:p>
            <a:r>
              <a:rPr lang="en-US" altLang="ja-JP" sz="2400" dirty="0" smtClean="0"/>
              <a:t>Approve </a:t>
            </a:r>
            <a:r>
              <a:rPr lang="en-US" altLang="ja-JP" sz="2400" dirty="0" smtClean="0"/>
              <a:t>Macau </a:t>
            </a:r>
            <a:r>
              <a:rPr lang="en-US" altLang="ja-JP" sz="2400" dirty="0" smtClean="0"/>
              <a:t>meeting and Teleconference minutes</a:t>
            </a:r>
          </a:p>
          <a:p>
            <a:pPr>
              <a:lnSpc>
                <a:spcPct val="80000"/>
              </a:lnSpc>
            </a:pPr>
            <a:r>
              <a:rPr lang="en-US" altLang="ja-JP" sz="2400" dirty="0" smtClean="0"/>
              <a:t>Hearing presentations</a:t>
            </a:r>
          </a:p>
          <a:p>
            <a:pPr>
              <a:lnSpc>
                <a:spcPct val="80000"/>
              </a:lnSpc>
            </a:pPr>
            <a:r>
              <a:rPr lang="en-US" altLang="ja-JP" sz="2400" dirty="0" smtClean="0"/>
              <a:t>Work on Technical Guidance Document  and Draft document</a:t>
            </a:r>
          </a:p>
          <a:p>
            <a:pPr>
              <a:lnSpc>
                <a:spcPct val="80000"/>
              </a:lnSpc>
            </a:pPr>
            <a:r>
              <a:rPr lang="en-US" altLang="ja-JP" sz="2400" dirty="0" smtClean="0"/>
              <a:t>Plan for </a:t>
            </a:r>
            <a:r>
              <a:rPr lang="en-US" altLang="ja-JP" sz="2400" dirty="0" smtClean="0"/>
              <a:t>July </a:t>
            </a:r>
            <a:r>
              <a:rPr lang="en-US" altLang="ja-JP" sz="2400" dirty="0" smtClean="0"/>
              <a:t>meeting and Teleconference</a:t>
            </a:r>
          </a:p>
          <a:p>
            <a:r>
              <a:rPr lang="en-US" altLang="ja-JP" sz="2400" dirty="0" smtClean="0">
                <a:ea typeface="ＭＳ Ｐゴシック" pitchFamily="50" charset="-128"/>
              </a:rPr>
              <a:t>Report on progress to WG</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pitchFamily="50" charset="-128"/>
              </a:rPr>
              <a:t>Accomplishment for the meeting</a:t>
            </a:r>
            <a:endParaRPr kumimoji="1" lang="ja-JP" altLang="en-US" dirty="0"/>
          </a:p>
        </p:txBody>
      </p:sp>
      <p:sp>
        <p:nvSpPr>
          <p:cNvPr id="3" name="コンテンツ プレースホルダ 2"/>
          <p:cNvSpPr>
            <a:spLocks noGrp="1"/>
          </p:cNvSpPr>
          <p:nvPr>
            <p:ph idx="1"/>
          </p:nvPr>
        </p:nvSpPr>
        <p:spPr>
          <a:xfrm>
            <a:off x="251520" y="1700808"/>
            <a:ext cx="8640960" cy="4608512"/>
          </a:xfrm>
        </p:spPr>
        <p:txBody>
          <a:bodyPr/>
          <a:lstStyle/>
          <a:p>
            <a:pPr>
              <a:lnSpc>
                <a:spcPct val="80000"/>
              </a:lnSpc>
            </a:pPr>
            <a:r>
              <a:rPr lang="en-US" altLang="ja-JP" sz="2000" dirty="0" smtClean="0">
                <a:ea typeface="ＭＳ Ｐゴシック" pitchFamily="50" charset="-128"/>
              </a:rPr>
              <a:t>Three meetings were held on Wednesday AM1, </a:t>
            </a:r>
            <a:r>
              <a:rPr lang="en-US" altLang="ja-JP" sz="2000" dirty="0" smtClean="0">
                <a:ea typeface="굴림" pitchFamily="34" charset="-127"/>
              </a:rPr>
              <a:t>Thursday AM1 and AM2</a:t>
            </a:r>
          </a:p>
          <a:p>
            <a:pPr>
              <a:lnSpc>
                <a:spcPct val="80000"/>
              </a:lnSpc>
            </a:pPr>
            <a:r>
              <a:rPr lang="en-US" altLang="ja-JP" sz="2000" dirty="0" smtClean="0">
                <a:ea typeface="ＭＳ Ｐゴシック" pitchFamily="50" charset="-128"/>
              </a:rPr>
              <a:t>Approved </a:t>
            </a:r>
            <a:r>
              <a:rPr lang="en-US" altLang="ja-JP" sz="2000" dirty="0" smtClean="0">
                <a:ea typeface="ＭＳ Ｐゴシック" pitchFamily="50" charset="-128"/>
              </a:rPr>
              <a:t>March </a:t>
            </a:r>
            <a:r>
              <a:rPr lang="en-US" altLang="ja-JP" sz="2000" dirty="0" smtClean="0">
                <a:ea typeface="ＭＳ Ｐゴシック" pitchFamily="50" charset="-128"/>
              </a:rPr>
              <a:t>and </a:t>
            </a:r>
            <a:r>
              <a:rPr lang="en-US" altLang="ja-JP" sz="2000" dirty="0" smtClean="0">
                <a:ea typeface="ＭＳ Ｐゴシック" pitchFamily="50" charset="-128"/>
              </a:rPr>
              <a:t>Apr-May Teleconference </a:t>
            </a:r>
            <a:r>
              <a:rPr lang="en-US" altLang="ja-JP" sz="2000" dirty="0" smtClean="0">
                <a:ea typeface="ＭＳ Ｐゴシック" pitchFamily="50" charset="-128"/>
              </a:rPr>
              <a:t>meeting minutes.</a:t>
            </a:r>
          </a:p>
          <a:p>
            <a:r>
              <a:rPr lang="en-US" altLang="ja-JP" sz="2000" dirty="0" smtClean="0"/>
              <a:t>Heard </a:t>
            </a:r>
            <a:r>
              <a:rPr lang="en-US" altLang="ja-JP" sz="2000" dirty="0" smtClean="0"/>
              <a:t>presentations.</a:t>
            </a:r>
            <a:endParaRPr lang="en-US" altLang="ja-JP" sz="2000" dirty="0" smtClean="0"/>
          </a:p>
          <a:p>
            <a:pPr lvl="1"/>
            <a:r>
              <a:rPr lang="en-US" altLang="ja-JP" sz="1800" dirty="0" smtClean="0"/>
              <a:t>A method for generating realistic wireless traffic through analysis of </a:t>
            </a:r>
            <a:r>
              <a:rPr lang="en-US" altLang="ja-JP" sz="1800" dirty="0" err="1" smtClean="0"/>
              <a:t>smartphone</a:t>
            </a:r>
            <a:r>
              <a:rPr lang="en-US" altLang="ja-JP" sz="1800" dirty="0" smtClean="0"/>
              <a:t> operation logs (15-16-153r4)</a:t>
            </a:r>
          </a:p>
          <a:p>
            <a:pPr lvl="1"/>
            <a:r>
              <a:rPr lang="en-US" altLang="ja-JP" sz="1800" dirty="0" smtClean="0"/>
              <a:t>Spectrum resource measurement and management; Approaches of IEC TC65 and ETSI ERM/TG41 (15-16-420r1)</a:t>
            </a:r>
          </a:p>
          <a:p>
            <a:r>
              <a:rPr lang="en-US" altLang="ja-JP" sz="2000" dirty="0" smtClean="0"/>
              <a:t>Review </a:t>
            </a:r>
            <a:r>
              <a:rPr lang="en-US" altLang="ja-JP" sz="2000" dirty="0" smtClean="0"/>
              <a:t>of Technical Guidance Document (15-14-555r13)  </a:t>
            </a:r>
          </a:p>
          <a:p>
            <a:r>
              <a:rPr lang="en-US" altLang="ja-JP" sz="2000" dirty="0" smtClean="0"/>
              <a:t>Worked on </a:t>
            </a:r>
            <a:r>
              <a:rPr lang="en-US" altLang="ja-JP" sz="2000" dirty="0" smtClean="0"/>
              <a:t>Draft document.</a:t>
            </a:r>
          </a:p>
          <a:p>
            <a:pPr lvl="1"/>
            <a:r>
              <a:rPr lang="en-US" altLang="ja-JP" sz="1800" dirty="0" smtClean="0"/>
              <a:t>TG4s </a:t>
            </a:r>
            <a:r>
              <a:rPr lang="en-US" altLang="ja-JP" sz="1800" dirty="0" smtClean="0"/>
              <a:t>D0.1 at the member area</a:t>
            </a:r>
          </a:p>
          <a:p>
            <a:pPr lvl="1"/>
            <a:r>
              <a:rPr lang="en-US" altLang="ja-JP" sz="1800" dirty="0" smtClean="0"/>
              <a:t>Start comment collection on June</a:t>
            </a:r>
            <a:endParaRPr lang="en-US" altLang="ja-JP" sz="1800" dirty="0" smtClean="0"/>
          </a:p>
          <a:p>
            <a:pPr>
              <a:lnSpc>
                <a:spcPct val="80000"/>
              </a:lnSpc>
            </a:pPr>
            <a:r>
              <a:rPr lang="en-US" altLang="ja-JP" sz="2000" dirty="0" smtClean="0"/>
              <a:t>Confirms </a:t>
            </a:r>
            <a:r>
              <a:rPr lang="en-US" altLang="ja-JP" sz="2000" dirty="0" smtClean="0"/>
              <a:t>plan for Teleconference and </a:t>
            </a:r>
            <a:r>
              <a:rPr lang="en-US" altLang="ja-JP" sz="2000" dirty="0" smtClean="0"/>
              <a:t>July </a:t>
            </a:r>
            <a:r>
              <a:rPr lang="en-US" altLang="ja-JP" sz="2000" dirty="0" smtClean="0"/>
              <a:t>meeting.</a:t>
            </a:r>
            <a:endParaRPr lang="en-US" altLang="ja-JP" sz="1600" dirty="0" smtClean="0">
              <a:ea typeface="ＭＳ Ｐゴシック" pitchFamily="50" charset="-128"/>
            </a:endParaRPr>
          </a:p>
        </p:txBody>
      </p:sp>
      <p:sp>
        <p:nvSpPr>
          <p:cNvPr id="4" name="日付プレースホルダ 3"/>
          <p:cNvSpPr>
            <a:spLocks noGrp="1"/>
          </p:cNvSpPr>
          <p:nvPr>
            <p:ph type="dt" sz="half" idx="10"/>
          </p:nvPr>
        </p:nvSpPr>
        <p:spPr/>
        <p:txBody>
          <a:bodyPr/>
          <a:lstStyle/>
          <a:p>
            <a:pPr>
              <a:defRPr/>
            </a:pPr>
            <a:r>
              <a:rPr lang="en-US" altLang="ja-JP" smtClean="0"/>
              <a:t>May 2016</a:t>
            </a:r>
            <a:endParaRPr lang="en-US" altLang="ja-JP" dirty="0"/>
          </a:p>
        </p:txBody>
      </p:sp>
      <p:sp>
        <p:nvSpPr>
          <p:cNvPr id="5" name="フッター プレースホルダ 4"/>
          <p:cNvSpPr>
            <a:spLocks noGrp="1"/>
          </p:cNvSpPr>
          <p:nvPr>
            <p:ph type="ftr" sz="quarter" idx="11"/>
          </p:nvPr>
        </p:nvSpPr>
        <p:spPr>
          <a:xfrm>
            <a:off x="5486400" y="6475413"/>
            <a:ext cx="3124200" cy="184666"/>
          </a:xfrm>
        </p:spPr>
        <p:txBody>
          <a:bodyPr/>
          <a:lstStyle/>
          <a:p>
            <a:pPr>
              <a:defRPr/>
            </a:pPr>
            <a:r>
              <a:rPr lang="en-US" altLang="ja-JP" smtClean="0"/>
              <a:t>Shoichi Kitazawa,ATR</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dirty="0" smtClean="0"/>
              <a:t>Slide </a:t>
            </a:r>
            <a:fld id="{5B276CEC-641A-426A-A4CF-567A72D18702}" type="slidenum">
              <a:rPr lang="en-US" altLang="ja-JP" smtClean="0"/>
              <a:pPr>
                <a:defRPr/>
              </a:pPr>
              <a:t>5</a:t>
            </a:fld>
            <a:endParaRPr lang="en-US" altLang="ja-JP"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51520" y="1981200"/>
            <a:ext cx="8640960" cy="4114800"/>
          </a:xfrm>
        </p:spPr>
        <p:txBody>
          <a:bodyPr>
            <a:normAutofit/>
          </a:bodyPr>
          <a:lstStyle/>
          <a:p>
            <a:r>
              <a:rPr lang="en-US" altLang="ja-JP" sz="2400" dirty="0" smtClean="0"/>
              <a:t>TG4s May 2016 Agenda</a:t>
            </a:r>
            <a:r>
              <a:rPr lang="ja-JP" altLang="en-US" sz="2400" dirty="0" smtClean="0"/>
              <a:t> </a:t>
            </a:r>
            <a:r>
              <a:rPr lang="en-US" altLang="ja-JP" sz="2400" dirty="0" smtClean="0"/>
              <a:t>(15-16-343-r0)</a:t>
            </a:r>
          </a:p>
          <a:p>
            <a:r>
              <a:rPr lang="en-US" altLang="ja-JP" sz="2400" dirty="0" smtClean="0">
                <a:ea typeface="ＭＳ Ｐゴシック" charset="-128"/>
              </a:rPr>
              <a:t>TG4s Opening Information for May</a:t>
            </a:r>
            <a:r>
              <a:rPr lang="en-US" altLang="ja-JP" sz="2400" dirty="0" smtClean="0"/>
              <a:t> 2016 (15-16-402r0)</a:t>
            </a:r>
          </a:p>
          <a:p>
            <a:r>
              <a:rPr lang="en-US" altLang="ja-JP" sz="2400" dirty="0" smtClean="0"/>
              <a:t>TG4s March 2016 Meeting Minutes (15-16-331r0)</a:t>
            </a:r>
          </a:p>
          <a:p>
            <a:r>
              <a:rPr lang="en-US" altLang="ja-JP" sz="2400" dirty="0" smtClean="0"/>
              <a:t>TG4s May 2016 Meeting Minutes (15-16-382r0)</a:t>
            </a:r>
          </a:p>
          <a:p>
            <a:r>
              <a:rPr lang="en-US" altLang="ja-JP" sz="2400" dirty="0" smtClean="0"/>
              <a:t>A method for generating realistic wireless traffic through analysis of </a:t>
            </a:r>
            <a:r>
              <a:rPr lang="en-US" altLang="ja-JP" sz="2400" dirty="0" err="1" smtClean="0"/>
              <a:t>smartphone</a:t>
            </a:r>
            <a:r>
              <a:rPr lang="en-US" altLang="ja-JP" sz="2400" dirty="0" smtClean="0"/>
              <a:t> operation logs</a:t>
            </a:r>
            <a:r>
              <a:rPr lang="ja-JP" altLang="en-US" sz="2400" dirty="0" smtClean="0"/>
              <a:t> </a:t>
            </a:r>
            <a:r>
              <a:rPr lang="en-US" altLang="ja-JP" sz="2400" dirty="0" smtClean="0"/>
              <a:t>(15-16-153r4)</a:t>
            </a:r>
          </a:p>
          <a:p>
            <a:r>
              <a:rPr lang="en-US" altLang="ja-JP" sz="2400" dirty="0" smtClean="0"/>
              <a:t>Spectrum </a:t>
            </a:r>
            <a:r>
              <a:rPr lang="en-US" altLang="ja-JP" sz="2400" dirty="0" smtClean="0"/>
              <a:t>resource measurement and management; Approaches of IEC TC65 and ETSI </a:t>
            </a:r>
            <a:r>
              <a:rPr lang="en-US" altLang="ja-JP" sz="2400" dirty="0" smtClean="0"/>
              <a:t>ERM/TG41</a:t>
            </a:r>
            <a:r>
              <a:rPr lang="ja-JP" altLang="en-US" sz="2400" dirty="0" smtClean="0"/>
              <a:t> </a:t>
            </a:r>
            <a:r>
              <a:rPr lang="en-US" altLang="ja-JP" sz="2400" dirty="0" smtClean="0"/>
              <a:t>(15-16-420r1)</a:t>
            </a:r>
            <a:endParaRPr lang="en-US" altLang="ja-JP" sz="2400" dirty="0" smtClean="0"/>
          </a:p>
          <a:p>
            <a:endParaRPr kumimoji="1" lang="en-US" altLang="ja-JP" sz="2400" dirty="0" smtClean="0"/>
          </a:p>
          <a:p>
            <a:endParaRPr kumimoji="1" lang="ja-JP" altLang="en-US" sz="2400" dirty="0"/>
          </a:p>
        </p:txBody>
      </p:sp>
      <p:sp>
        <p:nvSpPr>
          <p:cNvPr id="3" name="タイトル 2"/>
          <p:cNvSpPr>
            <a:spLocks noGrp="1"/>
          </p:cNvSpPr>
          <p:nvPr>
            <p:ph type="title"/>
          </p:nvPr>
        </p:nvSpPr>
        <p:spPr/>
        <p:txBody>
          <a:bodyPr/>
          <a:lstStyle/>
          <a:p>
            <a:r>
              <a:rPr kumimoji="1" lang="en-US" altLang="ja-JP" dirty="0" smtClean="0"/>
              <a:t>Contributions</a:t>
            </a:r>
            <a:endParaRPr kumimoji="1" lang="ja-JP" altLang="en-US" dirty="0"/>
          </a:p>
        </p:txBody>
      </p:sp>
      <p:sp>
        <p:nvSpPr>
          <p:cNvPr id="4" name="フッター プレースホルダー 3"/>
          <p:cNvSpPr>
            <a:spLocks noGrp="1"/>
          </p:cNvSpPr>
          <p:nvPr>
            <p:ph type="ftr" sz="quarter" idx="11"/>
          </p:nvPr>
        </p:nvSpPr>
        <p:spPr/>
        <p:txBody>
          <a:bodyPr/>
          <a:lstStyle/>
          <a:p>
            <a:r>
              <a:rPr lang="en-US" altLang="ja-JP" smtClean="0"/>
              <a:t>Shoichi Kitazawa,ATR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smtClean="0"/>
              <a:t>Slide </a:t>
            </a:r>
            <a:fld id="{17C47D4F-CAA3-4307-B0EF-8C4B3E0CF21D}" type="slidenum">
              <a:rPr lang="en-US" altLang="ja-JP" smtClean="0"/>
              <a:pPr/>
              <a:t>6</a:t>
            </a:fld>
            <a:endParaRPr lang="en-US" altLang="ja-JP" dirty="0"/>
          </a:p>
        </p:txBody>
      </p:sp>
      <p:sp>
        <p:nvSpPr>
          <p:cNvPr id="6" name="日付プレースホルダー 5"/>
          <p:cNvSpPr>
            <a:spLocks noGrp="1"/>
          </p:cNvSpPr>
          <p:nvPr>
            <p:ph type="dt" sz="half" idx="10"/>
          </p:nvPr>
        </p:nvSpPr>
        <p:spPr/>
        <p:txBody>
          <a:bodyPr/>
          <a:lstStyle/>
          <a:p>
            <a:r>
              <a:rPr lang="en-US" altLang="ja-JP" smtClean="0"/>
              <a:t>May 2016</a:t>
            </a:r>
            <a:endParaRPr lang="en-US" altLang="ja-JP" dirty="0"/>
          </a:p>
        </p:txBody>
      </p:sp>
    </p:spTree>
    <p:extLst>
      <p:ext uri="{BB962C8B-B14F-4D97-AF65-F5344CB8AC3E}">
        <p14:creationId xmlns:p14="http://schemas.microsoft.com/office/powerpoint/2010/main" xmlns="" val="42224665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1" name="Rectangle 2"/>
          <p:cNvSpPr>
            <a:spLocks noGrp="1" noChangeArrowheads="1"/>
          </p:cNvSpPr>
          <p:nvPr>
            <p:ph type="title"/>
          </p:nvPr>
        </p:nvSpPr>
        <p:spPr/>
        <p:txBody>
          <a:bodyPr/>
          <a:lstStyle/>
          <a:p>
            <a:r>
              <a:rPr lang="en-US" altLang="ja-JP" dirty="0" smtClean="0">
                <a:ea typeface="ＭＳ Ｐゴシック" charset="-128"/>
              </a:rPr>
              <a:t>Timeline</a:t>
            </a:r>
            <a:endParaRPr lang="ja-JP" altLang="ja-JP" dirty="0" smtClean="0">
              <a:ea typeface="ＭＳ Ｐゴシック" charset="-128"/>
            </a:endParaRPr>
          </a:p>
        </p:txBody>
      </p:sp>
      <p:sp>
        <p:nvSpPr>
          <p:cNvPr id="4098" name="日付プレースホルダー 3"/>
          <p:cNvSpPr>
            <a:spLocks noGrp="1"/>
          </p:cNvSpPr>
          <p:nvPr>
            <p:ph type="dt" sz="half" idx="10"/>
          </p:nvPr>
        </p:nvSpPr>
        <p:spPr>
          <a:noFill/>
          <a:ln>
            <a:miter lim="800000"/>
            <a:headEnd/>
            <a:tailEnd/>
          </a:ln>
        </p:spPr>
        <p:txBody>
          <a:bodyPr/>
          <a:lstStyle/>
          <a:p>
            <a:r>
              <a:rPr lang="en-US" altLang="ja-JP" smtClean="0"/>
              <a:t>May 2016</a:t>
            </a:r>
            <a:endParaRPr lang="en-US" altLang="ja-JP"/>
          </a:p>
        </p:txBody>
      </p:sp>
      <p:sp>
        <p:nvSpPr>
          <p:cNvPr id="4099" name="フッター プレースホルダー 4"/>
          <p:cNvSpPr>
            <a:spLocks noGrp="1"/>
          </p:cNvSpPr>
          <p:nvPr>
            <p:ph type="ftr" sz="quarter" idx="11"/>
          </p:nvPr>
        </p:nvSpPr>
        <p:spPr>
          <a:noFill/>
          <a:ln>
            <a:miter lim="800000"/>
            <a:headEnd/>
            <a:tailEnd/>
          </a:ln>
        </p:spPr>
        <p:txBody>
          <a:bodyPr/>
          <a:lstStyle/>
          <a:p>
            <a:r>
              <a:rPr lang="en-US" altLang="ja-JP"/>
              <a:t>Shoichi Kitazawa,ATR</a:t>
            </a:r>
          </a:p>
        </p:txBody>
      </p:sp>
      <p:sp>
        <p:nvSpPr>
          <p:cNvPr id="4100" name="スライド番号プレースホルダー 5"/>
          <p:cNvSpPr>
            <a:spLocks noGrp="1"/>
          </p:cNvSpPr>
          <p:nvPr>
            <p:ph type="sldNum" sz="quarter" idx="12"/>
          </p:nvPr>
        </p:nvSpPr>
        <p:spPr>
          <a:noFill/>
          <a:ln>
            <a:miter lim="800000"/>
            <a:headEnd/>
            <a:tailEnd/>
          </a:ln>
        </p:spPr>
        <p:txBody>
          <a:bodyPr/>
          <a:lstStyle/>
          <a:p>
            <a:r>
              <a:rPr lang="en-US" altLang="ja-JP"/>
              <a:t>Slide </a:t>
            </a:r>
            <a:fld id="{706A6CBF-2122-4B1A-A832-61121D78B413}" type="slidenum">
              <a:rPr lang="en-US" altLang="ja-JP"/>
              <a:pPr/>
              <a:t>7</a:t>
            </a:fld>
            <a:endParaRPr lang="en-US" altLang="ja-JP"/>
          </a:p>
        </p:txBody>
      </p:sp>
      <p:graphicFrame>
        <p:nvGraphicFramePr>
          <p:cNvPr id="8" name="Table 5"/>
          <p:cNvGraphicFramePr>
            <a:graphicFrameLocks noGrp="1" noChangeAspect="1"/>
          </p:cNvGraphicFramePr>
          <p:nvPr>
            <p:extLst>
              <p:ext uri="{D42A27DB-BD31-4B8C-83A1-F6EECF244321}">
                <p14:modId xmlns:p14="http://schemas.microsoft.com/office/powerpoint/2010/main" xmlns="" val="2274331448"/>
              </p:ext>
            </p:extLst>
          </p:nvPr>
        </p:nvGraphicFramePr>
        <p:xfrm>
          <a:off x="276988" y="1825218"/>
          <a:ext cx="8543484" cy="4290174"/>
        </p:xfrm>
        <a:graphic>
          <a:graphicData uri="http://schemas.openxmlformats.org/drawingml/2006/table">
            <a:tbl>
              <a:tblPr/>
              <a:tblGrid>
                <a:gridCol w="288000"/>
                <a:gridCol w="1350216"/>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1268"/>
              </a:tblGrid>
              <a:tr h="318113">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Year</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2014</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2015</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2016</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2017</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37021">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Month</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42980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SG</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vert="vert27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PAR &amp; CSD development</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10101">
                <a:tc rowSpan="8">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TG Work Items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vert="vert27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Start TG</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429806">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Use Cases &amp;</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TGD</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40027">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Editing Draft</a:t>
                      </a: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40027">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Letter Ballot</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429806">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LB Comment Resolution</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429806">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Initial</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Sponsor Ballot</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solidFill>
                            <a:srgbClr val="FF0000"/>
                          </a:solid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429806">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SB Comment Resolution</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kern="1200" dirty="0" smtClean="0">
                        <a:solidFill>
                          <a:schemeClr val="tx1"/>
                        </a:solidFill>
                        <a:latin typeface="+mn-lt"/>
                        <a:ea typeface="+mn-ea"/>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r>
              <a:tr h="343655">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Submission to </a:t>
                      </a:r>
                      <a:r>
                        <a:rPr kumimoji="1" lang="en-US" altLang="ja-JP" sz="1200" b="0" i="0" u="none" strike="noStrike" cap="none" normalizeH="0" baseline="0" dirty="0" err="1" smtClean="0">
                          <a:ln>
                            <a:noFill/>
                          </a:ln>
                          <a:solidFill>
                            <a:srgbClr val="000000"/>
                          </a:solidFill>
                          <a:effectLst/>
                          <a:latin typeface="Calibri" pitchFamily="34" charset="0"/>
                          <a:ea typeface="ＭＳ Ｐゴシック" pitchFamily="50" charset="-128"/>
                        </a:rPr>
                        <a:t>RevCom</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kern="1200" dirty="0" smtClean="0">
                        <a:solidFill>
                          <a:schemeClr val="tx1"/>
                        </a:solidFill>
                        <a:latin typeface="+mn-lt"/>
                        <a:ea typeface="+mn-ea"/>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p:cNvSpPr>
            <a:spLocks noGrp="1"/>
          </p:cNvSpPr>
          <p:nvPr>
            <p:ph type="title"/>
          </p:nvPr>
        </p:nvSpPr>
        <p:spPr/>
        <p:txBody>
          <a:bodyPr/>
          <a:lstStyle/>
          <a:p>
            <a:r>
              <a:rPr lang="en-US" altLang="ja-JP" dirty="0" smtClean="0"/>
              <a:t>Plan for Teleconference and </a:t>
            </a:r>
            <a:br>
              <a:rPr lang="en-US" altLang="ja-JP" dirty="0" smtClean="0"/>
            </a:br>
            <a:r>
              <a:rPr lang="en-US" altLang="ja-JP" dirty="0" smtClean="0"/>
              <a:t>July </a:t>
            </a:r>
            <a:r>
              <a:rPr lang="en-US" altLang="ja-JP" dirty="0" smtClean="0"/>
              <a:t>Meeting</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ja-JP" smtClean="0"/>
              <a:t>May 2016</a:t>
            </a:r>
            <a:endParaRPr lang="en-US" altLang="ja-JP"/>
          </a:p>
        </p:txBody>
      </p:sp>
      <p:sp>
        <p:nvSpPr>
          <p:cNvPr id="5" name="フッター プレースホルダ 4"/>
          <p:cNvSpPr>
            <a:spLocks noGrp="1"/>
          </p:cNvSpPr>
          <p:nvPr>
            <p:ph type="ftr" sz="quarter" idx="11"/>
          </p:nvPr>
        </p:nvSpPr>
        <p:spPr/>
        <p:txBody>
          <a:bodyPr/>
          <a:lstStyle/>
          <a:p>
            <a:pPr>
              <a:defRPr/>
            </a:pPr>
            <a:r>
              <a:rPr lang="en-US" altLang="ja-JP" smtClean="0"/>
              <a:t>Shoichi Kitazawa,ATR</a:t>
            </a:r>
            <a:endParaRPr lang="en-US" altLang="ja-JP"/>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5B276CEC-641A-426A-A4CF-567A72D18702}" type="slidenum">
              <a:rPr lang="en-US" altLang="ja-JP" smtClean="0"/>
              <a:pPr>
                <a:defRPr/>
              </a:pPr>
              <a:t>8</a:t>
            </a:fld>
            <a:endParaRPr lang="en-US" altLang="ja-JP"/>
          </a:p>
        </p:txBody>
      </p:sp>
      <p:sp>
        <p:nvSpPr>
          <p:cNvPr id="8" name="コンテンツ プレースホルダ 2"/>
          <p:cNvSpPr txBox="1">
            <a:spLocks/>
          </p:cNvSpPr>
          <p:nvPr/>
        </p:nvSpPr>
        <p:spPr>
          <a:xfrm>
            <a:off x="251520" y="1772816"/>
            <a:ext cx="8640960" cy="4680520"/>
          </a:xfrm>
          <a:prstGeom prst="rect">
            <a:avLst/>
          </a:prstGeom>
        </p:spPr>
        <p:txBody>
          <a:bodyPr>
            <a:normAutofit fontScale="92500" lnSpcReduction="20000"/>
          </a:bodyPr>
          <a:lstStyle/>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1" lang="en-US" altLang="ja-JP" sz="2800" b="0" i="0" u="none" strike="noStrike" kern="0" cap="none" spc="0" normalizeH="0" baseline="0" noProof="0" dirty="0" smtClean="0">
                <a:ln>
                  <a:noFill/>
                </a:ln>
                <a:solidFill>
                  <a:schemeClr val="tx1"/>
                </a:solidFill>
                <a:effectLst/>
                <a:uLnTx/>
                <a:uFillTx/>
                <a:latin typeface="+mn-lt"/>
                <a:ea typeface="+mn-ea"/>
                <a:cs typeface="+mn-cs"/>
              </a:rPr>
              <a:t>Weekly Teleconference</a:t>
            </a:r>
          </a:p>
          <a:p>
            <a:pPr marL="342900" indent="-342900" eaLnBrk="1" hangingPunct="1">
              <a:spcBef>
                <a:spcPct val="20000"/>
              </a:spcBef>
              <a:buFont typeface="Arial" pitchFamily="34" charset="0"/>
              <a:buChar char="•"/>
              <a:defRPr/>
            </a:pPr>
            <a:r>
              <a:rPr kumimoji="1" lang="en-US" altLang="ja-JP" sz="2600" kern="0" dirty="0" smtClean="0">
                <a:latin typeface="+mn-lt"/>
              </a:rPr>
              <a:t>Start from </a:t>
            </a:r>
            <a:r>
              <a:rPr kumimoji="1" lang="en-US" altLang="ja-JP" sz="2600" kern="0" dirty="0" smtClean="0">
                <a:latin typeface="+mn-lt"/>
              </a:rPr>
              <a:t>May 31</a:t>
            </a:r>
            <a:r>
              <a:rPr kumimoji="1" lang="en-US" altLang="ja-JP" sz="2600" kern="0" baseline="30000" dirty="0" smtClean="0">
                <a:latin typeface="+mn-lt"/>
              </a:rPr>
              <a:t>st</a:t>
            </a:r>
            <a:r>
              <a:rPr kumimoji="1" lang="en-US" altLang="ja-JP" sz="2600" kern="0" dirty="0" smtClean="0">
                <a:latin typeface="+mn-lt"/>
              </a:rPr>
              <a:t> Tue </a:t>
            </a:r>
            <a:r>
              <a:rPr kumimoji="1" lang="en-US" altLang="ja-JP" sz="2600" kern="0" dirty="0" smtClean="0">
                <a:latin typeface="+mn-lt"/>
              </a:rPr>
              <a:t>21:00 ET / </a:t>
            </a:r>
            <a:r>
              <a:rPr kumimoji="1" lang="en-US" altLang="ja-JP" sz="2600" kern="0" dirty="0" smtClean="0">
                <a:latin typeface="+mn-lt"/>
              </a:rPr>
              <a:t>June 1</a:t>
            </a:r>
            <a:r>
              <a:rPr kumimoji="1" lang="en-US" altLang="ja-JP" sz="2600" kern="0" baseline="30000" dirty="0" smtClean="0">
                <a:latin typeface="+mn-lt"/>
              </a:rPr>
              <a:t>st</a:t>
            </a:r>
            <a:r>
              <a:rPr kumimoji="1" lang="en-US" altLang="ja-JP" sz="2600" kern="0" dirty="0" smtClean="0">
                <a:latin typeface="+mn-lt"/>
              </a:rPr>
              <a:t> Wed </a:t>
            </a:r>
            <a:r>
              <a:rPr kumimoji="1" lang="en-US" altLang="ja-JP" sz="2600" kern="0" dirty="0" smtClean="0">
                <a:latin typeface="+mn-lt"/>
              </a:rPr>
              <a:t>10:00JST  </a:t>
            </a:r>
            <a:r>
              <a:rPr kumimoji="1" lang="en-US" altLang="ja-JP" sz="2600" kern="0" dirty="0" smtClean="0">
                <a:latin typeface="+mn-lt"/>
              </a:rPr>
              <a:t> to one week before July </a:t>
            </a:r>
            <a:r>
              <a:rPr kumimoji="1" lang="en-US" altLang="ja-JP" sz="2600" kern="0" dirty="0" smtClean="0">
                <a:latin typeface="+mn-lt"/>
              </a:rPr>
              <a:t>meeting</a:t>
            </a:r>
          </a:p>
          <a:p>
            <a:pPr marL="342900" marR="0" lvl="0" indent="-342900" algn="l" defTabSz="914400" rtl="0" eaLnBrk="1" fontAlgn="base" latinLnBrk="0" hangingPunct="1">
              <a:lnSpc>
                <a:spcPct val="100000"/>
              </a:lnSpc>
              <a:spcBef>
                <a:spcPct val="20000"/>
              </a:spcBef>
              <a:spcAft>
                <a:spcPct val="0"/>
              </a:spcAft>
              <a:buClrTx/>
              <a:buSzTx/>
              <a:buFont typeface="Arial" pitchFamily="34" charset="0"/>
              <a:buChar char="•"/>
              <a:tabLst/>
              <a:defRPr/>
            </a:pPr>
            <a:r>
              <a:rPr kumimoji="1" lang="en-US" altLang="ja-JP" sz="2600" kern="0" dirty="0" smtClean="0">
                <a:latin typeface="+mn-lt"/>
              </a:rPr>
              <a:t>Duration:1 hour</a:t>
            </a:r>
          </a:p>
          <a:p>
            <a:pPr marL="342900" lvl="0" indent="-342900" eaLnBrk="1" hangingPunct="1">
              <a:spcBef>
                <a:spcPct val="20000"/>
              </a:spcBef>
              <a:buFontTx/>
              <a:buChar char="•"/>
            </a:pPr>
            <a:r>
              <a:rPr kumimoji="1" lang="en-US" altLang="ja-JP" sz="2800" kern="0" dirty="0" smtClean="0">
                <a:solidFill>
                  <a:srgbClr val="000000"/>
                </a:solidFill>
                <a:latin typeface="Arial"/>
              </a:rPr>
              <a:t>Access https://global.gotomeeting.com/join/254904533 </a:t>
            </a:r>
          </a:p>
          <a:p>
            <a:pPr marL="342900" lvl="0" indent="-342900" eaLnBrk="1" hangingPunct="1">
              <a:spcBef>
                <a:spcPct val="20000"/>
              </a:spcBef>
              <a:buFontTx/>
              <a:buChar char="•"/>
            </a:pPr>
            <a:r>
              <a:rPr kumimoji="1" lang="en-US" altLang="ja-JP" sz="2800" kern="0" dirty="0" smtClean="0">
                <a:solidFill>
                  <a:srgbClr val="000000"/>
                </a:solidFill>
                <a:latin typeface="Arial"/>
              </a:rPr>
              <a:t>Meeting Password: </a:t>
            </a:r>
            <a:r>
              <a:rPr kumimoji="1" lang="en-US" altLang="ja-JP" sz="2800" kern="0" dirty="0" err="1" smtClean="0">
                <a:solidFill>
                  <a:srgbClr val="000000"/>
                </a:solidFill>
                <a:latin typeface="Arial"/>
              </a:rPr>
              <a:t>sru</a:t>
            </a:r>
            <a:r>
              <a:rPr kumimoji="1" lang="en-US" altLang="ja-JP" sz="2800" kern="0" dirty="0" smtClean="0">
                <a:solidFill>
                  <a:srgbClr val="000000"/>
                </a:solidFill>
                <a:latin typeface="Arial"/>
              </a:rPr>
              <a:t> </a:t>
            </a:r>
          </a:p>
          <a:p>
            <a:pPr marL="342900" marR="0" lvl="0" indent="-342900" algn="l" defTabSz="914400" rtl="0" eaLnBrk="1" fontAlgn="base" latinLnBrk="0" hangingPunct="1">
              <a:lnSpc>
                <a:spcPct val="100000"/>
              </a:lnSpc>
              <a:spcBef>
                <a:spcPct val="20000"/>
              </a:spcBef>
              <a:spcAft>
                <a:spcPct val="0"/>
              </a:spcAft>
              <a:buClrTx/>
              <a:buSzTx/>
              <a:buFontTx/>
              <a:buNone/>
              <a:tabLst/>
              <a:defRPr/>
            </a:pPr>
            <a:endParaRPr kumimoji="1" lang="en-US" altLang="ja-JP" sz="28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1" lang="en-US" altLang="ja-JP" sz="2800" b="0" i="0" u="none" strike="noStrike" kern="0" cap="none" spc="0" normalizeH="0" baseline="0" noProof="0" dirty="0" smtClean="0">
                <a:ln>
                  <a:noFill/>
                </a:ln>
                <a:solidFill>
                  <a:schemeClr val="tx1"/>
                </a:solidFill>
                <a:effectLst/>
                <a:uLnTx/>
                <a:uFillTx/>
                <a:latin typeface="+mn-lt"/>
                <a:ea typeface="+mn-ea"/>
                <a:cs typeface="+mn-cs"/>
              </a:rPr>
              <a:t>July </a:t>
            </a:r>
            <a:r>
              <a:rPr kumimoji="1" lang="en-US" altLang="ja-JP" sz="2800" b="0" i="0" u="none" strike="noStrike" kern="0" cap="none" spc="0" normalizeH="0" baseline="0" noProof="0" dirty="0" smtClean="0">
                <a:ln>
                  <a:noFill/>
                </a:ln>
                <a:solidFill>
                  <a:schemeClr val="tx1"/>
                </a:solidFill>
                <a:effectLst/>
                <a:uLnTx/>
                <a:uFillTx/>
                <a:latin typeface="+mn-lt"/>
                <a:ea typeface="+mn-ea"/>
                <a:cs typeface="+mn-cs"/>
              </a:rPr>
              <a:t>Meeting</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1" lang="en-US" altLang="ja-JP" sz="2800" b="0" i="0" u="none" strike="noStrike" kern="0" cap="none" spc="0" normalizeH="0" baseline="0" noProof="0" dirty="0" smtClean="0">
                <a:ln>
                  <a:noFill/>
                </a:ln>
                <a:solidFill>
                  <a:schemeClr val="tx1"/>
                </a:solidFill>
                <a:effectLst/>
                <a:uLnTx/>
                <a:uFillTx/>
                <a:latin typeface="+mn-lt"/>
                <a:ea typeface="+mn-ea"/>
                <a:cs typeface="+mn-cs"/>
              </a:rPr>
              <a:t>5 </a:t>
            </a:r>
            <a:r>
              <a:rPr kumimoji="1" lang="en-US" altLang="ja-JP" sz="2800" b="0" i="0" u="none" strike="noStrike" kern="0" cap="none" spc="0" normalizeH="0" baseline="0" noProof="0" dirty="0" smtClean="0">
                <a:ln>
                  <a:noFill/>
                </a:ln>
                <a:solidFill>
                  <a:schemeClr val="tx1"/>
                </a:solidFill>
                <a:effectLst/>
                <a:uLnTx/>
                <a:uFillTx/>
                <a:latin typeface="+mn-lt"/>
                <a:ea typeface="+mn-ea"/>
                <a:cs typeface="+mn-cs"/>
              </a:rPr>
              <a:t>meeting </a:t>
            </a:r>
            <a:r>
              <a:rPr kumimoji="1" lang="en-US" altLang="ja-JP" sz="2800" b="0" i="0" u="none" strike="noStrike" kern="0" cap="none" spc="0" normalizeH="0" baseline="0" noProof="0" dirty="0" smtClean="0">
                <a:ln>
                  <a:noFill/>
                </a:ln>
                <a:solidFill>
                  <a:schemeClr val="tx1"/>
                </a:solidFill>
                <a:effectLst/>
                <a:uLnTx/>
                <a:uFillTx/>
                <a:latin typeface="+mn-lt"/>
                <a:ea typeface="+mn-ea"/>
                <a:cs typeface="+mn-cs"/>
              </a:rPr>
              <a:t>slot (Including TG12 joint</a:t>
            </a:r>
            <a:r>
              <a:rPr kumimoji="1" lang="en-US" altLang="ja-JP" sz="2800" b="0" i="0" u="none" strike="noStrike" kern="0" cap="none" spc="0" normalizeH="0" noProof="0" dirty="0" smtClean="0">
                <a:ln>
                  <a:noFill/>
                </a:ln>
                <a:solidFill>
                  <a:schemeClr val="tx1"/>
                </a:solidFill>
                <a:effectLst/>
                <a:uLnTx/>
                <a:uFillTx/>
                <a:latin typeface="+mn-lt"/>
                <a:ea typeface="+mn-ea"/>
                <a:cs typeface="+mn-cs"/>
              </a:rPr>
              <a:t> meeting)</a:t>
            </a:r>
            <a:endParaRPr kumimoji="1" lang="en-US" altLang="ja-JP" sz="2800" b="0" i="0" u="none" strike="noStrike" kern="0" cap="none" spc="0" normalizeH="0" baseline="0" noProof="0" dirty="0" smtClean="0">
              <a:ln>
                <a:noFill/>
              </a:ln>
              <a:solidFill>
                <a:schemeClr val="tx1"/>
              </a:solidFill>
              <a:effectLst/>
              <a:uLnTx/>
              <a:uFillTx/>
              <a:latin typeface="+mn-lt"/>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1" lang="en-US" altLang="ja-JP" sz="2600" b="0" i="0" u="none" strike="noStrike" kern="0" cap="none" spc="0" normalizeH="0" baseline="0" noProof="0" dirty="0" smtClean="0">
                <a:ln>
                  <a:noFill/>
                </a:ln>
                <a:solidFill>
                  <a:schemeClr val="tx1"/>
                </a:solidFill>
                <a:effectLst/>
                <a:uLnTx/>
                <a:uFillTx/>
                <a:latin typeface="+mn-lt"/>
              </a:rPr>
              <a:t>Hearing </a:t>
            </a:r>
            <a:r>
              <a:rPr kumimoji="1" lang="en-US" altLang="ja-JP" sz="2600" b="0" i="0" u="none" strike="noStrike" kern="0" cap="none" spc="0" normalizeH="0" baseline="0" noProof="0" dirty="0" smtClean="0">
                <a:ln>
                  <a:noFill/>
                </a:ln>
                <a:solidFill>
                  <a:schemeClr val="tx1"/>
                </a:solidFill>
                <a:effectLst/>
                <a:uLnTx/>
                <a:uFillTx/>
                <a:latin typeface="+mn-lt"/>
              </a:rPr>
              <a:t>presentations</a:t>
            </a:r>
          </a:p>
          <a:p>
            <a:pPr marL="742950" lvl="1" indent="-285750" eaLnBrk="1" hangingPunct="1">
              <a:spcBef>
                <a:spcPct val="20000"/>
              </a:spcBef>
              <a:buFontTx/>
              <a:buChar char="–"/>
              <a:defRPr/>
            </a:pPr>
            <a:r>
              <a:rPr kumimoji="1" lang="en-US" altLang="ja-JP" sz="2600" kern="0" dirty="0" smtClean="0">
                <a:latin typeface="+mn-lt"/>
              </a:rPr>
              <a:t>Resolve of comment collection</a:t>
            </a:r>
            <a:r>
              <a:rPr kumimoji="1" lang="en-US" altLang="ja-JP" sz="2600" kern="0" dirty="0" smtClean="0">
                <a:latin typeface="+mn-lt"/>
              </a:rPr>
              <a:t>.</a:t>
            </a:r>
            <a:endParaRPr kumimoji="1" lang="en-US" altLang="ja-JP" sz="2600" b="0" i="0" u="none" strike="noStrike" kern="0" cap="none" spc="0" normalizeH="0" baseline="0" noProof="0" dirty="0" smtClean="0">
              <a:ln>
                <a:noFill/>
              </a:ln>
              <a:solidFill>
                <a:schemeClr val="tx1"/>
              </a:solidFill>
              <a:effectLst/>
              <a:uLnTx/>
              <a:uFillTx/>
              <a:latin typeface="+mn-lt"/>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1" lang="en-US" altLang="ja-JP" sz="2600" b="0" i="0" u="none" strike="noStrike" kern="0" cap="none" spc="0" normalizeH="0" baseline="0" noProof="0" dirty="0" smtClean="0">
                <a:ln>
                  <a:noFill/>
                </a:ln>
                <a:solidFill>
                  <a:schemeClr val="tx1"/>
                </a:solidFill>
                <a:effectLst/>
                <a:uLnTx/>
                <a:uFillTx/>
                <a:latin typeface="+mn-lt"/>
              </a:rPr>
              <a:t>Work on </a:t>
            </a:r>
            <a:r>
              <a:rPr kumimoji="1" lang="en-US" altLang="ja-JP" sz="2600" b="0" i="0" u="none" strike="noStrike" kern="0" cap="none" spc="0" normalizeH="0" baseline="0" noProof="0" dirty="0" smtClean="0">
                <a:ln>
                  <a:noFill/>
                </a:ln>
                <a:solidFill>
                  <a:schemeClr val="tx1"/>
                </a:solidFill>
                <a:effectLst/>
                <a:uLnTx/>
                <a:uFillTx/>
                <a:latin typeface="+mn-lt"/>
              </a:rPr>
              <a:t>Draft Document</a:t>
            </a:r>
            <a:endParaRPr kumimoji="1" lang="en-US" altLang="ja-JP" sz="2600" b="0" i="0" u="none" strike="noStrike" kern="0" cap="none" spc="0" normalizeH="0" baseline="0" noProof="0" dirty="0" smtClean="0">
              <a:ln>
                <a:noFill/>
              </a:ln>
              <a:solidFill>
                <a:schemeClr val="tx1"/>
              </a:solidFill>
              <a:effectLst/>
              <a:uLnTx/>
              <a:uFillTx/>
              <a:latin typeface="+mn-lt"/>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2895600"/>
            <a:ext cx="7772400" cy="1066800"/>
          </a:xfrm>
        </p:spPr>
        <p:txBody>
          <a:bodyPr/>
          <a:lstStyle/>
          <a:p>
            <a:r>
              <a:rPr kumimoji="1" lang="en-US" altLang="ja-JP" dirty="0" smtClean="0"/>
              <a:t>Thank you!</a:t>
            </a:r>
            <a:endParaRPr kumimoji="1" lang="ja-JP" altLang="en-US" dirty="0"/>
          </a:p>
        </p:txBody>
      </p:sp>
      <p:sp>
        <p:nvSpPr>
          <p:cNvPr id="3" name="日付プレースホルダ 2"/>
          <p:cNvSpPr>
            <a:spLocks noGrp="1"/>
          </p:cNvSpPr>
          <p:nvPr>
            <p:ph type="dt" sz="half" idx="10"/>
          </p:nvPr>
        </p:nvSpPr>
        <p:spPr/>
        <p:txBody>
          <a:bodyPr/>
          <a:lstStyle/>
          <a:p>
            <a:pPr>
              <a:defRPr/>
            </a:pPr>
            <a:r>
              <a:rPr lang="en-US" altLang="ja-JP" smtClean="0"/>
              <a:t>May 2016</a:t>
            </a:r>
            <a:endParaRPr lang="en-US" altLang="ja-JP"/>
          </a:p>
        </p:txBody>
      </p:sp>
      <p:sp>
        <p:nvSpPr>
          <p:cNvPr id="4" name="フッター プレースホルダ 3"/>
          <p:cNvSpPr>
            <a:spLocks noGrp="1"/>
          </p:cNvSpPr>
          <p:nvPr>
            <p:ph type="ftr" sz="quarter" idx="11"/>
          </p:nvPr>
        </p:nvSpPr>
        <p:spPr/>
        <p:txBody>
          <a:bodyPr/>
          <a:lstStyle/>
          <a:p>
            <a:pPr>
              <a:defRPr/>
            </a:pPr>
            <a:r>
              <a:rPr lang="en-US" altLang="ja-JP" smtClean="0"/>
              <a:t>Shoichi Kitazawa,ATR</a:t>
            </a:r>
            <a:endParaRPr lang="en-US" altLang="ja-JP"/>
          </a:p>
        </p:txBody>
      </p:sp>
      <p:sp>
        <p:nvSpPr>
          <p:cNvPr id="5" name="スライド番号プレースホルダ 4"/>
          <p:cNvSpPr>
            <a:spLocks noGrp="1"/>
          </p:cNvSpPr>
          <p:nvPr>
            <p:ph type="sldNum" sz="quarter" idx="12"/>
          </p:nvPr>
        </p:nvSpPr>
        <p:spPr/>
        <p:txBody>
          <a:bodyPr/>
          <a:lstStyle/>
          <a:p>
            <a:pPr>
              <a:defRPr/>
            </a:pPr>
            <a:r>
              <a:rPr lang="en-US" altLang="ja-JP" smtClean="0"/>
              <a:t>Slide </a:t>
            </a:r>
            <a:fld id="{D78FD698-95C0-4845-8AA1-AE13DC99F872}" type="slidenum">
              <a:rPr lang="en-US" altLang="ja-JP" smtClean="0"/>
              <a:pPr>
                <a:defRPr/>
              </a:pPr>
              <a:t>9</a:t>
            </a:fld>
            <a:endParaRPr lang="en-US" altLang="ja-JP"/>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397</TotalTime>
  <Words>446</Words>
  <Application>Microsoft Office PowerPoint</Application>
  <PresentationFormat>画面に合わせる (4:3)</PresentationFormat>
  <Paragraphs>147</Paragraphs>
  <Slides>9</Slides>
  <Notes>2</Notes>
  <HiddenSlides>0</HiddenSlides>
  <MMClips>0</MMClips>
  <ScaleCrop>false</ScaleCrop>
  <HeadingPairs>
    <vt:vector size="4" baseType="variant">
      <vt:variant>
        <vt:lpstr>テーマ</vt:lpstr>
      </vt:variant>
      <vt:variant>
        <vt:i4>1</vt:i4>
      </vt:variant>
      <vt:variant>
        <vt:lpstr>スライド タイトル</vt:lpstr>
      </vt:variant>
      <vt:variant>
        <vt:i4>9</vt:i4>
      </vt:variant>
    </vt:vector>
  </HeadingPairs>
  <TitlesOfParts>
    <vt:vector size="10" baseType="lpstr">
      <vt:lpstr>IEEE-P802_15</vt:lpstr>
      <vt:lpstr>スライド 1</vt:lpstr>
      <vt:lpstr>IEEE 802.15 TG4s Closing report</vt:lpstr>
      <vt:lpstr>TG4s schedule for the week</vt:lpstr>
      <vt:lpstr>Agenda for the week</vt:lpstr>
      <vt:lpstr>Accomplishment for the meeting</vt:lpstr>
      <vt:lpstr>Contributions</vt:lpstr>
      <vt:lpstr>Timeline</vt:lpstr>
      <vt:lpstr>Plan for Teleconference and  July Meeting</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TG4s Closing Report</dc:title>
  <dc:subject>IEEE 802.15 &lt;subject&gt;</dc:subject>
  <dc:creator>kitazawa</dc:creator>
  <dc:description>15-16-0422-00-004s</dc:description>
  <cp:lastModifiedBy>kitazawa</cp:lastModifiedBy>
  <cp:lastPrinted>1998-02-10T13:28:06Z</cp:lastPrinted>
  <dcterms:created xsi:type="dcterms:W3CDTF">2015-09-17T07:42:00Z</dcterms:created>
  <dcterms:modified xsi:type="dcterms:W3CDTF">2016-05-19T22:23:17Z</dcterms:modified>
</cp:coreProperties>
</file>