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9"/>
  </p:notesMasterIdLst>
  <p:sldIdLst>
    <p:sldId id="293" r:id="rId2"/>
    <p:sldId id="301" r:id="rId3"/>
    <p:sldId id="296" r:id="rId4"/>
    <p:sldId id="312" r:id="rId5"/>
    <p:sldId id="300" r:id="rId6"/>
    <p:sldId id="333" r:id="rId7"/>
    <p:sldId id="324" r:id="rId8"/>
    <p:sldId id="329" r:id="rId9"/>
    <p:sldId id="326" r:id="rId10"/>
    <p:sldId id="330" r:id="rId11"/>
    <p:sldId id="338" r:id="rId12"/>
    <p:sldId id="327" r:id="rId13"/>
    <p:sldId id="337" r:id="rId14"/>
    <p:sldId id="341" r:id="rId15"/>
    <p:sldId id="298" r:id="rId16"/>
    <p:sldId id="339" r:id="rId17"/>
    <p:sldId id="340" r:id="rId18"/>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6361" autoAdjust="0"/>
    <p:restoredTop sz="94746" autoAdjust="0"/>
  </p:normalViewPr>
  <p:slideViewPr>
    <p:cSldViewPr>
      <p:cViewPr varScale="1">
        <p:scale>
          <a:sx n="89" d="100"/>
          <a:sy n="89" d="100"/>
        </p:scale>
        <p:origin x="1800"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31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773608"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May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15-16-0405-00-003e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resources/development/balloting/pre-ballot.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C</a:t>
            </a:r>
            <a:r>
              <a:rPr sz="1600" dirty="0" smtClean="0">
                <a:solidFill>
                  <a:srgbClr val="FF0000"/>
                </a:solidFill>
                <a:latin typeface="Times New Roman"/>
                <a:ea typeface="Times New Roman"/>
                <a:cs typeface="Times New Roman"/>
                <a:sym typeface="Times New Roman"/>
              </a:rPr>
              <a:t>losing </a:t>
            </a:r>
            <a:r>
              <a:rPr sz="1600" dirty="0">
                <a:solidFill>
                  <a:srgbClr val="FF0000"/>
                </a:solidFill>
                <a:latin typeface="Times New Roman"/>
                <a:ea typeface="Times New Roman"/>
                <a:cs typeface="Times New Roman"/>
                <a:sym typeface="Times New Roman"/>
              </a:rPr>
              <a:t>Report for </a:t>
            </a:r>
            <a:r>
              <a:rPr lang="en-US" sz="1600" dirty="0" smtClean="0">
                <a:solidFill>
                  <a:srgbClr val="FF0000"/>
                </a:solidFill>
                <a:latin typeface="Times New Roman"/>
                <a:ea typeface="Times New Roman"/>
                <a:cs typeface="Times New Roman"/>
                <a:sym typeface="Times New Roman"/>
              </a:rPr>
              <a:t>May 2016 </a:t>
            </a:r>
            <a:r>
              <a:rPr sz="1600" dirty="0" smtClean="0">
                <a:solidFill>
                  <a:srgbClr val="FF0000"/>
                </a:solidFill>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19 May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802.15.3e</a:t>
            </a:r>
            <a:r>
              <a:rPr sz="1600" dirty="0" smtClean="0">
                <a:latin typeface="Times New Roman"/>
                <a:ea typeface="Times New Roman"/>
                <a:cs typeface="Times New Roman"/>
                <a:sym typeface="Times New Roman"/>
              </a:rPr>
              <a:t> Closing </a:t>
            </a:r>
            <a:r>
              <a:rPr sz="1600" dirty="0">
                <a:latin typeface="Times New Roman"/>
                <a:ea typeface="Times New Roman"/>
                <a:cs typeface="Times New Roman"/>
                <a:sym typeface="Times New Roman"/>
              </a:rPr>
              <a:t>Report for </a:t>
            </a:r>
            <a:r>
              <a:rPr lang="en-US" sz="1600" dirty="0" smtClean="0">
                <a:latin typeface="Times New Roman"/>
                <a:ea typeface="Times New Roman"/>
                <a:cs typeface="Times New Roman"/>
                <a:sym typeface="Times New Roman"/>
              </a:rPr>
              <a:t>May 2016</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Session</a:t>
            </a:r>
            <a:r>
              <a:rPr sz="1600" dirty="0">
                <a:solidFill>
                  <a:srgbClr val="FF0000"/>
                </a:solidFill>
                <a:latin typeface="Times New Roman"/>
                <a:ea typeface="Times New Roman"/>
                <a:cs typeface="Times New Roman"/>
                <a:sym typeface="Times New Roman"/>
              </a:rPr>
              <a:t>.</a:t>
            </a:r>
            <a:r>
              <a:rPr sz="1600" dirty="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Clos</a:t>
            </a:r>
            <a:r>
              <a:rPr sz="1600" dirty="0" smtClean="0">
                <a:latin typeface="Times New Roman"/>
                <a:ea typeface="Times New Roman"/>
                <a:cs typeface="Times New Roman"/>
                <a:sym typeface="Times New Roman"/>
              </a:rPr>
              <a:t>ing </a:t>
            </a:r>
            <a:r>
              <a:rPr sz="1600" dirty="0">
                <a:latin typeface="Times New Roman"/>
                <a:ea typeface="Times New Roman"/>
                <a:cs typeface="Times New Roman"/>
                <a:sym typeface="Times New Roman"/>
              </a:rPr>
              <a:t>Report for the </a:t>
            </a:r>
            <a:r>
              <a:rPr lang="en-US" sz="1600" dirty="0" smtClean="0">
                <a:latin typeface="Times New Roman"/>
                <a:ea typeface="Times New Roman"/>
                <a:cs typeface="Times New Roman"/>
                <a:sym typeface="Times New Roman"/>
              </a:rPr>
              <a:t>May </a:t>
            </a:r>
            <a:r>
              <a:rPr sz="1600" dirty="0" smtClean="0">
                <a:latin typeface="Times New Roman"/>
                <a:ea typeface="Times New Roman"/>
                <a:cs typeface="Times New Roman"/>
                <a:sym typeface="Times New Roman"/>
              </a:rPr>
              <a:t>Session</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i="1" dirty="0" smtClean="0"/>
              <a:t>Motion</a:t>
            </a:r>
            <a:r>
              <a:rPr lang="en-US" i="1" dirty="0"/>
              <a:t>: </a:t>
            </a:r>
            <a:r>
              <a:rPr lang="en-US" altLang="en-US" i="1" dirty="0"/>
              <a:t>The Task Group requests that 802.15 reviews and approves the CSD </a:t>
            </a:r>
            <a:r>
              <a:rPr lang="en-US" altLang="en-US" i="1" dirty="0" smtClean="0"/>
              <a:t>[</a:t>
            </a:r>
            <a:r>
              <a:rPr lang="en-US" i="1" dirty="0"/>
              <a:t>15-14-0716-07-003e</a:t>
            </a:r>
            <a:r>
              <a:rPr lang="en-US" altLang="en-US" i="1" dirty="0" smtClean="0"/>
              <a:t>] </a:t>
            </a:r>
            <a:r>
              <a:rPr lang="en-US" altLang="en-US" i="1" dirty="0"/>
              <a:t>and requests </a:t>
            </a:r>
            <a:r>
              <a:rPr lang="en-US" altLang="en-US" i="1" dirty="0" smtClean="0"/>
              <a:t>conditional </a:t>
            </a:r>
            <a:r>
              <a:rPr lang="en-US" altLang="en-US" i="1" dirty="0"/>
              <a:t>approval from the EC to submit </a:t>
            </a:r>
            <a:r>
              <a:rPr lang="en-US" altLang="en-US" i="1" dirty="0" smtClean="0"/>
              <a:t>P802.15.3e_D04 </a:t>
            </a:r>
            <a:r>
              <a:rPr lang="en-US" altLang="en-US" i="1" dirty="0"/>
              <a:t>to Sponsor Ballot.</a:t>
            </a:r>
            <a:endParaRPr lang="en-GB" altLang="en-US" dirty="0"/>
          </a:p>
          <a:p>
            <a:pPr marL="0" indent="0">
              <a:buNone/>
            </a:pPr>
            <a:endParaRPr lang="en-US" dirty="0"/>
          </a:p>
          <a:p>
            <a:pPr marL="0" indent="0">
              <a:buNone/>
            </a:pPr>
            <a:r>
              <a:rPr lang="en-US" sz="2800" dirty="0" smtClean="0"/>
              <a:t>Moved By: Andrew Estrada</a:t>
            </a:r>
          </a:p>
          <a:p>
            <a:pPr marL="0" indent="0">
              <a:buNone/>
            </a:pPr>
            <a:r>
              <a:rPr lang="en-US" sz="2800" dirty="0" smtClean="0"/>
              <a:t>Seconded By: </a:t>
            </a:r>
            <a:r>
              <a:rPr lang="en-US" sz="2800" dirty="0"/>
              <a:t>Ben Rolfe</a:t>
            </a:r>
          </a:p>
          <a:p>
            <a:pPr marL="0" indent="0">
              <a:buNone/>
            </a:pPr>
            <a:r>
              <a:rPr lang="en-US" sz="2800" dirty="0" smtClean="0"/>
              <a:t>Approved by unanimous consent</a:t>
            </a:r>
          </a:p>
          <a:p>
            <a:pPr marL="0" indent="0">
              <a:buNone/>
            </a:pP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10</a:t>
            </a:fld>
            <a:endParaRPr lang="en-US" altLang="en-US" sz="1200" dirty="0" smtClean="0">
              <a:latin typeface="Times New Roman" pitchFamily="18" charset="0"/>
            </a:endParaRPr>
          </a:p>
        </p:txBody>
      </p:sp>
    </p:spTree>
    <p:extLst>
      <p:ext uri="{BB962C8B-B14F-4D97-AF65-F5344CB8AC3E}">
        <p14:creationId xmlns:p14="http://schemas.microsoft.com/office/powerpoint/2010/main" val="3067392871"/>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a:t>T</a:t>
            </a:r>
            <a:r>
              <a:rPr lang="en-US" b="1" dirty="0" smtClean="0"/>
              <a:t>G Motion</a:t>
            </a:r>
            <a:endParaRPr lang="en-US" b="1" dirty="0"/>
          </a:p>
        </p:txBody>
      </p:sp>
      <p:sp>
        <p:nvSpPr>
          <p:cNvPr id="3" name="Text Placeholder 2"/>
          <p:cNvSpPr>
            <a:spLocks noGrp="1"/>
          </p:cNvSpPr>
          <p:nvPr>
            <p:ph type="body" idx="1"/>
          </p:nvPr>
        </p:nvSpPr>
        <p:spPr>
          <a:xfrm>
            <a:off x="685802" y="1447800"/>
            <a:ext cx="7772400" cy="4953000"/>
          </a:xfrm>
        </p:spPr>
        <p:txBody>
          <a:bodyPr/>
          <a:lstStyle/>
          <a:p>
            <a:pPr marL="0" indent="0">
              <a:buNone/>
            </a:pPr>
            <a:r>
              <a:rPr lang="en-US" sz="2000" i="1" dirty="0" smtClean="0"/>
              <a:t>Move </a:t>
            </a:r>
            <a:r>
              <a:rPr lang="en-US" sz="2000" i="1" dirty="0"/>
              <a:t>that </a:t>
            </a:r>
            <a:r>
              <a:rPr lang="en-US" sz="2000" i="1" dirty="0" smtClean="0"/>
              <a:t>802.15.3e TG </a:t>
            </a:r>
            <a:r>
              <a:rPr lang="en-US" sz="2000" i="1" dirty="0"/>
              <a:t>approve the formation of a Ballot Resolution Committee (BRC) for the WG balloting of the </a:t>
            </a:r>
            <a:r>
              <a:rPr lang="en-US" sz="2000" i="1" dirty="0" smtClean="0"/>
              <a:t>P802.15.3e_D02 </a:t>
            </a:r>
            <a:r>
              <a:rPr lang="en-US" sz="2000" i="1" dirty="0"/>
              <a:t>and </a:t>
            </a:r>
            <a:r>
              <a:rPr lang="en-US" sz="2000" i="1" dirty="0" smtClean="0"/>
              <a:t>P802.15.3e_D03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Andrew Estrada</a:t>
            </a:r>
          </a:p>
          <a:p>
            <a:pPr marL="0" indent="0">
              <a:buNone/>
            </a:pPr>
            <a:r>
              <a:rPr lang="en-US" sz="2800" dirty="0" smtClean="0"/>
              <a:t>Seconded By: Ko Togashi</a:t>
            </a:r>
          </a:p>
          <a:p>
            <a:pPr marL="0" indent="0">
              <a:buNone/>
            </a:pPr>
            <a:r>
              <a:rPr lang="en-US" sz="2800" dirty="0" smtClean="0"/>
              <a:t>Approved by unanimous consent</a:t>
            </a:r>
            <a:r>
              <a:rPr lang="en-US" sz="2800" dirty="0" smtClean="0"/>
              <a:t>.</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11</a:t>
            </a:fld>
            <a:endParaRPr lang="en-US" altLang="en-US" sz="1200" dirty="0" smtClean="0">
              <a:latin typeface="Times New Roman" pitchFamily="18" charset="0"/>
            </a:endParaRPr>
          </a:p>
        </p:txBody>
      </p:sp>
    </p:spTree>
    <p:extLst>
      <p:ext uri="{BB962C8B-B14F-4D97-AF65-F5344CB8AC3E}">
        <p14:creationId xmlns:p14="http://schemas.microsoft.com/office/powerpoint/2010/main" val="57563509"/>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 (1/2)</a:t>
            </a:r>
            <a:endParaRPr lang="en-US" b="1" dirty="0"/>
          </a:p>
        </p:txBody>
      </p:sp>
      <p:sp>
        <p:nvSpPr>
          <p:cNvPr id="3" name="Text Placeholder 2"/>
          <p:cNvSpPr>
            <a:spLocks noGrp="1"/>
          </p:cNvSpPr>
          <p:nvPr>
            <p:ph type="body" idx="1"/>
          </p:nvPr>
        </p:nvSpPr>
        <p:spPr>
          <a:xfrm>
            <a:off x="685802" y="1600200"/>
            <a:ext cx="8077198" cy="4800600"/>
          </a:xfrm>
        </p:spPr>
        <p:txBody>
          <a:bodyPr/>
          <a:lstStyle/>
          <a:p>
            <a:pPr marL="457200" indent="-457200">
              <a:buFont typeface="Arial" panose="020B0604020202020204" pitchFamily="34" charset="0"/>
              <a:buChar char="•"/>
            </a:pPr>
            <a:r>
              <a:rPr lang="en-US" sz="2000" dirty="0"/>
              <a:t>7</a:t>
            </a:r>
            <a:r>
              <a:rPr lang="en-US" sz="2000" dirty="0" smtClean="0"/>
              <a:t> calls between now and July 2016 Session</a:t>
            </a:r>
          </a:p>
          <a:p>
            <a:pPr marL="898071" lvl="1" indent="-457200">
              <a:buFont typeface="Arial" panose="020B0604020202020204" pitchFamily="34" charset="0"/>
              <a:buChar char="•"/>
            </a:pPr>
            <a:r>
              <a:rPr lang="en-US" sz="2000" dirty="0" smtClean="0"/>
              <a:t>Call </a:t>
            </a:r>
            <a:r>
              <a:rPr lang="en-US" sz="2000" dirty="0"/>
              <a:t>1</a:t>
            </a:r>
            <a:r>
              <a:rPr lang="en-US" sz="2000" dirty="0" smtClean="0"/>
              <a:t>: </a:t>
            </a:r>
            <a:r>
              <a:rPr lang="en-US" sz="2000" dirty="0"/>
              <a:t>Wed, </a:t>
            </a:r>
            <a:r>
              <a:rPr lang="en-US" sz="2000" dirty="0" smtClean="0"/>
              <a:t>1 June,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 June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2: </a:t>
            </a:r>
            <a:r>
              <a:rPr lang="en-US" sz="2000" dirty="0"/>
              <a:t>Wed, </a:t>
            </a:r>
            <a:r>
              <a:rPr lang="en-US" sz="2000" dirty="0" smtClean="0"/>
              <a:t>8 </a:t>
            </a:r>
            <a:r>
              <a:rPr lang="en-US" sz="2000" dirty="0"/>
              <a:t>June, 21:00 to 23:00 PDT</a:t>
            </a:r>
          </a:p>
          <a:p>
            <a:pPr marL="1276350" lvl="2" indent="-457200">
              <a:buFont typeface="Arial" panose="020B0604020202020204" pitchFamily="34" charset="0"/>
              <a:buChar char="•"/>
            </a:pPr>
            <a:r>
              <a:rPr lang="en-US" sz="2000" dirty="0" err="1"/>
              <a:t>Thur</a:t>
            </a:r>
            <a:r>
              <a:rPr lang="en-US" sz="2000" dirty="0"/>
              <a:t>, 9</a:t>
            </a:r>
            <a:r>
              <a:rPr lang="en-US" sz="2000" dirty="0" smtClean="0"/>
              <a:t> </a:t>
            </a:r>
            <a:r>
              <a:rPr lang="en-US" sz="2000" dirty="0"/>
              <a:t>June 0-2EST, 5-7CET, 13-15JST/KST</a:t>
            </a:r>
          </a:p>
          <a:p>
            <a:pPr marL="898071" lvl="1" indent="-457200">
              <a:buFont typeface="Arial" panose="020B0604020202020204" pitchFamily="34" charset="0"/>
              <a:buChar char="•"/>
            </a:pPr>
            <a:r>
              <a:rPr lang="en-US" sz="2000" dirty="0"/>
              <a:t>Call 3: Wed, </a:t>
            </a:r>
            <a:r>
              <a:rPr lang="en-US" sz="2000" dirty="0" smtClean="0"/>
              <a:t>15 </a:t>
            </a:r>
            <a:r>
              <a:rPr lang="en-US" sz="2000" dirty="0"/>
              <a:t>June, 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16 </a:t>
            </a:r>
            <a:r>
              <a:rPr lang="en-US" sz="2000" dirty="0"/>
              <a:t>June 0-2EST, 5-7CET, 13-15JST/KST</a:t>
            </a:r>
          </a:p>
          <a:p>
            <a:pPr marL="898071" lvl="1" indent="-457200">
              <a:buFont typeface="Arial" panose="020B0604020202020204" pitchFamily="34" charset="0"/>
              <a:buChar char="•"/>
            </a:pPr>
            <a:r>
              <a:rPr lang="en-US" sz="2000" dirty="0" smtClean="0"/>
              <a:t>Call </a:t>
            </a:r>
            <a:r>
              <a:rPr lang="en-US" sz="2000" dirty="0"/>
              <a:t>4</a:t>
            </a:r>
            <a:r>
              <a:rPr lang="en-US" sz="2000" dirty="0" smtClean="0"/>
              <a:t>: </a:t>
            </a:r>
            <a:r>
              <a:rPr lang="en-US" sz="2000" dirty="0"/>
              <a:t>Wed, </a:t>
            </a:r>
            <a:r>
              <a:rPr lang="en-US" sz="2000" dirty="0" smtClean="0"/>
              <a:t>22 June,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23 June </a:t>
            </a:r>
            <a:r>
              <a:rPr lang="en-US" sz="2000" dirty="0"/>
              <a:t>0-2EST, 5-7CET, 13-15JST/KST</a:t>
            </a:r>
          </a:p>
          <a:p>
            <a:pPr marL="1276350" lvl="2" indent="-457200">
              <a:buFont typeface="Arial" panose="020B0604020202020204" pitchFamily="34" charset="0"/>
              <a:buChar char="•"/>
            </a:pPr>
            <a:r>
              <a:rPr lang="en-US" sz="2000" b="1" dirty="0"/>
              <a:t>Approve the start of Letter Ballot </a:t>
            </a:r>
            <a:r>
              <a:rPr lang="en-US" sz="2000" b="1" dirty="0" err="1" smtClean="0"/>
              <a:t>Recirc</a:t>
            </a:r>
            <a:r>
              <a:rPr lang="en-US" sz="2000" b="1" dirty="0" smtClean="0"/>
              <a:t> 2</a:t>
            </a:r>
            <a:endParaRPr lang="en-US" sz="2000"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12</a:t>
            </a:fld>
            <a:endParaRPr lang="en-US" altLang="en-US" sz="1200" dirty="0" smtClean="0">
              <a:latin typeface="Times New Roman" pitchFamily="18" charset="0"/>
            </a:endParaRPr>
          </a:p>
        </p:txBody>
      </p:sp>
    </p:spTree>
    <p:extLst>
      <p:ext uri="{BB962C8B-B14F-4D97-AF65-F5344CB8AC3E}">
        <p14:creationId xmlns:p14="http://schemas.microsoft.com/office/powerpoint/2010/main" val="19251473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err="1" smtClean="0"/>
              <a:t>Telecon</a:t>
            </a:r>
            <a:r>
              <a:rPr lang="en-US" b="1" dirty="0" smtClean="0"/>
              <a:t> Schedule (2/2)</a:t>
            </a:r>
            <a:endParaRPr lang="en-US" b="1" dirty="0"/>
          </a:p>
        </p:txBody>
      </p:sp>
      <p:sp>
        <p:nvSpPr>
          <p:cNvPr id="3" name="Text Placeholder 2"/>
          <p:cNvSpPr>
            <a:spLocks noGrp="1"/>
          </p:cNvSpPr>
          <p:nvPr>
            <p:ph type="body" idx="1"/>
          </p:nvPr>
        </p:nvSpPr>
        <p:spPr>
          <a:xfrm>
            <a:off x="685802" y="1600200"/>
            <a:ext cx="8077198" cy="4800600"/>
          </a:xfrm>
        </p:spPr>
        <p:txBody>
          <a:bodyPr/>
          <a:lstStyle/>
          <a:p>
            <a:pPr marL="898071" lvl="1" indent="-457200">
              <a:buFont typeface="Arial" panose="020B0604020202020204" pitchFamily="34" charset="0"/>
              <a:buChar char="•"/>
            </a:pPr>
            <a:r>
              <a:rPr lang="en-US" sz="2000" dirty="0" smtClean="0"/>
              <a:t>Call 5: Thu, </a:t>
            </a:r>
            <a:r>
              <a:rPr lang="en-US" sz="2000" dirty="0"/>
              <a:t>7</a:t>
            </a:r>
            <a:r>
              <a:rPr lang="en-US" sz="2000" dirty="0" smtClean="0"/>
              <a:t> July, </a:t>
            </a:r>
            <a:r>
              <a:rPr lang="en-US" sz="2000" dirty="0"/>
              <a:t>21:00 to 23:00 PDT</a:t>
            </a:r>
          </a:p>
          <a:p>
            <a:pPr marL="1276350" lvl="2" indent="-457200">
              <a:buFont typeface="Arial" panose="020B0604020202020204" pitchFamily="34" charset="0"/>
              <a:buChar char="•"/>
            </a:pPr>
            <a:r>
              <a:rPr lang="en-US" sz="2000" dirty="0" smtClean="0"/>
              <a:t>Fri, </a:t>
            </a:r>
            <a:r>
              <a:rPr lang="en-US" sz="2000" dirty="0"/>
              <a:t>8</a:t>
            </a:r>
            <a:r>
              <a:rPr lang="en-US" sz="2000" dirty="0" smtClean="0"/>
              <a:t> July </a:t>
            </a:r>
            <a:r>
              <a:rPr lang="en-US" sz="2000" dirty="0"/>
              <a:t>0-2EST, 5-7CET, </a:t>
            </a:r>
            <a:r>
              <a:rPr lang="en-US" sz="2000" dirty="0" smtClean="0"/>
              <a:t>13-15JST/KST</a:t>
            </a:r>
            <a:endParaRPr lang="en-US" sz="2000" dirty="0"/>
          </a:p>
          <a:p>
            <a:pPr marL="898071" lvl="1" indent="-457200">
              <a:buFont typeface="Arial" panose="020B0604020202020204" pitchFamily="34" charset="0"/>
              <a:buChar char="•"/>
            </a:pPr>
            <a:r>
              <a:rPr lang="en-US" sz="2000" dirty="0" smtClean="0"/>
              <a:t>Call 6: </a:t>
            </a:r>
            <a:r>
              <a:rPr lang="en-US" sz="2000" dirty="0"/>
              <a:t>Wed, </a:t>
            </a:r>
            <a:r>
              <a:rPr lang="en-US" sz="2000" dirty="0" smtClean="0"/>
              <a:t>11 July,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12 July </a:t>
            </a:r>
            <a:r>
              <a:rPr lang="en-US" sz="2000" dirty="0"/>
              <a:t>0-2EST, 5-7CET, </a:t>
            </a:r>
            <a:r>
              <a:rPr lang="en-US" sz="2000" dirty="0" smtClean="0"/>
              <a:t>13-15JST/KST</a:t>
            </a:r>
          </a:p>
          <a:p>
            <a:pPr marL="1276350" lvl="2" indent="-457200">
              <a:buFont typeface="Arial" panose="020B0604020202020204" pitchFamily="34" charset="0"/>
              <a:buChar char="•"/>
            </a:pPr>
            <a:r>
              <a:rPr lang="en-US" sz="2000" b="1" dirty="0" smtClean="0"/>
              <a:t>Approve start of 3</a:t>
            </a:r>
            <a:r>
              <a:rPr lang="en-US" sz="2000" b="1" baseline="30000" dirty="0" smtClean="0"/>
              <a:t>rd</a:t>
            </a:r>
            <a:r>
              <a:rPr lang="en-US" sz="2000" b="1" dirty="0" smtClean="0"/>
              <a:t> </a:t>
            </a:r>
            <a:r>
              <a:rPr lang="en-US" sz="2000" b="1" dirty="0" err="1" smtClean="0"/>
              <a:t>Recirc</a:t>
            </a:r>
            <a:endParaRPr lang="en-US" sz="2000" b="1" dirty="0"/>
          </a:p>
          <a:p>
            <a:pPr marL="898071" lvl="1" indent="-457200">
              <a:buFont typeface="Arial" panose="020B0604020202020204" pitchFamily="34" charset="0"/>
              <a:buChar char="•"/>
            </a:pPr>
            <a:r>
              <a:rPr lang="en-US" sz="2000" dirty="0"/>
              <a:t>Call </a:t>
            </a:r>
            <a:r>
              <a:rPr lang="en-US" sz="2000" dirty="0" smtClean="0"/>
              <a:t>7: </a:t>
            </a:r>
            <a:r>
              <a:rPr lang="en-US" sz="2000" dirty="0"/>
              <a:t>Wed, </a:t>
            </a:r>
            <a:r>
              <a:rPr lang="en-US" sz="2000" dirty="0" smtClean="0"/>
              <a:t>20 July, </a:t>
            </a:r>
            <a:r>
              <a:rPr lang="en-US" sz="2000" dirty="0"/>
              <a:t>21:00 to 23:00 PDT</a:t>
            </a:r>
          </a:p>
          <a:p>
            <a:pPr marL="1276350" lvl="2" indent="-457200">
              <a:buFont typeface="Arial" panose="020B0604020202020204" pitchFamily="34" charset="0"/>
              <a:buChar char="•"/>
            </a:pPr>
            <a:r>
              <a:rPr lang="en-US" sz="2000" dirty="0" err="1"/>
              <a:t>Thur</a:t>
            </a:r>
            <a:r>
              <a:rPr lang="en-US" sz="2000" dirty="0"/>
              <a:t>, </a:t>
            </a:r>
            <a:r>
              <a:rPr lang="en-US" sz="2000" dirty="0" smtClean="0"/>
              <a:t>21 July </a:t>
            </a:r>
            <a:r>
              <a:rPr lang="en-US" sz="2000" dirty="0"/>
              <a:t>0-2EST, 5-7CET, 13-15JST/KST</a:t>
            </a:r>
          </a:p>
          <a:p>
            <a:pPr marL="898071" lvl="1" indent="-457200">
              <a:buFont typeface="Arial" panose="020B0604020202020204" pitchFamily="34" charset="0"/>
              <a:buChar char="•"/>
            </a:pPr>
            <a:endParaRPr lang="en-US" sz="2000" dirty="0" smtClean="0"/>
          </a:p>
          <a:p>
            <a:pPr marL="898071" lvl="1" indent="-457200">
              <a:buFont typeface="Arial" panose="020B0604020202020204" pitchFamily="34" charset="0"/>
              <a:buChar char="•"/>
            </a:pPr>
            <a:r>
              <a:rPr lang="en-US" sz="2000" dirty="0" smtClean="0"/>
              <a:t>San Diego session starts 25 July</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13</a:t>
            </a:fld>
            <a:endParaRPr lang="en-US" altLang="en-US" sz="1200" dirty="0" smtClean="0">
              <a:latin typeface="Times New Roman" pitchFamily="18" charset="0"/>
            </a:endParaRPr>
          </a:p>
        </p:txBody>
      </p:sp>
    </p:spTree>
    <p:extLst>
      <p:ext uri="{BB962C8B-B14F-4D97-AF65-F5344CB8AC3E}">
        <p14:creationId xmlns:p14="http://schemas.microsoft.com/office/powerpoint/2010/main" val="2330618720"/>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WG Motion</a:t>
            </a:r>
            <a:endParaRPr lang="en-US" b="1" dirty="0"/>
          </a:p>
        </p:txBody>
      </p:sp>
      <p:sp>
        <p:nvSpPr>
          <p:cNvPr id="3" name="Text Placeholder 2"/>
          <p:cNvSpPr>
            <a:spLocks noGrp="1"/>
          </p:cNvSpPr>
          <p:nvPr>
            <p:ph type="body" idx="1"/>
          </p:nvPr>
        </p:nvSpPr>
        <p:spPr>
          <a:xfrm>
            <a:off x="685802" y="1447800"/>
            <a:ext cx="7772400" cy="4724400"/>
          </a:xfrm>
        </p:spPr>
        <p:txBody>
          <a:bodyPr/>
          <a:lstStyle/>
          <a:p>
            <a:pPr marL="0" indent="0">
              <a:buNone/>
            </a:pPr>
            <a:r>
              <a:rPr lang="en-US" sz="2000" i="1" dirty="0" smtClean="0"/>
              <a:t>Move </a:t>
            </a:r>
            <a:r>
              <a:rPr lang="en-US" sz="2000" i="1" dirty="0"/>
              <a:t>that 802.15 WG approve the formation of a Ballot Resolution Committee (BRC) for the WG balloting of the </a:t>
            </a:r>
            <a:r>
              <a:rPr lang="en-US" sz="2000" i="1" dirty="0" smtClean="0"/>
              <a:t>P802.15.3e_D02 and P802.15.3e_D03 </a:t>
            </a:r>
            <a:r>
              <a:rPr lang="en-US" sz="2000" i="1" dirty="0"/>
              <a:t>with the following membership: Andrew Estrada (Chair), Ko Togashi, </a:t>
            </a:r>
            <a:r>
              <a:rPr lang="en-US" sz="2000" i="1" dirty="0" err="1"/>
              <a:t>Itaru</a:t>
            </a:r>
            <a:r>
              <a:rPr lang="en-US" sz="2000" i="1" dirty="0"/>
              <a:t> </a:t>
            </a:r>
            <a:r>
              <a:rPr lang="en-US" sz="2000" i="1" dirty="0" err="1"/>
              <a:t>Maekawa</a:t>
            </a:r>
            <a:r>
              <a:rPr lang="en-US" sz="2000" i="1" dirty="0"/>
              <a:t>, Jae </a:t>
            </a:r>
            <a:r>
              <a:rPr lang="en-US" sz="2000" i="1" dirty="0" err="1"/>
              <a:t>Seung</a:t>
            </a:r>
            <a:r>
              <a:rPr lang="en-US" sz="2000" i="1" dirty="0"/>
              <a:t> Lee, Keitarou Kondou, and Ken </a:t>
            </a:r>
            <a:r>
              <a:rPr lang="en-US" sz="2000" i="1" dirty="0" err="1"/>
              <a:t>Hiraga</a:t>
            </a:r>
            <a:r>
              <a:rPr lang="en-US" sz="2000" i="1" dirty="0"/>
              <a:t>. The </a:t>
            </a:r>
            <a:r>
              <a:rPr lang="en-US" sz="2000" i="1" dirty="0" smtClean="0"/>
              <a:t>802.15.3e </a:t>
            </a:r>
            <a:r>
              <a:rPr lang="en-US" sz="2000" i="1" dirty="0"/>
              <a:t>BRC is authorized to approve comment resolutions and to approve the start of recirculation ballots of </a:t>
            </a:r>
            <a:r>
              <a:rPr lang="en-US" sz="2000" i="1" dirty="0" smtClean="0"/>
              <a:t>the revised draft </a:t>
            </a:r>
            <a:r>
              <a:rPr lang="en-US" sz="2000" i="1" dirty="0"/>
              <a:t>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800" dirty="0" smtClean="0"/>
              <a:t>Moved By: Andrew Estrada</a:t>
            </a:r>
          </a:p>
          <a:p>
            <a:pPr marL="0" indent="0">
              <a:buNone/>
            </a:pPr>
            <a:r>
              <a:rPr lang="en-US" sz="2800" dirty="0" smtClean="0"/>
              <a:t>Seconded By</a:t>
            </a:r>
            <a:r>
              <a:rPr lang="en-US" sz="2800" dirty="0" smtClean="0"/>
              <a:t>: Ben Rolfe</a:t>
            </a:r>
          </a:p>
          <a:p>
            <a:pPr marL="0" indent="0">
              <a:buNone/>
            </a:pPr>
            <a:r>
              <a:rPr lang="en-US" sz="2800" dirty="0"/>
              <a:t>Approved by unanimous consent.</a:t>
            </a:r>
            <a:endParaRPr lang="en-US" sz="2800" dirty="0" smtClean="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14</a:t>
            </a:fld>
            <a:endParaRPr lang="en-US" altLang="en-US" sz="1200" dirty="0" smtClean="0">
              <a:latin typeface="Times New Roman" pitchFamily="18" charset="0"/>
            </a:endParaRPr>
          </a:p>
        </p:txBody>
      </p:sp>
    </p:spTree>
    <p:extLst>
      <p:ext uri="{BB962C8B-B14F-4D97-AF65-F5344CB8AC3E}">
        <p14:creationId xmlns:p14="http://schemas.microsoft.com/office/powerpoint/2010/main" val="850015122"/>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smtClean="0">
              <a:solidFill>
                <a:schemeClr val="tx1"/>
              </a:solidFill>
              <a:latin typeface="Times New Roman" pitchFamily="18" charset="0"/>
              <a:cs typeface="Times New Roman" pitchFamily="18" charset="0"/>
            </a:endParaRPr>
          </a:p>
          <a:p>
            <a:pPr algn="ctr">
              <a:spcBef>
                <a:spcPct val="20000"/>
              </a:spcBef>
            </a:pPr>
            <a:r>
              <a:rPr lang="en-US" altLang="ja-JP" sz="4800" b="1" dirty="0" smtClean="0">
                <a:solidFill>
                  <a:schemeClr val="tx1"/>
                </a:solidFill>
                <a:latin typeface="Times New Roman" pitchFamily="18" charset="0"/>
                <a:cs typeface="Times New Roman" pitchFamily="18" charset="0"/>
              </a:rPr>
              <a:t>Thank You!</a:t>
            </a:r>
            <a:endParaRPr lang="en-US" altLang="ja-JP" sz="4800" b="1"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3976688" y="6542442"/>
            <a:ext cx="11287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15</a:t>
            </a:fld>
            <a:endParaRPr lang="en-US" altLang="en-US" sz="1200" dirty="0" smtClean="0">
              <a:latin typeface="Times New Roman" pitchFamily="18" charset="0"/>
            </a:endParaRPr>
          </a:p>
        </p:txBody>
      </p:sp>
    </p:spTree>
    <p:extLst>
      <p:ext uri="{BB962C8B-B14F-4D97-AF65-F5344CB8AC3E}">
        <p14:creationId xmlns:p14="http://schemas.microsoft.com/office/powerpoint/2010/main" val="24471662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Forming the Sponsor Ballot Pool</a:t>
            </a:r>
            <a:endParaRPr lang="en-US" dirty="0"/>
          </a:p>
        </p:txBody>
      </p:sp>
      <p:sp>
        <p:nvSpPr>
          <p:cNvPr id="3" name="Text Placeholder 2"/>
          <p:cNvSpPr>
            <a:spLocks noGrp="1"/>
          </p:cNvSpPr>
          <p:nvPr>
            <p:ph type="body" idx="1"/>
          </p:nvPr>
        </p:nvSpPr>
        <p:spPr>
          <a:xfrm>
            <a:off x="533400" y="1295400"/>
            <a:ext cx="8229600" cy="5105400"/>
          </a:xfrm>
        </p:spPr>
        <p:txBody>
          <a:bodyPr/>
          <a:lstStyle/>
          <a:p>
            <a:pPr>
              <a:spcBef>
                <a:spcPts val="0"/>
              </a:spcBef>
              <a:tabLst>
                <a:tab pos="3657600" algn="l"/>
              </a:tabLst>
            </a:pPr>
            <a:r>
              <a:rPr lang="en-US" sz="2000" dirty="0" smtClean="0"/>
              <a:t>Estrada joins as SA member		2016 March 18</a:t>
            </a:r>
          </a:p>
          <a:p>
            <a:pPr>
              <a:spcBef>
                <a:spcPts val="0"/>
              </a:spcBef>
              <a:tabLst>
                <a:tab pos="3657600" algn="l"/>
              </a:tabLst>
            </a:pPr>
            <a:r>
              <a:rPr lang="en-US" sz="2000" dirty="0" smtClean="0"/>
              <a:t>Bob Heile assigns Estrada designee	2016 March 18</a:t>
            </a:r>
          </a:p>
          <a:p>
            <a:pPr>
              <a:spcBef>
                <a:spcPts val="0"/>
              </a:spcBef>
              <a:tabLst>
                <a:tab pos="3657600" algn="l"/>
              </a:tabLst>
            </a:pPr>
            <a:r>
              <a:rPr lang="en-US" sz="2000" dirty="0" smtClean="0"/>
              <a:t>Estrada starts 30-day invitation	2016 March 23</a:t>
            </a:r>
          </a:p>
          <a:p>
            <a:pPr>
              <a:spcBef>
                <a:spcPts val="0"/>
              </a:spcBef>
              <a:tabLst>
                <a:tab pos="3657600" algn="l"/>
              </a:tabLst>
            </a:pPr>
            <a:r>
              <a:rPr lang="en-US" sz="2000" dirty="0" smtClean="0"/>
              <a:t>Invitation closes		2016 April 22</a:t>
            </a:r>
          </a:p>
          <a:p>
            <a:pPr lvl="1">
              <a:spcBef>
                <a:spcPts val="0"/>
              </a:spcBef>
              <a:tabLst>
                <a:tab pos="3657600" algn="l"/>
              </a:tabLst>
            </a:pPr>
            <a:r>
              <a:rPr lang="en-US" sz="2000" dirty="0" smtClean="0"/>
              <a:t>90 members</a:t>
            </a:r>
          </a:p>
          <a:p>
            <a:pPr>
              <a:spcBef>
                <a:spcPts val="0"/>
              </a:spcBef>
              <a:tabLst>
                <a:tab pos="3657600" algn="l"/>
              </a:tabLst>
            </a:pPr>
            <a:r>
              <a:rPr lang="en-US" sz="2000" dirty="0" smtClean="0"/>
              <a:t>Paul </a:t>
            </a:r>
            <a:r>
              <a:rPr lang="en-US" sz="2000" dirty="0" err="1" smtClean="0"/>
              <a:t>Nikolich</a:t>
            </a:r>
            <a:r>
              <a:rPr lang="en-US" sz="2000" dirty="0" smtClean="0"/>
              <a:t> approves for balance	2016 April 23</a:t>
            </a:r>
          </a:p>
          <a:p>
            <a:pPr>
              <a:spcBef>
                <a:spcPts val="0"/>
              </a:spcBef>
              <a:tabLst>
                <a:tab pos="3657600" algn="l"/>
              </a:tabLst>
            </a:pPr>
            <a:endParaRPr lang="en-US" sz="2000" dirty="0"/>
          </a:p>
          <a:p>
            <a:pPr>
              <a:spcBef>
                <a:spcPts val="0"/>
              </a:spcBef>
              <a:tabLst>
                <a:tab pos="3657600" algn="l"/>
              </a:tabLst>
            </a:pPr>
            <a:r>
              <a:rPr lang="en-US" sz="2000" dirty="0" smtClean="0"/>
              <a:t>Sponsor ballot pool is valid for 6 months (until 2016 Nov 22)</a:t>
            </a:r>
          </a:p>
          <a:p>
            <a:pPr>
              <a:spcBef>
                <a:spcPts val="0"/>
              </a:spcBef>
              <a:tabLst>
                <a:tab pos="3657600" algn="l"/>
              </a:tabLst>
            </a:pPr>
            <a:r>
              <a:rPr lang="en-US" sz="2000" dirty="0" smtClean="0"/>
              <a:t>Start of Sponsor ballot initiates 60-day open public review</a:t>
            </a: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16</a:t>
            </a:fld>
            <a:endParaRPr lang="en-US" dirty="0"/>
          </a:p>
        </p:txBody>
      </p:sp>
    </p:spTree>
    <p:extLst>
      <p:ext uri="{BB962C8B-B14F-4D97-AF65-F5344CB8AC3E}">
        <p14:creationId xmlns:p14="http://schemas.microsoft.com/office/powerpoint/2010/main" val="1096276746"/>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MEC Details</a:t>
            </a:r>
            <a:endParaRPr lang="en-US" dirty="0"/>
          </a:p>
        </p:txBody>
      </p:sp>
      <p:sp>
        <p:nvSpPr>
          <p:cNvPr id="3" name="Text Placeholder 2"/>
          <p:cNvSpPr>
            <a:spLocks noGrp="1"/>
          </p:cNvSpPr>
          <p:nvPr>
            <p:ph type="body" idx="1"/>
          </p:nvPr>
        </p:nvSpPr>
        <p:spPr>
          <a:xfrm>
            <a:off x="533400" y="1295400"/>
            <a:ext cx="8229600" cy="5105400"/>
          </a:xfrm>
        </p:spPr>
        <p:txBody>
          <a:bodyPr/>
          <a:lstStyle/>
          <a:p>
            <a:r>
              <a:rPr lang="en-US" sz="2000" dirty="0"/>
              <a:t>T</a:t>
            </a:r>
            <a:r>
              <a:rPr lang="en-US" sz="2000" dirty="0" smtClean="0"/>
              <a:t>he </a:t>
            </a:r>
            <a:r>
              <a:rPr lang="en-US" sz="2000" dirty="0"/>
              <a:t>MEC may take up to 30 days to complete and may contain details on updates that must be made to the draft prior to initiation of Sponsor Ballot.</a:t>
            </a:r>
          </a:p>
          <a:p>
            <a:pPr>
              <a:spcBef>
                <a:spcPts val="0"/>
              </a:spcBef>
              <a:tabLst>
                <a:tab pos="3657600" algn="l"/>
              </a:tabLst>
            </a:pPr>
            <a:endParaRPr lang="en-US" sz="2000" dirty="0"/>
          </a:p>
          <a:p>
            <a:pPr>
              <a:spcBef>
                <a:spcPts val="0"/>
              </a:spcBef>
              <a:tabLst>
                <a:tab pos="3657600" algn="l"/>
              </a:tabLst>
            </a:pPr>
            <a:r>
              <a:rPr lang="en-US" sz="2000" dirty="0" smtClean="0"/>
              <a:t>To initiate the MEC, submit </a:t>
            </a:r>
            <a:r>
              <a:rPr lang="en-US" sz="2000" dirty="0"/>
              <a:t>draft through </a:t>
            </a:r>
            <a:r>
              <a:rPr lang="en-US" sz="2000" dirty="0">
                <a:hlinkClick r:id="rId2"/>
              </a:rPr>
              <a:t>http://</a:t>
            </a:r>
            <a:r>
              <a:rPr lang="en-US" sz="2000" dirty="0" smtClean="0">
                <a:hlinkClick r:id="rId2"/>
              </a:rPr>
              <a:t>standards.ieee.org/resources/development/balloting/pre-ballot.html</a:t>
            </a:r>
            <a:endParaRPr lang="en-US" sz="2000" dirty="0" smtClean="0"/>
          </a:p>
          <a:p>
            <a:pPr marL="0" indent="0">
              <a:spcBef>
                <a:spcPts val="0"/>
              </a:spcBef>
              <a:buNone/>
              <a:tabLst>
                <a:tab pos="3657600" algn="l"/>
              </a:tabLst>
            </a:pP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17</a:t>
            </a:fld>
            <a:endParaRPr lang="en-US" dirty="0"/>
          </a:p>
        </p:txBody>
      </p:sp>
    </p:spTree>
    <p:extLst>
      <p:ext uri="{BB962C8B-B14F-4D97-AF65-F5344CB8AC3E}">
        <p14:creationId xmlns:p14="http://schemas.microsoft.com/office/powerpoint/2010/main" val="236787547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txBox="1">
            <a:spLocks/>
          </p:cNvSpPr>
          <p:nvPr/>
        </p:nvSpPr>
        <p:spPr bwMode="auto">
          <a:xfrm>
            <a:off x="461962" y="1103313"/>
            <a:ext cx="8148637"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defRPr sz="3200">
                <a:solidFill>
                  <a:srgbClr val="000000"/>
                </a:solidFill>
                <a:latin typeface="Arial" charset="0"/>
                <a:ea typeface="ＭＳ Ｐゴシック" pitchFamily="50" charset="-128"/>
              </a:defRPr>
            </a:lvl1pPr>
            <a:lvl2pPr eaLnBrk="0" hangingPunct="0">
              <a:spcBef>
                <a:spcPts val="700"/>
              </a:spcBef>
              <a:defRPr sz="2800">
                <a:solidFill>
                  <a:srgbClr val="000000"/>
                </a:solidFill>
                <a:latin typeface="Arial" charset="0"/>
                <a:ea typeface="ＭＳ Ｐゴシック" pitchFamily="50" charset="-128"/>
              </a:defRPr>
            </a:lvl2pPr>
            <a:lvl3pPr eaLnBrk="0" hangingPunct="0">
              <a:spcBef>
                <a:spcPts val="600"/>
              </a:spcBef>
              <a:defRPr sz="2400">
                <a:solidFill>
                  <a:srgbClr val="000000"/>
                </a:solidFill>
                <a:latin typeface="Arial" charset="0"/>
                <a:ea typeface="ＭＳ Ｐゴシック" pitchFamily="50" charset="-128"/>
              </a:defRPr>
            </a:lvl3pPr>
            <a:lvl4pPr eaLnBrk="0" hangingPunct="0">
              <a:spcBef>
                <a:spcPts val="500"/>
              </a:spcBef>
              <a:defRPr sz="2000">
                <a:solidFill>
                  <a:srgbClr val="000000"/>
                </a:solidFill>
                <a:latin typeface="Arial" charset="0"/>
                <a:ea typeface="ＭＳ Ｐゴシック" pitchFamily="50" charset="-128"/>
              </a:defRPr>
            </a:lvl4pPr>
            <a:lvl5pPr eaLnBrk="0" hangingPunct="0">
              <a:spcBef>
                <a:spcPts val="500"/>
              </a:spcBef>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charset="0"/>
                <a:ea typeface="ＭＳ Ｐゴシック" pitchFamily="50" charset="-128"/>
              </a:defRPr>
            </a:lvl9pPr>
          </a:lstStyle>
          <a:p>
            <a:pPr algn="ctr">
              <a:spcBef>
                <a:spcPct val="20000"/>
              </a:spcBef>
            </a:pPr>
            <a:r>
              <a:rPr lang="en-US" altLang="ja-JP" b="1" dirty="0">
                <a:solidFill>
                  <a:schemeClr val="tx1"/>
                </a:solidFill>
                <a:latin typeface="Times New Roman" pitchFamily="18" charset="0"/>
                <a:cs typeface="Times New Roman" pitchFamily="18" charset="0"/>
              </a:rPr>
              <a:t>IEEE </a:t>
            </a:r>
            <a:r>
              <a:rPr lang="en-US" altLang="ja-JP" b="1" dirty="0" smtClean="0">
                <a:solidFill>
                  <a:schemeClr val="tx1"/>
                </a:solidFill>
                <a:latin typeface="Times New Roman" pitchFamily="18" charset="0"/>
                <a:cs typeface="Times New Roman" pitchFamily="18" charset="0"/>
              </a:rPr>
              <a:t>802.15.3e</a:t>
            </a: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dirty="0" smtClean="0">
                <a:solidFill>
                  <a:schemeClr val="tx1"/>
                </a:solidFill>
                <a:latin typeface="Times New Roman" pitchFamily="18" charset="0"/>
                <a:cs typeface="Times New Roman" pitchFamily="18" charset="0"/>
              </a:rPr>
              <a:t>High Rate Close Proximity (HRCP)</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a:spcBef>
                <a:spcPct val="20000"/>
              </a:spcBef>
            </a:pPr>
            <a:r>
              <a:rPr lang="en-US" altLang="ja-JP" b="1" dirty="0" smtClean="0">
                <a:solidFill>
                  <a:schemeClr val="tx1"/>
                </a:solidFill>
                <a:latin typeface="Times New Roman" pitchFamily="18" charset="0"/>
                <a:cs typeface="Times New Roman" pitchFamily="18" charset="0"/>
              </a:rPr>
              <a:t>Closing Report</a:t>
            </a:r>
            <a:endParaRPr lang="en-US" altLang="ja-JP" b="1" dirty="0">
              <a:solidFill>
                <a:schemeClr val="tx1"/>
              </a:solidFill>
              <a:latin typeface="Times New Roman" pitchFamily="18" charset="0"/>
              <a:cs typeface="Times New Roman" pitchFamily="18" charset="0"/>
            </a:endParaRPr>
          </a:p>
          <a:p>
            <a:pPr algn="ctr">
              <a:spcBef>
                <a:spcPct val="20000"/>
              </a:spcBef>
            </a:pPr>
            <a:endParaRPr lang="en-US" altLang="ja-JP"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Waikoloa</a:t>
            </a:r>
            <a:endParaRPr lang="en-US" altLang="ja-JP" sz="2400" b="1" dirty="0">
              <a:solidFill>
                <a:schemeClr val="tx1"/>
              </a:solidFill>
              <a:latin typeface="Times New Roman" pitchFamily="18" charset="0"/>
              <a:cs typeface="Times New Roman" pitchFamily="18" charset="0"/>
            </a:endParaRPr>
          </a:p>
          <a:p>
            <a:pPr algn="ctr" eaLnBrk="1" hangingPunct="1">
              <a:spcBef>
                <a:spcPct val="0"/>
              </a:spcBef>
            </a:pPr>
            <a:endParaRPr lang="en-US" altLang="ja-JP" sz="1600" b="1" dirty="0">
              <a:solidFill>
                <a:schemeClr val="tx1"/>
              </a:solidFill>
              <a:latin typeface="Times New Roman" pitchFamily="18" charset="0"/>
              <a:cs typeface="Times New Roman" pitchFamily="18" charset="0"/>
            </a:endParaRPr>
          </a:p>
          <a:p>
            <a:pPr algn="ctr" eaLnBrk="1" hangingPunct="1">
              <a:spcBef>
                <a:spcPct val="0"/>
              </a:spcBef>
            </a:pPr>
            <a:r>
              <a:rPr lang="en-US" altLang="ja-JP" sz="2400" b="1" dirty="0" smtClean="0">
                <a:solidFill>
                  <a:schemeClr val="tx1"/>
                </a:solidFill>
                <a:latin typeface="Times New Roman" pitchFamily="18" charset="0"/>
                <a:cs typeface="Times New Roman" pitchFamily="18" charset="0"/>
              </a:rPr>
              <a:t>May 16-19, 2016</a:t>
            </a:r>
            <a:endParaRPr lang="en-US" altLang="en-US" sz="2400" dirty="0">
              <a:solidFill>
                <a:schemeClr val="tx1"/>
              </a:solidFill>
              <a:latin typeface="Times New Roman" pitchFamily="18" charset="0"/>
              <a:cs typeface="Times New Roman" pitchFamily="18" charset="0"/>
            </a:endParaRPr>
          </a:p>
        </p:txBody>
      </p:sp>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9028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dirty="0" smtClean="0">
                <a:latin typeface="Times New Roman" charset="0"/>
                <a:ea typeface="ＭＳ Ｐゴシック" charset="0"/>
                <a:cs typeface="ＭＳ Ｐゴシック" charset="0"/>
              </a:rPr>
              <a:t>802.15.3e </a:t>
            </a:r>
            <a:r>
              <a:rPr lang="en-US" dirty="0">
                <a:latin typeface="Times New Roman" charset="0"/>
                <a:ea typeface="ＭＳ Ｐゴシック" charset="0"/>
                <a:cs typeface="ＭＳ Ｐゴシック" charset="0"/>
              </a:rPr>
              <a:t>Officers</a:t>
            </a:r>
            <a:endParaRPr lang="en-US" b="1" dirty="0"/>
          </a:p>
        </p:txBody>
      </p:sp>
      <p:sp>
        <p:nvSpPr>
          <p:cNvPr id="3" name="Text Placeholder 2"/>
          <p:cNvSpPr>
            <a:spLocks noGrp="1"/>
          </p:cNvSpPr>
          <p:nvPr>
            <p:ph type="body" idx="1"/>
          </p:nvPr>
        </p:nvSpPr>
        <p:spPr>
          <a:xfrm>
            <a:off x="685802" y="1676400"/>
            <a:ext cx="7772400" cy="4724400"/>
          </a:xfrm>
        </p:spPr>
        <p:txBody>
          <a:bodyPr/>
          <a:lstStyle/>
          <a:p>
            <a:pPr marL="2860675" indent="-2860675">
              <a:lnSpc>
                <a:spcPct val="80000"/>
              </a:lnSpc>
              <a:buFontTx/>
              <a:buNone/>
            </a:pPr>
            <a:r>
              <a:rPr lang="en-US" sz="2800" dirty="0">
                <a:latin typeface="Arial" charset="0"/>
                <a:ea typeface="ＭＳ Ｐゴシック" charset="0"/>
                <a:cs typeface="ＭＳ Ｐゴシック" charset="0"/>
              </a:rPr>
              <a:t>Chair:	</a:t>
            </a:r>
            <a:r>
              <a:rPr lang="en-US" sz="2800" dirty="0" smtClean="0">
                <a:latin typeface="Arial" charset="0"/>
                <a:ea typeface="ＭＳ Ｐゴシック" charset="0"/>
                <a:cs typeface="ＭＳ Ｐゴシック" charset="0"/>
              </a:rPr>
              <a:t>Andrew </a:t>
            </a:r>
            <a:r>
              <a:rPr lang="en-US" sz="2800" dirty="0">
                <a:latin typeface="Arial" charset="0"/>
                <a:ea typeface="ＭＳ Ｐゴシック" charset="0"/>
                <a:cs typeface="ＭＳ Ｐゴシック" charset="0"/>
              </a:rPr>
              <a:t>Estrada, Sony</a:t>
            </a:r>
          </a:p>
          <a:p>
            <a:pPr marL="2860675" indent="-2860675">
              <a:lnSpc>
                <a:spcPct val="80000"/>
              </a:lnSpc>
              <a:buFontTx/>
              <a:buNone/>
            </a:pPr>
            <a:r>
              <a:rPr lang="en-US" sz="2800" dirty="0">
                <a:latin typeface="Arial" charset="0"/>
                <a:ea typeface="ＭＳ Ｐゴシック" charset="0"/>
                <a:cs typeface="ＭＳ Ｐゴシック" charset="0"/>
              </a:rPr>
              <a:t>	</a:t>
            </a:r>
          </a:p>
          <a:p>
            <a:pPr marL="2860675" indent="-2860675">
              <a:lnSpc>
                <a:spcPct val="80000"/>
              </a:lnSpc>
              <a:buFontTx/>
              <a:buNone/>
            </a:pPr>
            <a:r>
              <a:rPr lang="en-US" sz="2800" dirty="0">
                <a:latin typeface="Arial" charset="0"/>
                <a:ea typeface="ＭＳ Ｐゴシック" charset="0"/>
                <a:cs typeface="ＭＳ Ｐゴシック" charset="0"/>
              </a:rPr>
              <a:t>Vice </a:t>
            </a:r>
            <a:r>
              <a:rPr lang="en-US" sz="2800" dirty="0" smtClean="0">
                <a:latin typeface="Arial" charset="0"/>
                <a:ea typeface="ＭＳ Ｐゴシック" charset="0"/>
                <a:cs typeface="ＭＳ Ｐゴシック" charset="0"/>
              </a:rPr>
              <a:t>Chair:</a:t>
            </a:r>
            <a:r>
              <a:rPr lang="en-US" sz="2800" dirty="0">
                <a:latin typeface="Arial" charset="0"/>
                <a:ea typeface="ＭＳ Ｐゴシック" charset="0"/>
                <a:cs typeface="ＭＳ Ｐゴシック" charset="0"/>
              </a:rPr>
              <a:t>	Thomas </a:t>
            </a:r>
            <a:r>
              <a:rPr lang="en-US" sz="2800" dirty="0" err="1">
                <a:latin typeface="Arial" charset="0"/>
                <a:ea typeface="ＭＳ Ｐゴシック" charset="0"/>
                <a:cs typeface="ＭＳ Ｐゴシック" charset="0"/>
              </a:rPr>
              <a:t>Kürner</a:t>
            </a:r>
            <a:r>
              <a:rPr lang="en-US" sz="2800" dirty="0">
                <a:latin typeface="Arial" charset="0"/>
                <a:ea typeface="ＭＳ Ｐゴシック" charset="0"/>
                <a:cs typeface="ＭＳ Ｐゴシック" charset="0"/>
              </a:rPr>
              <a:t>, </a:t>
            </a:r>
            <a:r>
              <a:rPr lang="de-DE" sz="2800" dirty="0">
                <a:latin typeface="Arial" charset="0"/>
                <a:ea typeface="ＭＳ Ｐゴシック" charset="0"/>
                <a:cs typeface="ＭＳ Ｐゴシック" charset="0"/>
              </a:rPr>
              <a:t>Institut für </a:t>
            </a:r>
            <a:r>
              <a:rPr lang="de-DE" sz="2800" dirty="0" smtClean="0">
                <a:latin typeface="Arial" charset="0"/>
                <a:ea typeface="ＭＳ Ｐゴシック" charset="0"/>
                <a:cs typeface="ＭＳ Ｐゴシック" charset="0"/>
              </a:rPr>
              <a:t>Nachrichtentechnik Technische </a:t>
            </a:r>
            <a:r>
              <a:rPr lang="de-DE" sz="2800" dirty="0">
                <a:latin typeface="Arial" charset="0"/>
                <a:ea typeface="ＭＳ Ｐゴシック" charset="0"/>
                <a:cs typeface="ＭＳ Ｐゴシック" charset="0"/>
              </a:rPr>
              <a:t>Universität Braunschweig</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smtClean="0">
                <a:latin typeface="Arial" charset="0"/>
                <a:ea typeface="ＭＳ Ｐゴシック" charset="0"/>
                <a:cs typeface="ＭＳ Ｐゴシック" charset="0"/>
              </a:rPr>
              <a:t>Secretary:</a:t>
            </a:r>
            <a:r>
              <a:rPr lang="en-US" sz="2800" dirty="0">
                <a:latin typeface="Arial" charset="0"/>
                <a:ea typeface="ＭＳ Ｐゴシック" charset="0"/>
                <a:cs typeface="ＭＳ Ｐゴシック" charset="0"/>
              </a:rPr>
              <a:t>	Ken </a:t>
            </a:r>
            <a:r>
              <a:rPr lang="en-US" sz="2800" dirty="0" err="1" smtClean="0">
                <a:latin typeface="Arial" charset="0"/>
                <a:ea typeface="ＭＳ Ｐゴシック" charset="0"/>
                <a:cs typeface="ＭＳ Ｐゴシック" charset="0"/>
              </a:rPr>
              <a:t>Hiraga</a:t>
            </a:r>
            <a:r>
              <a:rPr lang="en-US" sz="2800" dirty="0">
                <a:latin typeface="Arial" charset="0"/>
                <a:ea typeface="ＭＳ Ｐゴシック" charset="0"/>
                <a:cs typeface="ＭＳ Ｐゴシック" charset="0"/>
              </a:rPr>
              <a:t>, NTT</a:t>
            </a:r>
          </a:p>
          <a:p>
            <a:pPr marL="2860675" indent="-2860675">
              <a:lnSpc>
                <a:spcPct val="80000"/>
              </a:lnSpc>
              <a:buFontTx/>
              <a:buNone/>
            </a:pPr>
            <a:endParaRPr lang="en-US" sz="2800" dirty="0">
              <a:latin typeface="Arial" charset="0"/>
              <a:ea typeface="ＭＳ Ｐゴシック" charset="0"/>
              <a:cs typeface="ＭＳ Ｐゴシック" charset="0"/>
            </a:endParaRPr>
          </a:p>
          <a:p>
            <a:pPr marL="2860675" indent="-2860675">
              <a:lnSpc>
                <a:spcPct val="80000"/>
              </a:lnSpc>
              <a:buFontTx/>
              <a:buNone/>
            </a:pPr>
            <a:r>
              <a:rPr lang="en-US" sz="2800" dirty="0">
                <a:latin typeface="Arial" charset="0"/>
                <a:ea typeface="ＭＳ Ｐゴシック" charset="0"/>
                <a:cs typeface="ＭＳ Ｐゴシック" charset="0"/>
              </a:rPr>
              <a:t>Technical </a:t>
            </a:r>
            <a:r>
              <a:rPr lang="en-US" sz="2800" dirty="0" smtClean="0">
                <a:latin typeface="Arial" charset="0"/>
                <a:ea typeface="ＭＳ Ｐゴシック" charset="0"/>
                <a:cs typeface="ＭＳ Ｐゴシック" charset="0"/>
              </a:rPr>
              <a:t>Editor:	Ko </a:t>
            </a:r>
            <a:r>
              <a:rPr lang="en-US" sz="2800" dirty="0">
                <a:latin typeface="Arial" charset="0"/>
                <a:ea typeface="ＭＳ Ｐゴシック" charset="0"/>
                <a:cs typeface="ＭＳ Ｐゴシック" charset="0"/>
              </a:rPr>
              <a:t>Togashi, Toshiba</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351482305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Goals for this meeting</a:t>
            </a:r>
            <a:endParaRPr lang="en-US" b="1" dirty="0"/>
          </a:p>
        </p:txBody>
      </p:sp>
      <p:sp>
        <p:nvSpPr>
          <p:cNvPr id="3" name="Text Placeholder 2"/>
          <p:cNvSpPr>
            <a:spLocks noGrp="1"/>
          </p:cNvSpPr>
          <p:nvPr>
            <p:ph type="body" idx="1"/>
          </p:nvPr>
        </p:nvSpPr>
        <p:spPr>
          <a:xfrm>
            <a:off x="685802" y="1676400"/>
            <a:ext cx="7772400" cy="4724400"/>
          </a:xfrm>
        </p:spPr>
        <p:txBody>
          <a:bodyPr/>
          <a:lstStyle/>
          <a:p>
            <a:pPr marL="457200" indent="-457200">
              <a:buFont typeface="Arial" panose="020B0604020202020204" pitchFamily="34" charset="0"/>
              <a:buChar char="•"/>
            </a:pPr>
            <a:r>
              <a:rPr lang="en-US" sz="2800" dirty="0" smtClean="0"/>
              <a:t>May: </a:t>
            </a:r>
          </a:p>
          <a:p>
            <a:pPr marL="898071" lvl="1" indent="-457200">
              <a:buFont typeface="Arial" panose="020B0604020202020204" pitchFamily="34" charset="0"/>
              <a:buChar char="•"/>
            </a:pPr>
            <a:r>
              <a:rPr lang="en-US" sz="2800" dirty="0" smtClean="0"/>
              <a:t>Resolve LB119 comments</a:t>
            </a:r>
          </a:p>
          <a:p>
            <a:pPr marL="898071" lvl="1" indent="-457200">
              <a:buFont typeface="Arial" panose="020B0604020202020204" pitchFamily="34" charset="0"/>
              <a:buChar char="•"/>
            </a:pPr>
            <a:r>
              <a:rPr lang="en-US" sz="2800" dirty="0" smtClean="0"/>
              <a:t>Approve BRC</a:t>
            </a:r>
          </a:p>
          <a:p>
            <a:pPr marL="898071" lvl="1" indent="-457200">
              <a:buFont typeface="Arial" panose="020B0604020202020204" pitchFamily="34" charset="0"/>
              <a:buChar char="•"/>
            </a:pPr>
            <a:r>
              <a:rPr lang="en-US" sz="2800" dirty="0" smtClean="0"/>
              <a:t>Seek conditional approval to start Sponsor ballot</a:t>
            </a:r>
          </a:p>
          <a:p>
            <a:pPr marL="898071" lvl="1" indent="-457200">
              <a:buFont typeface="Arial" panose="020B0604020202020204" pitchFamily="34" charset="0"/>
              <a:buChar char="•"/>
            </a:pPr>
            <a:r>
              <a:rPr lang="en-US" sz="2800" dirty="0" smtClean="0"/>
              <a:t>Start MEC</a:t>
            </a: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4</a:t>
            </a:fld>
            <a:endParaRPr lang="en-US" altLang="en-US" sz="1200" dirty="0" smtClean="0">
              <a:latin typeface="Times New Roman" pitchFamily="18" charset="0"/>
            </a:endParaRPr>
          </a:p>
        </p:txBody>
      </p:sp>
    </p:spTree>
    <p:extLst>
      <p:ext uri="{BB962C8B-B14F-4D97-AF65-F5344CB8AC3E}">
        <p14:creationId xmlns:p14="http://schemas.microsoft.com/office/powerpoint/2010/main" val="3950662771"/>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TG3e Accomplishments</a:t>
            </a:r>
            <a:endParaRPr lang="en-US" b="1" dirty="0"/>
          </a:p>
        </p:txBody>
      </p:sp>
      <p:sp>
        <p:nvSpPr>
          <p:cNvPr id="3" name="Text Placeholder 2"/>
          <p:cNvSpPr>
            <a:spLocks noGrp="1"/>
          </p:cNvSpPr>
          <p:nvPr>
            <p:ph type="body" idx="1"/>
          </p:nvPr>
        </p:nvSpPr>
        <p:spPr>
          <a:xfrm>
            <a:off x="685802" y="1447800"/>
            <a:ext cx="7772400" cy="4953000"/>
          </a:xfrm>
        </p:spPr>
        <p:txBody>
          <a:bodyPr/>
          <a:lstStyle/>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Reached agreement on all 101 Recirc1 comments (27 T, 74 E)</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Agreed on BRC and call schedule</a:t>
            </a:r>
          </a:p>
          <a:p>
            <a:pPr marL="473529" indent="-457200">
              <a:lnSpc>
                <a:spcPct val="80000"/>
              </a:lnSpc>
              <a:spcBef>
                <a:spcPts val="1200"/>
              </a:spcBef>
              <a:buFont typeface="+mj-lt"/>
              <a:buAutoNum type="arabicPeriod"/>
            </a:pPr>
            <a:r>
              <a:rPr lang="en-US" sz="2800" dirty="0" smtClean="0">
                <a:latin typeface="Arial" panose="020B0604020202020204" pitchFamily="34" charset="0"/>
                <a:cs typeface="Arial" panose="020B0604020202020204" pitchFamily="34" charset="0"/>
              </a:rPr>
              <a:t>Approved motion to request conditional approval to start Sponsor Ballot. </a:t>
            </a:r>
            <a:endParaRPr lang="en-US" sz="2800"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5</a:t>
            </a:fld>
            <a:endParaRPr lang="en-US" altLang="en-US" sz="1200" dirty="0" smtClean="0">
              <a:latin typeface="Times New Roman" pitchFamily="18" charset="0"/>
            </a:endParaRPr>
          </a:p>
        </p:txBody>
      </p:sp>
    </p:spTree>
    <p:extLst>
      <p:ext uri="{BB962C8B-B14F-4D97-AF65-F5344CB8AC3E}">
        <p14:creationId xmlns:p14="http://schemas.microsoft.com/office/powerpoint/2010/main" val="902784662"/>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Letter Ballot 119 (</a:t>
            </a:r>
            <a:r>
              <a:rPr lang="en-US" b="1" dirty="0" err="1" smtClean="0"/>
              <a:t>Recirc</a:t>
            </a:r>
            <a:r>
              <a:rPr lang="en-US" b="1" dirty="0" smtClean="0"/>
              <a:t>)</a:t>
            </a:r>
            <a:endParaRPr lang="en-US" b="1"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6</a:t>
            </a:fld>
            <a:endParaRPr lang="en-US" altLang="en-US" sz="1200" dirty="0" smtClean="0">
              <a:latin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127379646"/>
              </p:ext>
            </p:extLst>
          </p:nvPr>
        </p:nvGraphicFramePr>
        <p:xfrm>
          <a:off x="1905000" y="2362200"/>
          <a:ext cx="5605777" cy="2554605"/>
        </p:xfrm>
        <a:graphic>
          <a:graphicData uri="http://schemas.openxmlformats.org/drawingml/2006/table">
            <a:tbl>
              <a:tblPr>
                <a:tableStyleId>{5940675A-B579-460E-94D1-54222C63F5DA}</a:tableStyleId>
              </a:tblPr>
              <a:tblGrid>
                <a:gridCol w="2157060"/>
                <a:gridCol w="1045741"/>
                <a:gridCol w="1201488"/>
                <a:gridCol w="1201488"/>
              </a:tblGrid>
              <a:tr h="171450">
                <a:tc>
                  <a:txBody>
                    <a:bodyPr/>
                    <a:lstStyle/>
                    <a:p>
                      <a:pPr algn="r" fontAlgn="b"/>
                      <a:r>
                        <a:rPr lang="en-US" sz="1800" u="none" strike="noStrike" dirty="0">
                          <a:effectLst/>
                        </a:rPr>
                        <a:t>VOTERS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103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103</a:t>
                      </a:r>
                    </a:p>
                  </a:txBody>
                  <a:tcPr marL="9525" marR="9525" marT="9525" marB="0" anchor="b"/>
                </a:tc>
                <a:tc>
                  <a:txBody>
                    <a:bodyPr/>
                    <a:lstStyle/>
                    <a:p>
                      <a:pPr algn="ctr" fontAlgn="b"/>
                      <a:r>
                        <a:rPr lang="en-US" sz="1800" b="0" i="0" u="none" strike="noStrike">
                          <a:effectLst/>
                          <a:latin typeface="+mn-lt"/>
                        </a:rPr>
                        <a:t>103</a:t>
                      </a:r>
                    </a:p>
                  </a:txBody>
                  <a:tcPr marL="9525" marR="9525" marT="9525" marB="0" anchor="b"/>
                </a:tc>
              </a:tr>
              <a:tr h="171450">
                <a:tc>
                  <a:txBody>
                    <a:bodyPr/>
                    <a:lstStyle/>
                    <a:p>
                      <a:pPr algn="r" fontAlgn="b"/>
                      <a:r>
                        <a:rPr lang="en-US" sz="1800" u="none" strike="noStrike" dirty="0">
                          <a:effectLst/>
                        </a:rPr>
                        <a:t>VOTED</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71</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13</a:t>
                      </a:r>
                    </a:p>
                  </a:txBody>
                  <a:tcPr marL="9525" marR="9525" marT="9525" marB="0" anchor="b"/>
                </a:tc>
                <a:tc>
                  <a:txBody>
                    <a:bodyPr/>
                    <a:lstStyle/>
                    <a:p>
                      <a:pPr algn="ctr" fontAlgn="b"/>
                      <a:r>
                        <a:rPr lang="en-US" sz="1800" b="0" i="0" u="none" strike="noStrike">
                          <a:effectLst/>
                          <a:latin typeface="+mn-lt"/>
                        </a:rPr>
                        <a:t>73</a:t>
                      </a:r>
                    </a:p>
                  </a:txBody>
                  <a:tcPr marL="9525" marR="9525" marT="9525" marB="0" anchor="b"/>
                </a:tc>
              </a:tr>
              <a:tr h="161925">
                <a:tc>
                  <a:txBody>
                    <a:bodyPr/>
                    <a:lstStyle/>
                    <a:p>
                      <a:pPr algn="r" fontAlgn="b"/>
                      <a:r>
                        <a:rPr lang="en-US" sz="1800" u="none" strike="noStrike" dirty="0">
                          <a:effectLst/>
                        </a:rPr>
                        <a:t>YES</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65</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11</a:t>
                      </a:r>
                    </a:p>
                  </a:txBody>
                  <a:tcPr marL="9525" marR="9525" marT="9525" marB="0" anchor="b"/>
                </a:tc>
                <a:tc>
                  <a:txBody>
                    <a:bodyPr/>
                    <a:lstStyle/>
                    <a:p>
                      <a:pPr algn="ctr" fontAlgn="b"/>
                      <a:r>
                        <a:rPr lang="en-US" sz="1800" b="0" i="0" u="none" strike="noStrike">
                          <a:effectLst/>
                          <a:latin typeface="+mn-lt"/>
                        </a:rPr>
                        <a:t>67</a:t>
                      </a:r>
                    </a:p>
                  </a:txBody>
                  <a:tcPr marL="9525" marR="9525" marT="9525" marB="0" anchor="b"/>
                </a:tc>
              </a:tr>
              <a:tr h="161925">
                <a:tc>
                  <a:txBody>
                    <a:bodyPr/>
                    <a:lstStyle/>
                    <a:p>
                      <a:pPr algn="r" fontAlgn="b"/>
                      <a:r>
                        <a:rPr lang="en-US" sz="1800" u="none" strike="noStrike" dirty="0">
                          <a:effectLst/>
                        </a:rPr>
                        <a:t>ABSTAIN</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0</a:t>
                      </a:r>
                    </a:p>
                  </a:txBody>
                  <a:tcPr marL="9525" marR="9525" marT="9525" marB="0" anchor="b"/>
                </a:tc>
                <a:tc>
                  <a:txBody>
                    <a:bodyPr/>
                    <a:lstStyle/>
                    <a:p>
                      <a:pPr algn="ctr" fontAlgn="b"/>
                      <a:r>
                        <a:rPr lang="en-US" sz="1800" b="0" i="0" u="none" strike="noStrike">
                          <a:effectLst/>
                          <a:latin typeface="+mn-lt"/>
                        </a:rPr>
                        <a:t>2</a:t>
                      </a:r>
                    </a:p>
                  </a:txBody>
                  <a:tcPr marL="9525" marR="9525" marT="9525" marB="0" anchor="b"/>
                </a:tc>
              </a:tr>
              <a:tr h="161925">
                <a:tc>
                  <a:txBody>
                    <a:bodyPr/>
                    <a:lstStyle/>
                    <a:p>
                      <a:pPr algn="r" fontAlgn="b"/>
                      <a:r>
                        <a:rPr lang="en-US" sz="1800" u="none" strike="noStrike">
                          <a:effectLst/>
                        </a:rPr>
                        <a:t>NO</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4</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2</a:t>
                      </a:r>
                    </a:p>
                  </a:txBody>
                  <a:tcPr marL="9525" marR="9525" marT="9525" marB="0" anchor="b"/>
                </a:tc>
                <a:tc>
                  <a:txBody>
                    <a:bodyPr/>
                    <a:lstStyle/>
                    <a:p>
                      <a:pPr algn="ctr" fontAlgn="b"/>
                      <a:r>
                        <a:rPr lang="en-US" sz="1800" b="0" i="0" u="none" strike="noStrike">
                          <a:effectLst/>
                          <a:latin typeface="+mn-lt"/>
                        </a:rPr>
                        <a:t>4</a:t>
                      </a:r>
                    </a:p>
                  </a:txBody>
                  <a:tcPr marL="9525" marR="9525" marT="9525" marB="0" anchor="b"/>
                </a:tc>
              </a:tr>
              <a:tr h="161925">
                <a:tc>
                  <a:txBody>
                    <a:bodyPr/>
                    <a:lstStyle/>
                    <a:p>
                      <a:pPr algn="r" fontAlgn="b"/>
                      <a:r>
                        <a:rPr lang="en-US" sz="1800" u="none" strike="noStrike">
                          <a:effectLst/>
                        </a:rPr>
                        <a:t>% VOTERS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68.93%</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12.62%</a:t>
                      </a:r>
                    </a:p>
                  </a:txBody>
                  <a:tcPr marL="9525" marR="9525" marT="9525" marB="0" anchor="b"/>
                </a:tc>
                <a:tc>
                  <a:txBody>
                    <a:bodyPr/>
                    <a:lstStyle/>
                    <a:p>
                      <a:pPr algn="ctr" fontAlgn="b"/>
                      <a:r>
                        <a:rPr lang="en-US" sz="1800" b="0" i="0" u="none" strike="noStrike">
                          <a:effectLst/>
                          <a:latin typeface="+mn-lt"/>
                        </a:rPr>
                        <a:t>70.87%</a:t>
                      </a:r>
                    </a:p>
                  </a:txBody>
                  <a:tcPr marL="9525" marR="9525" marT="9525" marB="0" anchor="b"/>
                </a:tc>
              </a:tr>
              <a:tr h="161925">
                <a:tc>
                  <a:txBody>
                    <a:bodyPr/>
                    <a:lstStyle/>
                    <a:p>
                      <a:pPr algn="r" fontAlgn="b"/>
                      <a:r>
                        <a:rPr lang="en-US" sz="1800" u="none" strike="noStrike">
                          <a:effectLst/>
                        </a:rPr>
                        <a:t>% YES</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94.20%</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84.62%</a:t>
                      </a:r>
                    </a:p>
                  </a:txBody>
                  <a:tcPr marL="9525" marR="9525" marT="9525" marB="0" anchor="b"/>
                </a:tc>
                <a:tc>
                  <a:txBody>
                    <a:bodyPr/>
                    <a:lstStyle/>
                    <a:p>
                      <a:pPr algn="ctr" fontAlgn="b"/>
                      <a:r>
                        <a:rPr lang="en-US" sz="1800" b="0" i="0" u="none" strike="noStrike">
                          <a:effectLst/>
                          <a:latin typeface="+mn-lt"/>
                        </a:rPr>
                        <a:t>94.37%</a:t>
                      </a:r>
                    </a:p>
                  </a:txBody>
                  <a:tcPr marL="9525" marR="9525" marT="9525" marB="0" anchor="b"/>
                </a:tc>
              </a:tr>
              <a:tr h="161925">
                <a:tc>
                  <a:txBody>
                    <a:bodyPr/>
                    <a:lstStyle/>
                    <a:p>
                      <a:pPr algn="r" fontAlgn="b"/>
                      <a:r>
                        <a:rPr lang="en-US" sz="1800" u="none" strike="noStrike">
                          <a:effectLst/>
                        </a:rPr>
                        <a:t>% ABSTAIN</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u="none" strike="noStrike" dirty="0">
                          <a:effectLst/>
                        </a:rPr>
                        <a:t>2.82%</a:t>
                      </a:r>
                      <a:endParaRPr lang="en-US" sz="1800" b="0" i="0" u="none" strike="noStrike" dirty="0">
                        <a:effectLst/>
                        <a:latin typeface="Arial" panose="020B0604020202020204" pitchFamily="34" charset="0"/>
                      </a:endParaRPr>
                    </a:p>
                  </a:txBody>
                  <a:tcPr marL="9525" marR="9525" marT="9525" marB="0" anchor="b"/>
                </a:tc>
                <a:tc>
                  <a:txBody>
                    <a:bodyPr/>
                    <a:lstStyle/>
                    <a:p>
                      <a:pPr algn="ctr" fontAlgn="b"/>
                      <a:r>
                        <a:rPr lang="en-US" sz="1800" b="0" i="0" u="none" strike="noStrike">
                          <a:effectLst/>
                          <a:latin typeface="+mn-lt"/>
                        </a:rPr>
                        <a:t>0.00%</a:t>
                      </a:r>
                    </a:p>
                  </a:txBody>
                  <a:tcPr marL="9525" marR="9525" marT="9525" marB="0" anchor="b"/>
                </a:tc>
                <a:tc>
                  <a:txBody>
                    <a:bodyPr/>
                    <a:lstStyle/>
                    <a:p>
                      <a:pPr algn="ctr" fontAlgn="b"/>
                      <a:r>
                        <a:rPr lang="en-US" sz="1800" b="0" i="0" u="none" strike="noStrike" dirty="0">
                          <a:effectLst/>
                          <a:latin typeface="+mn-lt"/>
                        </a:rPr>
                        <a:t>2.74%</a:t>
                      </a:r>
                    </a:p>
                  </a:txBody>
                  <a:tcPr marL="9525" marR="9525" marT="9525" marB="0" anchor="b"/>
                </a:tc>
              </a:tr>
              <a:tr h="161925">
                <a:tc>
                  <a:txBody>
                    <a:bodyPr/>
                    <a:lstStyle/>
                    <a:p>
                      <a:pPr algn="r" fontAlgn="b"/>
                      <a:r>
                        <a:rPr lang="en-US" sz="1800" u="none" strike="noStrike">
                          <a:effectLst/>
                        </a:rPr>
                        <a:t>Draft Std P802.15.3e</a:t>
                      </a:r>
                      <a:endParaRPr lang="en-US" sz="1800" b="1" i="0" u="none" strike="noStrike">
                        <a:effectLst/>
                        <a:latin typeface="Arial" panose="020B0604020202020204" pitchFamily="34" charset="0"/>
                      </a:endParaRPr>
                    </a:p>
                  </a:txBody>
                  <a:tcPr marL="9525" marR="9525" marT="9525" marB="0" anchor="b"/>
                </a:tc>
                <a:tc>
                  <a:txBody>
                    <a:bodyPr/>
                    <a:lstStyle/>
                    <a:p>
                      <a:pPr algn="ctr" fontAlgn="b"/>
                      <a:r>
                        <a:rPr lang="en-US" sz="1800" b="1" u="none" strike="noStrike" dirty="0">
                          <a:effectLst/>
                        </a:rPr>
                        <a:t>D1.0</a:t>
                      </a:r>
                      <a:endParaRPr lang="en-US" sz="1800" b="1" i="0" u="none" strike="noStrike" dirty="0">
                        <a:effectLst/>
                        <a:latin typeface="Arial" panose="020B0604020202020204" pitchFamily="34" charset="0"/>
                      </a:endParaRPr>
                    </a:p>
                  </a:txBody>
                  <a:tcPr marL="9525" marR="9525" marT="9525" marB="0" anchor="b"/>
                </a:tc>
                <a:tc>
                  <a:txBody>
                    <a:bodyPr/>
                    <a:lstStyle/>
                    <a:p>
                      <a:pPr algn="ctr" fontAlgn="b"/>
                      <a:r>
                        <a:rPr lang="en-US" sz="1800" b="1" i="0" u="none" strike="noStrike" dirty="0">
                          <a:effectLst/>
                          <a:latin typeface="+mn-lt"/>
                        </a:rPr>
                        <a:t>D2.0</a:t>
                      </a:r>
                    </a:p>
                  </a:txBody>
                  <a:tcPr marL="9525" marR="9525" marT="9525" marB="0" anchor="b"/>
                </a:tc>
                <a:tc>
                  <a:txBody>
                    <a:bodyPr/>
                    <a:lstStyle/>
                    <a:p>
                      <a:pPr algn="ctr" fontAlgn="b"/>
                      <a:r>
                        <a:rPr lang="en-US" sz="1800" b="0" i="0" u="none" strike="noStrike" dirty="0" smtClean="0">
                          <a:effectLst/>
                          <a:latin typeface="+mn-lt"/>
                        </a:rPr>
                        <a:t>Aggregate</a:t>
                      </a:r>
                      <a:endParaRPr lang="en-US" sz="1800" b="1" i="0" u="none" strike="noStrike" dirty="0">
                        <a:effectLst/>
                        <a:latin typeface="Arial" panose="020B0604020202020204" pitchFamily="34" charset="0"/>
                      </a:endParaRPr>
                    </a:p>
                  </a:txBody>
                  <a:tcPr marL="9525" marR="9525" marT="9525" marB="0" anchor="b"/>
                </a:tc>
              </a:tr>
            </a:tbl>
          </a:graphicData>
        </a:graphic>
      </p:graphicFrame>
    </p:spTree>
    <p:extLst>
      <p:ext uri="{BB962C8B-B14F-4D97-AF65-F5344CB8AC3E}">
        <p14:creationId xmlns:p14="http://schemas.microsoft.com/office/powerpoint/2010/main" val="1162183141"/>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Contributions</a:t>
            </a:r>
            <a:endParaRPr lang="en-US" b="1" dirty="0"/>
          </a:p>
        </p:txBody>
      </p:sp>
      <p:sp>
        <p:nvSpPr>
          <p:cNvPr id="3" name="Text Placeholder 2"/>
          <p:cNvSpPr>
            <a:spLocks noGrp="1"/>
          </p:cNvSpPr>
          <p:nvPr>
            <p:ph type="body" idx="1"/>
          </p:nvPr>
        </p:nvSpPr>
        <p:spPr>
          <a:xfrm>
            <a:off x="685802" y="1828800"/>
            <a:ext cx="7772400" cy="4572000"/>
          </a:xfrm>
        </p:spPr>
        <p:txBody>
          <a:bodyPr/>
          <a:lstStyle/>
          <a:p>
            <a:pPr marL="473529" indent="-457200">
              <a:lnSpc>
                <a:spcPct val="80000"/>
              </a:lnSpc>
              <a:spcBef>
                <a:spcPts val="1200"/>
              </a:spcBef>
            </a:pPr>
            <a:r>
              <a:rPr lang="en-US" dirty="0" smtClean="0">
                <a:latin typeface="Arial" panose="020B0604020202020204" pitchFamily="34" charset="0"/>
                <a:cs typeface="Arial" panose="020B0604020202020204" pitchFamily="34" charset="0"/>
              </a:rPr>
              <a:t>Heard 15-16-0202-00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15-16-0348-00</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15-16-0395-01, 15-16-0346-01, 15-16-0276-02, 15-16-0413-01, 15-16-0414-01, 15-16-0338-02, 15-16-0400-02 proposing resolutions to various comments. </a:t>
            </a: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a:p>
            <a:pPr marL="473529" indent="-457200">
              <a:lnSpc>
                <a:spcPct val="80000"/>
              </a:lnSpc>
              <a:spcBef>
                <a:spcPts val="1200"/>
              </a:spcBef>
            </a:pPr>
            <a:endParaRPr lang="en-US" dirty="0">
              <a:latin typeface="Arial" panose="020B0604020202020204" pitchFamily="34" charset="0"/>
              <a:cs typeface="Arial" panose="020B0604020202020204" pitchFamily="34" charset="0"/>
            </a:endParaRPr>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7</a:t>
            </a:fld>
            <a:endParaRPr lang="en-US" altLang="en-US" sz="1200" dirty="0" smtClean="0">
              <a:latin typeface="Times New Roman" pitchFamily="18" charset="0"/>
            </a:endParaRPr>
          </a:p>
        </p:txBody>
      </p:sp>
    </p:spTree>
    <p:extLst>
      <p:ext uri="{BB962C8B-B14F-4D97-AF65-F5344CB8AC3E}">
        <p14:creationId xmlns:p14="http://schemas.microsoft.com/office/powerpoint/2010/main" val="384484614"/>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1" y="609600"/>
            <a:ext cx="8382008" cy="685800"/>
          </a:xfrm>
        </p:spPr>
        <p:txBody>
          <a:bodyPr/>
          <a:lstStyle/>
          <a:p>
            <a:r>
              <a:rPr lang="en-US" dirty="0" smtClean="0"/>
              <a:t>Schedule Plan Details (updated 19 May ‘16)</a:t>
            </a:r>
            <a:endParaRPr lang="en-US" dirty="0"/>
          </a:p>
        </p:txBody>
      </p:sp>
      <p:sp>
        <p:nvSpPr>
          <p:cNvPr id="3" name="Text Placeholder 2"/>
          <p:cNvSpPr>
            <a:spLocks noGrp="1"/>
          </p:cNvSpPr>
          <p:nvPr>
            <p:ph type="body" idx="1"/>
          </p:nvPr>
        </p:nvSpPr>
        <p:spPr>
          <a:xfrm>
            <a:off x="533400" y="1295400"/>
            <a:ext cx="8229600" cy="5105400"/>
          </a:xfrm>
        </p:spPr>
        <p:txBody>
          <a:bodyPr/>
          <a:lstStyle/>
          <a:p>
            <a:pPr>
              <a:spcBef>
                <a:spcPts val="0"/>
              </a:spcBef>
              <a:tabLst>
                <a:tab pos="3657600" algn="l"/>
              </a:tabLst>
            </a:pPr>
            <a:r>
              <a:rPr lang="en-US" sz="2000" dirty="0" smtClean="0"/>
              <a:t>PAR/CSD 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a:t>
            </a:r>
          </a:p>
          <a:p>
            <a:pPr lvl="1">
              <a:spcBef>
                <a:spcPts val="0"/>
              </a:spcBef>
              <a:tabLst>
                <a:tab pos="3657600" algn="l"/>
              </a:tabLst>
            </a:pPr>
            <a:r>
              <a:rPr lang="en-US" sz="2000" dirty="0" smtClean="0"/>
              <a:t>Recirc1 (15 days)	2016 May</a:t>
            </a:r>
          </a:p>
          <a:p>
            <a:pPr lvl="1">
              <a:spcBef>
                <a:spcPts val="0"/>
              </a:spcBef>
              <a:tabLst>
                <a:tab pos="3657600" algn="l"/>
              </a:tabLst>
            </a:pPr>
            <a:r>
              <a:rPr lang="en-US" sz="2000" dirty="0" smtClean="0"/>
              <a:t>Recirc2 (15 days)	</a:t>
            </a:r>
            <a:endParaRPr lang="en-US" sz="2000" dirty="0" smtClean="0"/>
          </a:p>
          <a:p>
            <a:pPr lvl="1">
              <a:spcBef>
                <a:spcPts val="0"/>
              </a:spcBef>
              <a:tabLst>
                <a:tab pos="3657600" algn="l"/>
              </a:tabLst>
            </a:pPr>
            <a:r>
              <a:rPr lang="en-US" sz="2000" dirty="0" smtClean="0"/>
              <a:t>Recirc3 (15 days)</a:t>
            </a:r>
            <a:endParaRPr lang="en-US" sz="2000" dirty="0" smtClean="0"/>
          </a:p>
          <a:p>
            <a:pPr>
              <a:spcBef>
                <a:spcPts val="0"/>
              </a:spcBef>
              <a:tabLst>
                <a:tab pos="3657600" algn="l"/>
              </a:tabLst>
            </a:pPr>
            <a:r>
              <a:rPr lang="en-US" sz="2000" dirty="0" smtClean="0"/>
              <a:t>Form Sponsor Ballot Pool	2016 Apr 23</a:t>
            </a:r>
          </a:p>
          <a:p>
            <a:pPr>
              <a:spcBef>
                <a:spcPts val="0"/>
              </a:spcBef>
              <a:tabLst>
                <a:tab pos="3657600" algn="l"/>
              </a:tabLst>
            </a:pPr>
            <a:r>
              <a:rPr lang="en-US" sz="2000" dirty="0" smtClean="0"/>
              <a:t>MEC/MDR Done	2016 May 19 (start)</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EC </a:t>
            </a:r>
            <a:r>
              <a:rPr lang="en-US" sz="2000" dirty="0" smtClean="0"/>
              <a:t>approval	</a:t>
            </a:r>
            <a:r>
              <a:rPr lang="en-US" sz="2000" dirty="0" smtClean="0">
                <a:solidFill>
                  <a:srgbClr val="FF0000"/>
                </a:solidFill>
              </a:rPr>
              <a:t>2016 </a:t>
            </a:r>
            <a:r>
              <a:rPr lang="en-US" sz="2000" dirty="0" smtClean="0">
                <a:solidFill>
                  <a:srgbClr val="FF0000"/>
                </a:solidFill>
              </a:rPr>
              <a:t>July 29</a:t>
            </a:r>
            <a:endParaRPr lang="en-US" sz="2000" dirty="0" smtClean="0">
              <a:solidFill>
                <a:srgbClr val="FF0000"/>
              </a:solidFill>
            </a:endParaRPr>
          </a:p>
          <a:p>
            <a:pPr lvl="1">
              <a:spcBef>
                <a:spcPts val="0"/>
              </a:spcBef>
              <a:tabLst>
                <a:tab pos="3657600" algn="l"/>
              </a:tabLst>
            </a:pPr>
            <a:r>
              <a:rPr lang="en-US" sz="2000" dirty="0" smtClean="0"/>
              <a:t>Initial	2016 July</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a:t>
            </a:r>
            <a:r>
              <a:rPr lang="en-US" sz="2000" dirty="0" smtClean="0"/>
              <a:t>2017 Jan </a:t>
            </a:r>
            <a:r>
              <a:rPr lang="en-US" sz="2000" dirty="0" smtClean="0"/>
              <a:t>– 2017 May</a:t>
            </a:r>
            <a:endParaRPr lang="en-US" sz="2000" dirty="0"/>
          </a:p>
        </p:txBody>
      </p:sp>
      <p:sp>
        <p:nvSpPr>
          <p:cNvPr id="4" name="Slide Number Placeholder 3"/>
          <p:cNvSpPr>
            <a:spLocks noGrp="1"/>
          </p:cNvSpPr>
          <p:nvPr>
            <p:ph type="sldNum" sz="quarter" idx="4294967295"/>
          </p:nvPr>
        </p:nvSpPr>
        <p:spPr>
          <a:xfrm>
            <a:off x="4527550" y="6475414"/>
            <a:ext cx="179536" cy="184666"/>
          </a:xfrm>
          <a:prstGeom prst="rect">
            <a:avLst/>
          </a:prstGeom>
        </p:spPr>
        <p:txBody>
          <a:bodyPr/>
          <a:lstStyle/>
          <a:p>
            <a:pPr lvl="0"/>
            <a:fld id="{86CB4B4D-7CA3-9044-876B-883B54F8677D}" type="slidenum">
              <a:rPr lang="en-US" smtClean="0"/>
              <a:pPr lvl="0"/>
              <a:t>8</a:t>
            </a:fld>
            <a:endParaRPr lang="en-US" dirty="0"/>
          </a:p>
        </p:txBody>
      </p:sp>
    </p:spTree>
    <p:extLst>
      <p:ext uri="{BB962C8B-B14F-4D97-AF65-F5344CB8AC3E}">
        <p14:creationId xmlns:p14="http://schemas.microsoft.com/office/powerpoint/2010/main" val="141019878"/>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5" y="381000"/>
            <a:ext cx="4991096" cy="1524000"/>
          </a:xfrm>
        </p:spPr>
        <p:txBody>
          <a:bodyPr/>
          <a:lstStyle/>
          <a:p>
            <a:r>
              <a:rPr lang="en-US" dirty="0" smtClean="0"/>
              <a:t>Timeline</a:t>
            </a:r>
            <a:endParaRPr lang="en-US" dirty="0"/>
          </a:p>
        </p:txBody>
      </p:sp>
      <p:sp>
        <p:nvSpPr>
          <p:cNvPr id="13" name="Slide Number Placeholder 12"/>
          <p:cNvSpPr>
            <a:spLocks noGrp="1"/>
          </p:cNvSpPr>
          <p:nvPr>
            <p:ph type="sldNum" sz="quarter" idx="4294967295"/>
          </p:nvPr>
        </p:nvSpPr>
        <p:spPr>
          <a:xfrm>
            <a:off x="4205436" y="6553200"/>
            <a:ext cx="823764" cy="304800"/>
          </a:xfrm>
          <a:prstGeom prst="rect">
            <a:avLst/>
          </a:prstGeom>
        </p:spPr>
        <p:txBody>
          <a:bodyPr/>
          <a:lstStyle/>
          <a:p>
            <a:pPr lvl="0"/>
            <a:r>
              <a:rPr lang="en-US" dirty="0" smtClean="0">
                <a:latin typeface="Times New Roman" panose="02020603050405020304" pitchFamily="18" charset="0"/>
                <a:cs typeface="Times New Roman" panose="02020603050405020304" pitchFamily="18" charset="0"/>
              </a:rPr>
              <a:t>Slide </a:t>
            </a:r>
            <a:fld id="{86CB4B4D-7CA3-9044-876B-883B54F8677D}" type="slidenum">
              <a:rPr lang="en-US" smtClean="0">
                <a:latin typeface="Times New Roman" panose="02020603050405020304" pitchFamily="18" charset="0"/>
                <a:cs typeface="Times New Roman" panose="02020603050405020304" pitchFamily="18" charset="0"/>
              </a:rPr>
              <a:pPr lvl="0"/>
              <a:t>9</a:t>
            </a:fld>
            <a:endParaRPr lang="en-US" dirty="0">
              <a:latin typeface="Times New Roman" panose="02020603050405020304" pitchFamily="18" charset="0"/>
              <a:cs typeface="Times New Roman" panose="02020603050405020304" pitchFamily="18" charset="0"/>
            </a:endParaRPr>
          </a:p>
        </p:txBody>
      </p:sp>
      <p:sp>
        <p:nvSpPr>
          <p:cNvPr id="22" name="Down Arrow Callout 21"/>
          <p:cNvSpPr/>
          <p:nvPr/>
        </p:nvSpPr>
        <p:spPr>
          <a:xfrm>
            <a:off x="1758237"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Jan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Atlanta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17-22</a:t>
            </a:r>
            <a:endParaRPr lang="en-US" sz="1600" dirty="0">
              <a:solidFill>
                <a:srgbClr val="000000"/>
              </a:solidFill>
            </a:endParaRPr>
          </a:p>
        </p:txBody>
      </p:sp>
      <p:cxnSp>
        <p:nvCxnSpPr>
          <p:cNvPr id="23" name="Straight Connector 22"/>
          <p:cNvCxnSpPr/>
          <p:nvPr/>
        </p:nvCxnSpPr>
        <p:spPr>
          <a:xfrm>
            <a:off x="5234129"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27" name="Straight Connector 26"/>
          <p:cNvCxnSpPr/>
          <p:nvPr/>
        </p:nvCxnSpPr>
        <p:spPr>
          <a:xfrm>
            <a:off x="3786329"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9" name="Right Arrow 8"/>
          <p:cNvSpPr/>
          <p:nvPr/>
        </p:nvSpPr>
        <p:spPr>
          <a:xfrm rot="6731868">
            <a:off x="4675489" y="3126028"/>
            <a:ext cx="2219990" cy="366832"/>
          </a:xfrm>
          <a:prstGeom prst="rightArrow">
            <a:avLst>
              <a:gd name="adj1" fmla="val 50000"/>
              <a:gd name="adj2" fmla="val 39213"/>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en-US" sz="1200" b="0" i="0" u="none" strike="noStrike" cap="none" spc="0" normalizeH="0" baseline="0">
              <a:ln>
                <a:noFill/>
              </a:ln>
              <a:solidFill>
                <a:srgbClr val="000000"/>
              </a:solidFill>
              <a:effectLst/>
              <a:uFillTx/>
              <a:latin typeface="Arial"/>
              <a:ea typeface="Arial"/>
              <a:cs typeface="Arial"/>
              <a:sym typeface="Arial"/>
            </a:endParaRPr>
          </a:p>
        </p:txBody>
      </p:sp>
      <p:sp>
        <p:nvSpPr>
          <p:cNvPr id="7" name="Explosion 1 6"/>
          <p:cNvSpPr/>
          <p:nvPr/>
        </p:nvSpPr>
        <p:spPr>
          <a:xfrm>
            <a:off x="5105399" y="1415846"/>
            <a:ext cx="2667001" cy="1052991"/>
          </a:xfrm>
          <a:prstGeom prst="irregularSeal1">
            <a:avLst/>
          </a:prstGeom>
          <a:solidFill>
            <a:srgbClr val="FFFF00"/>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noAutofit/>
          </a:bodyPr>
          <a:lstStyle/>
          <a:p>
            <a:pPr marL="0" marR="0" indent="0" algn="ctr" defTabSz="914400" rtl="0" fontAlgn="auto" latinLnBrk="1" hangingPunct="0">
              <a:lnSpc>
                <a:spcPct val="100000"/>
              </a:lnSpc>
              <a:spcBef>
                <a:spcPts val="0"/>
              </a:spcBef>
              <a:spcAft>
                <a:spcPts val="0"/>
              </a:spcAft>
              <a:buClrTx/>
              <a:buSzTx/>
              <a:buFontTx/>
              <a:buNone/>
              <a:tabLst/>
            </a:pPr>
            <a:r>
              <a:rPr lang="en-US" sz="1800" dirty="0" smtClean="0">
                <a:solidFill>
                  <a:srgbClr val="000000"/>
                </a:solidFill>
              </a:rPr>
              <a:t>We are Here!</a:t>
            </a:r>
            <a:endParaRPr kumimoji="0" lang="en-US" sz="1800" b="0" i="0" u="none" strike="noStrike" cap="none" spc="0" normalizeH="0" baseline="0" dirty="0">
              <a:ln>
                <a:noFill/>
              </a:ln>
              <a:solidFill>
                <a:srgbClr val="000000"/>
              </a:solidFill>
              <a:effectLst/>
              <a:uFillTx/>
              <a:sym typeface="Arial"/>
            </a:endParaRPr>
          </a:p>
        </p:txBody>
      </p:sp>
      <p:sp>
        <p:nvSpPr>
          <p:cNvPr id="32" name="Down Arrow Callout 31"/>
          <p:cNvSpPr/>
          <p:nvPr/>
        </p:nvSpPr>
        <p:spPr>
          <a:xfrm>
            <a:off x="3191528"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Mar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Macau</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14-17</a:t>
            </a:r>
            <a:endParaRPr lang="en-US" sz="1600" dirty="0">
              <a:solidFill>
                <a:srgbClr val="000000"/>
              </a:solidFill>
            </a:endParaRPr>
          </a:p>
        </p:txBody>
      </p:sp>
      <p:cxnSp>
        <p:nvCxnSpPr>
          <p:cNvPr id="33" name="Straight Connector 32"/>
          <p:cNvCxnSpPr/>
          <p:nvPr/>
        </p:nvCxnSpPr>
        <p:spPr>
          <a:xfrm>
            <a:off x="6667420"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40" name="Down Arrow Callout 39"/>
          <p:cNvSpPr/>
          <p:nvPr/>
        </p:nvSpPr>
        <p:spPr>
          <a:xfrm>
            <a:off x="4661639"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45719" rIns="0"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May ‘16</a:t>
            </a:r>
            <a:endParaRPr lang="en-US" sz="24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Waikoloa</a:t>
            </a:r>
            <a:endParaRPr lang="en-US" sz="1600" dirty="0">
              <a:solidFill>
                <a:srgbClr val="000000"/>
              </a:solidFill>
            </a:endParaRP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16-19</a:t>
            </a:r>
            <a:endParaRPr lang="en-US" sz="1600" dirty="0">
              <a:solidFill>
                <a:srgbClr val="000000"/>
              </a:solidFill>
            </a:endParaRPr>
          </a:p>
        </p:txBody>
      </p:sp>
      <p:sp>
        <p:nvSpPr>
          <p:cNvPr id="41" name="Down Arrow Callout 40"/>
          <p:cNvSpPr/>
          <p:nvPr/>
        </p:nvSpPr>
        <p:spPr>
          <a:xfrm>
            <a:off x="6083966" y="2590800"/>
            <a:ext cx="1143000" cy="1461608"/>
          </a:xfrm>
          <a:prstGeom prst="downArrowCallout">
            <a:avLst/>
          </a:prstGeom>
          <a:solidFill>
            <a:srgbClr val="FFFFFF"/>
          </a:solidFill>
          <a:ln w="25400" cap="flat">
            <a:solidFill>
              <a:srgbClr val="0070C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lvl="0" indent="0" algn="ctr" defTabSz="914400" rtl="0" eaLnBrk="1" fontAlgn="auto" latinLnBrk="1" hangingPunct="0">
              <a:lnSpc>
                <a:spcPct val="100000"/>
              </a:lnSpc>
              <a:spcBef>
                <a:spcPts val="0"/>
              </a:spcBef>
              <a:spcAft>
                <a:spcPts val="0"/>
              </a:spcAft>
              <a:buClrTx/>
              <a:buSzTx/>
              <a:buFontTx/>
              <a:buNone/>
              <a:tabLst/>
              <a:defRPr/>
            </a:pPr>
            <a:r>
              <a:rPr lang="en-US" sz="2400" dirty="0" smtClean="0">
                <a:solidFill>
                  <a:srgbClr val="000000"/>
                </a:solidFill>
              </a:rPr>
              <a:t>Jul ‘16</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San Diego</a:t>
            </a:r>
          </a:p>
          <a:p>
            <a:pPr marL="0" marR="0" lvl="0" indent="0" algn="ctr" defTabSz="914400" rtl="0" eaLnBrk="1" fontAlgn="auto" latinLnBrk="1" hangingPunct="0">
              <a:lnSpc>
                <a:spcPct val="100000"/>
              </a:lnSpc>
              <a:spcBef>
                <a:spcPts val="0"/>
              </a:spcBef>
              <a:spcAft>
                <a:spcPts val="0"/>
              </a:spcAft>
              <a:buClrTx/>
              <a:buSzTx/>
              <a:buFontTx/>
              <a:buNone/>
              <a:tabLst/>
              <a:defRPr/>
            </a:pPr>
            <a:r>
              <a:rPr lang="en-US" sz="1600" dirty="0" smtClean="0">
                <a:solidFill>
                  <a:srgbClr val="000000"/>
                </a:solidFill>
              </a:rPr>
              <a:t>25-28</a:t>
            </a:r>
            <a:endParaRPr lang="en-US" sz="1600" dirty="0">
              <a:solidFill>
                <a:srgbClr val="000000"/>
              </a:solidFill>
            </a:endParaRPr>
          </a:p>
        </p:txBody>
      </p:sp>
      <p:sp>
        <p:nvSpPr>
          <p:cNvPr id="42" name="Oval 41"/>
          <p:cNvSpPr/>
          <p:nvPr/>
        </p:nvSpPr>
        <p:spPr>
          <a:xfrm>
            <a:off x="5935617" y="4173596"/>
            <a:ext cx="1492624"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Sponsor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43" name="Straight Connector 42"/>
          <p:cNvCxnSpPr/>
          <p:nvPr/>
        </p:nvCxnSpPr>
        <p:spPr>
          <a:xfrm>
            <a:off x="2335373" y="4052408"/>
            <a:ext cx="0" cy="1662592"/>
          </a:xfrm>
          <a:prstGeom prst="line">
            <a:avLst/>
          </a:prstGeom>
          <a:noFill/>
          <a:ln w="25400" cap="flat">
            <a:solidFill>
              <a:srgbClr val="0070C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8" name="Oval 27"/>
          <p:cNvSpPr/>
          <p:nvPr/>
        </p:nvSpPr>
        <p:spPr>
          <a:xfrm>
            <a:off x="1758237" y="4191000"/>
            <a:ext cx="1143000" cy="519351"/>
          </a:xfrm>
          <a:prstGeom prst="ellipse">
            <a:avLst/>
          </a:prstGeom>
          <a:solidFill>
            <a:srgbClr val="FFFFFF"/>
          </a:solidFill>
          <a:ln w="25400" cap="flat">
            <a:solidFill>
              <a:srgbClr val="FFC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smtClean="0">
                <a:solidFill>
                  <a:srgbClr val="000000"/>
                </a:solidFill>
              </a:rPr>
              <a:t>Start Letter Ballot</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19" name="Oval 18"/>
          <p:cNvSpPr/>
          <p:nvPr/>
        </p:nvSpPr>
        <p:spPr>
          <a:xfrm>
            <a:off x="4487817" y="4659919"/>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1</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0" name="Oval 19"/>
          <p:cNvSpPr/>
          <p:nvPr/>
        </p:nvSpPr>
        <p:spPr>
          <a:xfrm>
            <a:off x="5302304" y="4650394"/>
            <a:ext cx="613821" cy="519351"/>
          </a:xfrm>
          <a:prstGeom prst="ellipse">
            <a:avLst/>
          </a:prstGeom>
          <a:solidFill>
            <a:srgbClr val="FFFFFF"/>
          </a:solidFill>
          <a:ln w="25400" cap="flat">
            <a:solidFill>
              <a:schemeClr val="accent1"/>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2</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21" name="Oval 20"/>
          <p:cNvSpPr/>
          <p:nvPr/>
        </p:nvSpPr>
        <p:spPr>
          <a:xfrm>
            <a:off x="5974305" y="4648064"/>
            <a:ext cx="613821" cy="519351"/>
          </a:xfrm>
          <a:prstGeom prst="ellipse">
            <a:avLst/>
          </a:prstGeom>
          <a:solidFill>
            <a:srgbClr val="FFFFFF"/>
          </a:solidFill>
          <a:ln w="25400" cap="flat">
            <a:solidFill>
              <a:schemeClr val="accent1"/>
            </a:solidFill>
            <a:prstDash val="dash"/>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lang="en-US" dirty="0" err="1" smtClean="0">
                <a:solidFill>
                  <a:srgbClr val="000000"/>
                </a:solidFill>
              </a:rPr>
              <a:t>Recirc</a:t>
            </a:r>
            <a:r>
              <a:rPr lang="en-US" dirty="0" smtClean="0">
                <a:solidFill>
                  <a:srgbClr val="000000"/>
                </a:solidFill>
              </a:rPr>
              <a:t> 3</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Tree>
    <p:extLst>
      <p:ext uri="{BB962C8B-B14F-4D97-AF65-F5344CB8AC3E}">
        <p14:creationId xmlns:p14="http://schemas.microsoft.com/office/powerpoint/2010/main" val="3198285936"/>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23033</TotalTime>
  <Words>797</Words>
  <Application>Microsoft Office PowerPoint</Application>
  <PresentationFormat>On-screen Show (4:3)</PresentationFormat>
  <Paragraphs>198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Helvetica Neue</vt:lpstr>
      <vt:lpstr>ＭＳ Ｐゴシック</vt:lpstr>
      <vt:lpstr>Arial</vt:lpstr>
      <vt:lpstr>Helvetica</vt:lpstr>
      <vt:lpstr>Times New Roman</vt:lpstr>
      <vt:lpstr>Default</vt:lpstr>
      <vt:lpstr>PowerPoint Presentation</vt:lpstr>
      <vt:lpstr>PowerPoint Presentation</vt:lpstr>
      <vt:lpstr>802.15.3e Officers</vt:lpstr>
      <vt:lpstr>Goals for this meeting</vt:lpstr>
      <vt:lpstr>TG3e Accomplishments</vt:lpstr>
      <vt:lpstr>Letter Ballot 119 (Recirc)</vt:lpstr>
      <vt:lpstr>Contributions</vt:lpstr>
      <vt:lpstr>Schedule Plan Details (updated 19 May ‘16)</vt:lpstr>
      <vt:lpstr>Timeline</vt:lpstr>
      <vt:lpstr>TG Motion</vt:lpstr>
      <vt:lpstr>TG Motion</vt:lpstr>
      <vt:lpstr>BRC Telecon Schedule (1/2)</vt:lpstr>
      <vt:lpstr>BRC Telecon Schedule (2/2)</vt:lpstr>
      <vt:lpstr>WG Motion</vt:lpstr>
      <vt:lpstr>PowerPoint Presentation</vt:lpstr>
      <vt:lpstr>Forming the Sponsor Ballot Pool</vt:lpstr>
      <vt:lpstr>MEC Details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410</cp:revision>
  <dcterms:modified xsi:type="dcterms:W3CDTF">2016-05-20T02:21:46Z</dcterms:modified>
</cp:coreProperties>
</file>