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2"/>
  </p:notesMasterIdLst>
  <p:sldIdLst>
    <p:sldId id="293" r:id="rId2"/>
    <p:sldId id="301" r:id="rId3"/>
    <p:sldId id="325" r:id="rId4"/>
    <p:sldId id="329" r:id="rId5"/>
    <p:sldId id="326" r:id="rId6"/>
    <p:sldId id="333" r:id="rId7"/>
    <p:sldId id="334" r:id="rId8"/>
    <p:sldId id="332" r:id="rId9"/>
    <p:sldId id="335" r:id="rId10"/>
    <p:sldId id="298" r:id="rId11"/>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1" autoAdjust="0"/>
    <p:restoredTop sz="94746" autoAdjust="0"/>
  </p:normalViewPr>
  <p:slideViewPr>
    <p:cSldViewPr>
      <p:cViewPr varScale="1">
        <p:scale>
          <a:sx n="82" d="100"/>
          <a:sy n="82" d="100"/>
        </p:scale>
        <p:origin x="378" y="8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2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73608"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May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15-16-0404-00-003e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a:t>
            </a:r>
            <a:r>
              <a:rPr lang="en-US" sz="1600" dirty="0" smtClean="0">
                <a:solidFill>
                  <a:srgbClr val="FF0000"/>
                </a:solidFill>
                <a:latin typeface="Times New Roman"/>
                <a:ea typeface="Times New Roman"/>
                <a:cs typeface="Times New Roman"/>
                <a:sym typeface="Times New Roman"/>
              </a:rPr>
              <a:t>Status </a:t>
            </a:r>
            <a:r>
              <a:rPr sz="1600" dirty="0" smtClean="0">
                <a:solidFill>
                  <a:srgbClr val="FF0000"/>
                </a:solidFill>
                <a:latin typeface="Times New Roman"/>
                <a:ea typeface="Times New Roman"/>
                <a:cs typeface="Times New Roman"/>
                <a:sym typeface="Times New Roman"/>
              </a:rPr>
              <a:t>Report </a:t>
            </a:r>
            <a:r>
              <a:rPr sz="1600" dirty="0">
                <a:solidFill>
                  <a:srgbClr val="FF0000"/>
                </a:solidFill>
                <a:latin typeface="Times New Roman"/>
                <a:ea typeface="Times New Roman"/>
                <a:cs typeface="Times New Roman"/>
                <a:sym typeface="Times New Roman"/>
              </a:rPr>
              <a:t>for </a:t>
            </a:r>
            <a:r>
              <a:rPr lang="en-US" sz="1600" dirty="0" smtClean="0">
                <a:solidFill>
                  <a:srgbClr val="FF0000"/>
                </a:solidFill>
                <a:latin typeface="Times New Roman"/>
                <a:ea typeface="Times New Roman"/>
                <a:cs typeface="Times New Roman"/>
                <a:sym typeface="Times New Roman"/>
              </a:rPr>
              <a:t>May </a:t>
            </a:r>
            <a:r>
              <a:rPr lang="en-US" sz="1600" dirty="0" smtClean="0">
                <a:solidFill>
                  <a:srgbClr val="FF0000"/>
                </a:solidFill>
                <a:latin typeface="Times New Roman"/>
                <a:ea typeface="Times New Roman"/>
                <a:cs typeface="Times New Roman"/>
                <a:sym typeface="Times New Roman"/>
              </a:rPr>
              <a:t>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18 May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a:t>
            </a:r>
            <a:r>
              <a:rPr lang="en-US" sz="1600" dirty="0" smtClean="0">
                <a:latin typeface="Times New Roman"/>
                <a:ea typeface="Times New Roman"/>
                <a:cs typeface="Times New Roman"/>
                <a:sym typeface="Times New Roman"/>
              </a:rPr>
              <a:t>Status </a:t>
            </a:r>
            <a:r>
              <a:rPr sz="1600" dirty="0" smtClean="0">
                <a:latin typeface="Times New Roman"/>
                <a:ea typeface="Times New Roman"/>
                <a:cs typeface="Times New Roman"/>
                <a:sym typeface="Times New Roman"/>
              </a:rPr>
              <a:t>Report </a:t>
            </a:r>
            <a:r>
              <a:rPr sz="1600" dirty="0">
                <a:latin typeface="Times New Roman"/>
                <a:ea typeface="Times New Roman"/>
                <a:cs typeface="Times New Roman"/>
                <a:sym typeface="Times New Roman"/>
              </a:rPr>
              <a:t>for </a:t>
            </a:r>
            <a:r>
              <a:rPr lang="en-US" sz="1600" dirty="0" smtClean="0">
                <a:latin typeface="Times New Roman"/>
                <a:ea typeface="Times New Roman"/>
                <a:cs typeface="Times New Roman"/>
                <a:sym typeface="Times New Roman"/>
              </a:rPr>
              <a:t>May </a:t>
            </a:r>
            <a:r>
              <a:rPr lang="en-US" sz="1600" dirty="0" smtClean="0">
                <a:latin typeface="Times New Roman"/>
                <a:ea typeface="Times New Roman"/>
                <a:cs typeface="Times New Roman"/>
                <a:sym typeface="Times New Roman"/>
              </a:rPr>
              <a:t>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Status </a:t>
            </a:r>
            <a:r>
              <a:rPr sz="1600" dirty="0" smtClean="0">
                <a:latin typeface="Times New Roman"/>
                <a:ea typeface="Times New Roman"/>
                <a:cs typeface="Times New Roman"/>
                <a:sym typeface="Times New Roman"/>
              </a:rPr>
              <a:t>Report </a:t>
            </a:r>
            <a:r>
              <a:rPr sz="1600" dirty="0">
                <a:latin typeface="Times New Roman"/>
                <a:ea typeface="Times New Roman"/>
                <a:cs typeface="Times New Roman"/>
                <a:sym typeface="Times New Roman"/>
              </a:rPr>
              <a:t>for the </a:t>
            </a:r>
            <a:r>
              <a:rPr lang="en-US" sz="1600" dirty="0" smtClean="0">
                <a:latin typeface="Times New Roman"/>
                <a:ea typeface="Times New Roman"/>
                <a:cs typeface="Times New Roman"/>
                <a:sym typeface="Times New Roman"/>
              </a:rPr>
              <a:t>May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Status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Waikoloa</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May 16-19, </a:t>
            </a:r>
            <a:r>
              <a:rPr lang="en-US" altLang="ja-JP" sz="2400" b="1" dirty="0" smtClean="0">
                <a:solidFill>
                  <a:schemeClr val="tx1"/>
                </a:solidFill>
                <a:latin typeface="Times New Roman" pitchFamily="18" charset="0"/>
                <a:cs typeface="Times New Roman" pitchFamily="18" charset="0"/>
              </a:rPr>
              <a:t>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Letter Ballot </a:t>
            </a:r>
            <a:r>
              <a:rPr lang="en-US" b="1" dirty="0" smtClean="0"/>
              <a:t>119 (</a:t>
            </a:r>
            <a:r>
              <a:rPr lang="en-US" b="1" dirty="0" err="1" smtClean="0"/>
              <a:t>Recirc</a:t>
            </a:r>
            <a:r>
              <a:rPr lang="en-US" b="1" dirty="0" smtClean="0"/>
              <a:t>)</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400" dirty="0" smtClean="0"/>
              <a:t>Aggregated results:</a:t>
            </a:r>
            <a:r>
              <a:rPr lang="en-US" sz="2400" dirty="0"/>
              <a:t/>
            </a:r>
            <a:br>
              <a:rPr lang="en-US" sz="2400" dirty="0"/>
            </a:b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r>
              <a:rPr lang="en-US" sz="2400" dirty="0" smtClean="0"/>
              <a:t>Return </a:t>
            </a:r>
            <a:r>
              <a:rPr lang="en-US" sz="2400" dirty="0"/>
              <a:t>rate was &gt;50% and the abstain rate was &lt;30%, so the ballot is valid.</a:t>
            </a:r>
            <a:br>
              <a:rPr lang="en-US" sz="2400" dirty="0"/>
            </a:br>
            <a:r>
              <a:rPr lang="en-US" sz="2400" dirty="0"/>
              <a:t/>
            </a:r>
            <a:br>
              <a:rPr lang="en-US" sz="2400" dirty="0"/>
            </a:br>
            <a:r>
              <a:rPr lang="en-US" sz="2400" dirty="0"/>
              <a:t>Affirm rate is &gt;75%:  Ballot </a:t>
            </a:r>
            <a:r>
              <a:rPr lang="en-US" sz="2400" dirty="0" smtClean="0"/>
              <a:t>passes</a:t>
            </a:r>
            <a:endParaRPr lang="en-US" sz="36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60777152"/>
              </p:ext>
            </p:extLst>
          </p:nvPr>
        </p:nvGraphicFramePr>
        <p:xfrm>
          <a:off x="3581400" y="1981200"/>
          <a:ext cx="4493254" cy="2554605"/>
        </p:xfrm>
        <a:graphic>
          <a:graphicData uri="http://schemas.openxmlformats.org/drawingml/2006/table">
            <a:tbl>
              <a:tblPr>
                <a:tableStyleId>{5940675A-B579-460E-94D1-54222C63F5DA}</a:tableStyleId>
              </a:tblPr>
              <a:tblGrid>
                <a:gridCol w="2200632"/>
                <a:gridCol w="1066864"/>
                <a:gridCol w="1225758"/>
              </a:tblGrid>
              <a:tr h="171450">
                <a:tc>
                  <a:txBody>
                    <a:bodyPr/>
                    <a:lstStyle/>
                    <a:p>
                      <a:pPr algn="r" fontAlgn="b"/>
                      <a:r>
                        <a:rPr lang="en-US" sz="1800" u="none" strike="noStrike" dirty="0">
                          <a:effectLst/>
                        </a:rPr>
                        <a:t>VOTERS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a:effectLst/>
                        </a:rPr>
                        <a:t>103</a:t>
                      </a:r>
                      <a:endParaRPr lang="en-US" sz="1800" b="0"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a:effectLst/>
                        </a:rPr>
                        <a:t>103</a:t>
                      </a:r>
                      <a:endParaRPr lang="en-US" sz="1800" b="0" i="0" u="none" strike="noStrike">
                        <a:effectLst/>
                        <a:latin typeface="Arial" panose="020B0604020202020204" pitchFamily="34" charset="0"/>
                      </a:endParaRPr>
                    </a:p>
                  </a:txBody>
                  <a:tcPr marL="9525" marR="9525" marT="9525" marB="0" anchor="b"/>
                </a:tc>
              </a:tr>
              <a:tr h="171450">
                <a:tc>
                  <a:txBody>
                    <a:bodyPr/>
                    <a:lstStyle/>
                    <a:p>
                      <a:pPr algn="r" fontAlgn="b"/>
                      <a:r>
                        <a:rPr lang="en-US" sz="1800" u="none" strike="noStrike" dirty="0">
                          <a:effectLst/>
                        </a:rPr>
                        <a:t>VOTED</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a:effectLst/>
                        </a:rPr>
                        <a:t>71</a:t>
                      </a:r>
                      <a:endParaRPr lang="en-US" sz="1800" b="0"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a:effectLst/>
                        </a:rPr>
                        <a:t>72</a:t>
                      </a:r>
                      <a:endParaRPr lang="en-US" sz="1800" b="0" i="0" u="none" strike="noStrike">
                        <a:effectLst/>
                        <a:latin typeface="Arial" panose="020B0604020202020204" pitchFamily="34" charset="0"/>
                      </a:endParaRPr>
                    </a:p>
                  </a:txBody>
                  <a:tcPr marL="9525" marR="9525" marT="9525" marB="0" anchor="b"/>
                </a:tc>
              </a:tr>
              <a:tr h="161925">
                <a:tc>
                  <a:txBody>
                    <a:bodyPr/>
                    <a:lstStyle/>
                    <a:p>
                      <a:pPr algn="r" fontAlgn="b"/>
                      <a:r>
                        <a:rPr lang="en-US" sz="1800" u="none" strike="noStrike" dirty="0">
                          <a:effectLst/>
                        </a:rPr>
                        <a:t>YES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a:effectLst/>
                        </a:rPr>
                        <a:t>65</a:t>
                      </a:r>
                      <a:endParaRPr lang="en-US" sz="1800" b="0"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a:effectLst/>
                        </a:rPr>
                        <a:t>66</a:t>
                      </a:r>
                      <a:endParaRPr lang="en-US" sz="1800" b="0" i="0" u="none" strike="noStrike">
                        <a:effectLst/>
                        <a:latin typeface="Arial" panose="020B0604020202020204" pitchFamily="34" charset="0"/>
                      </a:endParaRPr>
                    </a:p>
                  </a:txBody>
                  <a:tcPr marL="9525" marR="9525" marT="9525" marB="0" anchor="b"/>
                </a:tc>
              </a:tr>
              <a:tr h="161925">
                <a:tc>
                  <a:txBody>
                    <a:bodyPr/>
                    <a:lstStyle/>
                    <a:p>
                      <a:pPr algn="r" fontAlgn="b"/>
                      <a:r>
                        <a:rPr lang="en-US" sz="1800" u="none" strike="noStrike" dirty="0">
                          <a:effectLst/>
                        </a:rPr>
                        <a:t>ABSTAIN</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a:effectLst/>
                        </a:rPr>
                        <a:t>2</a:t>
                      </a:r>
                      <a:endParaRPr lang="en-US" sz="1800" b="0" i="0" u="none" strike="noStrike">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NO</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a:effectLst/>
                        </a:rPr>
                        <a:t>4</a:t>
                      </a:r>
                      <a:endParaRPr lang="en-US" sz="1800" b="0" i="0" u="none" strike="noStrike">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 VOTERS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68.93%</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69.90%</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 YES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a:effectLst/>
                        </a:rPr>
                        <a:t>94.20%</a:t>
                      </a:r>
                      <a:endParaRPr lang="en-US" sz="1800" b="0"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94.29%</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 ABSTAIN</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2.82%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2.78%</a:t>
                      </a:r>
                      <a:endParaRPr lang="en-US" sz="1800" b="0" i="0" u="none" strike="noStrike" dirty="0">
                        <a:effectLst/>
                        <a:latin typeface="Arial" panose="020B0604020202020204" pitchFamily="34" charset="0"/>
                      </a:endParaRPr>
                    </a:p>
                  </a:txBody>
                  <a:tcPr marL="9525" marR="9525" marT="9525" marB="0" anchor="b"/>
                </a:tc>
              </a:tr>
              <a:tr h="161925">
                <a:tc>
                  <a:txBody>
                    <a:bodyPr/>
                    <a:lstStyle/>
                    <a:p>
                      <a:pPr algn="r" fontAlgn="b"/>
                      <a:r>
                        <a:rPr lang="en-US" sz="1800" u="none" strike="noStrike">
                          <a:effectLst/>
                        </a:rPr>
                        <a:t>Draft Std P802.15.3e</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D1.0</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D2.0</a:t>
                      </a:r>
                      <a:endParaRPr lang="en-US" sz="1800" b="1" i="0" u="none" strike="noStrike" dirty="0">
                        <a:effectLst/>
                        <a:latin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129063905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Schedule Plan Details (updated </a:t>
            </a:r>
            <a:r>
              <a:rPr lang="en-US" dirty="0" smtClean="0"/>
              <a:t>16 May ‘16</a:t>
            </a:r>
            <a:r>
              <a:rPr lang="en-US" dirty="0" smtClean="0"/>
              <a:t>)</a:t>
            </a:r>
            <a:endParaRPr lang="en-US" dirty="0"/>
          </a:p>
        </p:txBody>
      </p:sp>
      <p:sp>
        <p:nvSpPr>
          <p:cNvPr id="3" name="Text Placeholder 2"/>
          <p:cNvSpPr>
            <a:spLocks noGrp="1"/>
          </p:cNvSpPr>
          <p:nvPr>
            <p:ph type="body" idx="1"/>
          </p:nvPr>
        </p:nvSpPr>
        <p:spPr>
          <a:xfrm>
            <a:off x="533400" y="1295400"/>
            <a:ext cx="8229600" cy="5105400"/>
          </a:xfrm>
        </p:spPr>
        <p:txBody>
          <a:bodyPr/>
          <a:lstStyle/>
          <a:p>
            <a:pPr>
              <a:spcBef>
                <a:spcPts val="0"/>
              </a:spcBef>
              <a:tabLst>
                <a:tab pos="3657600" algn="l"/>
              </a:tabLst>
            </a:pPr>
            <a:r>
              <a:rPr lang="en-US" sz="2000" dirty="0"/>
              <a:t>PAR/CSD </a:t>
            </a:r>
            <a:r>
              <a:rPr lang="en-US" sz="2000" dirty="0" smtClean="0"/>
              <a:t>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a:t>
            </a:r>
            <a:r>
              <a:rPr lang="en-US" sz="2000" dirty="0" smtClean="0"/>
              <a:t>Jan</a:t>
            </a:r>
            <a:endParaRPr lang="en-US" sz="2000" dirty="0" smtClean="0"/>
          </a:p>
          <a:p>
            <a:pPr lvl="1">
              <a:spcBef>
                <a:spcPts val="0"/>
              </a:spcBef>
              <a:tabLst>
                <a:tab pos="3657600" algn="l"/>
              </a:tabLst>
            </a:pPr>
            <a:r>
              <a:rPr lang="en-US" sz="2000" dirty="0" smtClean="0"/>
              <a:t>Recirc1 (</a:t>
            </a:r>
            <a:r>
              <a:rPr lang="en-US" sz="2000" dirty="0" smtClean="0"/>
              <a:t>15 </a:t>
            </a:r>
            <a:r>
              <a:rPr lang="en-US" sz="2000" dirty="0" smtClean="0"/>
              <a:t>days</a:t>
            </a:r>
            <a:r>
              <a:rPr lang="en-US" sz="2000" dirty="0" smtClean="0"/>
              <a:t>)	2016 May</a:t>
            </a:r>
            <a:endParaRPr lang="en-US" sz="2000" dirty="0" smtClean="0"/>
          </a:p>
          <a:p>
            <a:pPr lvl="1">
              <a:spcBef>
                <a:spcPts val="0"/>
              </a:spcBef>
              <a:tabLst>
                <a:tab pos="3657600" algn="l"/>
              </a:tabLst>
            </a:pPr>
            <a:r>
              <a:rPr lang="en-US" sz="2000" dirty="0" smtClean="0"/>
              <a:t>Recirc2 (</a:t>
            </a:r>
            <a:r>
              <a:rPr lang="en-US" sz="2000" dirty="0" smtClean="0"/>
              <a:t>15 </a:t>
            </a:r>
            <a:r>
              <a:rPr lang="en-US" sz="2000" dirty="0" smtClean="0"/>
              <a:t>days</a:t>
            </a:r>
            <a:r>
              <a:rPr lang="en-US" sz="2000" dirty="0" smtClean="0"/>
              <a:t>)	</a:t>
            </a:r>
          </a:p>
          <a:p>
            <a:pPr lvl="1">
              <a:spcBef>
                <a:spcPts val="0"/>
              </a:spcBef>
              <a:tabLst>
                <a:tab pos="3657600" algn="l"/>
              </a:tabLst>
            </a:pPr>
            <a:r>
              <a:rPr lang="en-US" sz="2000" dirty="0" smtClean="0"/>
              <a:t>Recirc3 (15 days)</a:t>
            </a:r>
            <a:endParaRPr lang="en-US" sz="2000" dirty="0" smtClean="0"/>
          </a:p>
          <a:p>
            <a:pPr>
              <a:spcBef>
                <a:spcPts val="0"/>
              </a:spcBef>
              <a:tabLst>
                <a:tab pos="3657600" algn="l"/>
              </a:tabLst>
            </a:pPr>
            <a:r>
              <a:rPr lang="en-US" sz="2000" dirty="0" smtClean="0"/>
              <a:t>Form Sponsor Ballot Pool</a:t>
            </a:r>
          </a:p>
          <a:p>
            <a:pPr>
              <a:spcBef>
                <a:spcPts val="0"/>
              </a:spcBef>
              <a:tabLst>
                <a:tab pos="3657600" algn="l"/>
              </a:tabLst>
            </a:pPr>
            <a:r>
              <a:rPr lang="en-US" sz="2000" dirty="0" smtClean="0"/>
              <a:t>MEC/MDR </a:t>
            </a:r>
            <a:r>
              <a:rPr lang="en-US" sz="2000" dirty="0" smtClean="0"/>
              <a:t>Done</a:t>
            </a:r>
            <a:endParaRPr lang="en-US" sz="2000" dirty="0" smtClean="0"/>
          </a:p>
          <a:p>
            <a:pPr>
              <a:spcBef>
                <a:spcPts val="0"/>
              </a:spcBef>
              <a:tabLst>
                <a:tab pos="3657600" algn="l"/>
              </a:tabLst>
            </a:pPr>
            <a:r>
              <a:rPr lang="en-US" sz="2000" dirty="0" smtClean="0"/>
              <a:t>IEEE-SA Sponsor </a:t>
            </a:r>
            <a:r>
              <a:rPr lang="en-US" sz="2000" dirty="0" smtClean="0"/>
              <a:t>Ballot</a:t>
            </a:r>
          </a:p>
          <a:p>
            <a:pPr lvl="1">
              <a:spcBef>
                <a:spcPts val="0"/>
              </a:spcBef>
              <a:tabLst>
                <a:tab pos="3657600" algn="l"/>
              </a:tabLst>
            </a:pPr>
            <a:r>
              <a:rPr lang="en-US" sz="2000" dirty="0" smtClean="0"/>
              <a:t>Conditional EC approval	</a:t>
            </a:r>
            <a:r>
              <a:rPr lang="en-US" sz="2000" dirty="0" smtClean="0">
                <a:solidFill>
                  <a:srgbClr val="FF0000"/>
                </a:solidFill>
              </a:rPr>
              <a:t>2016 June 7</a:t>
            </a:r>
            <a:endParaRPr lang="en-US" sz="2000" dirty="0" smtClean="0">
              <a:solidFill>
                <a:srgbClr val="FF0000"/>
              </a:solidFill>
            </a:endParaRPr>
          </a:p>
          <a:p>
            <a:pPr lvl="1">
              <a:spcBef>
                <a:spcPts val="0"/>
              </a:spcBef>
              <a:tabLst>
                <a:tab pos="3657600" algn="l"/>
              </a:tabLst>
            </a:pPr>
            <a:r>
              <a:rPr lang="en-US" sz="2000" dirty="0" smtClean="0"/>
              <a:t>Initial	2016 </a:t>
            </a:r>
            <a:r>
              <a:rPr lang="en-US" sz="2000" dirty="0" smtClean="0"/>
              <a:t>July</a:t>
            </a:r>
            <a:endParaRPr lang="en-US" sz="2000" dirty="0" smtClean="0"/>
          </a:p>
          <a:p>
            <a:pPr lvl="1">
              <a:spcBef>
                <a:spcPts val="0"/>
              </a:spcBef>
              <a:tabLst>
                <a:tab pos="3657600" algn="l"/>
              </a:tabLst>
            </a:pPr>
            <a:r>
              <a:rPr lang="en-US" sz="2000" dirty="0" smtClean="0"/>
              <a:t>Recirc1</a:t>
            </a:r>
            <a:endParaRPr lang="en-US" sz="2000" dirty="0" smtClean="0"/>
          </a:p>
          <a:p>
            <a:pPr lvl="1">
              <a:spcBef>
                <a:spcPts val="0"/>
              </a:spcBef>
              <a:tabLst>
                <a:tab pos="3657600" algn="l"/>
              </a:tabLst>
            </a:pPr>
            <a:r>
              <a:rPr lang="en-US" sz="2000" dirty="0" smtClean="0"/>
              <a:t>Recirc2</a:t>
            </a:r>
            <a:endParaRPr lang="en-US" sz="2000" dirty="0" smtClean="0"/>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2016 </a:t>
            </a:r>
            <a:r>
              <a:rPr lang="en-US" sz="2000" dirty="0" smtClean="0"/>
              <a:t>Sep</a:t>
            </a:r>
            <a:r>
              <a:rPr lang="en-US" sz="2000" dirty="0" smtClean="0"/>
              <a:t> </a:t>
            </a:r>
            <a:r>
              <a:rPr lang="en-US" sz="2000" dirty="0" smtClean="0"/>
              <a:t>– 2017 </a:t>
            </a:r>
            <a:r>
              <a:rPr lang="en-US" sz="2000" dirty="0" smtClean="0"/>
              <a:t>May</a:t>
            </a: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4</a:t>
            </a:fld>
            <a:endParaRPr lang="en-US" dirty="0"/>
          </a:p>
        </p:txBody>
      </p:sp>
    </p:spTree>
    <p:extLst>
      <p:ext uri="{BB962C8B-B14F-4D97-AF65-F5344CB8AC3E}">
        <p14:creationId xmlns:p14="http://schemas.microsoft.com/office/powerpoint/2010/main" val="141019878"/>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13" name="Slide Number Placeholder 12"/>
          <p:cNvSpPr>
            <a:spLocks noGrp="1"/>
          </p:cNvSpPr>
          <p:nvPr>
            <p:ph type="sldNum" sz="quarter" idx="4294967295"/>
          </p:nvPr>
        </p:nvSpPr>
        <p:spPr>
          <a:xfrm>
            <a:off x="4205436" y="6553200"/>
            <a:ext cx="823764" cy="304800"/>
          </a:xfrm>
          <a:prstGeom prst="rect">
            <a:avLst/>
          </a:prstGeom>
        </p:spPr>
        <p:txBody>
          <a:bodyPr/>
          <a:lstStyle/>
          <a:p>
            <a:pPr lvl="0"/>
            <a:r>
              <a:rPr lang="en-US" dirty="0" smtClean="0">
                <a:latin typeface="Times New Roman" panose="02020603050405020304" pitchFamily="18" charset="0"/>
                <a:cs typeface="Times New Roman" panose="02020603050405020304" pitchFamily="18" charset="0"/>
              </a:rPr>
              <a:t>Slide </a:t>
            </a:r>
            <a:fld id="{86CB4B4D-7CA3-9044-876B-883B54F8677D}" type="slidenum">
              <a:rPr lang="en-US" smtClean="0">
                <a:latin typeface="Times New Roman" panose="02020603050405020304" pitchFamily="18" charset="0"/>
                <a:cs typeface="Times New Roman" panose="02020603050405020304" pitchFamily="18" charset="0"/>
              </a:rPr>
              <a:pPr lvl="0"/>
              <a:t>5</a:t>
            </a:fld>
            <a:endParaRPr lang="en-US" dirty="0">
              <a:latin typeface="Times New Roman" panose="02020603050405020304" pitchFamily="18" charset="0"/>
              <a:cs typeface="Times New Roman" panose="02020603050405020304" pitchFamily="18" charset="0"/>
            </a:endParaRPr>
          </a:p>
        </p:txBody>
      </p:sp>
      <p:sp>
        <p:nvSpPr>
          <p:cNvPr id="22" name="Down Arrow Callout 21"/>
          <p:cNvSpPr/>
          <p:nvPr/>
        </p:nvSpPr>
        <p:spPr>
          <a:xfrm>
            <a:off x="1758237"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5234129"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Connector 26"/>
          <p:cNvCxnSpPr/>
          <p:nvPr/>
        </p:nvCxnSpPr>
        <p:spPr>
          <a:xfrm>
            <a:off x="3786329"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ight Arrow 8"/>
          <p:cNvSpPr/>
          <p:nvPr/>
        </p:nvSpPr>
        <p:spPr>
          <a:xfrm rot="6731868">
            <a:off x="4675489" y="3126028"/>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5105399" y="1415846"/>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2" name="Down Arrow Callout 31"/>
          <p:cNvSpPr/>
          <p:nvPr/>
        </p:nvSpPr>
        <p:spPr>
          <a:xfrm>
            <a:off x="3191528"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14-17</a:t>
            </a:r>
            <a:endParaRPr lang="en-US" sz="1600" dirty="0">
              <a:solidFill>
                <a:srgbClr val="000000"/>
              </a:solidFill>
            </a:endParaRPr>
          </a:p>
        </p:txBody>
      </p:sp>
      <p:cxnSp>
        <p:nvCxnSpPr>
          <p:cNvPr id="33" name="Straight Connector 32"/>
          <p:cNvCxnSpPr/>
          <p:nvPr/>
        </p:nvCxnSpPr>
        <p:spPr>
          <a:xfrm>
            <a:off x="6667420"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0" name="Down Arrow Callout 39"/>
          <p:cNvSpPr/>
          <p:nvPr/>
        </p:nvSpPr>
        <p:spPr>
          <a:xfrm>
            <a:off x="4661639"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19" rIns="0"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May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Waikoloa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16-19</a:t>
            </a:r>
            <a:endParaRPr lang="en-US" sz="1600" dirty="0">
              <a:solidFill>
                <a:srgbClr val="000000"/>
              </a:solidFill>
            </a:endParaRPr>
          </a:p>
        </p:txBody>
      </p:sp>
      <p:sp>
        <p:nvSpPr>
          <p:cNvPr id="41" name="Down Arrow Callout 40"/>
          <p:cNvSpPr/>
          <p:nvPr/>
        </p:nvSpPr>
        <p:spPr>
          <a:xfrm>
            <a:off x="6083966"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Jul ‘16</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San Diego</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25-28</a:t>
            </a:r>
            <a:endParaRPr lang="en-US" sz="1600" dirty="0">
              <a:solidFill>
                <a:srgbClr val="000000"/>
              </a:solidFill>
            </a:endParaRPr>
          </a:p>
        </p:txBody>
      </p:sp>
      <p:sp>
        <p:nvSpPr>
          <p:cNvPr id="42" name="Oval 41"/>
          <p:cNvSpPr/>
          <p:nvPr/>
        </p:nvSpPr>
        <p:spPr>
          <a:xfrm>
            <a:off x="5935617" y="4173596"/>
            <a:ext cx="1492624"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Sponsor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43" name="Straight Connector 42"/>
          <p:cNvCxnSpPr/>
          <p:nvPr/>
        </p:nvCxnSpPr>
        <p:spPr>
          <a:xfrm>
            <a:off x="2335373"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1758237" y="41910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4487817" y="4659919"/>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1</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5302304" y="465039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2</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1" name="Oval 20"/>
          <p:cNvSpPr/>
          <p:nvPr/>
        </p:nvSpPr>
        <p:spPr>
          <a:xfrm>
            <a:off x="5974305" y="464806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3</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19828593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Conditions to Start Sponsor Ballot</a:t>
            </a:r>
            <a:endParaRPr lang="en-US" b="1" dirty="0"/>
          </a:p>
        </p:txBody>
      </p:sp>
      <p:sp>
        <p:nvSpPr>
          <p:cNvPr id="3" name="Text Placeholder 2"/>
          <p:cNvSpPr>
            <a:spLocks noGrp="1"/>
          </p:cNvSpPr>
          <p:nvPr>
            <p:ph type="body" idx="1"/>
          </p:nvPr>
        </p:nvSpPr>
        <p:spPr>
          <a:xfrm>
            <a:off x="838200" y="1981200"/>
            <a:ext cx="7620002" cy="4419600"/>
          </a:xfrm>
        </p:spPr>
        <p:txBody>
          <a:bodyPr/>
          <a:lstStyle/>
          <a:p>
            <a:pPr marL="457200" indent="-457200">
              <a:buFont typeface="+mj-lt"/>
              <a:buAutoNum type="arabicPeriod"/>
            </a:pPr>
            <a:r>
              <a:rPr lang="en-US" i="1" dirty="0" smtClean="0"/>
              <a:t>No new valid no voters</a:t>
            </a:r>
          </a:p>
          <a:p>
            <a:pPr marL="457200" indent="-457200">
              <a:buFont typeface="+mj-lt"/>
              <a:buAutoNum type="arabicPeriod"/>
            </a:pPr>
            <a:r>
              <a:rPr lang="en-US" i="1" dirty="0" smtClean="0"/>
              <a:t>No new valid “must be satisfied” comments supporting valid no votes</a:t>
            </a: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Tree>
    <p:extLst>
      <p:ext uri="{BB962C8B-B14F-4D97-AF65-F5344CB8AC3E}">
        <p14:creationId xmlns:p14="http://schemas.microsoft.com/office/powerpoint/2010/main" val="362644487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Sponsor Ballot Periods</a:t>
            </a:r>
            <a:endParaRPr lang="en-US" b="1" dirty="0"/>
          </a:p>
        </p:txBody>
      </p:sp>
      <p:sp>
        <p:nvSpPr>
          <p:cNvPr id="3" name="Text Placeholder 2"/>
          <p:cNvSpPr>
            <a:spLocks noGrp="1"/>
          </p:cNvSpPr>
          <p:nvPr>
            <p:ph type="body" idx="1"/>
          </p:nvPr>
        </p:nvSpPr>
        <p:spPr>
          <a:xfrm>
            <a:off x="838200" y="1981200"/>
            <a:ext cx="7620002" cy="4419600"/>
          </a:xfrm>
        </p:spPr>
        <p:txBody>
          <a:bodyPr/>
          <a:lstStyle/>
          <a:p>
            <a:pPr marL="457200" indent="-457200">
              <a:buFont typeface="+mj-lt"/>
              <a:buAutoNum type="arabicPeriod"/>
            </a:pPr>
            <a:r>
              <a:rPr lang="en-US" i="1" dirty="0" smtClean="0"/>
              <a:t>Initial Ballot is 30 days</a:t>
            </a:r>
          </a:p>
          <a:p>
            <a:pPr marL="457200" indent="-457200">
              <a:buFont typeface="+mj-lt"/>
              <a:buAutoNum type="arabicPeriod"/>
            </a:pPr>
            <a:r>
              <a:rPr lang="en-US" i="1" dirty="0" err="1" smtClean="0"/>
              <a:t>Recirc</a:t>
            </a:r>
            <a:r>
              <a:rPr lang="en-US" i="1" dirty="0" smtClean="0"/>
              <a:t> Ballots are at least 10 days</a:t>
            </a: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417964059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June 7?</a:t>
            </a:r>
            <a:endParaRPr lang="en-US" b="1" dirty="0"/>
          </a:p>
        </p:txBody>
      </p:sp>
      <p:sp>
        <p:nvSpPr>
          <p:cNvPr id="3" name="Text Placeholder 2"/>
          <p:cNvSpPr>
            <a:spLocks noGrp="1"/>
          </p:cNvSpPr>
          <p:nvPr>
            <p:ph type="body" idx="1"/>
          </p:nvPr>
        </p:nvSpPr>
        <p:spPr>
          <a:xfrm>
            <a:off x="838200" y="1676400"/>
            <a:ext cx="7620002" cy="4724400"/>
          </a:xfrm>
        </p:spPr>
        <p:txBody>
          <a:bodyPr/>
          <a:lstStyle/>
          <a:p>
            <a:pPr marL="457200" indent="-457200">
              <a:buFont typeface="+mj-lt"/>
              <a:buAutoNum type="arabicPeriod"/>
            </a:pPr>
            <a:r>
              <a:rPr lang="en-US" i="1" dirty="0" smtClean="0"/>
              <a:t>June 7 is the next EC call</a:t>
            </a:r>
          </a:p>
          <a:p>
            <a:pPr marL="457200" indent="-457200">
              <a:buFont typeface="+mj-lt"/>
              <a:buAutoNum type="arabicPeriod"/>
            </a:pPr>
            <a:r>
              <a:rPr lang="en-US" i="1" dirty="0" smtClean="0"/>
              <a:t>TG3e is on the agenda for conditional approval to start sponsor ballot</a:t>
            </a:r>
          </a:p>
          <a:p>
            <a:pPr marL="457200" indent="-457200">
              <a:buFont typeface="+mj-lt"/>
              <a:buAutoNum type="arabicPeriod"/>
            </a:pPr>
            <a:r>
              <a:rPr lang="en-US" i="1" dirty="0" smtClean="0"/>
              <a:t>What do we need by June 7?</a:t>
            </a:r>
          </a:p>
          <a:p>
            <a:pPr marL="898071" lvl="1" indent="-457200">
              <a:buFont typeface="+mj-lt"/>
              <a:buAutoNum type="arabicPeriod"/>
            </a:pPr>
            <a:r>
              <a:rPr lang="en-US" i="1" dirty="0" smtClean="0"/>
              <a:t>Ballot history</a:t>
            </a:r>
          </a:p>
          <a:p>
            <a:pPr marL="1276350" lvl="2" indent="-457200">
              <a:buFont typeface="+mj-lt"/>
              <a:buAutoNum type="arabicPeriod"/>
            </a:pPr>
            <a:r>
              <a:rPr lang="en-US" i="1" dirty="0" smtClean="0"/>
              <a:t>Aggregated results for each ballot</a:t>
            </a:r>
            <a:endParaRPr lang="en-US" dirty="0"/>
          </a:p>
          <a:p>
            <a:pPr marL="1276350" lvl="2" indent="-457200">
              <a:buFont typeface="+mj-lt"/>
              <a:buAutoNum type="arabicPeriod"/>
            </a:pPr>
            <a:r>
              <a:rPr lang="en-US" i="1" dirty="0" smtClean="0"/>
              <a:t>Explain remaining comments from No voters</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Tree>
    <p:extLst>
      <p:ext uri="{BB962C8B-B14F-4D97-AF65-F5344CB8AC3E}">
        <p14:creationId xmlns:p14="http://schemas.microsoft.com/office/powerpoint/2010/main" val="196181690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Conditional Approval</a:t>
            </a:r>
            <a:endParaRPr lang="en-US" b="1" dirty="0"/>
          </a:p>
        </p:txBody>
      </p:sp>
      <p:sp>
        <p:nvSpPr>
          <p:cNvPr id="3" name="Text Placeholder 2"/>
          <p:cNvSpPr>
            <a:spLocks noGrp="1"/>
          </p:cNvSpPr>
          <p:nvPr>
            <p:ph type="body" idx="1"/>
          </p:nvPr>
        </p:nvSpPr>
        <p:spPr>
          <a:xfrm>
            <a:off x="838200" y="1676400"/>
            <a:ext cx="7620002" cy="4724400"/>
          </a:xfrm>
        </p:spPr>
        <p:txBody>
          <a:bodyPr/>
          <a:lstStyle/>
          <a:p>
            <a:pPr marL="457200" indent="-457200">
              <a:buFont typeface="+mj-lt"/>
              <a:buAutoNum type="arabicPeriod"/>
            </a:pPr>
            <a:r>
              <a:rPr lang="en-US" i="1" dirty="0" smtClean="0"/>
              <a:t>Conditional means that any action taken to resolve No votes gets circulated. </a:t>
            </a:r>
          </a:p>
          <a:p>
            <a:pPr marL="457200" indent="-457200">
              <a:buFont typeface="+mj-lt"/>
              <a:buAutoNum type="arabicPeriod"/>
            </a:pPr>
            <a:r>
              <a:rPr lang="en-US" i="1" dirty="0" smtClean="0"/>
              <a:t>Once these conditions are met</a:t>
            </a:r>
            <a:r>
              <a:rPr lang="en-US" i="1" smtClean="0"/>
              <a:t>, then 802.15 </a:t>
            </a:r>
            <a:r>
              <a:rPr lang="en-US" i="1" dirty="0" smtClean="0"/>
              <a:t>is authorized to start sponsor ballot. </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Tree>
    <p:extLst>
      <p:ext uri="{BB962C8B-B14F-4D97-AF65-F5344CB8AC3E}">
        <p14:creationId xmlns:p14="http://schemas.microsoft.com/office/powerpoint/2010/main" val="223118701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21301</TotalTime>
  <Words>273</Words>
  <Application>Microsoft Office PowerPoint</Application>
  <PresentationFormat>On-screen Show (4:3)</PresentationFormat>
  <Paragraphs>123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Helvetica Neue</vt:lpstr>
      <vt:lpstr>ＭＳ Ｐゴシック</vt:lpstr>
      <vt:lpstr>Arial</vt:lpstr>
      <vt:lpstr>Helvetica</vt:lpstr>
      <vt:lpstr>Times New Roman</vt:lpstr>
      <vt:lpstr>Default</vt:lpstr>
      <vt:lpstr>PowerPoint Presentation</vt:lpstr>
      <vt:lpstr>PowerPoint Presentation</vt:lpstr>
      <vt:lpstr>Letter Ballot 119 (Recirc)</vt:lpstr>
      <vt:lpstr>Schedule Plan Details (updated 16 May ‘16)</vt:lpstr>
      <vt:lpstr>Timeline</vt:lpstr>
      <vt:lpstr>Conditions to Start Sponsor Ballot</vt:lpstr>
      <vt:lpstr>Sponsor Ballot Periods</vt:lpstr>
      <vt:lpstr>June 7?</vt:lpstr>
      <vt:lpstr>Conditional Approval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371</cp:revision>
  <dcterms:modified xsi:type="dcterms:W3CDTF">2016-05-18T18:42:02Z</dcterms:modified>
</cp:coreProperties>
</file>