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42"/>
  </p:notesMasterIdLst>
  <p:handoutMasterIdLst>
    <p:handoutMasterId r:id="rId43"/>
  </p:handoutMasterIdLst>
  <p:sldIdLst>
    <p:sldId id="259" r:id="rId2"/>
    <p:sldId id="343" r:id="rId3"/>
    <p:sldId id="322" r:id="rId4"/>
    <p:sldId id="344" r:id="rId5"/>
    <p:sldId id="345" r:id="rId6"/>
    <p:sldId id="358" r:id="rId7"/>
    <p:sldId id="347" r:id="rId8"/>
    <p:sldId id="348" r:id="rId9"/>
    <p:sldId id="389" r:id="rId10"/>
    <p:sldId id="362" r:id="rId11"/>
    <p:sldId id="366" r:id="rId12"/>
    <p:sldId id="367" r:id="rId13"/>
    <p:sldId id="368" r:id="rId14"/>
    <p:sldId id="369" r:id="rId15"/>
    <p:sldId id="370" r:id="rId16"/>
    <p:sldId id="371" r:id="rId17"/>
    <p:sldId id="373" r:id="rId18"/>
    <p:sldId id="391" r:id="rId19"/>
    <p:sldId id="393" r:id="rId20"/>
    <p:sldId id="377" r:id="rId21"/>
    <p:sldId id="392" r:id="rId22"/>
    <p:sldId id="379" r:id="rId23"/>
    <p:sldId id="380" r:id="rId24"/>
    <p:sldId id="381" r:id="rId25"/>
    <p:sldId id="382" r:id="rId26"/>
    <p:sldId id="383" r:id="rId27"/>
    <p:sldId id="384" r:id="rId28"/>
    <p:sldId id="385" r:id="rId29"/>
    <p:sldId id="386" r:id="rId30"/>
    <p:sldId id="395" r:id="rId31"/>
    <p:sldId id="388" r:id="rId32"/>
    <p:sldId id="390" r:id="rId33"/>
    <p:sldId id="394" r:id="rId34"/>
    <p:sldId id="349" r:id="rId35"/>
    <p:sldId id="350" r:id="rId36"/>
    <p:sldId id="359" r:id="rId37"/>
    <p:sldId id="360" r:id="rId38"/>
    <p:sldId id="354" r:id="rId39"/>
    <p:sldId id="355" r:id="rId40"/>
    <p:sldId id="356" r:id="rId41"/>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4319">
          <p15:clr>
            <a:srgbClr val="A4A3A4"/>
          </p15:clr>
        </p15:guide>
        <p15:guide id="2" pos="5759">
          <p15:clr>
            <a:srgbClr val="A4A3A4"/>
          </p15:clr>
        </p15:guide>
      </p15:sldGuideLst>
    </p:ext>
    <p:ext uri="{2D200454-40CA-4A62-9FC3-DE9A4176ACB9}">
      <p15:notesGuideLst xmlns:p15="http://schemas.microsoft.com/office/powerpoint/2012/main">
        <p15:guide id="1" orient="horz" pos="2923">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밝은 스타일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830" autoAdjust="0"/>
    <p:restoredTop sz="87475" autoAdjust="0"/>
  </p:normalViewPr>
  <p:slideViewPr>
    <p:cSldViewPr>
      <p:cViewPr>
        <p:scale>
          <a:sx n="125" d="100"/>
          <a:sy n="125" d="100"/>
        </p:scale>
        <p:origin x="-784" y="304"/>
      </p:cViewPr>
      <p:guideLst>
        <p:guide orient="horz" pos="4319"/>
        <p:guide pos="5759"/>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3264" y="-96"/>
      </p:cViewPr>
      <p:guideLst>
        <p:guide orient="horz" pos="2923"/>
        <p:guide pos="2184"/>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esProps" Target="presProps.xml"/><Relationship Id="rId4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E:\Old%20PC\E\Data%20Backup%20E\ULPPN%20Project%202015\BTLE%20vs%2015.4\BLE%20and%20154q_Final%20Slides%20and%20Technical%20Report\Book5.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Old%20PC\E\Data%20Backup%20E\ULPPN%20Project%202015\BTLE%20vs%2015.4\BLE%20and%20154q_Final%20Slides%20and%20Technical%20Report\Book6.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Book1_contrib.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_1.xlsx"/></Relationships>
</file>

<file path=ppt/charts/_rels/chart5.xml.rels><?xml version="1.0" encoding="UTF-8" standalone="yes"?>
<Relationships xmlns="http://schemas.openxmlformats.org/package/2006/relationships"><Relationship Id="rId1" Type="http://schemas.openxmlformats.org/officeDocument/2006/relationships/oleObject" Target="file:///E:\Book1_contrib.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E:\Book1_contrib.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E:\Book1_contrib.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Sheet1!$A$9</c:f>
              <c:strCache>
                <c:ptCount val="1"/>
                <c:pt idx="0">
                  <c:v>ECG</c:v>
                </c:pt>
              </c:strCache>
            </c:strRef>
          </c:tx>
          <c:invertIfNegative val="0"/>
          <c:cat>
            <c:strRef>
              <c:f>Sheet1!$B$6:$F$8</c:f>
              <c:strCache>
                <c:ptCount val="5"/>
                <c:pt idx="0">
                  <c:v>D0</c:v>
                </c:pt>
                <c:pt idx="1">
                  <c:v>D1</c:v>
                </c:pt>
                <c:pt idx="2">
                  <c:v>D2</c:v>
                </c:pt>
                <c:pt idx="3">
                  <c:v>D3</c:v>
                </c:pt>
                <c:pt idx="4">
                  <c:v> BLE</c:v>
                </c:pt>
              </c:strCache>
            </c:strRef>
          </c:cat>
          <c:val>
            <c:numRef>
              <c:f>Sheet1!$B$9:$F$9</c:f>
              <c:numCache>
                <c:formatCode>0.00E+00</c:formatCode>
                <c:ptCount val="5"/>
                <c:pt idx="0">
                  <c:v>1802.2</c:v>
                </c:pt>
                <c:pt idx="1">
                  <c:v>1355.1</c:v>
                </c:pt>
                <c:pt idx="2">
                  <c:v>1162.8</c:v>
                </c:pt>
                <c:pt idx="3" formatCode="General">
                  <c:v>647.9589999999998</c:v>
                </c:pt>
                <c:pt idx="4">
                  <c:v>441.6471</c:v>
                </c:pt>
              </c:numCache>
            </c:numRef>
          </c:val>
        </c:ser>
        <c:ser>
          <c:idx val="1"/>
          <c:order val="1"/>
          <c:tx>
            <c:strRef>
              <c:f>Sheet1!$A$10</c:f>
              <c:strCache>
                <c:ptCount val="1"/>
                <c:pt idx="0">
                  <c:v>Accelerometer</c:v>
                </c:pt>
              </c:strCache>
            </c:strRef>
          </c:tx>
          <c:invertIfNegative val="0"/>
          <c:cat>
            <c:strRef>
              <c:f>Sheet1!$B$6:$F$8</c:f>
              <c:strCache>
                <c:ptCount val="5"/>
                <c:pt idx="0">
                  <c:v>D0</c:v>
                </c:pt>
                <c:pt idx="1">
                  <c:v>D1</c:v>
                </c:pt>
                <c:pt idx="2">
                  <c:v>D2</c:v>
                </c:pt>
                <c:pt idx="3">
                  <c:v>D3</c:v>
                </c:pt>
                <c:pt idx="4">
                  <c:v> BLE</c:v>
                </c:pt>
              </c:strCache>
            </c:strRef>
          </c:cat>
          <c:val>
            <c:numRef>
              <c:f>Sheet1!$B$10:$F$10</c:f>
              <c:numCache>
                <c:formatCode>0.00E+00</c:formatCode>
                <c:ptCount val="5"/>
                <c:pt idx="0">
                  <c:v>1802.2</c:v>
                </c:pt>
                <c:pt idx="1">
                  <c:v>1355.1</c:v>
                </c:pt>
                <c:pt idx="2">
                  <c:v>1162.8</c:v>
                </c:pt>
                <c:pt idx="3" formatCode="General">
                  <c:v>647.9589999999998</c:v>
                </c:pt>
                <c:pt idx="4">
                  <c:v>441.6471</c:v>
                </c:pt>
              </c:numCache>
            </c:numRef>
          </c:val>
        </c:ser>
        <c:ser>
          <c:idx val="2"/>
          <c:order val="2"/>
          <c:tx>
            <c:strRef>
              <c:f>Sheet1!$A$11</c:f>
              <c:strCache>
                <c:ptCount val="1"/>
                <c:pt idx="0">
                  <c:v>Humidity</c:v>
                </c:pt>
              </c:strCache>
            </c:strRef>
          </c:tx>
          <c:spPr>
            <a:solidFill>
              <a:srgbClr val="FF0000"/>
            </a:solidFill>
          </c:spPr>
          <c:invertIfNegative val="0"/>
          <c:cat>
            <c:strRef>
              <c:f>Sheet1!$B$6:$F$8</c:f>
              <c:strCache>
                <c:ptCount val="5"/>
                <c:pt idx="0">
                  <c:v>D0</c:v>
                </c:pt>
                <c:pt idx="1">
                  <c:v>D1</c:v>
                </c:pt>
                <c:pt idx="2">
                  <c:v>D2</c:v>
                </c:pt>
                <c:pt idx="3">
                  <c:v>D3</c:v>
                </c:pt>
                <c:pt idx="4">
                  <c:v> BLE</c:v>
                </c:pt>
              </c:strCache>
            </c:strRef>
          </c:cat>
          <c:val>
            <c:numRef>
              <c:f>Sheet1!$B$11:$F$11</c:f>
              <c:numCache>
                <c:formatCode>General</c:formatCode>
                <c:ptCount val="5"/>
                <c:pt idx="0">
                  <c:v>521.768</c:v>
                </c:pt>
                <c:pt idx="1">
                  <c:v>421.1</c:v>
                </c:pt>
                <c:pt idx="2">
                  <c:v>372.91</c:v>
                </c:pt>
                <c:pt idx="3">
                  <c:v>227.678</c:v>
                </c:pt>
                <c:pt idx="4">
                  <c:v>150.0336</c:v>
                </c:pt>
              </c:numCache>
            </c:numRef>
          </c:val>
        </c:ser>
        <c:ser>
          <c:idx val="3"/>
          <c:order val="3"/>
          <c:tx>
            <c:strRef>
              <c:f>Sheet1!$A$12</c:f>
              <c:strCache>
                <c:ptCount val="1"/>
                <c:pt idx="0">
                  <c:v>Temperature </c:v>
                </c:pt>
              </c:strCache>
            </c:strRef>
          </c:tx>
          <c:invertIfNegative val="0"/>
          <c:cat>
            <c:strRef>
              <c:f>Sheet1!$B$6:$F$8</c:f>
              <c:strCache>
                <c:ptCount val="5"/>
                <c:pt idx="0">
                  <c:v>D0</c:v>
                </c:pt>
                <c:pt idx="1">
                  <c:v>D1</c:v>
                </c:pt>
                <c:pt idx="2">
                  <c:v>D2</c:v>
                </c:pt>
                <c:pt idx="3">
                  <c:v>D3</c:v>
                </c:pt>
                <c:pt idx="4">
                  <c:v> BLE</c:v>
                </c:pt>
              </c:strCache>
            </c:strRef>
          </c:cat>
          <c:val>
            <c:numRef>
              <c:f>Sheet1!$B$12:$F$12</c:f>
              <c:numCache>
                <c:formatCode>General</c:formatCode>
                <c:ptCount val="5"/>
                <c:pt idx="0">
                  <c:v>521.768</c:v>
                </c:pt>
                <c:pt idx="1">
                  <c:v>421.1</c:v>
                </c:pt>
                <c:pt idx="2">
                  <c:v>372.91</c:v>
                </c:pt>
                <c:pt idx="3">
                  <c:v>227.678</c:v>
                </c:pt>
                <c:pt idx="4">
                  <c:v>150.0336</c:v>
                </c:pt>
              </c:numCache>
            </c:numRef>
          </c:val>
        </c:ser>
        <c:ser>
          <c:idx val="4"/>
          <c:order val="4"/>
          <c:tx>
            <c:strRef>
              <c:f>Sheet1!$A$13</c:f>
              <c:strCache>
                <c:ptCount val="1"/>
                <c:pt idx="0">
                  <c:v>Total</c:v>
                </c:pt>
              </c:strCache>
            </c:strRef>
          </c:tx>
          <c:invertIfNegative val="0"/>
          <c:cat>
            <c:strRef>
              <c:f>Sheet1!$B$6:$F$8</c:f>
              <c:strCache>
                <c:ptCount val="5"/>
                <c:pt idx="0">
                  <c:v>D0</c:v>
                </c:pt>
                <c:pt idx="1">
                  <c:v>D1</c:v>
                </c:pt>
                <c:pt idx="2">
                  <c:v>D2</c:v>
                </c:pt>
                <c:pt idx="3">
                  <c:v>D3</c:v>
                </c:pt>
                <c:pt idx="4">
                  <c:v> BLE</c:v>
                </c:pt>
              </c:strCache>
            </c:strRef>
          </c:cat>
          <c:val>
            <c:numRef>
              <c:f>Sheet1!$B$13:$F$13</c:f>
              <c:numCache>
                <c:formatCode>0.00E+00</c:formatCode>
                <c:ptCount val="5"/>
                <c:pt idx="0">
                  <c:v>4648.0</c:v>
                </c:pt>
                <c:pt idx="1">
                  <c:v>3553.7</c:v>
                </c:pt>
                <c:pt idx="2">
                  <c:v>3071.4</c:v>
                </c:pt>
                <c:pt idx="3">
                  <c:v>1751.2</c:v>
                </c:pt>
                <c:pt idx="4">
                  <c:v>1183.4</c:v>
                </c:pt>
              </c:numCache>
            </c:numRef>
          </c:val>
        </c:ser>
        <c:dLbls>
          <c:showLegendKey val="0"/>
          <c:showVal val="0"/>
          <c:showCatName val="0"/>
          <c:showSerName val="0"/>
          <c:showPercent val="0"/>
          <c:showBubbleSize val="0"/>
        </c:dLbls>
        <c:gapWidth val="150"/>
        <c:axId val="-2141857440"/>
        <c:axId val="-2145625328"/>
      </c:barChart>
      <c:catAx>
        <c:axId val="-2141857440"/>
        <c:scaling>
          <c:orientation val="minMax"/>
        </c:scaling>
        <c:delete val="0"/>
        <c:axPos val="b"/>
        <c:numFmt formatCode="General" sourceLinked="0"/>
        <c:majorTickMark val="out"/>
        <c:minorTickMark val="none"/>
        <c:tickLblPos val="nextTo"/>
        <c:crossAx val="-2145625328"/>
        <c:crosses val="autoZero"/>
        <c:auto val="1"/>
        <c:lblAlgn val="ctr"/>
        <c:lblOffset val="100"/>
        <c:noMultiLvlLbl val="0"/>
      </c:catAx>
      <c:valAx>
        <c:axId val="-2145625328"/>
        <c:scaling>
          <c:orientation val="minMax"/>
        </c:scaling>
        <c:delete val="0"/>
        <c:axPos val="l"/>
        <c:majorGridlines/>
        <c:numFmt formatCode="#,##0.00_);[Red]\(#,##0.00\)" sourceLinked="0"/>
        <c:majorTickMark val="out"/>
        <c:minorTickMark val="none"/>
        <c:tickLblPos val="nextTo"/>
        <c:crossAx val="-214185744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Sheet1!$A$9</c:f>
              <c:strCache>
                <c:ptCount val="1"/>
                <c:pt idx="0">
                  <c:v>ECG</c:v>
                </c:pt>
              </c:strCache>
            </c:strRef>
          </c:tx>
          <c:invertIfNegative val="0"/>
          <c:cat>
            <c:strRef>
              <c:f>Sheet1!$B$6:$F$8</c:f>
              <c:strCache>
                <c:ptCount val="5"/>
                <c:pt idx="0">
                  <c:v>D0</c:v>
                </c:pt>
                <c:pt idx="1">
                  <c:v>D1</c:v>
                </c:pt>
                <c:pt idx="2">
                  <c:v>D2</c:v>
                </c:pt>
                <c:pt idx="3">
                  <c:v>D3</c:v>
                </c:pt>
                <c:pt idx="4">
                  <c:v> BLE</c:v>
                </c:pt>
              </c:strCache>
            </c:strRef>
          </c:cat>
          <c:val>
            <c:numRef>
              <c:f>Sheet1!$B$9:$F$9</c:f>
              <c:numCache>
                <c:formatCode>0.00E+00</c:formatCode>
                <c:ptCount val="5"/>
                <c:pt idx="0">
                  <c:v>7208.8</c:v>
                </c:pt>
                <c:pt idx="1">
                  <c:v>5420.4</c:v>
                </c:pt>
                <c:pt idx="2">
                  <c:v>4651.2</c:v>
                </c:pt>
                <c:pt idx="3" formatCode="General">
                  <c:v>2591.8</c:v>
                </c:pt>
                <c:pt idx="4">
                  <c:v>1766.6</c:v>
                </c:pt>
              </c:numCache>
            </c:numRef>
          </c:val>
        </c:ser>
        <c:ser>
          <c:idx val="1"/>
          <c:order val="1"/>
          <c:tx>
            <c:strRef>
              <c:f>Sheet1!$A$10</c:f>
              <c:strCache>
                <c:ptCount val="1"/>
                <c:pt idx="0">
                  <c:v>Accelerometer</c:v>
                </c:pt>
              </c:strCache>
            </c:strRef>
          </c:tx>
          <c:invertIfNegative val="0"/>
          <c:cat>
            <c:strRef>
              <c:f>Sheet1!$B$6:$F$8</c:f>
              <c:strCache>
                <c:ptCount val="5"/>
                <c:pt idx="0">
                  <c:v>D0</c:v>
                </c:pt>
                <c:pt idx="1">
                  <c:v>D1</c:v>
                </c:pt>
                <c:pt idx="2">
                  <c:v>D2</c:v>
                </c:pt>
                <c:pt idx="3">
                  <c:v>D3</c:v>
                </c:pt>
                <c:pt idx="4">
                  <c:v> BLE</c:v>
                </c:pt>
              </c:strCache>
            </c:strRef>
          </c:cat>
          <c:val>
            <c:numRef>
              <c:f>Sheet1!$B$10:$F$10</c:f>
              <c:numCache>
                <c:formatCode>0.00E+00</c:formatCode>
                <c:ptCount val="5"/>
                <c:pt idx="0">
                  <c:v>14418.0</c:v>
                </c:pt>
                <c:pt idx="1">
                  <c:v>10841.0</c:v>
                </c:pt>
                <c:pt idx="2">
                  <c:v>9302.0</c:v>
                </c:pt>
                <c:pt idx="3" formatCode="General">
                  <c:v>5184.0</c:v>
                </c:pt>
                <c:pt idx="4">
                  <c:v>3533.0</c:v>
                </c:pt>
              </c:numCache>
            </c:numRef>
          </c:val>
        </c:ser>
        <c:ser>
          <c:idx val="2"/>
          <c:order val="2"/>
          <c:tx>
            <c:strRef>
              <c:f>Sheet1!$A$11</c:f>
              <c:strCache>
                <c:ptCount val="1"/>
                <c:pt idx="0">
                  <c:v>Humidity</c:v>
                </c:pt>
              </c:strCache>
            </c:strRef>
          </c:tx>
          <c:spPr>
            <a:solidFill>
              <a:srgbClr val="FF0000"/>
            </a:solidFill>
          </c:spPr>
          <c:invertIfNegative val="0"/>
          <c:cat>
            <c:strRef>
              <c:f>Sheet1!$B$6:$F$8</c:f>
              <c:strCache>
                <c:ptCount val="5"/>
                <c:pt idx="0">
                  <c:v>D0</c:v>
                </c:pt>
                <c:pt idx="1">
                  <c:v>D1</c:v>
                </c:pt>
                <c:pt idx="2">
                  <c:v>D2</c:v>
                </c:pt>
                <c:pt idx="3">
                  <c:v>D3</c:v>
                </c:pt>
                <c:pt idx="4">
                  <c:v> BLE</c:v>
                </c:pt>
              </c:strCache>
            </c:strRef>
          </c:cat>
          <c:val>
            <c:numRef>
              <c:f>Sheet1!$B$11:$F$11</c:f>
              <c:numCache>
                <c:formatCode>General</c:formatCode>
                <c:ptCount val="5"/>
                <c:pt idx="0">
                  <c:v>1043.5</c:v>
                </c:pt>
                <c:pt idx="1">
                  <c:v>842.0</c:v>
                </c:pt>
                <c:pt idx="2">
                  <c:v>745.8</c:v>
                </c:pt>
                <c:pt idx="3">
                  <c:v>443.2</c:v>
                </c:pt>
                <c:pt idx="4">
                  <c:v>300.1</c:v>
                </c:pt>
              </c:numCache>
            </c:numRef>
          </c:val>
        </c:ser>
        <c:ser>
          <c:idx val="3"/>
          <c:order val="3"/>
          <c:tx>
            <c:strRef>
              <c:f>Sheet1!$A$12</c:f>
              <c:strCache>
                <c:ptCount val="1"/>
                <c:pt idx="0">
                  <c:v>Temperature </c:v>
                </c:pt>
              </c:strCache>
            </c:strRef>
          </c:tx>
          <c:invertIfNegative val="0"/>
          <c:cat>
            <c:strRef>
              <c:f>Sheet1!$B$6:$F$8</c:f>
              <c:strCache>
                <c:ptCount val="5"/>
                <c:pt idx="0">
                  <c:v>D0</c:v>
                </c:pt>
                <c:pt idx="1">
                  <c:v>D1</c:v>
                </c:pt>
                <c:pt idx="2">
                  <c:v>D2</c:v>
                </c:pt>
                <c:pt idx="3">
                  <c:v>D3</c:v>
                </c:pt>
                <c:pt idx="4">
                  <c:v> BLE</c:v>
                </c:pt>
              </c:strCache>
            </c:strRef>
          </c:cat>
          <c:val>
            <c:numRef>
              <c:f>Sheet1!$B$12:$F$12</c:f>
              <c:numCache>
                <c:formatCode>General</c:formatCode>
                <c:ptCount val="5"/>
                <c:pt idx="0">
                  <c:v>521.768</c:v>
                </c:pt>
                <c:pt idx="1">
                  <c:v>421.0</c:v>
                </c:pt>
                <c:pt idx="2">
                  <c:v>372.92</c:v>
                </c:pt>
                <c:pt idx="3">
                  <c:v>227.6178</c:v>
                </c:pt>
                <c:pt idx="4">
                  <c:v>150.063</c:v>
                </c:pt>
              </c:numCache>
            </c:numRef>
          </c:val>
        </c:ser>
        <c:ser>
          <c:idx val="4"/>
          <c:order val="4"/>
          <c:tx>
            <c:strRef>
              <c:f>Sheet1!$A$13</c:f>
              <c:strCache>
                <c:ptCount val="1"/>
                <c:pt idx="0">
                  <c:v>Total</c:v>
                </c:pt>
              </c:strCache>
            </c:strRef>
          </c:tx>
          <c:invertIfNegative val="0"/>
          <c:cat>
            <c:strRef>
              <c:f>Sheet1!$B$6:$F$8</c:f>
              <c:strCache>
                <c:ptCount val="5"/>
                <c:pt idx="0">
                  <c:v>D0</c:v>
                </c:pt>
                <c:pt idx="1">
                  <c:v>D1</c:v>
                </c:pt>
                <c:pt idx="2">
                  <c:v>D2</c:v>
                </c:pt>
                <c:pt idx="3">
                  <c:v>D3</c:v>
                </c:pt>
                <c:pt idx="4">
                  <c:v> BLE</c:v>
                </c:pt>
              </c:strCache>
            </c:strRef>
          </c:cat>
          <c:val>
            <c:numRef>
              <c:f>Sheet1!$B$13:$F$13</c:f>
              <c:numCache>
                <c:formatCode>0.00E+00</c:formatCode>
                <c:ptCount val="5"/>
                <c:pt idx="0">
                  <c:v>23192.0</c:v>
                </c:pt>
                <c:pt idx="1">
                  <c:v>17524.0</c:v>
                </c:pt>
                <c:pt idx="2">
                  <c:v>15072.0</c:v>
                </c:pt>
                <c:pt idx="3">
                  <c:v>8440.04</c:v>
                </c:pt>
                <c:pt idx="4">
                  <c:v>5749.9</c:v>
                </c:pt>
              </c:numCache>
            </c:numRef>
          </c:val>
        </c:ser>
        <c:dLbls>
          <c:showLegendKey val="0"/>
          <c:showVal val="0"/>
          <c:showCatName val="0"/>
          <c:showSerName val="0"/>
          <c:showPercent val="0"/>
          <c:showBubbleSize val="0"/>
        </c:dLbls>
        <c:gapWidth val="150"/>
        <c:axId val="2146279424"/>
        <c:axId val="2143565744"/>
      </c:barChart>
      <c:catAx>
        <c:axId val="2146279424"/>
        <c:scaling>
          <c:orientation val="minMax"/>
        </c:scaling>
        <c:delete val="0"/>
        <c:axPos val="b"/>
        <c:numFmt formatCode="General" sourceLinked="0"/>
        <c:majorTickMark val="out"/>
        <c:minorTickMark val="none"/>
        <c:tickLblPos val="nextTo"/>
        <c:crossAx val="2143565744"/>
        <c:crosses val="autoZero"/>
        <c:auto val="1"/>
        <c:lblAlgn val="ctr"/>
        <c:lblOffset val="100"/>
        <c:noMultiLvlLbl val="0"/>
      </c:catAx>
      <c:valAx>
        <c:axId val="2143565744"/>
        <c:scaling>
          <c:orientation val="minMax"/>
        </c:scaling>
        <c:delete val="0"/>
        <c:axPos val="l"/>
        <c:majorGridlines/>
        <c:numFmt formatCode="0.00E+00" sourceLinked="1"/>
        <c:majorTickMark val="out"/>
        <c:minorTickMark val="none"/>
        <c:tickLblPos val="nextTo"/>
        <c:crossAx val="214627942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dirty="0" smtClean="0"/>
              <a:t>TX</a:t>
            </a:r>
            <a:r>
              <a:rPr lang="en-US" sz="1400" baseline="0" dirty="0" smtClean="0"/>
              <a:t> ON </a:t>
            </a:r>
            <a:r>
              <a:rPr lang="en-US" sz="1400" baseline="0" dirty="0"/>
              <a:t>Energy comparison</a:t>
            </a:r>
            <a:endParaRPr lang="en-US" sz="1400" dirty="0"/>
          </a:p>
        </c:rich>
      </c:tx>
      <c:layout/>
      <c:overlay val="0"/>
    </c:title>
    <c:autoTitleDeleted val="0"/>
    <c:plotArea>
      <c:layout/>
      <c:barChart>
        <c:barDir val="col"/>
        <c:grouping val="clustered"/>
        <c:varyColors val="0"/>
        <c:ser>
          <c:idx val="0"/>
          <c:order val="0"/>
          <c:tx>
            <c:strRef>
              <c:f>GTS!$J$21:$J$22</c:f>
              <c:strCache>
                <c:ptCount val="1"/>
                <c:pt idx="0">
                  <c:v>IEEE 802.15.4</c:v>
                </c:pt>
              </c:strCache>
            </c:strRef>
          </c:tx>
          <c:invertIfNegative val="0"/>
          <c:cat>
            <c:strRef>
              <c:f>GTS!$I$23:$I$26</c:f>
              <c:strCache>
                <c:ptCount val="4"/>
                <c:pt idx="0">
                  <c:v>30 bytes/1 packet</c:v>
                </c:pt>
                <c:pt idx="1">
                  <c:v>30 bytes/4 packet</c:v>
                </c:pt>
                <c:pt idx="2">
                  <c:v>60 bytes/2 packet</c:v>
                </c:pt>
                <c:pt idx="3">
                  <c:v>120 bytes/1 packet</c:v>
                </c:pt>
              </c:strCache>
            </c:strRef>
          </c:cat>
          <c:val>
            <c:numRef>
              <c:f>GTS!$J$23:$J$26</c:f>
              <c:numCache>
                <c:formatCode>General</c:formatCode>
                <c:ptCount val="4"/>
                <c:pt idx="0">
                  <c:v>0.000316666666666667</c:v>
                </c:pt>
                <c:pt idx="1">
                  <c:v>0.00111111111111111</c:v>
                </c:pt>
                <c:pt idx="2">
                  <c:v>0.00166666666666667</c:v>
                </c:pt>
                <c:pt idx="3">
                  <c:v>0.000944444444444444</c:v>
                </c:pt>
              </c:numCache>
            </c:numRef>
          </c:val>
        </c:ser>
        <c:ser>
          <c:idx val="1"/>
          <c:order val="1"/>
          <c:tx>
            <c:strRef>
              <c:f>GTS!$K$21:$K$22</c:f>
              <c:strCache>
                <c:ptCount val="1"/>
                <c:pt idx="0">
                  <c:v>TASK PHY</c:v>
                </c:pt>
              </c:strCache>
            </c:strRef>
          </c:tx>
          <c:invertIfNegative val="0"/>
          <c:cat>
            <c:strRef>
              <c:f>GTS!$I$23:$I$26</c:f>
              <c:strCache>
                <c:ptCount val="4"/>
                <c:pt idx="0">
                  <c:v>30 bytes/1 packet</c:v>
                </c:pt>
                <c:pt idx="1">
                  <c:v>30 bytes/4 packet</c:v>
                </c:pt>
                <c:pt idx="2">
                  <c:v>60 bytes/2 packet</c:v>
                </c:pt>
                <c:pt idx="3">
                  <c:v>120 bytes/1 packet</c:v>
                </c:pt>
              </c:strCache>
            </c:strRef>
          </c:cat>
          <c:val>
            <c:numRef>
              <c:f>GTS!$K$23:$K$26</c:f>
              <c:numCache>
                <c:formatCode>General</c:formatCode>
                <c:ptCount val="4"/>
                <c:pt idx="0">
                  <c:v>0.000222222222222222</c:v>
                </c:pt>
                <c:pt idx="1">
                  <c:v>0.000777777777777778</c:v>
                </c:pt>
                <c:pt idx="2">
                  <c:v>0.000833333333333333</c:v>
                </c:pt>
                <c:pt idx="3">
                  <c:v>0.000388888888888889</c:v>
                </c:pt>
              </c:numCache>
            </c:numRef>
          </c:val>
        </c:ser>
        <c:dLbls>
          <c:showLegendKey val="0"/>
          <c:showVal val="0"/>
          <c:showCatName val="0"/>
          <c:showSerName val="0"/>
          <c:showPercent val="0"/>
          <c:showBubbleSize val="0"/>
        </c:dLbls>
        <c:gapWidth val="75"/>
        <c:overlap val="-25"/>
        <c:axId val="-2141656976"/>
        <c:axId val="-2141654096"/>
      </c:barChart>
      <c:catAx>
        <c:axId val="-2141656976"/>
        <c:scaling>
          <c:orientation val="minMax"/>
        </c:scaling>
        <c:delete val="0"/>
        <c:axPos val="b"/>
        <c:numFmt formatCode="General" sourceLinked="0"/>
        <c:majorTickMark val="none"/>
        <c:minorTickMark val="none"/>
        <c:tickLblPos val="nextTo"/>
        <c:crossAx val="-2141654096"/>
        <c:crosses val="autoZero"/>
        <c:auto val="1"/>
        <c:lblAlgn val="ctr"/>
        <c:lblOffset val="100"/>
        <c:noMultiLvlLbl val="0"/>
      </c:catAx>
      <c:valAx>
        <c:axId val="-2141654096"/>
        <c:scaling>
          <c:orientation val="minMax"/>
        </c:scaling>
        <c:delete val="0"/>
        <c:axPos val="l"/>
        <c:majorGridlines/>
        <c:numFmt formatCode="General" sourceLinked="1"/>
        <c:majorTickMark val="none"/>
        <c:minorTickMark val="none"/>
        <c:tickLblPos val="nextTo"/>
        <c:spPr>
          <a:ln w="9525">
            <a:noFill/>
          </a:ln>
        </c:spPr>
        <c:crossAx val="-2141656976"/>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dirty="0" smtClean="0"/>
              <a:t>RX ON </a:t>
            </a:r>
            <a:r>
              <a:rPr lang="en-US" sz="1400" dirty="0"/>
              <a:t>Energy comparison</a:t>
            </a:r>
          </a:p>
        </c:rich>
      </c:tx>
      <c:layout/>
      <c:overlay val="0"/>
    </c:title>
    <c:autoTitleDeleted val="0"/>
    <c:plotArea>
      <c:layout/>
      <c:barChart>
        <c:barDir val="col"/>
        <c:grouping val="clustered"/>
        <c:varyColors val="0"/>
        <c:ser>
          <c:idx val="0"/>
          <c:order val="0"/>
          <c:tx>
            <c:strRef>
              <c:f>Sheet1!$J$6:$J$7</c:f>
              <c:strCache>
                <c:ptCount val="1"/>
                <c:pt idx="0">
                  <c:v>IEEE 802.15.4</c:v>
                </c:pt>
              </c:strCache>
            </c:strRef>
          </c:tx>
          <c:invertIfNegative val="0"/>
          <c:cat>
            <c:strRef>
              <c:f>Sheet1!$I$8:$I$11</c:f>
              <c:strCache>
                <c:ptCount val="4"/>
                <c:pt idx="0">
                  <c:v>30 bytes/1 packet</c:v>
                </c:pt>
                <c:pt idx="1">
                  <c:v>30 bytes/4 packet</c:v>
                </c:pt>
                <c:pt idx="2">
                  <c:v>60 bytes/2 packet</c:v>
                </c:pt>
                <c:pt idx="3">
                  <c:v>120 bytes/1 packet</c:v>
                </c:pt>
              </c:strCache>
            </c:strRef>
          </c:cat>
          <c:val>
            <c:numRef>
              <c:f>Sheet1!$J$8:$J$11</c:f>
              <c:numCache>
                <c:formatCode>General</c:formatCode>
                <c:ptCount val="4"/>
                <c:pt idx="0">
                  <c:v>0.000833333333333333</c:v>
                </c:pt>
                <c:pt idx="1">
                  <c:v>0.00122222222222222</c:v>
                </c:pt>
                <c:pt idx="2">
                  <c:v>0.00122222222222222</c:v>
                </c:pt>
                <c:pt idx="3">
                  <c:v>0.000666666666666667</c:v>
                </c:pt>
              </c:numCache>
            </c:numRef>
          </c:val>
        </c:ser>
        <c:ser>
          <c:idx val="1"/>
          <c:order val="1"/>
          <c:tx>
            <c:strRef>
              <c:f>Sheet1!$K$6:$K$7</c:f>
              <c:strCache>
                <c:ptCount val="1"/>
                <c:pt idx="0">
                  <c:v>TASK PHY</c:v>
                </c:pt>
              </c:strCache>
            </c:strRef>
          </c:tx>
          <c:invertIfNegative val="0"/>
          <c:cat>
            <c:strRef>
              <c:f>Sheet1!$I$8:$I$11</c:f>
              <c:strCache>
                <c:ptCount val="4"/>
                <c:pt idx="0">
                  <c:v>30 bytes/1 packet</c:v>
                </c:pt>
                <c:pt idx="1">
                  <c:v>30 bytes/4 packet</c:v>
                </c:pt>
                <c:pt idx="2">
                  <c:v>60 bytes/2 packet</c:v>
                </c:pt>
                <c:pt idx="3">
                  <c:v>120 bytes/1 packet</c:v>
                </c:pt>
              </c:strCache>
            </c:strRef>
          </c:cat>
          <c:val>
            <c:numRef>
              <c:f>Sheet1!$K$8:$K$11</c:f>
              <c:numCache>
                <c:formatCode>General</c:formatCode>
                <c:ptCount val="4"/>
                <c:pt idx="0">
                  <c:v>0.000555555555555556</c:v>
                </c:pt>
                <c:pt idx="1">
                  <c:v>0.000833333333333333</c:v>
                </c:pt>
                <c:pt idx="2">
                  <c:v>0.000666666666666667</c:v>
                </c:pt>
                <c:pt idx="3">
                  <c:v>0.000444444444444445</c:v>
                </c:pt>
              </c:numCache>
            </c:numRef>
          </c:val>
        </c:ser>
        <c:dLbls>
          <c:showLegendKey val="0"/>
          <c:showVal val="0"/>
          <c:showCatName val="0"/>
          <c:showSerName val="0"/>
          <c:showPercent val="0"/>
          <c:showBubbleSize val="0"/>
        </c:dLbls>
        <c:gapWidth val="75"/>
        <c:overlap val="-25"/>
        <c:axId val="-2145415408"/>
        <c:axId val="2144871024"/>
      </c:barChart>
      <c:catAx>
        <c:axId val="-2145415408"/>
        <c:scaling>
          <c:orientation val="minMax"/>
        </c:scaling>
        <c:delete val="0"/>
        <c:axPos val="b"/>
        <c:numFmt formatCode="General" sourceLinked="0"/>
        <c:majorTickMark val="none"/>
        <c:minorTickMark val="none"/>
        <c:tickLblPos val="nextTo"/>
        <c:crossAx val="2144871024"/>
        <c:crosses val="autoZero"/>
        <c:auto val="1"/>
        <c:lblAlgn val="ctr"/>
        <c:lblOffset val="100"/>
        <c:noMultiLvlLbl val="0"/>
      </c:catAx>
      <c:valAx>
        <c:axId val="2144871024"/>
        <c:scaling>
          <c:orientation val="minMax"/>
        </c:scaling>
        <c:delete val="0"/>
        <c:axPos val="l"/>
        <c:majorGridlines/>
        <c:numFmt formatCode="General" sourceLinked="1"/>
        <c:majorTickMark val="none"/>
        <c:minorTickMark val="none"/>
        <c:tickLblPos val="nextTo"/>
        <c:spPr>
          <a:ln w="9525">
            <a:noFill/>
          </a:ln>
        </c:spPr>
        <c:crossAx val="-2145415408"/>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dirty="0" smtClean="0"/>
              <a:t>TX</a:t>
            </a:r>
            <a:r>
              <a:rPr lang="en-US" sz="1400" baseline="0" dirty="0" smtClean="0"/>
              <a:t> </a:t>
            </a:r>
            <a:r>
              <a:rPr lang="en-US" sz="1400" baseline="0" dirty="0"/>
              <a:t>ON energy comparison</a:t>
            </a:r>
            <a:endParaRPr lang="en-US" sz="1400" dirty="0"/>
          </a:p>
        </c:rich>
      </c:tx>
      <c:layout/>
      <c:overlay val="0"/>
    </c:title>
    <c:autoTitleDeleted val="0"/>
    <c:plotArea>
      <c:layout/>
      <c:barChart>
        <c:barDir val="col"/>
        <c:grouping val="clustered"/>
        <c:varyColors val="0"/>
        <c:ser>
          <c:idx val="0"/>
          <c:order val="0"/>
          <c:tx>
            <c:strRef>
              <c:f>Sheet2!$I$7:$I$8</c:f>
              <c:strCache>
                <c:ptCount val="1"/>
                <c:pt idx="0">
                  <c:v>IEEE 802.15.4</c:v>
                </c:pt>
              </c:strCache>
            </c:strRef>
          </c:tx>
          <c:invertIfNegative val="0"/>
          <c:cat>
            <c:strRef>
              <c:f>Sheet2!$H$9:$H$12</c:f>
              <c:strCache>
                <c:ptCount val="4"/>
                <c:pt idx="0">
                  <c:v>30 bytes/1 packet/1 node</c:v>
                </c:pt>
                <c:pt idx="1">
                  <c:v>30 bytes/1 packet/ 8 node</c:v>
                </c:pt>
                <c:pt idx="2">
                  <c:v>30 bytes/4 packet/1 node</c:v>
                </c:pt>
                <c:pt idx="3">
                  <c:v>60 bytes/2 packet/8 node</c:v>
                </c:pt>
              </c:strCache>
            </c:strRef>
          </c:cat>
          <c:val>
            <c:numRef>
              <c:f>Sheet2!$I$9:$I$12</c:f>
              <c:numCache>
                <c:formatCode>General</c:formatCode>
                <c:ptCount val="4"/>
                <c:pt idx="0">
                  <c:v>0.000333333333333333</c:v>
                </c:pt>
                <c:pt idx="1">
                  <c:v>0.01</c:v>
                </c:pt>
                <c:pt idx="2">
                  <c:v>0.000322222222222222</c:v>
                </c:pt>
                <c:pt idx="3">
                  <c:v>0.01</c:v>
                </c:pt>
              </c:numCache>
            </c:numRef>
          </c:val>
        </c:ser>
        <c:ser>
          <c:idx val="1"/>
          <c:order val="1"/>
          <c:tx>
            <c:strRef>
              <c:f>Sheet2!$J$7:$J$8</c:f>
              <c:strCache>
                <c:ptCount val="1"/>
                <c:pt idx="0">
                  <c:v>TASK PHY</c:v>
                </c:pt>
              </c:strCache>
            </c:strRef>
          </c:tx>
          <c:invertIfNegative val="0"/>
          <c:cat>
            <c:strRef>
              <c:f>Sheet2!$H$9:$H$12</c:f>
              <c:strCache>
                <c:ptCount val="4"/>
                <c:pt idx="0">
                  <c:v>30 bytes/1 packet/1 node</c:v>
                </c:pt>
                <c:pt idx="1">
                  <c:v>30 bytes/1 packet/ 8 node</c:v>
                </c:pt>
                <c:pt idx="2">
                  <c:v>30 bytes/4 packet/1 node</c:v>
                </c:pt>
                <c:pt idx="3">
                  <c:v>60 bytes/2 packet/8 node</c:v>
                </c:pt>
              </c:strCache>
            </c:strRef>
          </c:cat>
          <c:val>
            <c:numRef>
              <c:f>Sheet2!$J$9:$J$12</c:f>
              <c:numCache>
                <c:formatCode>General</c:formatCode>
                <c:ptCount val="4"/>
                <c:pt idx="0">
                  <c:v>0.000211111111111111</c:v>
                </c:pt>
                <c:pt idx="1">
                  <c:v>0.000444444444444445</c:v>
                </c:pt>
                <c:pt idx="2">
                  <c:v>0.000216666666666667</c:v>
                </c:pt>
                <c:pt idx="3">
                  <c:v>0.0005</c:v>
                </c:pt>
              </c:numCache>
            </c:numRef>
          </c:val>
        </c:ser>
        <c:dLbls>
          <c:showLegendKey val="0"/>
          <c:showVal val="0"/>
          <c:showCatName val="0"/>
          <c:showSerName val="0"/>
          <c:showPercent val="0"/>
          <c:showBubbleSize val="0"/>
        </c:dLbls>
        <c:gapWidth val="75"/>
        <c:overlap val="-25"/>
        <c:axId val="-2143420192"/>
        <c:axId val="-2143976832"/>
      </c:barChart>
      <c:catAx>
        <c:axId val="-2143420192"/>
        <c:scaling>
          <c:orientation val="minMax"/>
        </c:scaling>
        <c:delete val="0"/>
        <c:axPos val="b"/>
        <c:numFmt formatCode="General" sourceLinked="0"/>
        <c:majorTickMark val="none"/>
        <c:minorTickMark val="none"/>
        <c:tickLblPos val="nextTo"/>
        <c:crossAx val="-2143976832"/>
        <c:crosses val="autoZero"/>
        <c:auto val="1"/>
        <c:lblAlgn val="ctr"/>
        <c:lblOffset val="100"/>
        <c:noMultiLvlLbl val="0"/>
      </c:catAx>
      <c:valAx>
        <c:axId val="-2143976832"/>
        <c:scaling>
          <c:orientation val="minMax"/>
        </c:scaling>
        <c:delete val="0"/>
        <c:axPos val="l"/>
        <c:majorGridlines/>
        <c:numFmt formatCode="General" sourceLinked="1"/>
        <c:majorTickMark val="none"/>
        <c:minorTickMark val="none"/>
        <c:tickLblPos val="nextTo"/>
        <c:spPr>
          <a:ln w="9525">
            <a:noFill/>
          </a:ln>
        </c:spPr>
        <c:crossAx val="-2143420192"/>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a:t>CCA</a:t>
            </a:r>
            <a:r>
              <a:rPr lang="en-US" sz="1400" baseline="0"/>
              <a:t> Energy comparison</a:t>
            </a:r>
            <a:endParaRPr lang="en-US" sz="1400"/>
          </a:p>
        </c:rich>
      </c:tx>
      <c:layout/>
      <c:overlay val="0"/>
    </c:title>
    <c:autoTitleDeleted val="0"/>
    <c:plotArea>
      <c:layout/>
      <c:barChart>
        <c:barDir val="col"/>
        <c:grouping val="clustered"/>
        <c:varyColors val="0"/>
        <c:ser>
          <c:idx val="0"/>
          <c:order val="0"/>
          <c:tx>
            <c:strRef>
              <c:f>Sheet2!$I$19:$I$20</c:f>
              <c:strCache>
                <c:ptCount val="1"/>
                <c:pt idx="0">
                  <c:v>IEEE 802.15.4</c:v>
                </c:pt>
              </c:strCache>
            </c:strRef>
          </c:tx>
          <c:invertIfNegative val="0"/>
          <c:cat>
            <c:strRef>
              <c:f>Sheet2!$H$21:$H$24</c:f>
              <c:strCache>
                <c:ptCount val="4"/>
                <c:pt idx="0">
                  <c:v>30 bytes/1 packet/1 node</c:v>
                </c:pt>
                <c:pt idx="1">
                  <c:v>30 bytes/1 packet/ 8 node</c:v>
                </c:pt>
                <c:pt idx="2">
                  <c:v>30 bytes/4 packet/1 node</c:v>
                </c:pt>
                <c:pt idx="3">
                  <c:v>60 bytes/2 packet/8 node</c:v>
                </c:pt>
              </c:strCache>
            </c:strRef>
          </c:cat>
          <c:val>
            <c:numRef>
              <c:f>Sheet2!$I$21:$I$24</c:f>
              <c:numCache>
                <c:formatCode>General</c:formatCode>
                <c:ptCount val="4"/>
                <c:pt idx="0">
                  <c:v>0.000333333333333333</c:v>
                </c:pt>
                <c:pt idx="1">
                  <c:v>0.00138888888888889</c:v>
                </c:pt>
                <c:pt idx="2">
                  <c:v>0.000333333333333333</c:v>
                </c:pt>
                <c:pt idx="3">
                  <c:v>0.000555555555555556</c:v>
                </c:pt>
              </c:numCache>
            </c:numRef>
          </c:val>
        </c:ser>
        <c:ser>
          <c:idx val="1"/>
          <c:order val="1"/>
          <c:tx>
            <c:strRef>
              <c:f>Sheet2!$J$19:$J$20</c:f>
              <c:strCache>
                <c:ptCount val="1"/>
                <c:pt idx="0">
                  <c:v>TASK PHY</c:v>
                </c:pt>
              </c:strCache>
            </c:strRef>
          </c:tx>
          <c:invertIfNegative val="0"/>
          <c:cat>
            <c:strRef>
              <c:f>Sheet2!$H$21:$H$24</c:f>
              <c:strCache>
                <c:ptCount val="4"/>
                <c:pt idx="0">
                  <c:v>30 bytes/1 packet/1 node</c:v>
                </c:pt>
                <c:pt idx="1">
                  <c:v>30 bytes/1 packet/ 8 node</c:v>
                </c:pt>
                <c:pt idx="2">
                  <c:v>30 bytes/4 packet/1 node</c:v>
                </c:pt>
                <c:pt idx="3">
                  <c:v>60 bytes/2 packet/8 node</c:v>
                </c:pt>
              </c:strCache>
            </c:strRef>
          </c:cat>
          <c:val>
            <c:numRef>
              <c:f>Sheet2!$J$21:$J$24</c:f>
              <c:numCache>
                <c:formatCode>General</c:formatCode>
                <c:ptCount val="4"/>
                <c:pt idx="0">
                  <c:v>0.000111111111111111</c:v>
                </c:pt>
                <c:pt idx="1">
                  <c:v>0.000444444444444445</c:v>
                </c:pt>
                <c:pt idx="2">
                  <c:v>0.000111111111111111</c:v>
                </c:pt>
                <c:pt idx="3">
                  <c:v>0.000166666666666667</c:v>
                </c:pt>
              </c:numCache>
            </c:numRef>
          </c:val>
        </c:ser>
        <c:dLbls>
          <c:showLegendKey val="0"/>
          <c:showVal val="0"/>
          <c:showCatName val="0"/>
          <c:showSerName val="0"/>
          <c:showPercent val="0"/>
          <c:showBubbleSize val="0"/>
        </c:dLbls>
        <c:gapWidth val="75"/>
        <c:overlap val="-25"/>
        <c:axId val="-2147311968"/>
        <c:axId val="-2147035600"/>
      </c:barChart>
      <c:catAx>
        <c:axId val="-2147311968"/>
        <c:scaling>
          <c:orientation val="minMax"/>
        </c:scaling>
        <c:delete val="0"/>
        <c:axPos val="b"/>
        <c:numFmt formatCode="General" sourceLinked="0"/>
        <c:majorTickMark val="none"/>
        <c:minorTickMark val="none"/>
        <c:tickLblPos val="nextTo"/>
        <c:crossAx val="-2147035600"/>
        <c:crosses val="autoZero"/>
        <c:auto val="1"/>
        <c:lblAlgn val="ctr"/>
        <c:lblOffset val="100"/>
        <c:noMultiLvlLbl val="0"/>
      </c:catAx>
      <c:valAx>
        <c:axId val="-2147035600"/>
        <c:scaling>
          <c:orientation val="minMax"/>
        </c:scaling>
        <c:delete val="0"/>
        <c:axPos val="l"/>
        <c:majorGridlines/>
        <c:numFmt formatCode="General" sourceLinked="1"/>
        <c:majorTickMark val="none"/>
        <c:minorTickMark val="none"/>
        <c:tickLblPos val="nextTo"/>
        <c:spPr>
          <a:ln w="9525">
            <a:noFill/>
          </a:ln>
        </c:spPr>
        <c:crossAx val="-2147311968"/>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dirty="0" smtClean="0"/>
              <a:t>RX </a:t>
            </a:r>
            <a:r>
              <a:rPr lang="en-US" sz="1400" dirty="0"/>
              <a:t>ON energy comparison</a:t>
            </a:r>
          </a:p>
        </c:rich>
      </c:tx>
      <c:layout/>
      <c:overlay val="0"/>
    </c:title>
    <c:autoTitleDeleted val="0"/>
    <c:plotArea>
      <c:layout/>
      <c:barChart>
        <c:barDir val="col"/>
        <c:grouping val="clustered"/>
        <c:varyColors val="0"/>
        <c:ser>
          <c:idx val="0"/>
          <c:order val="0"/>
          <c:tx>
            <c:strRef>
              <c:f>Sheet2!$I$29:$I$30</c:f>
              <c:strCache>
                <c:ptCount val="1"/>
                <c:pt idx="0">
                  <c:v>IEEE 802.15.4</c:v>
                </c:pt>
              </c:strCache>
            </c:strRef>
          </c:tx>
          <c:invertIfNegative val="0"/>
          <c:cat>
            <c:strRef>
              <c:f>Sheet2!$H$31:$H$33</c:f>
              <c:strCache>
                <c:ptCount val="3"/>
                <c:pt idx="0">
                  <c:v>30 bytes/1 packet/1 node</c:v>
                </c:pt>
                <c:pt idx="1">
                  <c:v>30 bytes/1 packet/ 8 node</c:v>
                </c:pt>
                <c:pt idx="2">
                  <c:v>30 bytes/4 packet/1 node</c:v>
                </c:pt>
              </c:strCache>
            </c:strRef>
          </c:cat>
          <c:val>
            <c:numRef>
              <c:f>Sheet2!$I$31:$I$33</c:f>
              <c:numCache>
                <c:formatCode>General</c:formatCode>
                <c:ptCount val="3"/>
                <c:pt idx="0">
                  <c:v>0.000611111111111111</c:v>
                </c:pt>
                <c:pt idx="1">
                  <c:v>0.000944444444444444</c:v>
                </c:pt>
                <c:pt idx="2">
                  <c:v>0.000888888888888889</c:v>
                </c:pt>
              </c:numCache>
            </c:numRef>
          </c:val>
        </c:ser>
        <c:ser>
          <c:idx val="1"/>
          <c:order val="1"/>
          <c:tx>
            <c:strRef>
              <c:f>Sheet2!$J$29:$J$30</c:f>
              <c:strCache>
                <c:ptCount val="1"/>
                <c:pt idx="0">
                  <c:v>TASK PHY</c:v>
                </c:pt>
              </c:strCache>
            </c:strRef>
          </c:tx>
          <c:invertIfNegative val="0"/>
          <c:cat>
            <c:strRef>
              <c:f>Sheet2!$H$31:$H$33</c:f>
              <c:strCache>
                <c:ptCount val="3"/>
                <c:pt idx="0">
                  <c:v>30 bytes/1 packet/1 node</c:v>
                </c:pt>
                <c:pt idx="1">
                  <c:v>30 bytes/1 packet/ 8 node</c:v>
                </c:pt>
                <c:pt idx="2">
                  <c:v>30 bytes/4 packet/1 node</c:v>
                </c:pt>
              </c:strCache>
            </c:strRef>
          </c:cat>
          <c:val>
            <c:numRef>
              <c:f>Sheet2!$J$31:$J$33</c:f>
              <c:numCache>
                <c:formatCode>General</c:formatCode>
                <c:ptCount val="3"/>
                <c:pt idx="0">
                  <c:v>0.000333333333333333</c:v>
                </c:pt>
                <c:pt idx="1">
                  <c:v>0.000888888888888889</c:v>
                </c:pt>
                <c:pt idx="2">
                  <c:v>0.000722222222222222</c:v>
                </c:pt>
              </c:numCache>
            </c:numRef>
          </c:val>
        </c:ser>
        <c:dLbls>
          <c:showLegendKey val="0"/>
          <c:showVal val="0"/>
          <c:showCatName val="0"/>
          <c:showSerName val="0"/>
          <c:showPercent val="0"/>
          <c:showBubbleSize val="0"/>
        </c:dLbls>
        <c:gapWidth val="75"/>
        <c:overlap val="-25"/>
        <c:axId val="-2141702736"/>
        <c:axId val="-2141829152"/>
      </c:barChart>
      <c:catAx>
        <c:axId val="-2141702736"/>
        <c:scaling>
          <c:orientation val="minMax"/>
        </c:scaling>
        <c:delete val="0"/>
        <c:axPos val="b"/>
        <c:numFmt formatCode="General" sourceLinked="0"/>
        <c:majorTickMark val="none"/>
        <c:minorTickMark val="none"/>
        <c:tickLblPos val="nextTo"/>
        <c:crossAx val="-2141829152"/>
        <c:crosses val="autoZero"/>
        <c:auto val="1"/>
        <c:lblAlgn val="ctr"/>
        <c:lblOffset val="100"/>
        <c:noMultiLvlLbl val="0"/>
      </c:catAx>
      <c:valAx>
        <c:axId val="-2141829152"/>
        <c:scaling>
          <c:orientation val="minMax"/>
        </c:scaling>
        <c:delete val="0"/>
        <c:axPos val="l"/>
        <c:majorGridlines/>
        <c:numFmt formatCode="General" sourceLinked="1"/>
        <c:majorTickMark val="none"/>
        <c:minorTickMark val="none"/>
        <c:tickLblPos val="nextTo"/>
        <c:spPr>
          <a:ln w="9525">
            <a:noFill/>
          </a:ln>
        </c:spPr>
        <c:crossAx val="-2141702736"/>
        <c:crosses val="autoZero"/>
        <c:crossBetween val="between"/>
      </c:valAx>
    </c:plotArea>
    <c:legend>
      <c:legendPos val="b"/>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pPr>
              <a:defRPr/>
            </a:pPr>
            <a:r>
              <a:rPr lang="en-US"/>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pPr>
              <a:defRPr/>
            </a:pPr>
            <a:r>
              <a:rPr 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sz="1000"/>
            </a:lvl1pPr>
          </a:lstStyle>
          <a:p>
            <a:pPr>
              <a:defRPr/>
            </a:pPr>
            <a:r>
              <a:rPr lang="en-US"/>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a:defRPr sz="1000" smtClean="0"/>
            </a:lvl1pPr>
          </a:lstStyle>
          <a:p>
            <a:pPr>
              <a:defRPr/>
            </a:pPr>
            <a:r>
              <a:rPr lang="en-US" altLang="en-US"/>
              <a:t>Page </a:t>
            </a:r>
            <a:fld id="{167BE102-D15C-423D-8798-C82DCDE59A0A}" type="slidenum">
              <a:rPr lang="en-US" altLang="en-US"/>
              <a:pPr>
                <a:defRPr/>
              </a:pPr>
              <a:t>‹#›</a:t>
            </a:fld>
            <a:endParaRPr lang="en-US" altLang="en-US"/>
          </a:p>
        </p:txBody>
      </p:sp>
      <p:sp>
        <p:nvSpPr>
          <p:cNvPr id="40966"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58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altLang="en-US" smtClean="0"/>
              <a:t>Submission</a:t>
            </a:r>
          </a:p>
        </p:txBody>
      </p:sp>
      <p:sp>
        <p:nvSpPr>
          <p:cNvPr id="40968"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36537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pPr>
              <a:defRPr/>
            </a:pPr>
            <a:r>
              <a:rPr lang="en-US"/>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pPr>
              <a:defRPr/>
            </a:pPr>
            <a:r>
              <a:rPr lang="en-US"/>
              <a:t>&lt;month year&gt;</a:t>
            </a:r>
          </a:p>
        </p:txBody>
      </p:sp>
      <p:sp>
        <p:nvSpPr>
          <p:cNvPr id="3277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a:defRPr/>
            </a:lvl5pPr>
          </a:lstStyle>
          <a:p>
            <a:pPr lvl="4">
              <a:defRPr/>
            </a:pPr>
            <a:r>
              <a:rPr lang="en-US"/>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smtClean="0"/>
            </a:lvl1pPr>
          </a:lstStyle>
          <a:p>
            <a:pPr>
              <a:defRPr/>
            </a:pPr>
            <a:r>
              <a:rPr lang="en-US" altLang="en-US"/>
              <a:t>Page </a:t>
            </a:r>
            <a:fld id="{C1818882-6DDB-4B29-89ED-9F159D21597C}" type="slidenum">
              <a:rPr lang="en-US" altLang="en-US"/>
              <a:pPr>
                <a:defRPr/>
              </a:pPr>
              <a:t>‹#›</a:t>
            </a:fld>
            <a:endParaRPr lang="en-US" altLang="en-US"/>
          </a:p>
        </p:txBody>
      </p:sp>
      <p:sp>
        <p:nvSpPr>
          <p:cNvPr id="22536"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altLang="en-US" smtClean="0"/>
              <a:t>Submission</a:t>
            </a:r>
          </a:p>
        </p:txBody>
      </p:sp>
      <p:sp>
        <p:nvSpPr>
          <p:cNvPr id="3277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77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3373993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2933700" y="8985250"/>
            <a:ext cx="801688" cy="184666"/>
          </a:xfrm>
        </p:spPr>
        <p:txBody>
          <a:bodyPr/>
          <a:lstStyle/>
          <a:p>
            <a:pPr>
              <a:defRPr/>
            </a:pPr>
            <a:fld id="{B1B0F122-4D37-4238-A2FB-1ECD024BAC8D}" type="slidenum">
              <a:rPr lang="en-US" altLang="ko-KR" smtClean="0"/>
              <a:pPr>
                <a:defRPr/>
              </a:pPr>
              <a:t>24</a:t>
            </a:fld>
            <a:endParaRPr lang="en-US" altLang="ko-KR"/>
          </a:p>
        </p:txBody>
      </p:sp>
    </p:spTree>
    <p:extLst>
      <p:ext uri="{BB962C8B-B14F-4D97-AF65-F5344CB8AC3E}">
        <p14:creationId xmlns:p14="http://schemas.microsoft.com/office/powerpoint/2010/main" val="517987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r>
              <a:rPr lang="en-US" dirty="0" smtClean="0"/>
              <a:t>&lt;March 2015&gt;</a:t>
            </a:r>
            <a:endParaRPr lang="en-US" dirty="0"/>
          </a:p>
        </p:txBody>
      </p:sp>
      <p:sp>
        <p:nvSpPr>
          <p:cNvPr id="5" name="Rectangle 5"/>
          <p:cNvSpPr>
            <a:spLocks noGrp="1" noChangeArrowheads="1"/>
          </p:cNvSpPr>
          <p:nvPr>
            <p:ph type="ftr" sz="quarter" idx="11"/>
          </p:nvPr>
        </p:nvSpPr>
        <p:spPr/>
        <p:txBody>
          <a:bodyPr/>
          <a:lstStyle>
            <a:lvl1pPr>
              <a:defRPr/>
            </a:lvl1pPr>
          </a:lstStyle>
          <a:p>
            <a:pPr>
              <a:defRPr/>
            </a:pPr>
            <a:r>
              <a:rPr lang="en-US"/>
              <a:t>&lt;author&gt;, &lt;company&gt;</a:t>
            </a:r>
          </a:p>
        </p:txBody>
      </p:sp>
      <p:sp>
        <p:nvSpPr>
          <p:cNvPr id="6" name="Rectangle 6"/>
          <p:cNvSpPr>
            <a:spLocks noGrp="1" noChangeArrowheads="1"/>
          </p:cNvSpPr>
          <p:nvPr>
            <p:ph type="sldNum" sz="quarter" idx="12"/>
          </p:nvPr>
        </p:nvSpPr>
        <p:spPr/>
        <p:txBody>
          <a:bodyPr/>
          <a:lstStyle>
            <a:lvl1pPr>
              <a:defRPr smtClean="0"/>
            </a:lvl1pPr>
          </a:lstStyle>
          <a:p>
            <a:pPr>
              <a:defRPr/>
            </a:pPr>
            <a:r>
              <a:rPr lang="en-US" altLang="en-US"/>
              <a:t>Slide </a:t>
            </a:r>
            <a:fld id="{06020398-4D02-4062-B123-C1AB726417ED}" type="slidenum">
              <a:rPr lang="en-US" altLang="en-US"/>
              <a:pPr>
                <a:defRPr/>
              </a:pPr>
              <a:t>‹#›</a:t>
            </a:fld>
            <a:endParaRPr lang="en-US" altLang="en-US"/>
          </a:p>
        </p:txBody>
      </p:sp>
    </p:spTree>
    <p:extLst>
      <p:ext uri="{BB962C8B-B14F-4D97-AF65-F5344CB8AC3E}">
        <p14:creationId xmlns:p14="http://schemas.microsoft.com/office/powerpoint/2010/main" val="3063050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r>
              <a:rPr lang="en-US" dirty="0" smtClean="0"/>
              <a:t>&lt;March 2015&gt;</a:t>
            </a:r>
            <a:endParaRPr lang="en-US" dirty="0"/>
          </a:p>
        </p:txBody>
      </p:sp>
      <p:sp>
        <p:nvSpPr>
          <p:cNvPr id="5" name="Rectangle 5"/>
          <p:cNvSpPr>
            <a:spLocks noGrp="1" noChangeArrowheads="1"/>
          </p:cNvSpPr>
          <p:nvPr>
            <p:ph type="ftr" sz="quarter" idx="11"/>
          </p:nvPr>
        </p:nvSpPr>
        <p:spPr/>
        <p:txBody>
          <a:bodyPr/>
          <a:lstStyle>
            <a:lvl1pPr>
              <a:defRPr/>
            </a:lvl1pPr>
          </a:lstStyle>
          <a:p>
            <a:pPr>
              <a:defRPr/>
            </a:pPr>
            <a:r>
              <a:rPr lang="en-US"/>
              <a:t>&lt;author&gt;, &lt;company&gt;</a:t>
            </a:r>
          </a:p>
        </p:txBody>
      </p:sp>
      <p:sp>
        <p:nvSpPr>
          <p:cNvPr id="6" name="Rectangle 6"/>
          <p:cNvSpPr>
            <a:spLocks noGrp="1" noChangeArrowheads="1"/>
          </p:cNvSpPr>
          <p:nvPr>
            <p:ph type="sldNum" sz="quarter" idx="12"/>
          </p:nvPr>
        </p:nvSpPr>
        <p:spPr/>
        <p:txBody>
          <a:bodyPr/>
          <a:lstStyle>
            <a:lvl1pPr>
              <a:defRPr smtClean="0"/>
            </a:lvl1pPr>
          </a:lstStyle>
          <a:p>
            <a:pPr>
              <a:defRPr/>
            </a:pPr>
            <a:r>
              <a:rPr lang="en-US" altLang="en-US"/>
              <a:t>Slide </a:t>
            </a:r>
            <a:fld id="{6E00A4CA-E8FD-4944-9FE6-66E9851D3CED}" type="slidenum">
              <a:rPr lang="en-US" altLang="en-US"/>
              <a:pPr>
                <a:defRPr/>
              </a:pPr>
              <a:t>‹#›</a:t>
            </a:fld>
            <a:endParaRPr lang="en-US" altLang="en-US"/>
          </a:p>
        </p:txBody>
      </p:sp>
    </p:spTree>
    <p:extLst>
      <p:ext uri="{BB962C8B-B14F-4D97-AF65-F5344CB8AC3E}">
        <p14:creationId xmlns:p14="http://schemas.microsoft.com/office/powerpoint/2010/main" val="1468769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r>
              <a:rPr lang="en-US" dirty="0" smtClean="0"/>
              <a:t>&lt;March 2015&gt;</a:t>
            </a:r>
            <a:endParaRPr lang="en-US" dirty="0"/>
          </a:p>
        </p:txBody>
      </p:sp>
      <p:sp>
        <p:nvSpPr>
          <p:cNvPr id="5" name="Rectangle 5"/>
          <p:cNvSpPr>
            <a:spLocks noGrp="1" noChangeArrowheads="1"/>
          </p:cNvSpPr>
          <p:nvPr>
            <p:ph type="ftr" sz="quarter" idx="11"/>
          </p:nvPr>
        </p:nvSpPr>
        <p:spPr/>
        <p:txBody>
          <a:bodyPr/>
          <a:lstStyle>
            <a:lvl1pPr>
              <a:defRPr/>
            </a:lvl1pPr>
          </a:lstStyle>
          <a:p>
            <a:pPr>
              <a:defRPr/>
            </a:pPr>
            <a:r>
              <a:rPr lang="en-US"/>
              <a:t>&lt;author&gt;, &lt;company&gt;</a:t>
            </a:r>
          </a:p>
        </p:txBody>
      </p:sp>
      <p:sp>
        <p:nvSpPr>
          <p:cNvPr id="6" name="Rectangle 6"/>
          <p:cNvSpPr>
            <a:spLocks noGrp="1" noChangeArrowheads="1"/>
          </p:cNvSpPr>
          <p:nvPr>
            <p:ph type="sldNum" sz="quarter" idx="12"/>
          </p:nvPr>
        </p:nvSpPr>
        <p:spPr/>
        <p:txBody>
          <a:bodyPr/>
          <a:lstStyle>
            <a:lvl1pPr>
              <a:defRPr smtClean="0"/>
            </a:lvl1pPr>
          </a:lstStyle>
          <a:p>
            <a:pPr>
              <a:defRPr/>
            </a:pPr>
            <a:r>
              <a:rPr lang="en-US" altLang="en-US"/>
              <a:t>Slide </a:t>
            </a:r>
            <a:fld id="{F292EEB3-D5DB-4BDB-B415-3233D4FF4017}" type="slidenum">
              <a:rPr lang="en-US" altLang="en-US"/>
              <a:pPr>
                <a:defRPr/>
              </a:pPr>
              <a:t>‹#›</a:t>
            </a:fld>
            <a:endParaRPr lang="en-US" altLang="en-US"/>
          </a:p>
        </p:txBody>
      </p:sp>
    </p:spTree>
    <p:extLst>
      <p:ext uri="{BB962C8B-B14F-4D97-AF65-F5344CB8AC3E}">
        <p14:creationId xmlns:p14="http://schemas.microsoft.com/office/powerpoint/2010/main" val="3865041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r>
              <a:rPr lang="en-US" dirty="0" smtClean="0"/>
              <a:t>&lt;March 2015&gt;</a:t>
            </a:r>
            <a:endParaRPr lang="en-US" dirty="0"/>
          </a:p>
        </p:txBody>
      </p:sp>
      <p:sp>
        <p:nvSpPr>
          <p:cNvPr id="5" name="Rectangle 5"/>
          <p:cNvSpPr>
            <a:spLocks noGrp="1" noChangeArrowheads="1"/>
          </p:cNvSpPr>
          <p:nvPr>
            <p:ph type="ftr" sz="quarter" idx="11"/>
          </p:nvPr>
        </p:nvSpPr>
        <p:spPr/>
        <p:txBody>
          <a:bodyPr/>
          <a:lstStyle>
            <a:lvl1pPr>
              <a:defRPr/>
            </a:lvl1pPr>
          </a:lstStyle>
          <a:p>
            <a:pPr>
              <a:defRPr/>
            </a:pPr>
            <a:r>
              <a:rPr lang="en-US"/>
              <a:t>&lt;author&gt;, &lt;company&gt;</a:t>
            </a:r>
          </a:p>
        </p:txBody>
      </p:sp>
      <p:sp>
        <p:nvSpPr>
          <p:cNvPr id="6" name="Rectangle 6"/>
          <p:cNvSpPr>
            <a:spLocks noGrp="1" noChangeArrowheads="1"/>
          </p:cNvSpPr>
          <p:nvPr>
            <p:ph type="sldNum" sz="quarter" idx="12"/>
          </p:nvPr>
        </p:nvSpPr>
        <p:spPr/>
        <p:txBody>
          <a:bodyPr/>
          <a:lstStyle>
            <a:lvl1pPr>
              <a:defRPr smtClean="0"/>
            </a:lvl1pPr>
          </a:lstStyle>
          <a:p>
            <a:pPr>
              <a:defRPr/>
            </a:pPr>
            <a:r>
              <a:rPr lang="en-US" altLang="en-US"/>
              <a:t>Slide </a:t>
            </a:r>
            <a:fld id="{8E43AA95-E6C9-40F7-8E67-1E60DD291A83}" type="slidenum">
              <a:rPr lang="en-US" altLang="en-US"/>
              <a:pPr>
                <a:defRPr/>
              </a:pPr>
              <a:t>‹#›</a:t>
            </a:fld>
            <a:endParaRPr lang="en-US" altLang="en-US"/>
          </a:p>
        </p:txBody>
      </p:sp>
    </p:spTree>
    <p:extLst>
      <p:ext uri="{BB962C8B-B14F-4D97-AF65-F5344CB8AC3E}">
        <p14:creationId xmlns:p14="http://schemas.microsoft.com/office/powerpoint/2010/main" val="2746679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r>
              <a:rPr lang="en-US" dirty="0" smtClean="0"/>
              <a:t>&lt;March 2015&gt;</a:t>
            </a:r>
            <a:endParaRPr lang="en-US" dirty="0"/>
          </a:p>
        </p:txBody>
      </p:sp>
      <p:sp>
        <p:nvSpPr>
          <p:cNvPr id="5" name="Rectangle 5"/>
          <p:cNvSpPr>
            <a:spLocks noGrp="1" noChangeArrowheads="1"/>
          </p:cNvSpPr>
          <p:nvPr>
            <p:ph type="ftr" sz="quarter" idx="11"/>
          </p:nvPr>
        </p:nvSpPr>
        <p:spPr/>
        <p:txBody>
          <a:bodyPr/>
          <a:lstStyle>
            <a:lvl1pPr>
              <a:defRPr/>
            </a:lvl1pPr>
          </a:lstStyle>
          <a:p>
            <a:pPr>
              <a:defRPr/>
            </a:pPr>
            <a:r>
              <a:rPr lang="en-US"/>
              <a:t>&lt;author&gt;, &lt;company&gt;</a:t>
            </a:r>
          </a:p>
        </p:txBody>
      </p:sp>
      <p:sp>
        <p:nvSpPr>
          <p:cNvPr id="6" name="Rectangle 6"/>
          <p:cNvSpPr>
            <a:spLocks noGrp="1" noChangeArrowheads="1"/>
          </p:cNvSpPr>
          <p:nvPr>
            <p:ph type="sldNum" sz="quarter" idx="12"/>
          </p:nvPr>
        </p:nvSpPr>
        <p:spPr/>
        <p:txBody>
          <a:bodyPr/>
          <a:lstStyle>
            <a:lvl1pPr>
              <a:defRPr smtClean="0"/>
            </a:lvl1pPr>
          </a:lstStyle>
          <a:p>
            <a:pPr>
              <a:defRPr/>
            </a:pPr>
            <a:r>
              <a:rPr lang="en-US" altLang="en-US"/>
              <a:t>Slide </a:t>
            </a:r>
            <a:fld id="{66D5E91C-0010-43BC-94A1-3FAA2EB00E7E}" type="slidenum">
              <a:rPr lang="en-US" altLang="en-US"/>
              <a:pPr>
                <a:defRPr/>
              </a:pPr>
              <a:t>‹#›</a:t>
            </a:fld>
            <a:endParaRPr lang="en-US" altLang="en-US"/>
          </a:p>
        </p:txBody>
      </p:sp>
    </p:spTree>
    <p:extLst>
      <p:ext uri="{BB962C8B-B14F-4D97-AF65-F5344CB8AC3E}">
        <p14:creationId xmlns:p14="http://schemas.microsoft.com/office/powerpoint/2010/main" val="4006307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r>
              <a:rPr lang="en-US" dirty="0" smtClean="0"/>
              <a:t>&lt;March 2015&gt;</a:t>
            </a:r>
            <a:endParaRPr lang="en-US" dirty="0"/>
          </a:p>
        </p:txBody>
      </p:sp>
      <p:sp>
        <p:nvSpPr>
          <p:cNvPr id="6" name="Rectangle 5"/>
          <p:cNvSpPr>
            <a:spLocks noGrp="1" noChangeArrowheads="1"/>
          </p:cNvSpPr>
          <p:nvPr>
            <p:ph type="ftr" sz="quarter" idx="11"/>
          </p:nvPr>
        </p:nvSpPr>
        <p:spPr/>
        <p:txBody>
          <a:bodyPr/>
          <a:lstStyle>
            <a:lvl1pPr>
              <a:defRPr/>
            </a:lvl1pPr>
          </a:lstStyle>
          <a:p>
            <a:pPr>
              <a:defRPr/>
            </a:pPr>
            <a:r>
              <a:rPr lang="en-US"/>
              <a:t>&lt;author&gt;, &lt;company&gt;</a:t>
            </a:r>
          </a:p>
        </p:txBody>
      </p:sp>
      <p:sp>
        <p:nvSpPr>
          <p:cNvPr id="7" name="Rectangle 6"/>
          <p:cNvSpPr>
            <a:spLocks noGrp="1" noChangeArrowheads="1"/>
          </p:cNvSpPr>
          <p:nvPr>
            <p:ph type="sldNum" sz="quarter" idx="12"/>
          </p:nvPr>
        </p:nvSpPr>
        <p:spPr/>
        <p:txBody>
          <a:bodyPr/>
          <a:lstStyle>
            <a:lvl1pPr>
              <a:defRPr smtClean="0"/>
            </a:lvl1pPr>
          </a:lstStyle>
          <a:p>
            <a:pPr>
              <a:defRPr/>
            </a:pPr>
            <a:r>
              <a:rPr lang="en-US" altLang="en-US"/>
              <a:t>Slide </a:t>
            </a:r>
            <a:fld id="{DA424DC8-ABCC-457C-B8D5-237122FB08D4}" type="slidenum">
              <a:rPr lang="en-US" altLang="en-US"/>
              <a:pPr>
                <a:defRPr/>
              </a:pPr>
              <a:t>‹#›</a:t>
            </a:fld>
            <a:endParaRPr lang="en-US" altLang="en-US"/>
          </a:p>
        </p:txBody>
      </p:sp>
    </p:spTree>
    <p:extLst>
      <p:ext uri="{BB962C8B-B14F-4D97-AF65-F5344CB8AC3E}">
        <p14:creationId xmlns:p14="http://schemas.microsoft.com/office/powerpoint/2010/main" val="293573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r>
              <a:rPr lang="en-US" dirty="0" smtClean="0"/>
              <a:t>&lt;March 2015&gt;</a:t>
            </a:r>
            <a:endParaRPr lang="en-US" dirty="0"/>
          </a:p>
        </p:txBody>
      </p:sp>
      <p:sp>
        <p:nvSpPr>
          <p:cNvPr id="8" name="Rectangle 5"/>
          <p:cNvSpPr>
            <a:spLocks noGrp="1" noChangeArrowheads="1"/>
          </p:cNvSpPr>
          <p:nvPr>
            <p:ph type="ftr" sz="quarter" idx="11"/>
          </p:nvPr>
        </p:nvSpPr>
        <p:spPr/>
        <p:txBody>
          <a:bodyPr/>
          <a:lstStyle>
            <a:lvl1pPr>
              <a:defRPr/>
            </a:lvl1pPr>
          </a:lstStyle>
          <a:p>
            <a:pPr>
              <a:defRPr/>
            </a:pPr>
            <a:r>
              <a:rPr lang="en-US"/>
              <a:t>&lt;author&gt;, &lt;company&gt;</a:t>
            </a:r>
          </a:p>
        </p:txBody>
      </p:sp>
      <p:sp>
        <p:nvSpPr>
          <p:cNvPr id="9" name="Rectangle 6"/>
          <p:cNvSpPr>
            <a:spLocks noGrp="1" noChangeArrowheads="1"/>
          </p:cNvSpPr>
          <p:nvPr>
            <p:ph type="sldNum" sz="quarter" idx="12"/>
          </p:nvPr>
        </p:nvSpPr>
        <p:spPr/>
        <p:txBody>
          <a:bodyPr/>
          <a:lstStyle>
            <a:lvl1pPr>
              <a:defRPr smtClean="0"/>
            </a:lvl1pPr>
          </a:lstStyle>
          <a:p>
            <a:pPr>
              <a:defRPr/>
            </a:pPr>
            <a:r>
              <a:rPr lang="en-US" altLang="en-US"/>
              <a:t>Slide </a:t>
            </a:r>
            <a:fld id="{CF4E5199-8EE2-439A-BED7-B986DD9DC86B}" type="slidenum">
              <a:rPr lang="en-US" altLang="en-US"/>
              <a:pPr>
                <a:defRPr/>
              </a:pPr>
              <a:t>‹#›</a:t>
            </a:fld>
            <a:endParaRPr lang="en-US" altLang="en-US"/>
          </a:p>
        </p:txBody>
      </p:sp>
    </p:spTree>
    <p:extLst>
      <p:ext uri="{BB962C8B-B14F-4D97-AF65-F5344CB8AC3E}">
        <p14:creationId xmlns:p14="http://schemas.microsoft.com/office/powerpoint/2010/main" val="501456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r>
              <a:rPr lang="en-US" dirty="0" smtClean="0"/>
              <a:t>&lt;March 2015&gt;</a:t>
            </a:r>
            <a:endParaRPr lang="en-US" dirty="0"/>
          </a:p>
        </p:txBody>
      </p:sp>
      <p:sp>
        <p:nvSpPr>
          <p:cNvPr id="4" name="Rectangle 5"/>
          <p:cNvSpPr>
            <a:spLocks noGrp="1" noChangeArrowheads="1"/>
          </p:cNvSpPr>
          <p:nvPr>
            <p:ph type="ftr" sz="quarter" idx="11"/>
          </p:nvPr>
        </p:nvSpPr>
        <p:spPr/>
        <p:txBody>
          <a:bodyPr/>
          <a:lstStyle>
            <a:lvl1pPr>
              <a:defRPr/>
            </a:lvl1pPr>
          </a:lstStyle>
          <a:p>
            <a:pPr>
              <a:defRPr/>
            </a:pPr>
            <a:r>
              <a:rPr lang="en-US"/>
              <a:t>&lt;author&gt;, &lt;company&gt;</a:t>
            </a:r>
          </a:p>
        </p:txBody>
      </p:sp>
      <p:sp>
        <p:nvSpPr>
          <p:cNvPr id="5" name="Rectangle 6"/>
          <p:cNvSpPr>
            <a:spLocks noGrp="1" noChangeArrowheads="1"/>
          </p:cNvSpPr>
          <p:nvPr>
            <p:ph type="sldNum" sz="quarter" idx="12"/>
          </p:nvPr>
        </p:nvSpPr>
        <p:spPr/>
        <p:txBody>
          <a:bodyPr/>
          <a:lstStyle>
            <a:lvl1pPr>
              <a:defRPr smtClean="0"/>
            </a:lvl1pPr>
          </a:lstStyle>
          <a:p>
            <a:pPr>
              <a:defRPr/>
            </a:pPr>
            <a:r>
              <a:rPr lang="en-US" altLang="en-US"/>
              <a:t>Slide </a:t>
            </a:r>
            <a:fld id="{07B6E98C-C02D-450E-8063-BB2FD0043599}" type="slidenum">
              <a:rPr lang="en-US" altLang="en-US"/>
              <a:pPr>
                <a:defRPr/>
              </a:pPr>
              <a:t>‹#›</a:t>
            </a:fld>
            <a:endParaRPr lang="en-US" altLang="en-US"/>
          </a:p>
        </p:txBody>
      </p:sp>
    </p:spTree>
    <p:extLst>
      <p:ext uri="{BB962C8B-B14F-4D97-AF65-F5344CB8AC3E}">
        <p14:creationId xmlns:p14="http://schemas.microsoft.com/office/powerpoint/2010/main" val="3213948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r>
              <a:rPr lang="en-US" dirty="0" smtClean="0"/>
              <a:t>&lt;March 2015&gt;</a:t>
            </a:r>
            <a:endParaRPr lang="en-US" dirty="0"/>
          </a:p>
        </p:txBody>
      </p:sp>
      <p:sp>
        <p:nvSpPr>
          <p:cNvPr id="3" name="Rectangle 5"/>
          <p:cNvSpPr>
            <a:spLocks noGrp="1" noChangeArrowheads="1"/>
          </p:cNvSpPr>
          <p:nvPr>
            <p:ph type="ftr" sz="quarter" idx="11"/>
          </p:nvPr>
        </p:nvSpPr>
        <p:spPr/>
        <p:txBody>
          <a:bodyPr/>
          <a:lstStyle>
            <a:lvl1pPr>
              <a:defRPr/>
            </a:lvl1pPr>
          </a:lstStyle>
          <a:p>
            <a:pPr>
              <a:defRPr/>
            </a:pPr>
            <a:r>
              <a:rPr lang="en-US"/>
              <a:t>&lt;author&gt;, &lt;company&gt;</a:t>
            </a:r>
          </a:p>
        </p:txBody>
      </p:sp>
      <p:sp>
        <p:nvSpPr>
          <p:cNvPr id="4" name="Rectangle 6"/>
          <p:cNvSpPr>
            <a:spLocks noGrp="1" noChangeArrowheads="1"/>
          </p:cNvSpPr>
          <p:nvPr>
            <p:ph type="sldNum" sz="quarter" idx="12"/>
          </p:nvPr>
        </p:nvSpPr>
        <p:spPr/>
        <p:txBody>
          <a:bodyPr/>
          <a:lstStyle>
            <a:lvl1pPr>
              <a:defRPr smtClean="0"/>
            </a:lvl1pPr>
          </a:lstStyle>
          <a:p>
            <a:pPr>
              <a:defRPr/>
            </a:pPr>
            <a:r>
              <a:rPr lang="en-US" altLang="en-US"/>
              <a:t>Slide </a:t>
            </a:r>
            <a:fld id="{12510D55-5ED4-4CD9-BC48-C4F8022EA81B}" type="slidenum">
              <a:rPr lang="en-US" altLang="en-US"/>
              <a:pPr>
                <a:defRPr/>
              </a:pPr>
              <a:t>‹#›</a:t>
            </a:fld>
            <a:endParaRPr lang="en-US" altLang="en-US"/>
          </a:p>
        </p:txBody>
      </p:sp>
    </p:spTree>
    <p:extLst>
      <p:ext uri="{BB962C8B-B14F-4D97-AF65-F5344CB8AC3E}">
        <p14:creationId xmlns:p14="http://schemas.microsoft.com/office/powerpoint/2010/main" val="2298817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r>
              <a:rPr lang="en-US" dirty="0" smtClean="0"/>
              <a:t>&lt;March 2015&gt;</a:t>
            </a:r>
            <a:endParaRPr lang="en-US" dirty="0"/>
          </a:p>
        </p:txBody>
      </p:sp>
      <p:sp>
        <p:nvSpPr>
          <p:cNvPr id="6" name="Rectangle 5"/>
          <p:cNvSpPr>
            <a:spLocks noGrp="1" noChangeArrowheads="1"/>
          </p:cNvSpPr>
          <p:nvPr>
            <p:ph type="ftr" sz="quarter" idx="11"/>
          </p:nvPr>
        </p:nvSpPr>
        <p:spPr/>
        <p:txBody>
          <a:bodyPr/>
          <a:lstStyle>
            <a:lvl1pPr>
              <a:defRPr/>
            </a:lvl1pPr>
          </a:lstStyle>
          <a:p>
            <a:pPr>
              <a:defRPr/>
            </a:pPr>
            <a:r>
              <a:rPr lang="en-US"/>
              <a:t>&lt;author&gt;, &lt;company&gt;</a:t>
            </a:r>
          </a:p>
        </p:txBody>
      </p:sp>
      <p:sp>
        <p:nvSpPr>
          <p:cNvPr id="7" name="Rectangle 6"/>
          <p:cNvSpPr>
            <a:spLocks noGrp="1" noChangeArrowheads="1"/>
          </p:cNvSpPr>
          <p:nvPr>
            <p:ph type="sldNum" sz="quarter" idx="12"/>
          </p:nvPr>
        </p:nvSpPr>
        <p:spPr/>
        <p:txBody>
          <a:bodyPr/>
          <a:lstStyle>
            <a:lvl1pPr>
              <a:defRPr smtClean="0"/>
            </a:lvl1pPr>
          </a:lstStyle>
          <a:p>
            <a:pPr>
              <a:defRPr/>
            </a:pPr>
            <a:r>
              <a:rPr lang="en-US" altLang="en-US"/>
              <a:t>Slide </a:t>
            </a:r>
            <a:fld id="{288973B3-37B5-4580-858F-FF9ED6973716}" type="slidenum">
              <a:rPr lang="en-US" altLang="en-US"/>
              <a:pPr>
                <a:defRPr/>
              </a:pPr>
              <a:t>‹#›</a:t>
            </a:fld>
            <a:endParaRPr lang="en-US" altLang="en-US"/>
          </a:p>
        </p:txBody>
      </p:sp>
    </p:spTree>
    <p:extLst>
      <p:ext uri="{BB962C8B-B14F-4D97-AF65-F5344CB8AC3E}">
        <p14:creationId xmlns:p14="http://schemas.microsoft.com/office/powerpoint/2010/main" val="3865926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r>
              <a:rPr lang="en-US" dirty="0" smtClean="0"/>
              <a:t>&lt;March 2015&gt;</a:t>
            </a:r>
            <a:endParaRPr lang="en-US" dirty="0"/>
          </a:p>
        </p:txBody>
      </p:sp>
      <p:sp>
        <p:nvSpPr>
          <p:cNvPr id="6" name="Rectangle 5"/>
          <p:cNvSpPr>
            <a:spLocks noGrp="1" noChangeArrowheads="1"/>
          </p:cNvSpPr>
          <p:nvPr>
            <p:ph type="ftr" sz="quarter" idx="11"/>
          </p:nvPr>
        </p:nvSpPr>
        <p:spPr/>
        <p:txBody>
          <a:bodyPr/>
          <a:lstStyle>
            <a:lvl1pPr>
              <a:defRPr/>
            </a:lvl1pPr>
          </a:lstStyle>
          <a:p>
            <a:pPr>
              <a:defRPr/>
            </a:pPr>
            <a:r>
              <a:rPr lang="en-US"/>
              <a:t>&lt;author&gt;, &lt;company&gt;</a:t>
            </a:r>
          </a:p>
        </p:txBody>
      </p:sp>
      <p:sp>
        <p:nvSpPr>
          <p:cNvPr id="7" name="Rectangle 6"/>
          <p:cNvSpPr>
            <a:spLocks noGrp="1" noChangeArrowheads="1"/>
          </p:cNvSpPr>
          <p:nvPr>
            <p:ph type="sldNum" sz="quarter" idx="12"/>
          </p:nvPr>
        </p:nvSpPr>
        <p:spPr/>
        <p:txBody>
          <a:bodyPr/>
          <a:lstStyle>
            <a:lvl1pPr>
              <a:defRPr smtClean="0"/>
            </a:lvl1pPr>
          </a:lstStyle>
          <a:p>
            <a:pPr>
              <a:defRPr/>
            </a:pPr>
            <a:r>
              <a:rPr lang="en-US" altLang="en-US"/>
              <a:t>Slide </a:t>
            </a:r>
            <a:fld id="{D2D15A72-4CF4-49DE-9AE8-F8E3266B0A15}" type="slidenum">
              <a:rPr lang="en-US" altLang="en-US"/>
              <a:pPr>
                <a:defRPr/>
              </a:pPr>
              <a:t>‹#›</a:t>
            </a:fld>
            <a:endParaRPr lang="en-US" altLang="en-US"/>
          </a:p>
        </p:txBody>
      </p:sp>
    </p:spTree>
    <p:extLst>
      <p:ext uri="{BB962C8B-B14F-4D97-AF65-F5344CB8AC3E}">
        <p14:creationId xmlns:p14="http://schemas.microsoft.com/office/powerpoint/2010/main" val="42301084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377825"/>
            <a:ext cx="1600200" cy="21590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sz="1400" b="1"/>
            </a:lvl1pPr>
          </a:lstStyle>
          <a:p>
            <a:pPr>
              <a:defRPr/>
            </a:pPr>
            <a:r>
              <a:rPr lang="en-US" dirty="0" smtClean="0"/>
              <a:t>March 2015</a:t>
            </a:r>
            <a:endParaRPr lang="en-US" dirty="0"/>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a:lvl1pPr>
          </a:lstStyle>
          <a:p>
            <a:pPr>
              <a:defRPr/>
            </a:pPr>
            <a:r>
              <a:rPr lang="en-US"/>
              <a:t>&lt;author&gt;, &lt;company&gt;</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smtClean="0"/>
            </a:lvl1pPr>
          </a:lstStyle>
          <a:p>
            <a:pPr>
              <a:defRPr/>
            </a:pPr>
            <a:r>
              <a:rPr lang="en-US" altLang="en-US"/>
              <a:t>Slide </a:t>
            </a:r>
            <a:fld id="{69618129-9043-4B92-BD13-43BDF1ABD228}" type="slidenum">
              <a:rPr lang="en-US" altLang="en-US"/>
              <a:pPr>
                <a:defRPr/>
              </a:pPr>
              <a:t>‹#›</a:t>
            </a:fld>
            <a:endParaRPr lang="en-US" altLang="en-US"/>
          </a:p>
        </p:txBody>
      </p:sp>
      <p:sp>
        <p:nvSpPr>
          <p:cNvPr id="1031" name="Rectangle 7"/>
          <p:cNvSpPr>
            <a:spLocks noChangeArrowheads="1"/>
          </p:cNvSpPr>
          <p:nvPr/>
        </p:nvSpPr>
        <p:spPr bwMode="auto">
          <a:xfrm>
            <a:off x="4267200" y="394156"/>
            <a:ext cx="41910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342900" indent="-342900">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a:defRPr sz="1200">
                <a:solidFill>
                  <a:schemeClr val="tx1"/>
                </a:solidFill>
                <a:latin typeface="Times New Roman" pitchFamily="18" charset="0"/>
              </a:defRPr>
            </a:lvl5pPr>
            <a:lvl6pPr eaLnBrk="0" fontAlgn="base" hangingPunct="0">
              <a:spcBef>
                <a:spcPct val="0"/>
              </a:spcBef>
              <a:spcAft>
                <a:spcPct val="0"/>
              </a:spcAft>
              <a:defRPr sz="1200">
                <a:solidFill>
                  <a:schemeClr val="tx1"/>
                </a:solidFill>
                <a:latin typeface="Times New Roman" pitchFamily="18" charset="0"/>
              </a:defRPr>
            </a:lvl6pPr>
            <a:lvl7pPr eaLnBrk="0" fontAlgn="base" hangingPunct="0">
              <a:spcBef>
                <a:spcPct val="0"/>
              </a:spcBef>
              <a:spcAft>
                <a:spcPct val="0"/>
              </a:spcAft>
              <a:defRPr sz="1200">
                <a:solidFill>
                  <a:schemeClr val="tx1"/>
                </a:solidFill>
                <a:latin typeface="Times New Roman" pitchFamily="18" charset="0"/>
              </a:defRPr>
            </a:lvl7pPr>
            <a:lvl8pPr eaLnBrk="0" fontAlgn="base" hangingPunct="0">
              <a:spcBef>
                <a:spcPct val="0"/>
              </a:spcBef>
              <a:spcAft>
                <a:spcPct val="0"/>
              </a:spcAft>
              <a:defRPr sz="1200">
                <a:solidFill>
                  <a:schemeClr val="tx1"/>
                </a:solidFill>
                <a:latin typeface="Times New Roman" pitchFamily="18" charset="0"/>
              </a:defRPr>
            </a:lvl8pPr>
            <a:lvl9pPr eaLnBrk="0" fontAlgn="base" hangingPunct="0">
              <a:spcBef>
                <a:spcPct val="0"/>
              </a:spcBef>
              <a:spcAft>
                <a:spcPct val="0"/>
              </a:spcAft>
              <a:defRPr sz="1200">
                <a:solidFill>
                  <a:schemeClr val="tx1"/>
                </a:solidFill>
                <a:latin typeface="Times New Roman" pitchFamily="18" charset="0"/>
              </a:defRPr>
            </a:lvl9pPr>
          </a:lstStyle>
          <a:p>
            <a:pPr lvl="4" algn="r">
              <a:defRPr/>
            </a:pPr>
            <a:r>
              <a:rPr lang="en-US" altLang="en-US" sz="1400" b="1" dirty="0" smtClean="0"/>
              <a:t>IEEE </a:t>
            </a:r>
            <a:r>
              <a:rPr lang="en-US" altLang="en-US" sz="1400" b="1" dirty="0" smtClean="0"/>
              <a:t>802.15-16-0401-00-wng0</a:t>
            </a:r>
            <a:endParaRPr lang="en-US" altLang="en-US" sz="1400" b="1" dirty="0" smtClean="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3" name="Rectangle 9"/>
          <p:cNvSpPr>
            <a:spLocks noChangeArrowheads="1"/>
          </p:cNvSpPr>
          <p:nvPr/>
        </p:nvSpPr>
        <p:spPr bwMode="auto">
          <a:xfrm>
            <a:off x="685800" y="6475413"/>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altLang="en-US" smtClean="0"/>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4529" r:id="rId1"/>
    <p:sldLayoutId id="2147484530" r:id="rId2"/>
    <p:sldLayoutId id="2147484531" r:id="rId3"/>
    <p:sldLayoutId id="2147484532" r:id="rId4"/>
    <p:sldLayoutId id="2147484533" r:id="rId5"/>
    <p:sldLayoutId id="2147484534" r:id="rId6"/>
    <p:sldLayoutId id="2147484535" r:id="rId7"/>
    <p:sldLayoutId id="2147484536" r:id="rId8"/>
    <p:sldLayoutId id="2147484537" r:id="rId9"/>
    <p:sldLayoutId id="2147484538" r:id="rId10"/>
    <p:sldLayoutId id="2147484539" r:id="rId11"/>
  </p:sldLayoutIdLst>
  <p:timing>
    <p:tnLst>
      <p:par>
        <p:cTn id="1" dur="indefinite" restart="never" nodeType="tmRoot"/>
      </p:par>
    </p:tnLst>
  </p:timing>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png"/><Relationship Id="rId9" Type="http://schemas.openxmlformats.org/officeDocument/2006/relationships/image" Target="../media/image22.png"/><Relationship Id="rId10" Type="http://schemas.openxmlformats.org/officeDocument/2006/relationships/image" Target="../media/image23.png"/><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1.emf"/><Relationship Id="rId4" Type="http://schemas.openxmlformats.org/officeDocument/2006/relationships/image" Target="../media/image32.jpeg"/><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3.jpeg"/><Relationship Id="rId5" Type="http://schemas.openxmlformats.org/officeDocument/2006/relationships/image" Target="../media/image34.jpeg"/><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6.png"/><Relationship Id="rId3" Type="http://schemas.openxmlformats.org/officeDocument/2006/relationships/chart" Target="../charts/char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png"/><Relationship Id="rId3" Type="http://schemas.openxmlformats.org/officeDocument/2006/relationships/chart" Target="../charts/char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35.emf"/><Relationship Id="rId5" Type="http://schemas.openxmlformats.org/officeDocument/2006/relationships/image" Target="../media/image36.jpeg"/><Relationship Id="rId6" Type="http://schemas.openxmlformats.org/officeDocument/2006/relationships/image" Target="../media/image38.png"/><Relationship Id="rId7" Type="http://schemas.openxmlformats.org/officeDocument/2006/relationships/image" Target="../media/image39.png"/><Relationship Id="rId8" Type="http://schemas.openxmlformats.org/officeDocument/2006/relationships/image" Target="../media/image40.emf"/><Relationship Id="rId9" Type="http://schemas.openxmlformats.org/officeDocument/2006/relationships/image" Target="../media/image41.png"/><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 Id="rId3" Type="http://schemas.openxmlformats.org/officeDocument/2006/relationships/chart" Target="../charts/chart4.xml"/></Relationships>
</file>

<file path=ppt/slides/_rels/slide37.xml.rels><?xml version="1.0" encoding="UTF-8" standalone="yes"?>
<Relationships xmlns="http://schemas.openxmlformats.org/package/2006/relationships"><Relationship Id="rId3" Type="http://schemas.openxmlformats.org/officeDocument/2006/relationships/chart" Target="../charts/chart6.xml"/><Relationship Id="rId4" Type="http://schemas.openxmlformats.org/officeDocument/2006/relationships/chart" Target="../charts/chart7.xml"/><Relationship Id="rId1" Type="http://schemas.openxmlformats.org/officeDocument/2006/relationships/slideLayout" Target="../slideLayouts/slideLayout2.xml"/><Relationship Id="rId2" Type="http://schemas.openxmlformats.org/officeDocument/2006/relationships/chart" Target="../charts/char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5.png"/><Relationship Id="rId5"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4"/>
          <p:cNvSpPr>
            <a:spLocks noGrp="1"/>
          </p:cNvSpPr>
          <p:nvPr>
            <p:ph type="ftr" sz="quarter" idx="11"/>
          </p:nvPr>
        </p:nvSpPr>
        <p:spPr>
          <a:xfrm>
            <a:off x="5486400" y="6475413"/>
            <a:ext cx="3124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smtClean="0">
                <a:latin typeface="Times New Roman" pitchFamily="18" charset="0"/>
              </a:rPr>
              <a:t>(Kiran </a:t>
            </a:r>
            <a:r>
              <a:rPr lang="en-US" altLang="en-US" sz="1200" dirty="0" err="1" smtClean="0">
                <a:latin typeface="Times New Roman" pitchFamily="18" charset="0"/>
              </a:rPr>
              <a:t>Bynam</a:t>
            </a:r>
            <a:r>
              <a:rPr lang="en-US" altLang="en-US" sz="1200" dirty="0" smtClean="0">
                <a:latin typeface="Times New Roman" pitchFamily="18" charset="0"/>
              </a:rPr>
              <a:t>, </a:t>
            </a:r>
            <a:r>
              <a:rPr lang="en-US" altLang="en-US" sz="1200" dirty="0" err="1" smtClean="0">
                <a:latin typeface="Times New Roman" pitchFamily="18" charset="0"/>
              </a:rPr>
              <a:t>Youngsoo</a:t>
            </a:r>
            <a:r>
              <a:rPr lang="en-US" altLang="en-US" sz="1200" dirty="0" smtClean="0">
                <a:latin typeface="Times New Roman" pitchFamily="18" charset="0"/>
              </a:rPr>
              <a:t> Kim </a:t>
            </a:r>
            <a:r>
              <a:rPr lang="en-US" altLang="en-US" sz="1200" i="1" dirty="0" smtClean="0">
                <a:latin typeface="Times New Roman" pitchFamily="18" charset="0"/>
              </a:rPr>
              <a:t>et.al.</a:t>
            </a:r>
            <a:r>
              <a:rPr lang="en-US" altLang="en-US" sz="1200" dirty="0" smtClean="0">
                <a:latin typeface="Times New Roman" pitchFamily="18" charset="0"/>
              </a:rPr>
              <a:t>, Samsung)</a:t>
            </a:r>
          </a:p>
        </p:txBody>
      </p:sp>
      <p:sp>
        <p:nvSpPr>
          <p:cNvPr id="1331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a:latin typeface="Times New Roman" pitchFamily="18" charset="0"/>
              </a:rPr>
              <a:t>Slide </a:t>
            </a:r>
            <a:fld id="{3089E93B-7258-4CC0-854C-EFEEBF5C865F}" type="slidenum">
              <a:rPr lang="en-US" altLang="en-US" sz="1200">
                <a:latin typeface="Times New Roman" pitchFamily="18" charset="0"/>
              </a:rPr>
              <a:pPr>
                <a:spcBef>
                  <a:spcPct val="0"/>
                </a:spcBef>
                <a:buFontTx/>
                <a:buNone/>
              </a:pPr>
              <a:t>1</a:t>
            </a:fld>
            <a:endParaRPr lang="en-US" altLang="en-US" sz="1200" dirty="0">
              <a:latin typeface="Times New Roman" pitchFamily="18" charset="0"/>
            </a:endParaRPr>
          </a:p>
        </p:txBody>
      </p:sp>
      <p:sp>
        <p:nvSpPr>
          <p:cNvPr id="27651" name="Rectangle 3"/>
          <p:cNvSpPr>
            <a:spLocks noChangeArrowheads="1"/>
          </p:cNvSpPr>
          <p:nvPr/>
        </p:nvSpPr>
        <p:spPr bwMode="auto">
          <a:xfrm>
            <a:off x="152400" y="609600"/>
            <a:ext cx="8991600" cy="5109091"/>
          </a:xfrm>
          <a:prstGeom prst="rect">
            <a:avLst/>
          </a:prstGeom>
          <a:noFill/>
          <a:ln w="12700">
            <a:noFill/>
            <a:miter lim="800000"/>
            <a:headEnd type="none" w="sm" len="sm"/>
            <a:tailEnd type="none" w="sm" len="sm"/>
          </a:ln>
          <a:effectLst/>
        </p:spPr>
        <p:txBody>
          <a:bodyP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defRPr/>
            </a:pPr>
            <a:r>
              <a:rPr lang="en-US" altLang="en-US" sz="2000" b="1" u="sng" dirty="0" smtClean="0">
                <a:solidFill>
                  <a:schemeClr val="tx2"/>
                </a:solidFill>
                <a:effectLst>
                  <a:outerShdw blurRad="38100" dist="38100" dir="2700000" algn="tl">
                    <a:srgbClr val="C0C0C0"/>
                  </a:outerShdw>
                </a:effectLst>
              </a:rPr>
              <a:t>Project: IEEE P802.15 Working Group for Wireless Personal Area Networks (WPANs)</a:t>
            </a:r>
            <a:endParaRPr lang="en-US" altLang="en-US" sz="1800" b="1" dirty="0" smtClean="0">
              <a:solidFill>
                <a:schemeClr val="tx2"/>
              </a:solidFill>
            </a:endParaRPr>
          </a:p>
          <a:p>
            <a:pPr>
              <a:defRPr/>
            </a:pPr>
            <a:endParaRPr lang="en-US" altLang="en-US" sz="1800" dirty="0" smtClean="0">
              <a:solidFill>
                <a:schemeClr val="tx2"/>
              </a:solidFill>
            </a:endParaRPr>
          </a:p>
          <a:p>
            <a:pPr>
              <a:defRPr/>
            </a:pPr>
            <a:r>
              <a:rPr lang="en-US" altLang="en-US" sz="1800" b="1" dirty="0" smtClean="0">
                <a:solidFill>
                  <a:schemeClr val="tx2"/>
                </a:solidFill>
              </a:rPr>
              <a:t>Submission Title:</a:t>
            </a:r>
            <a:r>
              <a:rPr lang="en-US" altLang="en-US" sz="1800" dirty="0" smtClean="0">
                <a:solidFill>
                  <a:schemeClr val="tx2"/>
                </a:solidFill>
              </a:rPr>
              <a:t>	</a:t>
            </a:r>
            <a:r>
              <a:rPr lang="en-US" altLang="en-US" sz="1800" dirty="0" smtClean="0">
                <a:solidFill>
                  <a:schemeClr val="tx2"/>
                </a:solidFill>
              </a:rPr>
              <a:t>ULP </a:t>
            </a:r>
            <a:r>
              <a:rPr lang="en-US" altLang="en-US" sz="1800" dirty="0" smtClean="0">
                <a:solidFill>
                  <a:schemeClr val="tx2"/>
                </a:solidFill>
              </a:rPr>
              <a:t>TASK </a:t>
            </a:r>
            <a:r>
              <a:rPr lang="en-US" altLang="en-US" sz="1800" dirty="0" smtClean="0">
                <a:solidFill>
                  <a:schemeClr val="tx2"/>
                </a:solidFill>
              </a:rPr>
              <a:t>Performance Evaluation</a:t>
            </a:r>
            <a:r>
              <a:rPr lang="en-US" altLang="en-US" sz="1800" dirty="0" smtClean="0">
                <a:solidFill>
                  <a:schemeClr val="tx2"/>
                </a:solidFill>
              </a:rPr>
              <a:t>	</a:t>
            </a:r>
          </a:p>
          <a:p>
            <a:pPr>
              <a:defRPr/>
            </a:pPr>
            <a:r>
              <a:rPr lang="en-US" altLang="en-US" sz="1800" b="1" dirty="0" smtClean="0"/>
              <a:t>Date Submitted:	</a:t>
            </a:r>
            <a:r>
              <a:rPr lang="en-US" altLang="en-US" sz="1800" dirty="0" smtClean="0"/>
              <a:t>May 19, 2015</a:t>
            </a:r>
          </a:p>
          <a:p>
            <a:pPr>
              <a:defRPr/>
            </a:pPr>
            <a:r>
              <a:rPr lang="en-US" altLang="en-US" sz="1800" b="1" dirty="0" smtClean="0">
                <a:solidFill>
                  <a:schemeClr val="tx2"/>
                </a:solidFill>
              </a:rPr>
              <a:t>Source:</a:t>
            </a:r>
            <a:r>
              <a:rPr lang="en-US" altLang="en-US" sz="1800" dirty="0" smtClean="0">
                <a:solidFill>
                  <a:schemeClr val="tx2"/>
                </a:solidFill>
              </a:rPr>
              <a:t> 		</a:t>
            </a:r>
            <a:r>
              <a:rPr lang="en-US" sz="1800" dirty="0" smtClean="0"/>
              <a:t>[</a:t>
            </a:r>
            <a:r>
              <a:rPr lang="en-US" sz="1800" dirty="0"/>
              <a:t>Kiran Bynam</a:t>
            </a:r>
            <a:r>
              <a:rPr lang="en-US" sz="1800" dirty="0" smtClean="0"/>
              <a:t>], [</a:t>
            </a:r>
            <a:r>
              <a:rPr lang="en-US" sz="1800" dirty="0" err="1"/>
              <a:t>Chandrashekhar</a:t>
            </a:r>
            <a:r>
              <a:rPr lang="en-US" sz="1800" dirty="0"/>
              <a:t> </a:t>
            </a:r>
            <a:r>
              <a:rPr lang="en-US" sz="1800" dirty="0" err="1"/>
              <a:t>Thejaswi</a:t>
            </a:r>
            <a:r>
              <a:rPr lang="en-US" sz="1800" dirty="0"/>
              <a:t> PS</a:t>
            </a:r>
            <a:r>
              <a:rPr lang="en-US" sz="1800" dirty="0" smtClean="0"/>
              <a:t>], [</a:t>
            </a:r>
            <a:r>
              <a:rPr lang="en-US" sz="1800" dirty="0"/>
              <a:t>Jinesh Nair]</a:t>
            </a:r>
          </a:p>
          <a:p>
            <a:pPr lvl="4"/>
            <a:r>
              <a:rPr lang="en-US" sz="1800" dirty="0" smtClean="0"/>
              <a:t>[</a:t>
            </a:r>
            <a:r>
              <a:rPr lang="en-US" sz="1800" dirty="0" err="1" smtClean="0"/>
              <a:t>Youngsoo</a:t>
            </a:r>
            <a:r>
              <a:rPr lang="en-US" sz="1800" dirty="0" smtClean="0"/>
              <a:t> Kim], [</a:t>
            </a:r>
            <a:r>
              <a:rPr lang="en-US" sz="1800" dirty="0" err="1" smtClean="0"/>
              <a:t>Changsoon</a:t>
            </a:r>
            <a:r>
              <a:rPr lang="en-US" sz="1800" dirty="0" smtClean="0"/>
              <a:t> Park], [Young-Jun Hong]</a:t>
            </a:r>
          </a:p>
          <a:p>
            <a:pPr lvl="4"/>
            <a:endParaRPr lang="en-US" altLang="en-US" sz="1400" dirty="0" smtClean="0">
              <a:solidFill>
                <a:schemeClr val="tx2"/>
              </a:solidFill>
            </a:endParaRPr>
          </a:p>
          <a:p>
            <a:pPr>
              <a:spcBef>
                <a:spcPts val="600"/>
              </a:spcBef>
              <a:spcAft>
                <a:spcPts val="600"/>
              </a:spcAft>
              <a:defRPr/>
            </a:pPr>
            <a:r>
              <a:rPr lang="en-US" altLang="en-US" sz="1800" b="1" dirty="0" smtClean="0">
                <a:solidFill>
                  <a:schemeClr val="tx2"/>
                </a:solidFill>
              </a:rPr>
              <a:t>Abstract:</a:t>
            </a:r>
            <a:r>
              <a:rPr lang="en-US" altLang="en-US" sz="1800" dirty="0" smtClean="0">
                <a:solidFill>
                  <a:schemeClr val="tx2"/>
                </a:solidFill>
              </a:rPr>
              <a:t> This presentation presents the recently published 15.4q (Ultra Low Power).  It describes the benefits of the TASK-PHY and performance evaluation</a:t>
            </a:r>
          </a:p>
          <a:p>
            <a:pPr>
              <a:spcBef>
                <a:spcPts val="600"/>
              </a:spcBef>
              <a:spcAft>
                <a:spcPts val="600"/>
              </a:spcAft>
              <a:defRPr/>
            </a:pPr>
            <a:r>
              <a:rPr lang="en-US" altLang="en-US" sz="1800" b="1" dirty="0" smtClean="0">
                <a:solidFill>
                  <a:schemeClr val="tx2"/>
                </a:solidFill>
              </a:rPr>
              <a:t>Purpose:</a:t>
            </a:r>
            <a:r>
              <a:rPr lang="en-US" altLang="en-US" sz="1800" dirty="0" smtClean="0">
                <a:solidFill>
                  <a:schemeClr val="tx2"/>
                </a:solidFill>
              </a:rPr>
              <a:t>	 </a:t>
            </a:r>
            <a:r>
              <a:rPr lang="en-US" altLang="en-US" sz="1800" dirty="0" smtClean="0">
                <a:solidFill>
                  <a:srgbClr val="000000"/>
                </a:solidFill>
              </a:rPr>
              <a:t>This presentation is to provide an analysis of the TG4q TASK PHY</a:t>
            </a:r>
            <a:endParaRPr lang="en-US" altLang="en-US" sz="1800" dirty="0" smtClean="0">
              <a:solidFill>
                <a:schemeClr val="tx2"/>
              </a:solidFill>
            </a:endParaRPr>
          </a:p>
          <a:p>
            <a:pPr>
              <a:defRPr/>
            </a:pPr>
            <a:r>
              <a:rPr lang="en-US" altLang="en-US" sz="1800" b="1" dirty="0" smtClean="0">
                <a:solidFill>
                  <a:schemeClr val="tx2"/>
                </a:solidFill>
              </a:rPr>
              <a:t>Notice:</a:t>
            </a:r>
            <a:r>
              <a:rPr lang="en-US" altLang="en-US" sz="1800" dirty="0" smtClean="0">
                <a:solidFill>
                  <a:schemeClr val="tx2"/>
                </a:solidFill>
              </a:rPr>
              <a:t>	</a:t>
            </a:r>
            <a:r>
              <a:rPr lang="en-US" altLang="en-US" sz="1800" dirty="0" smtClean="0">
                <a:solidFill>
                  <a:srgbClr val="000000"/>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defRPr/>
            </a:pPr>
            <a:r>
              <a:rPr lang="en-US" altLang="en-US" sz="1800" b="1" dirty="0" smtClean="0">
                <a:solidFill>
                  <a:srgbClr val="000000"/>
                </a:solidFill>
              </a:rPr>
              <a:t>Release:</a:t>
            </a:r>
            <a:r>
              <a:rPr lang="en-US" altLang="en-US" sz="1800" dirty="0" smtClean="0">
                <a:solidFill>
                  <a:srgbClr val="000000"/>
                </a:solidFill>
              </a:rPr>
              <a:t>	 The contributor acknowledges and accepts that this contribution becomes the property of IEEE and may be made publicly available by P802.15. </a:t>
            </a:r>
            <a:r>
              <a:rPr lang="en-US" altLang="en-US" sz="1800" dirty="0" smtClean="0">
                <a:solidFill>
                  <a:schemeClr val="tx2"/>
                </a:solidFill>
              </a:rPr>
              <a:t>	</a:t>
            </a:r>
          </a:p>
        </p:txBody>
      </p:sp>
      <p:sp>
        <p:nvSpPr>
          <p:cNvPr id="1331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400" dirty="0" smtClean="0">
                <a:latin typeface="Times New Roman" pitchFamily="18" charset="0"/>
              </a:rPr>
              <a:t>May 2015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739" y="762000"/>
            <a:ext cx="8784981" cy="535531"/>
          </a:xfrm>
        </p:spPr>
        <p:txBody>
          <a:bodyPr/>
          <a:lstStyle/>
          <a:p>
            <a:r>
              <a:rPr lang="en-US" dirty="0" smtClean="0"/>
              <a:t>Energy Analysis Overall Approach</a:t>
            </a:r>
            <a:endParaRPr lang="en-US" dirty="0"/>
          </a:p>
        </p:txBody>
      </p:sp>
      <p:sp>
        <p:nvSpPr>
          <p:cNvPr id="3" name="Content Placeholder 2"/>
          <p:cNvSpPr>
            <a:spLocks noGrp="1"/>
          </p:cNvSpPr>
          <p:nvPr>
            <p:ph idx="1"/>
          </p:nvPr>
        </p:nvSpPr>
        <p:spPr>
          <a:xfrm>
            <a:off x="685800" y="1752600"/>
            <a:ext cx="7772400" cy="4648200"/>
          </a:xfrm>
        </p:spPr>
        <p:txBody>
          <a:bodyPr/>
          <a:lstStyle/>
          <a:p>
            <a:r>
              <a:rPr lang="en-US" sz="1800" dirty="0" smtClean="0">
                <a:latin typeface="Times New Roman" panose="02020603050405020304" pitchFamily="18" charset="0"/>
                <a:cs typeface="Times New Roman" panose="02020603050405020304" pitchFamily="18" charset="0"/>
              </a:rPr>
              <a:t>Protocol for transmission of a single packet from sensor to node is analyzed for BT LE and 802.15.4q TASK</a:t>
            </a:r>
          </a:p>
          <a:p>
            <a:pPr marL="625475" lvl="1" indent="-168275"/>
            <a:r>
              <a:rPr lang="en-US" sz="1400" dirty="0" smtClean="0">
                <a:latin typeface="Times New Roman" panose="02020603050405020304" pitchFamily="18" charset="0"/>
                <a:cs typeface="Times New Roman" panose="02020603050405020304" pitchFamily="18" charset="0"/>
              </a:rPr>
              <a:t>A generic Power Consumption Model is derived</a:t>
            </a:r>
          </a:p>
          <a:p>
            <a:pPr marL="447675" lvl="1" indent="0">
              <a:buNone/>
            </a:pPr>
            <a:endParaRPr lang="en-US" sz="1400" dirty="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Power Consumption Tables for BT LE and 802.15.4q TASK are presented for various states </a:t>
            </a:r>
          </a:p>
          <a:p>
            <a:endParaRPr lang="en-US" sz="1600" dirty="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Energy Utility Models derived for BT LE and 802.15.4q TASK from the generic power consumption model</a:t>
            </a:r>
          </a:p>
          <a:p>
            <a:pPr marL="625475" lvl="1" indent="-168275"/>
            <a:r>
              <a:rPr lang="en-US" sz="1400" dirty="0">
                <a:latin typeface="Times New Roman" panose="02020603050405020304" pitchFamily="18" charset="0"/>
                <a:cs typeface="Times New Roman" panose="02020603050405020304" pitchFamily="18" charset="0"/>
              </a:rPr>
              <a:t>Model capturing Energy Utility (bits/Joule) as a function of number transmission bytes</a:t>
            </a:r>
          </a:p>
          <a:p>
            <a:pPr marL="625475" lvl="1" indent="-168275"/>
            <a:r>
              <a:rPr lang="en-US" sz="1400" dirty="0">
                <a:latin typeface="Times New Roman" panose="02020603050405020304" pitchFamily="18" charset="0"/>
                <a:cs typeface="Times New Roman" panose="02020603050405020304" pitchFamily="18" charset="0"/>
              </a:rPr>
              <a:t>Includes impact of connection establishment </a:t>
            </a:r>
          </a:p>
          <a:p>
            <a:pPr marL="625475" lvl="1" indent="-168275"/>
            <a:r>
              <a:rPr lang="en-US" sz="1400" dirty="0">
                <a:latin typeface="Times New Roman" panose="02020603050405020304" pitchFamily="18" charset="0"/>
                <a:cs typeface="Times New Roman" panose="02020603050405020304" pitchFamily="18" charset="0"/>
              </a:rPr>
              <a:t>Multiple packet transmission</a:t>
            </a:r>
          </a:p>
          <a:p>
            <a:pPr lvl="1"/>
            <a:endParaRPr lang="en-US" sz="1400" dirty="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Performance comparison results </a:t>
            </a:r>
          </a:p>
          <a:p>
            <a:pPr marL="625475" lvl="1" indent="-168275"/>
            <a:r>
              <a:rPr lang="en-US" sz="1400" dirty="0" smtClean="0">
                <a:latin typeface="Times New Roman" panose="02020603050405020304" pitchFamily="18" charset="0"/>
                <a:cs typeface="Times New Roman" panose="02020603050405020304" pitchFamily="18" charset="0"/>
              </a:rPr>
              <a:t>Energy </a:t>
            </a:r>
            <a:r>
              <a:rPr lang="en-US" sz="1400" dirty="0">
                <a:latin typeface="Times New Roman" panose="02020603050405020304" pitchFamily="18" charset="0"/>
                <a:cs typeface="Times New Roman" panose="02020603050405020304" pitchFamily="18" charset="0"/>
              </a:rPr>
              <a:t>Utility vs number of transmission bytes </a:t>
            </a:r>
          </a:p>
          <a:p>
            <a:pPr marL="625475" lvl="1" indent="-168275"/>
            <a:r>
              <a:rPr lang="en-US" sz="1400" dirty="0" smtClean="0">
                <a:latin typeface="Times New Roman" panose="02020603050405020304" pitchFamily="18" charset="0"/>
                <a:cs typeface="Times New Roman" panose="02020603050405020304" pitchFamily="18" charset="0"/>
              </a:rPr>
              <a:t>Application </a:t>
            </a:r>
            <a:r>
              <a:rPr lang="en-US" sz="1400" dirty="0">
                <a:latin typeface="Times New Roman" panose="02020603050405020304" pitchFamily="18" charset="0"/>
                <a:cs typeface="Times New Roman" panose="02020603050405020304" pitchFamily="18" charset="0"/>
              </a:rPr>
              <a:t>Scenario comparisons</a:t>
            </a:r>
          </a:p>
        </p:txBody>
      </p:sp>
      <p:sp>
        <p:nvSpPr>
          <p:cNvPr id="5" name="Slide Number Placeholder 3"/>
          <p:cNvSpPr>
            <a:spLocks noGrp="1"/>
          </p:cNvSpPr>
          <p:nvPr>
            <p:ph type="sldNum" sz="quarter" idx="12"/>
          </p:nvPr>
        </p:nvSpPr>
        <p:spPr>
          <a:xfrm>
            <a:off x="4344988"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a:latin typeface="Times New Roman" pitchFamily="18" charset="0"/>
              </a:rPr>
              <a:t>Slide </a:t>
            </a:r>
            <a:fld id="{3089E93B-7258-4CC0-854C-EFEEBF5C865F}" type="slidenum">
              <a:rPr lang="en-US" altLang="en-US" sz="1200">
                <a:latin typeface="Times New Roman" pitchFamily="18" charset="0"/>
              </a:rPr>
              <a:pPr>
                <a:spcBef>
                  <a:spcPct val="0"/>
                </a:spcBef>
                <a:buFontTx/>
                <a:buNone/>
              </a:pPr>
              <a:t>10</a:t>
            </a:fld>
            <a:endParaRPr lang="en-US" altLang="en-US" sz="1200" dirty="0">
              <a:latin typeface="Times New Roman" pitchFamily="18" charset="0"/>
            </a:endParaRPr>
          </a:p>
        </p:txBody>
      </p:sp>
      <p:sp>
        <p:nvSpPr>
          <p:cNvPr id="7" name="Date Placeholder 3"/>
          <p:cNvSpPr>
            <a:spLocks noGrp="1"/>
          </p:cNvSpPr>
          <p:nvPr>
            <p:ph type="dt" sz="quarter" idx="10"/>
          </p:nvPr>
        </p:nvSpPr>
        <p:spPr>
          <a:xfrm>
            <a:off x="685800" y="377825"/>
            <a:ext cx="160020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400" dirty="0" smtClean="0">
                <a:latin typeface="Times New Roman" pitchFamily="18" charset="0"/>
              </a:rPr>
              <a:t>May 2015</a:t>
            </a:r>
          </a:p>
        </p:txBody>
      </p:sp>
      <p:sp>
        <p:nvSpPr>
          <p:cNvPr id="8" name="Footer Placeholder 4"/>
          <p:cNvSpPr>
            <a:spLocks noGrp="1"/>
          </p:cNvSpPr>
          <p:nvPr>
            <p:ph type="ftr" sz="quarter" idx="11"/>
          </p:nvPr>
        </p:nvSpPr>
        <p:spPr>
          <a:xfrm>
            <a:off x="5486400" y="6475413"/>
            <a:ext cx="3124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smtClean="0">
                <a:latin typeface="Times New Roman" pitchFamily="18" charset="0"/>
              </a:rPr>
              <a:t>(Kiran </a:t>
            </a:r>
            <a:r>
              <a:rPr lang="en-US" altLang="en-US" sz="1200" dirty="0" err="1" smtClean="0">
                <a:latin typeface="Times New Roman" pitchFamily="18" charset="0"/>
              </a:rPr>
              <a:t>Bynam</a:t>
            </a:r>
            <a:r>
              <a:rPr lang="en-US" altLang="en-US" sz="1200" dirty="0" smtClean="0">
                <a:latin typeface="Times New Roman" pitchFamily="18" charset="0"/>
              </a:rPr>
              <a:t>, </a:t>
            </a:r>
            <a:r>
              <a:rPr lang="en-US" altLang="en-US" sz="1200" dirty="0" err="1" smtClean="0">
                <a:latin typeface="Times New Roman" pitchFamily="18" charset="0"/>
              </a:rPr>
              <a:t>Youngsoo</a:t>
            </a:r>
            <a:r>
              <a:rPr lang="en-US" altLang="en-US" sz="1200" dirty="0" smtClean="0">
                <a:latin typeface="Times New Roman" pitchFamily="18" charset="0"/>
              </a:rPr>
              <a:t> Kim </a:t>
            </a:r>
            <a:r>
              <a:rPr lang="en-US" altLang="en-US" sz="1200" i="1" dirty="0" smtClean="0">
                <a:latin typeface="Times New Roman" pitchFamily="18" charset="0"/>
              </a:rPr>
              <a:t>et.al.</a:t>
            </a:r>
            <a:r>
              <a:rPr lang="en-US" altLang="en-US" sz="1200" dirty="0" smtClean="0">
                <a:latin typeface="Times New Roman" pitchFamily="18" charset="0"/>
              </a:rPr>
              <a:t>, Samsung)</a:t>
            </a:r>
          </a:p>
        </p:txBody>
      </p:sp>
    </p:spTree>
    <p:extLst>
      <p:ext uri="{BB962C8B-B14F-4D97-AF65-F5344CB8AC3E}">
        <p14:creationId xmlns:p14="http://schemas.microsoft.com/office/powerpoint/2010/main" val="16215350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p:txBody>
          <a:bodyPr/>
          <a:lstStyle/>
          <a:p>
            <a:r>
              <a:rPr lang="en-US" altLang="ko-KR" dirty="0" smtClean="0"/>
              <a:t>Bluetooth Low Energy: TI CC2541 Current Waveform</a:t>
            </a:r>
            <a:endParaRPr lang="ko-KR" altLang="en-US" dirty="0"/>
          </a:p>
        </p:txBody>
      </p:sp>
      <p:sp>
        <p:nvSpPr>
          <p:cNvPr id="14" name="TextBox 13"/>
          <p:cNvSpPr txBox="1"/>
          <p:nvPr/>
        </p:nvSpPr>
        <p:spPr>
          <a:xfrm>
            <a:off x="583864" y="6147551"/>
            <a:ext cx="7124081" cy="276999"/>
          </a:xfrm>
          <a:prstGeom prst="rect">
            <a:avLst/>
          </a:prstGeom>
          <a:noFill/>
        </p:spPr>
        <p:txBody>
          <a:bodyPr wrap="none" rtlCol="0">
            <a:spAutoFit/>
          </a:bodyPr>
          <a:lstStyle/>
          <a:p>
            <a:r>
              <a:rPr lang="en-US" altLang="ko-KR" sz="1200" dirty="0" smtClean="0">
                <a:ea typeface="맑은 고딕" panose="020B0503020000020004" pitchFamily="50" charset="-127"/>
              </a:rPr>
              <a:t>Reference: Texas Instruments Application Note, “Measuring Bluetooth Low Energy Power Consumption”, 2012.</a:t>
            </a:r>
            <a:endParaRPr lang="ko-KR" altLang="en-US" sz="1200" dirty="0" smtClean="0">
              <a:ea typeface="맑은 고딕" panose="020B0503020000020004" pitchFamily="50" charset="-127"/>
            </a:endParaRPr>
          </a:p>
        </p:txBody>
      </p:sp>
      <p:grpSp>
        <p:nvGrpSpPr>
          <p:cNvPr id="2" name="그룹 1"/>
          <p:cNvGrpSpPr/>
          <p:nvPr/>
        </p:nvGrpSpPr>
        <p:grpSpPr>
          <a:xfrm>
            <a:off x="669242" y="1852551"/>
            <a:ext cx="7805518" cy="4177723"/>
            <a:chOff x="369086" y="1196754"/>
            <a:chExt cx="8405830" cy="4896542"/>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086" y="1196754"/>
              <a:ext cx="8405830" cy="4896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157256" y="4420412"/>
              <a:ext cx="689612" cy="246221"/>
            </a:xfrm>
            <a:prstGeom prst="rect">
              <a:avLst/>
            </a:prstGeom>
            <a:noFill/>
          </p:spPr>
          <p:txBody>
            <a:bodyPr wrap="none" rtlCol="0">
              <a:spAutoFit/>
            </a:bodyPr>
            <a:lstStyle/>
            <a:p>
              <a:r>
                <a:rPr lang="en-US" altLang="ko-KR" sz="1000" b="1" dirty="0" smtClean="0">
                  <a:ea typeface="맑은 고딕" panose="020B0503020000020004" pitchFamily="50" charset="-127"/>
                </a:rPr>
                <a:t>Wake-up</a:t>
              </a:r>
              <a:endParaRPr lang="ko-KR" altLang="en-US" sz="1000" b="1" dirty="0" smtClean="0">
                <a:ea typeface="맑은 고딕" panose="020B0503020000020004" pitchFamily="50" charset="-127"/>
              </a:endParaRPr>
            </a:p>
          </p:txBody>
        </p:sp>
        <p:sp>
          <p:nvSpPr>
            <p:cNvPr id="7" name="TextBox 6"/>
            <p:cNvSpPr txBox="1"/>
            <p:nvPr/>
          </p:nvSpPr>
          <p:spPr>
            <a:xfrm>
              <a:off x="2781195" y="4077073"/>
              <a:ext cx="1028684" cy="246221"/>
            </a:xfrm>
            <a:prstGeom prst="rect">
              <a:avLst/>
            </a:prstGeom>
            <a:noFill/>
          </p:spPr>
          <p:txBody>
            <a:bodyPr wrap="none" rtlCol="0">
              <a:spAutoFit/>
            </a:bodyPr>
            <a:lstStyle/>
            <a:p>
              <a:r>
                <a:rPr lang="en-US" altLang="ko-KR" sz="1000" b="1" dirty="0" smtClean="0">
                  <a:ea typeface="맑은 고딕" panose="020B0503020000020004" pitchFamily="50" charset="-127"/>
                </a:rPr>
                <a:t>Pre-processing</a:t>
              </a:r>
              <a:endParaRPr lang="ko-KR" altLang="en-US" sz="1000" b="1" dirty="0" smtClean="0">
                <a:ea typeface="맑은 고딕" panose="020B0503020000020004" pitchFamily="50" charset="-127"/>
              </a:endParaRPr>
            </a:p>
          </p:txBody>
        </p:sp>
        <p:sp>
          <p:nvSpPr>
            <p:cNvPr id="8" name="TextBox 7"/>
            <p:cNvSpPr txBox="1"/>
            <p:nvPr/>
          </p:nvSpPr>
          <p:spPr>
            <a:xfrm>
              <a:off x="2930517" y="2978108"/>
              <a:ext cx="607859" cy="246221"/>
            </a:xfrm>
            <a:prstGeom prst="rect">
              <a:avLst/>
            </a:prstGeom>
            <a:noFill/>
          </p:spPr>
          <p:txBody>
            <a:bodyPr wrap="none" rtlCol="0">
              <a:spAutoFit/>
            </a:bodyPr>
            <a:lstStyle/>
            <a:p>
              <a:r>
                <a:rPr lang="en-US" altLang="ko-KR" sz="1000" b="1" dirty="0" smtClean="0">
                  <a:ea typeface="맑은 고딕" panose="020B0503020000020004" pitchFamily="50" charset="-127"/>
                </a:rPr>
                <a:t>Pre-RX</a:t>
              </a:r>
              <a:endParaRPr lang="ko-KR" altLang="en-US" sz="1000" b="1" dirty="0" smtClean="0">
                <a:ea typeface="맑은 고딕" panose="020B0503020000020004" pitchFamily="50" charset="-127"/>
              </a:endParaRPr>
            </a:p>
          </p:txBody>
        </p:sp>
        <p:sp>
          <p:nvSpPr>
            <p:cNvPr id="9" name="TextBox 8"/>
            <p:cNvSpPr txBox="1"/>
            <p:nvPr/>
          </p:nvSpPr>
          <p:spPr>
            <a:xfrm>
              <a:off x="3233243" y="1916833"/>
              <a:ext cx="753732" cy="246221"/>
            </a:xfrm>
            <a:prstGeom prst="rect">
              <a:avLst/>
            </a:prstGeom>
            <a:noFill/>
          </p:spPr>
          <p:txBody>
            <a:bodyPr wrap="none" rtlCol="0">
              <a:spAutoFit/>
            </a:bodyPr>
            <a:lstStyle/>
            <a:p>
              <a:r>
                <a:rPr lang="en-US" altLang="ko-KR" sz="1000" b="1" dirty="0" smtClean="0">
                  <a:ea typeface="맑은 고딕" panose="020B0503020000020004" pitchFamily="50" charset="-127"/>
                </a:rPr>
                <a:t>RX Active</a:t>
              </a:r>
              <a:endParaRPr lang="ko-KR" altLang="en-US" sz="1000" b="1" dirty="0" smtClean="0">
                <a:ea typeface="맑은 고딕" panose="020B0503020000020004" pitchFamily="50" charset="-127"/>
              </a:endParaRPr>
            </a:p>
          </p:txBody>
        </p:sp>
        <p:sp>
          <p:nvSpPr>
            <p:cNvPr id="10" name="TextBox 9"/>
            <p:cNvSpPr txBox="1"/>
            <p:nvPr/>
          </p:nvSpPr>
          <p:spPr>
            <a:xfrm>
              <a:off x="3584781" y="4235052"/>
              <a:ext cx="742511" cy="246221"/>
            </a:xfrm>
            <a:prstGeom prst="rect">
              <a:avLst/>
            </a:prstGeom>
            <a:noFill/>
          </p:spPr>
          <p:txBody>
            <a:bodyPr wrap="none" rtlCol="0">
              <a:spAutoFit/>
            </a:bodyPr>
            <a:lstStyle/>
            <a:p>
              <a:r>
                <a:rPr lang="en-US" altLang="ko-KR" sz="1000" b="1" dirty="0" smtClean="0">
                  <a:ea typeface="맑은 고딕" panose="020B0503020000020004" pitchFamily="50" charset="-127"/>
                </a:rPr>
                <a:t>RX-to-TX</a:t>
              </a:r>
              <a:endParaRPr lang="ko-KR" altLang="en-US" sz="1000" b="1" dirty="0" smtClean="0">
                <a:ea typeface="맑은 고딕" panose="020B0503020000020004" pitchFamily="50" charset="-127"/>
              </a:endParaRPr>
            </a:p>
          </p:txBody>
        </p:sp>
        <p:sp>
          <p:nvSpPr>
            <p:cNvPr id="11" name="TextBox 10"/>
            <p:cNvSpPr txBox="1"/>
            <p:nvPr/>
          </p:nvSpPr>
          <p:spPr>
            <a:xfrm>
              <a:off x="3848421" y="1909172"/>
              <a:ext cx="745717" cy="246221"/>
            </a:xfrm>
            <a:prstGeom prst="rect">
              <a:avLst/>
            </a:prstGeom>
            <a:noFill/>
          </p:spPr>
          <p:txBody>
            <a:bodyPr wrap="none" rtlCol="0">
              <a:spAutoFit/>
            </a:bodyPr>
            <a:lstStyle/>
            <a:p>
              <a:r>
                <a:rPr lang="en-US" altLang="ko-KR" sz="1000" b="1" dirty="0">
                  <a:ea typeface="맑은 고딕" panose="020B0503020000020004" pitchFamily="50" charset="-127"/>
                </a:rPr>
                <a:t>T</a:t>
              </a:r>
              <a:r>
                <a:rPr lang="en-US" altLang="ko-KR" sz="1000" b="1" dirty="0" smtClean="0">
                  <a:ea typeface="맑은 고딕" panose="020B0503020000020004" pitchFamily="50" charset="-127"/>
                </a:rPr>
                <a:t>X Active</a:t>
              </a:r>
              <a:endParaRPr lang="ko-KR" altLang="en-US" sz="1000" b="1" dirty="0" smtClean="0">
                <a:ea typeface="맑은 고딕" panose="020B0503020000020004" pitchFamily="50" charset="-127"/>
              </a:endParaRPr>
            </a:p>
          </p:txBody>
        </p:sp>
        <p:sp>
          <p:nvSpPr>
            <p:cNvPr id="12" name="TextBox 11"/>
            <p:cNvSpPr txBox="1"/>
            <p:nvPr/>
          </p:nvSpPr>
          <p:spPr>
            <a:xfrm>
              <a:off x="4591632" y="4077073"/>
              <a:ext cx="1040670" cy="246221"/>
            </a:xfrm>
            <a:prstGeom prst="rect">
              <a:avLst/>
            </a:prstGeom>
            <a:noFill/>
          </p:spPr>
          <p:txBody>
            <a:bodyPr wrap="none" rtlCol="0">
              <a:spAutoFit/>
            </a:bodyPr>
            <a:lstStyle/>
            <a:p>
              <a:r>
                <a:rPr lang="en-US" altLang="ko-KR" sz="1000" b="1" dirty="0" smtClean="0">
                  <a:ea typeface="맑은 고딕" panose="020B0503020000020004" pitchFamily="50" charset="-127"/>
                </a:rPr>
                <a:t>Post-processing</a:t>
              </a:r>
              <a:endParaRPr lang="ko-KR" altLang="en-US" sz="1000" b="1" dirty="0" smtClean="0">
                <a:ea typeface="맑은 고딕" panose="020B0503020000020004" pitchFamily="50" charset="-127"/>
              </a:endParaRPr>
            </a:p>
          </p:txBody>
        </p:sp>
        <p:sp>
          <p:nvSpPr>
            <p:cNvPr id="13" name="TextBox 12"/>
            <p:cNvSpPr txBox="1"/>
            <p:nvPr/>
          </p:nvSpPr>
          <p:spPr>
            <a:xfrm>
              <a:off x="5848312" y="4543522"/>
              <a:ext cx="700192" cy="246221"/>
            </a:xfrm>
            <a:prstGeom prst="rect">
              <a:avLst/>
            </a:prstGeom>
            <a:noFill/>
          </p:spPr>
          <p:txBody>
            <a:bodyPr wrap="none" rtlCol="0">
              <a:spAutoFit/>
            </a:bodyPr>
            <a:lstStyle/>
            <a:p>
              <a:r>
                <a:rPr lang="en-US" altLang="ko-KR" sz="1000" b="1" dirty="0" smtClean="0">
                  <a:ea typeface="맑은 고딕" panose="020B0503020000020004" pitchFamily="50" charset="-127"/>
                </a:rPr>
                <a:t>Pre-sleep</a:t>
              </a:r>
              <a:endParaRPr lang="ko-KR" altLang="en-US" sz="1000" b="1" dirty="0" smtClean="0">
                <a:ea typeface="맑은 고딕" panose="020B0503020000020004" pitchFamily="50" charset="-127"/>
              </a:endParaRPr>
            </a:p>
          </p:txBody>
        </p:sp>
        <p:sp>
          <p:nvSpPr>
            <p:cNvPr id="15" name="TextBox 14"/>
            <p:cNvSpPr txBox="1"/>
            <p:nvPr/>
          </p:nvSpPr>
          <p:spPr>
            <a:xfrm>
              <a:off x="1028569" y="5185956"/>
              <a:ext cx="661720" cy="246221"/>
            </a:xfrm>
            <a:prstGeom prst="rect">
              <a:avLst/>
            </a:prstGeom>
            <a:noFill/>
          </p:spPr>
          <p:txBody>
            <a:bodyPr wrap="none" rtlCol="0">
              <a:spAutoFit/>
            </a:bodyPr>
            <a:lstStyle/>
            <a:p>
              <a:r>
                <a:rPr lang="en-US" altLang="ko-KR" sz="1000" b="1" dirty="0" smtClean="0">
                  <a:ea typeface="맑은 고딕" panose="020B0503020000020004" pitchFamily="50" charset="-127"/>
                </a:rPr>
                <a:t>Sleeping</a:t>
              </a:r>
              <a:endParaRPr lang="ko-KR" altLang="en-US" sz="1000" b="1" dirty="0" smtClean="0">
                <a:ea typeface="맑은 고딕" panose="020B0503020000020004" pitchFamily="50" charset="-127"/>
              </a:endParaRPr>
            </a:p>
          </p:txBody>
        </p:sp>
        <p:sp>
          <p:nvSpPr>
            <p:cNvPr id="16" name="TextBox 15"/>
            <p:cNvSpPr txBox="1"/>
            <p:nvPr/>
          </p:nvSpPr>
          <p:spPr>
            <a:xfrm>
              <a:off x="6792683" y="5185956"/>
              <a:ext cx="661720" cy="246221"/>
            </a:xfrm>
            <a:prstGeom prst="rect">
              <a:avLst/>
            </a:prstGeom>
            <a:noFill/>
          </p:spPr>
          <p:txBody>
            <a:bodyPr wrap="none" rtlCol="0">
              <a:spAutoFit/>
            </a:bodyPr>
            <a:lstStyle/>
            <a:p>
              <a:r>
                <a:rPr lang="en-US" altLang="ko-KR" sz="1000" b="1" dirty="0" smtClean="0">
                  <a:ea typeface="맑은 고딕" panose="020B0503020000020004" pitchFamily="50" charset="-127"/>
                </a:rPr>
                <a:t>Sleeping</a:t>
              </a:r>
              <a:endParaRPr lang="ko-KR" altLang="en-US" sz="1000" b="1" dirty="0" smtClean="0">
                <a:ea typeface="맑은 고딕" panose="020B0503020000020004" pitchFamily="50" charset="-127"/>
              </a:endParaRPr>
            </a:p>
          </p:txBody>
        </p:sp>
        <p:sp>
          <p:nvSpPr>
            <p:cNvPr id="17" name="TextBox 16"/>
            <p:cNvSpPr txBox="1"/>
            <p:nvPr/>
          </p:nvSpPr>
          <p:spPr>
            <a:xfrm>
              <a:off x="1044319" y="2420889"/>
              <a:ext cx="2274587" cy="246221"/>
            </a:xfrm>
            <a:prstGeom prst="rect">
              <a:avLst/>
            </a:prstGeom>
            <a:noFill/>
          </p:spPr>
          <p:txBody>
            <a:bodyPr wrap="none" rtlCol="0">
              <a:spAutoFit/>
            </a:bodyPr>
            <a:lstStyle/>
            <a:p>
              <a:r>
                <a:rPr lang="en-US" altLang="ko-KR" sz="1000" b="1" dirty="0" smtClean="0">
                  <a:ea typeface="맑은 고딕" panose="020B0503020000020004" pitchFamily="50" charset="-127"/>
                </a:rPr>
                <a:t>Spike from voltage regulator wake-up</a:t>
              </a:r>
              <a:endParaRPr lang="ko-KR" altLang="en-US" sz="1000" b="1" dirty="0" smtClean="0">
                <a:ea typeface="맑은 고딕" panose="020B0503020000020004" pitchFamily="50" charset="-127"/>
              </a:endParaRPr>
            </a:p>
          </p:txBody>
        </p:sp>
      </p:grpSp>
      <p:sp>
        <p:nvSpPr>
          <p:cNvPr id="19" name="Slide Number Placeholder 3"/>
          <p:cNvSpPr>
            <a:spLocks noGrp="1"/>
          </p:cNvSpPr>
          <p:nvPr>
            <p:ph type="sldNum" sz="quarter" idx="12"/>
          </p:nvPr>
        </p:nvSpPr>
        <p:spPr>
          <a:xfrm>
            <a:off x="4344988"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a:latin typeface="Times New Roman" pitchFamily="18" charset="0"/>
              </a:rPr>
              <a:t>Slide </a:t>
            </a:r>
            <a:fld id="{3089E93B-7258-4CC0-854C-EFEEBF5C865F}" type="slidenum">
              <a:rPr lang="en-US" altLang="en-US" sz="1200">
                <a:latin typeface="Times New Roman" pitchFamily="18" charset="0"/>
              </a:rPr>
              <a:pPr>
                <a:spcBef>
                  <a:spcPct val="0"/>
                </a:spcBef>
                <a:buFontTx/>
                <a:buNone/>
              </a:pPr>
              <a:t>11</a:t>
            </a:fld>
            <a:endParaRPr lang="en-US" altLang="en-US" sz="1200" dirty="0">
              <a:latin typeface="Times New Roman" pitchFamily="18" charset="0"/>
            </a:endParaRPr>
          </a:p>
        </p:txBody>
      </p:sp>
      <p:sp>
        <p:nvSpPr>
          <p:cNvPr id="21" name="Date Placeholder 3"/>
          <p:cNvSpPr>
            <a:spLocks noGrp="1"/>
          </p:cNvSpPr>
          <p:nvPr>
            <p:ph type="dt" sz="quarter" idx="10"/>
          </p:nvPr>
        </p:nvSpPr>
        <p:spPr>
          <a:xfrm>
            <a:off x="685800" y="377825"/>
            <a:ext cx="160020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400" dirty="0" smtClean="0">
                <a:latin typeface="Times New Roman" pitchFamily="18" charset="0"/>
              </a:rPr>
              <a:t>May 2015</a:t>
            </a:r>
          </a:p>
        </p:txBody>
      </p:sp>
      <p:sp>
        <p:nvSpPr>
          <p:cNvPr id="20" name="Footer Placeholder 4"/>
          <p:cNvSpPr>
            <a:spLocks noGrp="1"/>
          </p:cNvSpPr>
          <p:nvPr>
            <p:ph type="ftr" sz="quarter" idx="11"/>
          </p:nvPr>
        </p:nvSpPr>
        <p:spPr>
          <a:xfrm>
            <a:off x="5486400" y="6475413"/>
            <a:ext cx="3124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smtClean="0">
                <a:latin typeface="Times New Roman" pitchFamily="18" charset="0"/>
              </a:rPr>
              <a:t>(Kiran </a:t>
            </a:r>
            <a:r>
              <a:rPr lang="en-US" altLang="en-US" sz="1200" dirty="0" err="1" smtClean="0">
                <a:latin typeface="Times New Roman" pitchFamily="18" charset="0"/>
              </a:rPr>
              <a:t>Bynam</a:t>
            </a:r>
            <a:r>
              <a:rPr lang="en-US" altLang="en-US" sz="1200" dirty="0" smtClean="0">
                <a:latin typeface="Times New Roman" pitchFamily="18" charset="0"/>
              </a:rPr>
              <a:t>, </a:t>
            </a:r>
            <a:r>
              <a:rPr lang="en-US" altLang="en-US" sz="1200" dirty="0" err="1" smtClean="0">
                <a:latin typeface="Times New Roman" pitchFamily="18" charset="0"/>
              </a:rPr>
              <a:t>Youngsoo</a:t>
            </a:r>
            <a:r>
              <a:rPr lang="en-US" altLang="en-US" sz="1200" dirty="0" smtClean="0">
                <a:latin typeface="Times New Roman" pitchFamily="18" charset="0"/>
              </a:rPr>
              <a:t> Kim </a:t>
            </a:r>
            <a:r>
              <a:rPr lang="en-US" altLang="en-US" sz="1200" i="1" dirty="0" smtClean="0">
                <a:latin typeface="Times New Roman" pitchFamily="18" charset="0"/>
              </a:rPr>
              <a:t>et.al.</a:t>
            </a:r>
            <a:r>
              <a:rPr lang="en-US" altLang="en-US" sz="1200" dirty="0" smtClean="0">
                <a:latin typeface="Times New Roman" pitchFamily="18" charset="0"/>
              </a:rPr>
              <a:t>, Samsung)</a:t>
            </a:r>
          </a:p>
        </p:txBody>
      </p:sp>
    </p:spTree>
    <p:extLst>
      <p:ext uri="{BB962C8B-B14F-4D97-AF65-F5344CB8AC3E}">
        <p14:creationId xmlns:p14="http://schemas.microsoft.com/office/powerpoint/2010/main" val="36930968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Bluetooth Low Energy: Acknowledged </a:t>
            </a:r>
            <a:r>
              <a:rPr lang="en-US" altLang="ko-KR" dirty="0" smtClean="0"/>
              <a:t>Transmission</a:t>
            </a:r>
            <a:endParaRPr lang="ko-KR" altLang="en-US" dirty="0"/>
          </a:p>
        </p:txBody>
      </p:sp>
      <p:sp>
        <p:nvSpPr>
          <p:cNvPr id="4" name="직사각형 9"/>
          <p:cNvSpPr>
            <a:spLocks noChangeArrowheads="1"/>
          </p:cNvSpPr>
          <p:nvPr/>
        </p:nvSpPr>
        <p:spPr bwMode="auto">
          <a:xfrm>
            <a:off x="4467173" y="5155610"/>
            <a:ext cx="791992" cy="420571"/>
          </a:xfrm>
          <a:prstGeom prst="rect">
            <a:avLst/>
          </a:prstGeom>
          <a:noFill/>
          <a:ln w="19050" algn="ctr">
            <a:solidFill>
              <a:schemeClr val="tx1"/>
            </a:solidFill>
            <a:round/>
            <a:headEnd/>
            <a:tailEnd/>
          </a:ln>
        </p:spPr>
        <p:txBody>
          <a:bodyPr wrap="none" lIns="91421" tIns="45710" rIns="91421" bIns="45710" anchor="ctr"/>
          <a:lstStyle/>
          <a:p>
            <a:pPr algn="ctr" latinLnBrk="0"/>
            <a:endParaRPr kumimoji="0" lang="ko-KR" altLang="en-US" b="1">
              <a:solidFill>
                <a:schemeClr val="tx2"/>
              </a:solidFill>
              <a:latin typeface="Arial" charset="0"/>
            </a:endParaRPr>
          </a:p>
        </p:txBody>
      </p:sp>
      <p:sp>
        <p:nvSpPr>
          <p:cNvPr id="5" name="직사각형 10"/>
          <p:cNvSpPr>
            <a:spLocks noChangeArrowheads="1"/>
          </p:cNvSpPr>
          <p:nvPr/>
        </p:nvSpPr>
        <p:spPr bwMode="auto">
          <a:xfrm>
            <a:off x="6712392" y="5155610"/>
            <a:ext cx="1921963" cy="420571"/>
          </a:xfrm>
          <a:prstGeom prst="rect">
            <a:avLst/>
          </a:prstGeom>
          <a:noFill/>
          <a:ln w="19050" algn="ctr">
            <a:solidFill>
              <a:schemeClr val="tx1"/>
            </a:solidFill>
            <a:round/>
            <a:headEnd/>
            <a:tailEnd/>
          </a:ln>
        </p:spPr>
        <p:txBody>
          <a:bodyPr wrap="none" lIns="91421" tIns="45710" rIns="91421" bIns="45710" anchor="ctr"/>
          <a:lstStyle/>
          <a:p>
            <a:pPr algn="ctr" latinLnBrk="0"/>
            <a:endParaRPr kumimoji="0" lang="ko-KR" altLang="en-US" b="1">
              <a:solidFill>
                <a:schemeClr val="tx2"/>
              </a:solidFill>
              <a:latin typeface="Arial" charset="0"/>
            </a:endParaRPr>
          </a:p>
        </p:txBody>
      </p:sp>
      <p:cxnSp>
        <p:nvCxnSpPr>
          <p:cNvPr id="6" name="직선 화살표 연결선 12"/>
          <p:cNvCxnSpPr>
            <a:cxnSpLocks noChangeShapeType="1"/>
          </p:cNvCxnSpPr>
          <p:nvPr/>
        </p:nvCxnSpPr>
        <p:spPr bwMode="auto">
          <a:xfrm>
            <a:off x="2733766" y="5365894"/>
            <a:ext cx="1728221" cy="0"/>
          </a:xfrm>
          <a:prstGeom prst="straightConnector1">
            <a:avLst/>
          </a:prstGeom>
          <a:noFill/>
          <a:ln w="19050">
            <a:solidFill>
              <a:schemeClr val="tx1"/>
            </a:solidFill>
            <a:round/>
            <a:headEnd type="arrow" w="med" len="med"/>
            <a:tailEnd type="arrow" w="med" len="med"/>
          </a:ln>
        </p:spPr>
      </p:cxnSp>
      <p:cxnSp>
        <p:nvCxnSpPr>
          <p:cNvPr id="7" name="직선 화살표 연결선 13"/>
          <p:cNvCxnSpPr>
            <a:cxnSpLocks noChangeShapeType="1"/>
          </p:cNvCxnSpPr>
          <p:nvPr/>
        </p:nvCxnSpPr>
        <p:spPr bwMode="auto">
          <a:xfrm>
            <a:off x="5259421" y="5365894"/>
            <a:ext cx="1465503" cy="0"/>
          </a:xfrm>
          <a:prstGeom prst="straightConnector1">
            <a:avLst/>
          </a:prstGeom>
          <a:noFill/>
          <a:ln w="19050">
            <a:solidFill>
              <a:schemeClr val="tx1"/>
            </a:solidFill>
            <a:round/>
            <a:headEnd type="arrow" w="med" len="med"/>
            <a:tailEnd type="arrow" w="med" len="med"/>
          </a:ln>
        </p:spPr>
      </p:cxnSp>
      <p:cxnSp>
        <p:nvCxnSpPr>
          <p:cNvPr id="8" name="직선 화살표 연결선 20"/>
          <p:cNvCxnSpPr>
            <a:cxnSpLocks noChangeShapeType="1"/>
          </p:cNvCxnSpPr>
          <p:nvPr/>
        </p:nvCxnSpPr>
        <p:spPr bwMode="auto">
          <a:xfrm>
            <a:off x="826285" y="5671250"/>
            <a:ext cx="5878286" cy="0"/>
          </a:xfrm>
          <a:prstGeom prst="straightConnector1">
            <a:avLst/>
          </a:prstGeom>
          <a:noFill/>
          <a:ln w="19050">
            <a:solidFill>
              <a:schemeClr val="tx1"/>
            </a:solidFill>
            <a:round/>
            <a:headEnd type="arrow" w="med" len="med"/>
            <a:tailEnd type="arrow" w="med" len="med"/>
          </a:ln>
        </p:spPr>
      </p:cxnSp>
      <p:sp>
        <p:nvSpPr>
          <p:cNvPr id="9" name="TextBox 8"/>
          <p:cNvSpPr txBox="1"/>
          <p:nvPr/>
        </p:nvSpPr>
        <p:spPr bwMode="auto">
          <a:xfrm>
            <a:off x="2645982" y="5670059"/>
            <a:ext cx="2517036" cy="261610"/>
          </a:xfrm>
          <a:prstGeom prst="rect">
            <a:avLst/>
          </a:prstGeom>
          <a:noFill/>
        </p:spPr>
        <p:txBody>
          <a:bodyPr wrap="none">
            <a:spAutoFit/>
          </a:bodyPr>
          <a:lstStyle/>
          <a:p>
            <a:pPr algn="ctr">
              <a:defRPr/>
            </a:pPr>
            <a:r>
              <a:rPr lang="en-US" altLang="ko-KR" sz="1100" dirty="0">
                <a:latin typeface="+mn-lt"/>
                <a:ea typeface="+mn-ea"/>
              </a:rPr>
              <a:t>Minimum Data Frame </a:t>
            </a:r>
            <a:r>
              <a:rPr lang="en-US" altLang="ko-KR" sz="1100" dirty="0" smtClean="0">
                <a:latin typeface="+mn-lt"/>
                <a:ea typeface="+mn-ea"/>
              </a:rPr>
              <a:t>Interval </a:t>
            </a:r>
            <a:r>
              <a:rPr lang="en-US" altLang="ko-KR" sz="1100" b="1" dirty="0" smtClean="0">
                <a:latin typeface="+mn-lt"/>
                <a:ea typeface="+mn-ea"/>
              </a:rPr>
              <a:t>756 us</a:t>
            </a:r>
            <a:endParaRPr lang="ko-KR" altLang="en-US" sz="1100" b="1" dirty="0">
              <a:latin typeface="+mn-lt"/>
              <a:ea typeface="+mn-ea"/>
            </a:endParaRPr>
          </a:p>
        </p:txBody>
      </p:sp>
      <p:sp>
        <p:nvSpPr>
          <p:cNvPr id="10" name="직사각형 10"/>
          <p:cNvSpPr>
            <a:spLocks noChangeArrowheads="1"/>
          </p:cNvSpPr>
          <p:nvPr/>
        </p:nvSpPr>
        <p:spPr bwMode="auto">
          <a:xfrm>
            <a:off x="817297" y="5155610"/>
            <a:ext cx="1921963" cy="420571"/>
          </a:xfrm>
          <a:prstGeom prst="rect">
            <a:avLst/>
          </a:prstGeom>
          <a:noFill/>
          <a:ln w="19050" algn="ctr">
            <a:solidFill>
              <a:schemeClr val="tx1"/>
            </a:solidFill>
            <a:round/>
            <a:headEnd/>
            <a:tailEnd/>
          </a:ln>
        </p:spPr>
        <p:txBody>
          <a:bodyPr wrap="none" lIns="91421" tIns="45710" rIns="91421" bIns="45710" anchor="ctr"/>
          <a:lstStyle/>
          <a:p>
            <a:pPr algn="ctr" latinLnBrk="0"/>
            <a:endParaRPr kumimoji="0" lang="ko-KR" altLang="en-US" b="1">
              <a:solidFill>
                <a:schemeClr val="tx2"/>
              </a:solidFill>
              <a:latin typeface="Arial" charset="0"/>
            </a:endParaRPr>
          </a:p>
        </p:txBody>
      </p:sp>
      <p:cxnSp>
        <p:nvCxnSpPr>
          <p:cNvPr id="11" name="직선 연결선 10"/>
          <p:cNvCxnSpPr/>
          <p:nvPr/>
        </p:nvCxnSpPr>
        <p:spPr bwMode="auto">
          <a:xfrm>
            <a:off x="817296" y="4883338"/>
            <a:ext cx="0" cy="1100945"/>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2" name="직선 연결선 11"/>
          <p:cNvCxnSpPr/>
          <p:nvPr/>
        </p:nvCxnSpPr>
        <p:spPr bwMode="auto">
          <a:xfrm>
            <a:off x="6710749" y="4883338"/>
            <a:ext cx="0" cy="1100945"/>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3" name="직사각형 10"/>
          <p:cNvSpPr>
            <a:spLocks noChangeArrowheads="1"/>
          </p:cNvSpPr>
          <p:nvPr/>
        </p:nvSpPr>
        <p:spPr bwMode="auto">
          <a:xfrm>
            <a:off x="822089" y="5155610"/>
            <a:ext cx="574346" cy="420571"/>
          </a:xfrm>
          <a:prstGeom prst="rect">
            <a:avLst/>
          </a:prstGeom>
          <a:noFill/>
          <a:ln w="19050" algn="ctr">
            <a:solidFill>
              <a:schemeClr val="tx1"/>
            </a:solidFill>
            <a:round/>
            <a:headEnd/>
            <a:tailEnd/>
          </a:ln>
        </p:spPr>
        <p:txBody>
          <a:bodyPr wrap="none" lIns="91421" tIns="45710" rIns="91421" bIns="45710" anchor="ctr"/>
          <a:lstStyle/>
          <a:p>
            <a:pPr algn="ctr" latinLnBrk="0"/>
            <a:endParaRPr kumimoji="0" lang="ko-KR" altLang="en-US" b="1">
              <a:solidFill>
                <a:schemeClr val="tx2"/>
              </a:solidFill>
              <a:latin typeface="Arial" charset="0"/>
            </a:endParaRPr>
          </a:p>
        </p:txBody>
      </p:sp>
      <p:sp>
        <p:nvSpPr>
          <p:cNvPr id="14" name="TextBox 13"/>
          <p:cNvSpPr txBox="1"/>
          <p:nvPr/>
        </p:nvSpPr>
        <p:spPr bwMode="auto">
          <a:xfrm>
            <a:off x="2693823" y="4839343"/>
            <a:ext cx="1824076" cy="430887"/>
          </a:xfrm>
          <a:prstGeom prst="rect">
            <a:avLst/>
          </a:prstGeom>
          <a:noFill/>
        </p:spPr>
        <p:txBody>
          <a:bodyPr wrap="square">
            <a:spAutoFit/>
          </a:bodyPr>
          <a:lstStyle/>
          <a:p>
            <a:pPr algn="ctr">
              <a:defRPr/>
            </a:pPr>
            <a:r>
              <a:rPr lang="en-US" altLang="ko-KR" sz="1100" dirty="0" smtClean="0">
                <a:latin typeface="+mn-lt"/>
                <a:ea typeface="+mn-ea"/>
              </a:rPr>
              <a:t>TX/RX Turnaround Time</a:t>
            </a:r>
          </a:p>
          <a:p>
            <a:pPr algn="ctr">
              <a:defRPr/>
            </a:pPr>
            <a:r>
              <a:rPr lang="en-US" altLang="ko-KR" sz="1100" b="1" dirty="0" smtClean="0">
                <a:latin typeface="+mn-lt"/>
                <a:ea typeface="+mn-ea"/>
              </a:rPr>
              <a:t>150 us</a:t>
            </a:r>
            <a:endParaRPr lang="ko-KR" altLang="en-US" sz="1100" b="1" dirty="0">
              <a:latin typeface="+mn-lt"/>
              <a:ea typeface="+mn-ea"/>
            </a:endParaRPr>
          </a:p>
        </p:txBody>
      </p:sp>
      <p:sp>
        <p:nvSpPr>
          <p:cNvPr id="15" name="TextBox 14"/>
          <p:cNvSpPr txBox="1"/>
          <p:nvPr/>
        </p:nvSpPr>
        <p:spPr bwMode="auto">
          <a:xfrm>
            <a:off x="5306893" y="4839343"/>
            <a:ext cx="1370560" cy="600164"/>
          </a:xfrm>
          <a:prstGeom prst="rect">
            <a:avLst/>
          </a:prstGeom>
          <a:noFill/>
        </p:spPr>
        <p:txBody>
          <a:bodyPr wrap="square">
            <a:spAutoFit/>
          </a:bodyPr>
          <a:lstStyle/>
          <a:p>
            <a:pPr algn="ctr">
              <a:defRPr/>
            </a:pPr>
            <a:r>
              <a:rPr lang="en-US" altLang="ko-KR" sz="1100" dirty="0" smtClean="0">
                <a:latin typeface="+mn-lt"/>
                <a:ea typeface="+mn-ea"/>
              </a:rPr>
              <a:t>Inter-Frame Spacing</a:t>
            </a:r>
          </a:p>
          <a:p>
            <a:pPr algn="ctr">
              <a:defRPr/>
            </a:pPr>
            <a:r>
              <a:rPr lang="en-US" altLang="ko-KR" sz="1100" b="1" dirty="0" smtClean="0">
                <a:latin typeface="+mn-lt"/>
                <a:ea typeface="+mn-ea"/>
              </a:rPr>
              <a:t>150 us</a:t>
            </a:r>
            <a:endParaRPr lang="ko-KR" altLang="en-US" sz="1100" b="1" dirty="0">
              <a:latin typeface="+mn-lt"/>
              <a:ea typeface="+mn-ea"/>
            </a:endParaRPr>
          </a:p>
        </p:txBody>
      </p:sp>
      <p:sp>
        <p:nvSpPr>
          <p:cNvPr id="16" name="TextBox 15"/>
          <p:cNvSpPr txBox="1"/>
          <p:nvPr/>
        </p:nvSpPr>
        <p:spPr bwMode="auto">
          <a:xfrm>
            <a:off x="1167511" y="4407295"/>
            <a:ext cx="1824076" cy="600164"/>
          </a:xfrm>
          <a:prstGeom prst="rect">
            <a:avLst/>
          </a:prstGeom>
          <a:noFill/>
        </p:spPr>
        <p:txBody>
          <a:bodyPr wrap="square">
            <a:spAutoFit/>
          </a:bodyPr>
          <a:lstStyle/>
          <a:p>
            <a:pPr algn="ctr">
              <a:defRPr/>
            </a:pPr>
            <a:r>
              <a:rPr lang="en-US" altLang="ko-KR" sz="1100" dirty="0" smtClean="0">
                <a:solidFill>
                  <a:srgbClr val="0070C0"/>
                </a:solidFill>
                <a:latin typeface="+mn-lt"/>
                <a:ea typeface="+mn-ea"/>
              </a:rPr>
              <a:t>Maximum</a:t>
            </a:r>
          </a:p>
          <a:p>
            <a:pPr algn="ctr">
              <a:defRPr/>
            </a:pPr>
            <a:r>
              <a:rPr lang="en-US" altLang="ko-KR" sz="1100" dirty="0" smtClean="0">
                <a:solidFill>
                  <a:srgbClr val="0070C0"/>
                </a:solidFill>
                <a:latin typeface="+mn-lt"/>
                <a:ea typeface="+mn-ea"/>
              </a:rPr>
              <a:t>Payload Size</a:t>
            </a:r>
          </a:p>
          <a:p>
            <a:pPr algn="ctr">
              <a:defRPr/>
            </a:pPr>
            <a:r>
              <a:rPr lang="en-US" altLang="ko-KR" sz="1100" b="1" dirty="0" smtClean="0">
                <a:solidFill>
                  <a:srgbClr val="0070C0"/>
                </a:solidFill>
                <a:latin typeface="+mn-lt"/>
                <a:ea typeface="+mn-ea"/>
              </a:rPr>
              <a:t>27 Byte</a:t>
            </a:r>
            <a:endParaRPr lang="ko-KR" altLang="en-US" sz="1100" b="1" dirty="0">
              <a:solidFill>
                <a:srgbClr val="0070C0"/>
              </a:solidFill>
              <a:latin typeface="+mn-lt"/>
              <a:ea typeface="+mn-ea"/>
            </a:endParaRPr>
          </a:p>
        </p:txBody>
      </p:sp>
      <p:sp>
        <p:nvSpPr>
          <p:cNvPr id="17" name="TextBox 16"/>
          <p:cNvSpPr txBox="1"/>
          <p:nvPr/>
        </p:nvSpPr>
        <p:spPr bwMode="auto">
          <a:xfrm>
            <a:off x="713134" y="4407295"/>
            <a:ext cx="859000" cy="600164"/>
          </a:xfrm>
          <a:prstGeom prst="rect">
            <a:avLst/>
          </a:prstGeom>
          <a:noFill/>
        </p:spPr>
        <p:txBody>
          <a:bodyPr wrap="square">
            <a:spAutoFit/>
          </a:bodyPr>
          <a:lstStyle/>
          <a:p>
            <a:pPr algn="ctr">
              <a:defRPr/>
            </a:pPr>
            <a:r>
              <a:rPr lang="en-US" altLang="ko-KR" sz="1100" dirty="0" smtClean="0">
                <a:latin typeface="+mn-lt"/>
                <a:ea typeface="+mn-ea"/>
              </a:rPr>
              <a:t>Packet</a:t>
            </a:r>
          </a:p>
          <a:p>
            <a:pPr algn="ctr">
              <a:defRPr/>
            </a:pPr>
            <a:r>
              <a:rPr lang="en-US" altLang="ko-KR" sz="1100" dirty="0" smtClean="0">
                <a:latin typeface="+mn-lt"/>
                <a:ea typeface="+mn-ea"/>
              </a:rPr>
              <a:t>Overhead</a:t>
            </a:r>
          </a:p>
          <a:p>
            <a:pPr algn="ctr">
              <a:defRPr/>
            </a:pPr>
            <a:r>
              <a:rPr lang="en-US" altLang="ko-KR" sz="1100" b="1" dirty="0" smtClean="0">
                <a:latin typeface="+mn-lt"/>
                <a:ea typeface="+mn-ea"/>
              </a:rPr>
              <a:t>8+12 Byte</a:t>
            </a:r>
            <a:endParaRPr lang="ko-KR" altLang="en-US" sz="1100" b="1" dirty="0">
              <a:latin typeface="+mn-lt"/>
              <a:ea typeface="+mn-ea"/>
            </a:endParaRPr>
          </a:p>
        </p:txBody>
      </p:sp>
      <p:sp>
        <p:nvSpPr>
          <p:cNvPr id="18" name="TextBox 17"/>
          <p:cNvSpPr txBox="1"/>
          <p:nvPr/>
        </p:nvSpPr>
        <p:spPr bwMode="auto">
          <a:xfrm>
            <a:off x="4391794" y="4625442"/>
            <a:ext cx="915100" cy="430887"/>
          </a:xfrm>
          <a:prstGeom prst="rect">
            <a:avLst/>
          </a:prstGeom>
          <a:noFill/>
        </p:spPr>
        <p:txBody>
          <a:bodyPr wrap="square">
            <a:spAutoFit/>
          </a:bodyPr>
          <a:lstStyle/>
          <a:p>
            <a:pPr algn="ctr">
              <a:defRPr/>
            </a:pPr>
            <a:r>
              <a:rPr lang="en-US" altLang="ko-KR" sz="1100" dirty="0" smtClean="0">
                <a:latin typeface="+mn-lt"/>
                <a:ea typeface="+mn-ea"/>
              </a:rPr>
              <a:t>ACK Size</a:t>
            </a:r>
          </a:p>
          <a:p>
            <a:pPr algn="ctr">
              <a:defRPr/>
            </a:pPr>
            <a:r>
              <a:rPr lang="en-US" altLang="ko-KR" sz="1100" b="1" dirty="0">
                <a:latin typeface="+mn-lt"/>
                <a:ea typeface="+mn-ea"/>
              </a:rPr>
              <a:t>8</a:t>
            </a:r>
            <a:r>
              <a:rPr lang="en-US" altLang="ko-KR" sz="1100" b="1" dirty="0" smtClean="0">
                <a:latin typeface="+mn-lt"/>
                <a:ea typeface="+mn-ea"/>
              </a:rPr>
              <a:t>+2 Byte</a:t>
            </a:r>
            <a:endParaRPr lang="ko-KR" altLang="en-US" sz="1100" b="1" dirty="0">
              <a:latin typeface="+mn-lt"/>
              <a:ea typeface="+mn-ea"/>
            </a:endParaRPr>
          </a:p>
        </p:txBody>
      </p:sp>
      <p:sp>
        <p:nvSpPr>
          <p:cNvPr id="35" name="TextBox 34"/>
          <p:cNvSpPr txBox="1"/>
          <p:nvPr/>
        </p:nvSpPr>
        <p:spPr bwMode="auto">
          <a:xfrm>
            <a:off x="4401949" y="5235089"/>
            <a:ext cx="922047" cy="261610"/>
          </a:xfrm>
          <a:prstGeom prst="rect">
            <a:avLst/>
          </a:prstGeom>
          <a:noFill/>
        </p:spPr>
        <p:txBody>
          <a:bodyPr wrap="none" anchor="ctr">
            <a:spAutoFit/>
          </a:bodyPr>
          <a:lstStyle/>
          <a:p>
            <a:pPr algn="ctr">
              <a:lnSpc>
                <a:spcPct val="100000"/>
              </a:lnSpc>
              <a:defRPr/>
            </a:pPr>
            <a:r>
              <a:rPr lang="en-US" altLang="ko-KR" sz="1100" dirty="0">
                <a:latin typeface="+mn-lt"/>
                <a:ea typeface="+mn-ea"/>
              </a:rPr>
              <a:t>ACK Frame</a:t>
            </a:r>
            <a:endParaRPr lang="ko-KR" altLang="en-US" sz="1100" dirty="0">
              <a:latin typeface="+mn-lt"/>
              <a:ea typeface="+mn-ea"/>
            </a:endParaRPr>
          </a:p>
        </p:txBody>
      </p:sp>
      <p:sp>
        <p:nvSpPr>
          <p:cNvPr id="36" name="TextBox 35"/>
          <p:cNvSpPr txBox="1"/>
          <p:nvPr/>
        </p:nvSpPr>
        <p:spPr bwMode="auto">
          <a:xfrm>
            <a:off x="7066157" y="5235089"/>
            <a:ext cx="928459" cy="261610"/>
          </a:xfrm>
          <a:prstGeom prst="rect">
            <a:avLst/>
          </a:prstGeom>
          <a:noFill/>
        </p:spPr>
        <p:txBody>
          <a:bodyPr wrap="none" anchor="ctr">
            <a:spAutoFit/>
          </a:bodyPr>
          <a:lstStyle/>
          <a:p>
            <a:pPr algn="ctr">
              <a:lnSpc>
                <a:spcPct val="100000"/>
              </a:lnSpc>
              <a:defRPr/>
            </a:pPr>
            <a:r>
              <a:rPr lang="en-US" altLang="ko-KR" sz="1100" dirty="0">
                <a:latin typeface="+mn-lt"/>
                <a:ea typeface="+mn-ea"/>
              </a:rPr>
              <a:t>Data Frame</a:t>
            </a:r>
            <a:endParaRPr lang="ko-KR" altLang="en-US" sz="1100" dirty="0">
              <a:latin typeface="+mn-lt"/>
              <a:ea typeface="+mn-ea"/>
            </a:endParaRPr>
          </a:p>
        </p:txBody>
      </p:sp>
      <p:sp>
        <p:nvSpPr>
          <p:cNvPr id="37" name="TextBox 36"/>
          <p:cNvSpPr txBox="1"/>
          <p:nvPr/>
        </p:nvSpPr>
        <p:spPr bwMode="auto">
          <a:xfrm>
            <a:off x="1628016" y="5235089"/>
            <a:ext cx="928459" cy="261610"/>
          </a:xfrm>
          <a:prstGeom prst="rect">
            <a:avLst/>
          </a:prstGeom>
          <a:noFill/>
        </p:spPr>
        <p:txBody>
          <a:bodyPr wrap="none" anchor="ctr">
            <a:spAutoFit/>
          </a:bodyPr>
          <a:lstStyle/>
          <a:p>
            <a:pPr algn="ctr">
              <a:lnSpc>
                <a:spcPct val="100000"/>
              </a:lnSpc>
              <a:defRPr/>
            </a:pPr>
            <a:r>
              <a:rPr lang="en-US" altLang="ko-KR" sz="1100" dirty="0">
                <a:latin typeface="+mn-lt"/>
                <a:ea typeface="+mn-ea"/>
              </a:rPr>
              <a:t>Data Frame</a:t>
            </a:r>
            <a:endParaRPr lang="ko-KR" altLang="en-US" sz="1100" dirty="0">
              <a:latin typeface="+mn-lt"/>
              <a:ea typeface="+mn-ea"/>
            </a:endParaRPr>
          </a:p>
        </p:txBody>
      </p:sp>
      <p:sp>
        <p:nvSpPr>
          <p:cNvPr id="42" name="TextBox 41"/>
          <p:cNvSpPr txBox="1"/>
          <p:nvPr/>
        </p:nvSpPr>
        <p:spPr bwMode="auto">
          <a:xfrm>
            <a:off x="6707891" y="5670058"/>
            <a:ext cx="1527982" cy="261610"/>
          </a:xfrm>
          <a:prstGeom prst="rect">
            <a:avLst/>
          </a:prstGeom>
          <a:noFill/>
        </p:spPr>
        <p:txBody>
          <a:bodyPr wrap="none">
            <a:spAutoFit/>
          </a:bodyPr>
          <a:lstStyle/>
          <a:p>
            <a:pPr algn="l">
              <a:defRPr/>
            </a:pPr>
            <a:r>
              <a:rPr lang="en-US" altLang="ko-KR" sz="1100" dirty="0" smtClean="0"/>
              <a:t>Throughput </a:t>
            </a:r>
            <a:r>
              <a:rPr lang="en-US" altLang="ko-KR" sz="1100" b="1" dirty="0" smtClean="0"/>
              <a:t>285.7 kbps</a:t>
            </a:r>
            <a:endParaRPr lang="ko-KR" altLang="en-US" sz="1100" b="1" dirty="0"/>
          </a:p>
        </p:txBody>
      </p:sp>
      <p:sp>
        <p:nvSpPr>
          <p:cNvPr id="43" name="TextBox 42"/>
          <p:cNvSpPr txBox="1"/>
          <p:nvPr/>
        </p:nvSpPr>
        <p:spPr>
          <a:xfrm>
            <a:off x="693526" y="6161901"/>
            <a:ext cx="1612044" cy="276999"/>
          </a:xfrm>
          <a:prstGeom prst="rect">
            <a:avLst/>
          </a:prstGeom>
          <a:noFill/>
        </p:spPr>
        <p:txBody>
          <a:bodyPr wrap="none" rtlCol="0">
            <a:spAutoFit/>
          </a:bodyPr>
          <a:lstStyle/>
          <a:p>
            <a:r>
              <a:rPr lang="en-US" altLang="ko-KR" dirty="0" smtClean="0"/>
              <a:t>PHY Overhead: 8 Byte</a:t>
            </a:r>
            <a:endParaRPr lang="ko-KR" altLang="en-US" dirty="0"/>
          </a:p>
        </p:txBody>
      </p:sp>
      <p:sp>
        <p:nvSpPr>
          <p:cNvPr id="44" name="TextBox 43"/>
          <p:cNvSpPr txBox="1"/>
          <p:nvPr/>
        </p:nvSpPr>
        <p:spPr>
          <a:xfrm>
            <a:off x="2148224" y="6161901"/>
            <a:ext cx="1737976" cy="276999"/>
          </a:xfrm>
          <a:prstGeom prst="rect">
            <a:avLst/>
          </a:prstGeom>
          <a:noFill/>
        </p:spPr>
        <p:txBody>
          <a:bodyPr wrap="none" rtlCol="0">
            <a:spAutoFit/>
          </a:bodyPr>
          <a:lstStyle/>
          <a:p>
            <a:r>
              <a:rPr lang="en-US" altLang="ko-KR" dirty="0" smtClean="0"/>
              <a:t>MAC Overhead: 12 Byte</a:t>
            </a:r>
            <a:endParaRPr lang="ko-KR" altLang="en-US" dirty="0"/>
          </a:p>
        </p:txBody>
      </p:sp>
      <p:sp>
        <p:nvSpPr>
          <p:cNvPr id="45" name="TextBox 44"/>
          <p:cNvSpPr txBox="1"/>
          <p:nvPr/>
        </p:nvSpPr>
        <p:spPr>
          <a:xfrm>
            <a:off x="3758327" y="6161901"/>
            <a:ext cx="1042273" cy="276999"/>
          </a:xfrm>
          <a:prstGeom prst="rect">
            <a:avLst/>
          </a:prstGeom>
          <a:noFill/>
        </p:spPr>
        <p:txBody>
          <a:bodyPr wrap="none" rtlCol="0">
            <a:spAutoFit/>
          </a:bodyPr>
          <a:lstStyle/>
          <a:p>
            <a:r>
              <a:rPr lang="en-US" altLang="ko-KR" dirty="0" smtClean="0"/>
              <a:t>Data: 27 Byte</a:t>
            </a:r>
            <a:endParaRPr lang="ko-KR" altLang="en-US" dirty="0"/>
          </a:p>
        </p:txBody>
      </p:sp>
      <p:sp>
        <p:nvSpPr>
          <p:cNvPr id="46" name="TextBox 45"/>
          <p:cNvSpPr txBox="1"/>
          <p:nvPr/>
        </p:nvSpPr>
        <p:spPr>
          <a:xfrm>
            <a:off x="4717611" y="6161901"/>
            <a:ext cx="997389" cy="276999"/>
          </a:xfrm>
          <a:prstGeom prst="rect">
            <a:avLst/>
          </a:prstGeom>
          <a:noFill/>
        </p:spPr>
        <p:txBody>
          <a:bodyPr wrap="none" rtlCol="0">
            <a:spAutoFit/>
          </a:bodyPr>
          <a:lstStyle/>
          <a:p>
            <a:r>
              <a:rPr lang="en-US" altLang="ko-KR" dirty="0" smtClean="0"/>
              <a:t>ACK: 2 Byte</a:t>
            </a:r>
            <a:endParaRPr lang="ko-KR" altLang="en-US" dirty="0"/>
          </a:p>
        </p:txBody>
      </p:sp>
      <p:cxnSp>
        <p:nvCxnSpPr>
          <p:cNvPr id="47" name="직선 화살표 연결선 46"/>
          <p:cNvCxnSpPr/>
          <p:nvPr/>
        </p:nvCxnSpPr>
        <p:spPr bwMode="auto">
          <a:xfrm>
            <a:off x="867527" y="5055684"/>
            <a:ext cx="756374" cy="1077483"/>
          </a:xfrm>
          <a:prstGeom prst="straightConnector1">
            <a:avLst/>
          </a:prstGeom>
          <a:solidFill>
            <a:schemeClr val="accent1"/>
          </a:solidFill>
          <a:ln w="12700" cap="flat" cmpd="sng" algn="ctr">
            <a:solidFill>
              <a:schemeClr val="tx1"/>
            </a:solidFill>
            <a:prstDash val="sysDot"/>
            <a:round/>
            <a:headEnd type="none" w="med" len="med"/>
            <a:tailEnd type="arrow"/>
          </a:ln>
          <a:effectLst/>
        </p:spPr>
      </p:cxnSp>
      <p:cxnSp>
        <p:nvCxnSpPr>
          <p:cNvPr id="49" name="직선 화살표 연결선 48"/>
          <p:cNvCxnSpPr/>
          <p:nvPr/>
        </p:nvCxnSpPr>
        <p:spPr bwMode="auto">
          <a:xfrm>
            <a:off x="1104939" y="5055684"/>
            <a:ext cx="2004745" cy="1077483"/>
          </a:xfrm>
          <a:prstGeom prst="straightConnector1">
            <a:avLst/>
          </a:prstGeom>
          <a:solidFill>
            <a:schemeClr val="accent1"/>
          </a:solidFill>
          <a:ln w="12700" cap="flat" cmpd="sng" algn="ctr">
            <a:solidFill>
              <a:schemeClr val="tx1"/>
            </a:solidFill>
            <a:prstDash val="sysDot"/>
            <a:round/>
            <a:headEnd type="none" w="med" len="med"/>
            <a:tailEnd type="arrow"/>
          </a:ln>
          <a:effectLst/>
        </p:spPr>
      </p:cxnSp>
      <p:cxnSp>
        <p:nvCxnSpPr>
          <p:cNvPr id="51" name="직선 화살표 연결선 50"/>
          <p:cNvCxnSpPr/>
          <p:nvPr/>
        </p:nvCxnSpPr>
        <p:spPr bwMode="auto">
          <a:xfrm>
            <a:off x="1990884" y="5049802"/>
            <a:ext cx="2003075" cy="1083365"/>
          </a:xfrm>
          <a:prstGeom prst="straightConnector1">
            <a:avLst/>
          </a:prstGeom>
          <a:solidFill>
            <a:schemeClr val="accent1"/>
          </a:solidFill>
          <a:ln w="12700" cap="flat" cmpd="sng" algn="ctr">
            <a:solidFill>
              <a:schemeClr val="tx1"/>
            </a:solidFill>
            <a:prstDash val="sysDot"/>
            <a:round/>
            <a:headEnd type="none" w="med" len="med"/>
            <a:tailEnd type="arrow"/>
          </a:ln>
          <a:effectLst/>
        </p:spPr>
      </p:cxnSp>
      <p:cxnSp>
        <p:nvCxnSpPr>
          <p:cNvPr id="53" name="직선 화살표 연결선 52"/>
          <p:cNvCxnSpPr/>
          <p:nvPr/>
        </p:nvCxnSpPr>
        <p:spPr bwMode="auto">
          <a:xfrm>
            <a:off x="4770783" y="5069680"/>
            <a:ext cx="155968" cy="1083365"/>
          </a:xfrm>
          <a:prstGeom prst="straightConnector1">
            <a:avLst/>
          </a:prstGeom>
          <a:solidFill>
            <a:schemeClr val="accent1"/>
          </a:solidFill>
          <a:ln w="12700" cap="flat" cmpd="sng" algn="ctr">
            <a:solidFill>
              <a:schemeClr val="tx1"/>
            </a:solidFill>
            <a:prstDash val="sysDot"/>
            <a:round/>
            <a:headEnd type="none" w="med" len="med"/>
            <a:tailEnd type="arrow"/>
          </a:ln>
          <a:effectLst/>
        </p:spPr>
      </p:cxnSp>
      <p:cxnSp>
        <p:nvCxnSpPr>
          <p:cNvPr id="55" name="직선 화살표 연결선 54"/>
          <p:cNvCxnSpPr/>
          <p:nvPr/>
        </p:nvCxnSpPr>
        <p:spPr bwMode="auto">
          <a:xfrm flipH="1">
            <a:off x="1605553" y="5055683"/>
            <a:ext cx="3005205" cy="1067544"/>
          </a:xfrm>
          <a:prstGeom prst="straightConnector1">
            <a:avLst/>
          </a:prstGeom>
          <a:solidFill>
            <a:schemeClr val="accent1"/>
          </a:solidFill>
          <a:ln w="12700" cap="flat" cmpd="sng" algn="ctr">
            <a:solidFill>
              <a:schemeClr val="tx1"/>
            </a:solidFill>
            <a:prstDash val="sysDot"/>
            <a:round/>
            <a:headEnd type="none" w="med" len="med"/>
            <a:tailEnd type="arrow"/>
          </a:ln>
          <a:effectLst/>
        </p:spPr>
      </p:cxnSp>
      <p:pic>
        <p:nvPicPr>
          <p:cNvPr id="5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385" y="1990857"/>
            <a:ext cx="5883597" cy="1036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0" name="직선 화살표 연결선 59"/>
          <p:cNvCxnSpPr/>
          <p:nvPr/>
        </p:nvCxnSpPr>
        <p:spPr bwMode="auto">
          <a:xfrm>
            <a:off x="2314423" y="2782944"/>
            <a:ext cx="1490340" cy="858822"/>
          </a:xfrm>
          <a:prstGeom prst="straightConnector1">
            <a:avLst/>
          </a:prstGeom>
          <a:solidFill>
            <a:schemeClr val="accent1"/>
          </a:solidFill>
          <a:ln w="12700" cap="flat" cmpd="sng" algn="ctr">
            <a:solidFill>
              <a:schemeClr val="tx1"/>
            </a:solidFill>
            <a:prstDash val="sysDot"/>
            <a:round/>
            <a:headEnd type="none" w="med" len="med"/>
            <a:tailEnd type="arrow"/>
          </a:ln>
          <a:effectLst/>
        </p:spPr>
      </p:cxnSp>
      <p:sp>
        <p:nvSpPr>
          <p:cNvPr id="61" name="TextBox 60"/>
          <p:cNvSpPr txBox="1"/>
          <p:nvPr/>
        </p:nvSpPr>
        <p:spPr>
          <a:xfrm>
            <a:off x="2813844" y="3594911"/>
            <a:ext cx="1612044" cy="276999"/>
          </a:xfrm>
          <a:prstGeom prst="rect">
            <a:avLst/>
          </a:prstGeom>
          <a:noFill/>
        </p:spPr>
        <p:txBody>
          <a:bodyPr wrap="none" rtlCol="0">
            <a:spAutoFit/>
          </a:bodyPr>
          <a:lstStyle/>
          <a:p>
            <a:r>
              <a:rPr lang="en-US" altLang="ko-KR" dirty="0" smtClean="0"/>
              <a:t>PHY Overhead: 8 Byte</a:t>
            </a:r>
            <a:endParaRPr lang="ko-KR" altLang="en-US" dirty="0"/>
          </a:p>
        </p:txBody>
      </p:sp>
      <p:cxnSp>
        <p:nvCxnSpPr>
          <p:cNvPr id="62" name="직선 화살표 연결선 61"/>
          <p:cNvCxnSpPr/>
          <p:nvPr/>
        </p:nvCxnSpPr>
        <p:spPr bwMode="auto">
          <a:xfrm>
            <a:off x="3643801" y="2782944"/>
            <a:ext cx="160962" cy="858822"/>
          </a:xfrm>
          <a:prstGeom prst="straightConnector1">
            <a:avLst/>
          </a:prstGeom>
          <a:solidFill>
            <a:schemeClr val="accent1"/>
          </a:solidFill>
          <a:ln w="12700" cap="flat" cmpd="sng" algn="ctr">
            <a:solidFill>
              <a:schemeClr val="tx1"/>
            </a:solidFill>
            <a:prstDash val="sysDot"/>
            <a:round/>
            <a:headEnd type="none" w="med" len="med"/>
            <a:tailEnd type="arrow"/>
          </a:ln>
          <a:effectLst/>
        </p:spPr>
      </p:cxnSp>
      <p:cxnSp>
        <p:nvCxnSpPr>
          <p:cNvPr id="63" name="직선 화살표 연결선 62"/>
          <p:cNvCxnSpPr/>
          <p:nvPr/>
        </p:nvCxnSpPr>
        <p:spPr bwMode="auto">
          <a:xfrm flipH="1">
            <a:off x="3804763" y="2782944"/>
            <a:ext cx="2872411" cy="858822"/>
          </a:xfrm>
          <a:prstGeom prst="straightConnector1">
            <a:avLst/>
          </a:prstGeom>
          <a:solidFill>
            <a:schemeClr val="accent1"/>
          </a:solidFill>
          <a:ln w="12700" cap="flat" cmpd="sng" algn="ctr">
            <a:solidFill>
              <a:schemeClr val="tx1"/>
            </a:solidFill>
            <a:prstDash val="sysDot"/>
            <a:round/>
            <a:headEnd type="none" w="med" len="med"/>
            <a:tailEnd type="arrow"/>
          </a:ln>
          <a:effectLst/>
        </p:spPr>
      </p:cxnSp>
      <p:sp>
        <p:nvSpPr>
          <p:cNvPr id="64" name="TextBox 63"/>
          <p:cNvSpPr txBox="1"/>
          <p:nvPr/>
        </p:nvSpPr>
        <p:spPr>
          <a:xfrm>
            <a:off x="4530272" y="3594911"/>
            <a:ext cx="1737976" cy="276999"/>
          </a:xfrm>
          <a:prstGeom prst="rect">
            <a:avLst/>
          </a:prstGeom>
          <a:noFill/>
        </p:spPr>
        <p:txBody>
          <a:bodyPr wrap="none" rtlCol="0">
            <a:spAutoFit/>
          </a:bodyPr>
          <a:lstStyle/>
          <a:p>
            <a:r>
              <a:rPr lang="en-US" altLang="ko-KR" dirty="0" smtClean="0"/>
              <a:t>MAC Overhead: 12 Byte</a:t>
            </a:r>
            <a:endParaRPr lang="ko-KR" altLang="en-US" dirty="0"/>
          </a:p>
        </p:txBody>
      </p:sp>
      <p:cxnSp>
        <p:nvCxnSpPr>
          <p:cNvPr id="65" name="직선 화살표 연결선 64"/>
          <p:cNvCxnSpPr/>
          <p:nvPr/>
        </p:nvCxnSpPr>
        <p:spPr bwMode="auto">
          <a:xfrm>
            <a:off x="5469543" y="2782945"/>
            <a:ext cx="96739" cy="829005"/>
          </a:xfrm>
          <a:prstGeom prst="straightConnector1">
            <a:avLst/>
          </a:prstGeom>
          <a:solidFill>
            <a:schemeClr val="accent1"/>
          </a:solidFill>
          <a:ln w="12700" cap="flat" cmpd="sng" algn="ctr">
            <a:solidFill>
              <a:schemeClr val="tx1"/>
            </a:solidFill>
            <a:prstDash val="sysDot"/>
            <a:round/>
            <a:headEnd type="none" w="med" len="med"/>
            <a:tailEnd type="arrow"/>
          </a:ln>
          <a:effectLst/>
        </p:spPr>
      </p:cxnSp>
      <p:sp>
        <p:nvSpPr>
          <p:cNvPr id="66" name="TextBox 65"/>
          <p:cNvSpPr txBox="1"/>
          <p:nvPr/>
        </p:nvSpPr>
        <p:spPr>
          <a:xfrm>
            <a:off x="6410975" y="3594911"/>
            <a:ext cx="1042273" cy="276999"/>
          </a:xfrm>
          <a:prstGeom prst="rect">
            <a:avLst/>
          </a:prstGeom>
          <a:noFill/>
        </p:spPr>
        <p:txBody>
          <a:bodyPr wrap="none" rtlCol="0">
            <a:spAutoFit/>
          </a:bodyPr>
          <a:lstStyle/>
          <a:p>
            <a:r>
              <a:rPr lang="en-US" altLang="ko-KR" dirty="0" smtClean="0"/>
              <a:t>Data: 27 Byte</a:t>
            </a:r>
            <a:endParaRPr lang="ko-KR" altLang="en-US" dirty="0"/>
          </a:p>
        </p:txBody>
      </p:sp>
      <p:cxnSp>
        <p:nvCxnSpPr>
          <p:cNvPr id="67" name="직선 화살표 연결선 66"/>
          <p:cNvCxnSpPr>
            <a:endCxn id="66" idx="0"/>
          </p:cNvCxnSpPr>
          <p:nvPr/>
        </p:nvCxnSpPr>
        <p:spPr bwMode="auto">
          <a:xfrm>
            <a:off x="5545436" y="2782944"/>
            <a:ext cx="1386676" cy="811967"/>
          </a:xfrm>
          <a:prstGeom prst="straightConnector1">
            <a:avLst/>
          </a:prstGeom>
          <a:solidFill>
            <a:schemeClr val="accent1"/>
          </a:solidFill>
          <a:ln w="12700" cap="flat" cmpd="sng" algn="ctr">
            <a:solidFill>
              <a:schemeClr val="tx1"/>
            </a:solidFill>
            <a:prstDash val="sysDot"/>
            <a:round/>
            <a:headEnd type="none" w="med" len="med"/>
            <a:tailEnd type="arrow"/>
          </a:ln>
          <a:effectLst/>
        </p:spPr>
      </p:cxnSp>
      <p:sp>
        <p:nvSpPr>
          <p:cNvPr id="50" name="Slide Number Placeholder 3"/>
          <p:cNvSpPr>
            <a:spLocks noGrp="1"/>
          </p:cNvSpPr>
          <p:nvPr>
            <p:ph type="sldNum" sz="quarter" idx="12"/>
          </p:nvPr>
        </p:nvSpPr>
        <p:spPr>
          <a:xfrm>
            <a:off x="4344988"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a:latin typeface="Times New Roman" pitchFamily="18" charset="0"/>
              </a:rPr>
              <a:t>Slide </a:t>
            </a:r>
            <a:fld id="{3089E93B-7258-4CC0-854C-EFEEBF5C865F}" type="slidenum">
              <a:rPr lang="en-US" altLang="en-US" sz="1200">
                <a:latin typeface="Times New Roman" pitchFamily="18" charset="0"/>
              </a:rPr>
              <a:pPr>
                <a:spcBef>
                  <a:spcPct val="0"/>
                </a:spcBef>
                <a:buFontTx/>
                <a:buNone/>
              </a:pPr>
              <a:t>12</a:t>
            </a:fld>
            <a:endParaRPr lang="en-US" altLang="en-US" sz="1200" dirty="0">
              <a:latin typeface="Times New Roman" pitchFamily="18" charset="0"/>
            </a:endParaRPr>
          </a:p>
        </p:txBody>
      </p:sp>
      <p:sp>
        <p:nvSpPr>
          <p:cNvPr id="54" name="Date Placeholder 3"/>
          <p:cNvSpPr>
            <a:spLocks noGrp="1"/>
          </p:cNvSpPr>
          <p:nvPr>
            <p:ph type="dt" sz="quarter" idx="10"/>
          </p:nvPr>
        </p:nvSpPr>
        <p:spPr>
          <a:xfrm>
            <a:off x="685800" y="377825"/>
            <a:ext cx="160020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400" dirty="0" smtClean="0">
                <a:latin typeface="Times New Roman" pitchFamily="18" charset="0"/>
              </a:rPr>
              <a:t>May 2015</a:t>
            </a:r>
          </a:p>
        </p:txBody>
      </p:sp>
      <p:sp>
        <p:nvSpPr>
          <p:cNvPr id="52" name="Footer Placeholder 4"/>
          <p:cNvSpPr>
            <a:spLocks noGrp="1"/>
          </p:cNvSpPr>
          <p:nvPr>
            <p:ph type="ftr" sz="quarter" idx="11"/>
          </p:nvPr>
        </p:nvSpPr>
        <p:spPr>
          <a:xfrm>
            <a:off x="5486400" y="6475413"/>
            <a:ext cx="3124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smtClean="0">
                <a:latin typeface="Times New Roman" pitchFamily="18" charset="0"/>
              </a:rPr>
              <a:t>(Kiran </a:t>
            </a:r>
            <a:r>
              <a:rPr lang="en-US" altLang="en-US" sz="1200" dirty="0" err="1" smtClean="0">
                <a:latin typeface="Times New Roman" pitchFamily="18" charset="0"/>
              </a:rPr>
              <a:t>Bynam</a:t>
            </a:r>
            <a:r>
              <a:rPr lang="en-US" altLang="en-US" sz="1200" dirty="0" smtClean="0">
                <a:latin typeface="Times New Roman" pitchFamily="18" charset="0"/>
              </a:rPr>
              <a:t>, </a:t>
            </a:r>
            <a:r>
              <a:rPr lang="en-US" altLang="en-US" sz="1200" dirty="0" err="1" smtClean="0">
                <a:latin typeface="Times New Roman" pitchFamily="18" charset="0"/>
              </a:rPr>
              <a:t>Youngsoo</a:t>
            </a:r>
            <a:r>
              <a:rPr lang="en-US" altLang="en-US" sz="1200" dirty="0" smtClean="0">
                <a:latin typeface="Times New Roman" pitchFamily="18" charset="0"/>
              </a:rPr>
              <a:t> Kim </a:t>
            </a:r>
            <a:r>
              <a:rPr lang="en-US" altLang="en-US" sz="1200" i="1" dirty="0" smtClean="0">
                <a:latin typeface="Times New Roman" pitchFamily="18" charset="0"/>
              </a:rPr>
              <a:t>et.al.</a:t>
            </a:r>
            <a:r>
              <a:rPr lang="en-US" altLang="en-US" sz="1200" dirty="0" smtClean="0">
                <a:latin typeface="Times New Roman" pitchFamily="18" charset="0"/>
              </a:rPr>
              <a:t>, Samsung)</a:t>
            </a:r>
          </a:p>
        </p:txBody>
      </p:sp>
    </p:spTree>
    <p:extLst>
      <p:ext uri="{BB962C8B-B14F-4D97-AF65-F5344CB8AC3E}">
        <p14:creationId xmlns:p14="http://schemas.microsoft.com/office/powerpoint/2010/main" val="30517827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802.15.4 - </a:t>
            </a:r>
            <a:r>
              <a:rPr lang="en-US" altLang="ko-KR" dirty="0" smtClean="0"/>
              <a:t>MAC: </a:t>
            </a:r>
            <a:r>
              <a:rPr lang="en-US" altLang="ko-KR" dirty="0"/>
              <a:t>Overview </a:t>
            </a:r>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650334" y="1773273"/>
                <a:ext cx="8242146" cy="3957302"/>
              </a:xfrm>
              <a:prstGeom prst="rect">
                <a:avLst/>
              </a:prstGeom>
              <a:noFill/>
            </p:spPr>
            <p:txBody>
              <a:bodyPr wrap="square" rtlCol="0">
                <a:spAutoFit/>
              </a:bodyPr>
              <a:lstStyle/>
              <a:p>
                <a:pPr marL="285750" indent="-285750" algn="l">
                  <a:lnSpc>
                    <a:spcPct val="114000"/>
                  </a:lnSpc>
                  <a:spcBef>
                    <a:spcPct val="0"/>
                  </a:spcBef>
                  <a:buFont typeface="Arial" panose="020B0604020202020204" pitchFamily="34" charset="0"/>
                  <a:buChar char="•"/>
                </a:pPr>
                <a:r>
                  <a:rPr lang="en-US" sz="1800" dirty="0" smtClean="0">
                    <a:solidFill>
                      <a:srgbClr val="000000"/>
                    </a:solidFill>
                    <a:ea typeface="맑은 고딕"/>
                    <a:cs typeface="Times New Roman" panose="02020603050405020304" pitchFamily="18" charset="0"/>
                  </a:rPr>
                  <a:t>Active Period </a:t>
                </a:r>
              </a:p>
              <a:p>
                <a:pPr marL="625475" lvl="1" indent="-168275" algn="l">
                  <a:lnSpc>
                    <a:spcPct val="114000"/>
                  </a:lnSpc>
                  <a:spcBef>
                    <a:spcPct val="0"/>
                  </a:spcBef>
                  <a:buFontTx/>
                  <a:buChar char="-"/>
                </a:pPr>
                <a:r>
                  <a:rPr lang="en-US" sz="1400" dirty="0" smtClean="0">
                    <a:solidFill>
                      <a:srgbClr val="000000"/>
                    </a:solidFill>
                    <a:ea typeface="맑은 고딕"/>
                    <a:cs typeface="Times New Roman" panose="02020603050405020304" pitchFamily="18" charset="0"/>
                  </a:rPr>
                  <a:t>Divided into 16 equal slots of duration </a:t>
                </a:r>
                <a14:m>
                  <m:oMath xmlns:m="http://schemas.openxmlformats.org/officeDocument/2006/math">
                    <m:sSup>
                      <m:sSupPr>
                        <m:ctrlPr>
                          <a:rPr lang="en-US" sz="1400" i="1" smtClean="0">
                            <a:solidFill>
                              <a:srgbClr val="000000"/>
                            </a:solidFill>
                            <a:latin typeface="Cambria Math" charset="0"/>
                          </a:rPr>
                        </m:ctrlPr>
                      </m:sSupPr>
                      <m:e>
                        <m:r>
                          <a:rPr lang="en-US" sz="1400" i="1" smtClean="0">
                            <a:solidFill>
                              <a:srgbClr val="000000"/>
                            </a:solidFill>
                            <a:latin typeface="Cambria Math"/>
                          </a:rPr>
                          <m:t>2</m:t>
                        </m:r>
                      </m:e>
                      <m:sup>
                        <m:r>
                          <a:rPr lang="en-US" sz="1400" i="1" smtClean="0">
                            <a:solidFill>
                              <a:srgbClr val="000000"/>
                            </a:solidFill>
                            <a:latin typeface="Cambria Math"/>
                          </a:rPr>
                          <m:t>𝑆𝑂</m:t>
                        </m:r>
                      </m:sup>
                    </m:sSup>
                    <m:r>
                      <a:rPr lang="en-US" sz="1400" i="1" smtClean="0">
                        <a:solidFill>
                          <a:srgbClr val="000000"/>
                        </a:solidFill>
                        <a:latin typeface="Cambria Math"/>
                      </a:rPr>
                      <m:t>×</m:t>
                    </m:r>
                    <m:r>
                      <a:rPr lang="en-US" sz="1400" i="1" smtClean="0">
                        <a:solidFill>
                          <a:srgbClr val="000000"/>
                        </a:solidFill>
                        <a:latin typeface="Cambria Math"/>
                      </a:rPr>
                      <m:t>𝑎𝐵𝑎𝑠𝑒𝑆𝑙𝑜𝑡𝐷𝑢𝑟𝑎𝑡𝑖𝑜𝑛</m:t>
                    </m:r>
                  </m:oMath>
                </a14:m>
                <a:endParaRPr lang="en-US" sz="1400" i="1" dirty="0" smtClean="0">
                  <a:solidFill>
                    <a:srgbClr val="000000"/>
                  </a:solidFill>
                  <a:ea typeface="굴림" pitchFamily="50" charset="-127"/>
                  <a:cs typeface="Times New Roman" panose="02020603050405020304" pitchFamily="18" charset="0"/>
                </a:endParaRPr>
              </a:p>
              <a:p>
                <a:pPr marL="625475" lvl="1" indent="-168275">
                  <a:lnSpc>
                    <a:spcPct val="114000"/>
                  </a:lnSpc>
                  <a:buFontTx/>
                  <a:buChar char="-"/>
                </a:pPr>
                <a14:m>
                  <m:oMath xmlns:m="http://schemas.openxmlformats.org/officeDocument/2006/math">
                    <m:r>
                      <a:rPr lang="en-US" sz="1400">
                        <a:solidFill>
                          <a:srgbClr val="000000"/>
                        </a:solidFill>
                        <a:latin typeface="Cambria Math" charset="0"/>
                        <a:ea typeface="맑은 고딕"/>
                        <a:cs typeface="Times New Roman" panose="02020603050405020304" pitchFamily="18" charset="0"/>
                      </a:rPr>
                      <m:t>𝑎𝐵𝑎𝑠𝑒𝑆𝑙𝑜𝑡𝐷𝑢𝑟𝑎𝑡𝑖𝑜𝑛</m:t>
                    </m:r>
                  </m:oMath>
                </a14:m>
                <a:r>
                  <a:rPr lang="en-US" sz="1400" dirty="0">
                    <a:solidFill>
                      <a:srgbClr val="000000"/>
                    </a:solidFill>
                    <a:ea typeface="맑은 고딕"/>
                    <a:cs typeface="Times New Roman" panose="02020603050405020304" pitchFamily="18" charset="0"/>
                  </a:rPr>
                  <a:t>=60 symbols = 960 </a:t>
                </a:r>
                <a14:m>
                  <m:oMath xmlns:m="http://schemas.openxmlformats.org/officeDocument/2006/math">
                    <m:r>
                      <a:rPr lang="en-US" sz="1400">
                        <a:solidFill>
                          <a:srgbClr val="000000"/>
                        </a:solidFill>
                        <a:latin typeface="Cambria Math" charset="0"/>
                        <a:ea typeface="맑은 고딕"/>
                        <a:cs typeface="Times New Roman" panose="02020603050405020304" pitchFamily="18" charset="0"/>
                      </a:rPr>
                      <m:t>𝜇</m:t>
                    </m:r>
                    <m:r>
                      <m:rPr>
                        <m:sty m:val="p"/>
                      </m:rPr>
                      <a:rPr lang="en-US" sz="1400">
                        <a:solidFill>
                          <a:srgbClr val="000000"/>
                        </a:solidFill>
                        <a:latin typeface="Cambria Math" charset="0"/>
                        <a:ea typeface="맑은 고딕"/>
                        <a:cs typeface="Times New Roman" panose="02020603050405020304" pitchFamily="18" charset="0"/>
                      </a:rPr>
                      <m:t>s</m:t>
                    </m:r>
                    <m:r>
                      <a:rPr lang="en-US" sz="1400">
                        <a:solidFill>
                          <a:srgbClr val="000000"/>
                        </a:solidFill>
                        <a:latin typeface="Cambria Math" charset="0"/>
                        <a:ea typeface="맑은 고딕"/>
                        <a:cs typeface="Times New Roman" panose="02020603050405020304" pitchFamily="18" charset="0"/>
                      </a:rPr>
                      <m:t> </m:t>
                    </m:r>
                  </m:oMath>
                </a14:m>
                <a:endParaRPr lang="en-US" sz="1400" dirty="0">
                  <a:solidFill>
                    <a:srgbClr val="000000"/>
                  </a:solidFill>
                  <a:ea typeface="맑은 고딕"/>
                  <a:cs typeface="Times New Roman" panose="02020603050405020304" pitchFamily="18" charset="0"/>
                </a:endParaRPr>
              </a:p>
              <a:p>
                <a:pPr marL="742950" lvl="1" indent="-285750" algn="l">
                  <a:lnSpc>
                    <a:spcPct val="114000"/>
                  </a:lnSpc>
                  <a:spcBef>
                    <a:spcPct val="0"/>
                  </a:spcBef>
                  <a:buFont typeface="Arial" panose="020B0604020202020204" pitchFamily="34" charset="0"/>
                  <a:buChar char="•"/>
                </a:pPr>
                <a:endParaRPr lang="en-US" sz="1400" dirty="0">
                  <a:solidFill>
                    <a:srgbClr val="000000"/>
                  </a:solidFill>
                  <a:ea typeface="맑은 고딕"/>
                  <a:cs typeface="Times New Roman" panose="02020603050405020304" pitchFamily="18" charset="0"/>
                </a:endParaRPr>
              </a:p>
              <a:p>
                <a:pPr marL="742950" lvl="1" indent="-285750" algn="l">
                  <a:lnSpc>
                    <a:spcPct val="114000"/>
                  </a:lnSpc>
                  <a:spcBef>
                    <a:spcPct val="0"/>
                  </a:spcBef>
                  <a:buFont typeface="Arial" panose="020B0604020202020204" pitchFamily="34" charset="0"/>
                  <a:buChar char="•"/>
                </a:pPr>
                <a:endParaRPr lang="en-US" sz="1400" dirty="0">
                  <a:solidFill>
                    <a:srgbClr val="000000"/>
                  </a:solidFill>
                  <a:ea typeface="맑은 고딕"/>
                  <a:cs typeface="Times New Roman" panose="02020603050405020304" pitchFamily="18" charset="0"/>
                </a:endParaRPr>
              </a:p>
              <a:p>
                <a:pPr marL="285750" indent="-285750" algn="l">
                  <a:lnSpc>
                    <a:spcPct val="114000"/>
                  </a:lnSpc>
                  <a:spcBef>
                    <a:spcPct val="0"/>
                  </a:spcBef>
                  <a:buFont typeface="Arial" panose="020B0604020202020204" pitchFamily="34" charset="0"/>
                  <a:buChar char="•"/>
                </a:pPr>
                <a:r>
                  <a:rPr lang="en-US" sz="1800" dirty="0" smtClean="0">
                    <a:solidFill>
                      <a:srgbClr val="000000"/>
                    </a:solidFill>
                    <a:ea typeface="맑은 고딕"/>
                    <a:cs typeface="Times New Roman" panose="02020603050405020304" pitchFamily="18" charset="0"/>
                  </a:rPr>
                  <a:t>Contention Access Period (CAP)</a:t>
                </a:r>
              </a:p>
              <a:p>
                <a:pPr marL="625475" lvl="1" indent="-168275">
                  <a:lnSpc>
                    <a:spcPct val="114000"/>
                  </a:lnSpc>
                  <a:buFontTx/>
                  <a:buChar char="-"/>
                </a:pPr>
                <a:r>
                  <a:rPr lang="en-US" sz="1400" dirty="0">
                    <a:solidFill>
                      <a:srgbClr val="000000"/>
                    </a:solidFill>
                    <a:ea typeface="맑은 고딕"/>
                    <a:cs typeface="Times New Roman" panose="02020603050405020304" pitchFamily="18" charset="0"/>
                  </a:rPr>
                  <a:t>The minimum CAP duration is </a:t>
                </a:r>
                <a14:m>
                  <m:oMath xmlns:m="http://schemas.openxmlformats.org/officeDocument/2006/math">
                    <m:r>
                      <a:rPr lang="en-US" sz="1400">
                        <a:solidFill>
                          <a:srgbClr val="000000"/>
                        </a:solidFill>
                        <a:latin typeface="Cambria Math" charset="0"/>
                        <a:ea typeface="맑은 고딕"/>
                        <a:cs typeface="Times New Roman" panose="02020603050405020304" pitchFamily="18" charset="0"/>
                      </a:rPr>
                      <m:t>440</m:t>
                    </m:r>
                    <m:sSub>
                      <m:sSubPr>
                        <m:ctrlPr>
                          <a:rPr lang="en-US" sz="1400" i="1">
                            <a:solidFill>
                              <a:srgbClr val="000000"/>
                            </a:solidFill>
                            <a:latin typeface="Cambria Math" charset="0"/>
                            <a:ea typeface="맑은 고딕"/>
                            <a:cs typeface="Times New Roman" panose="02020603050405020304" pitchFamily="18" charset="0"/>
                          </a:rPr>
                        </m:ctrlPr>
                      </m:sSubPr>
                      <m:e>
                        <m:r>
                          <a:rPr lang="en-US" sz="1400">
                            <a:solidFill>
                              <a:srgbClr val="000000"/>
                            </a:solidFill>
                            <a:latin typeface="Cambria Math" charset="0"/>
                            <a:ea typeface="맑은 고딕"/>
                            <a:cs typeface="Times New Roman" panose="02020603050405020304" pitchFamily="18" charset="0"/>
                          </a:rPr>
                          <m:t>𝑇</m:t>
                        </m:r>
                      </m:e>
                      <m:sub>
                        <m:r>
                          <a:rPr lang="en-US" sz="1400">
                            <a:solidFill>
                              <a:srgbClr val="000000"/>
                            </a:solidFill>
                            <a:latin typeface="Cambria Math" charset="0"/>
                            <a:ea typeface="맑은 고딕"/>
                            <a:cs typeface="Times New Roman" panose="02020603050405020304" pitchFamily="18" charset="0"/>
                          </a:rPr>
                          <m:t>𝑠</m:t>
                        </m:r>
                      </m:sub>
                    </m:sSub>
                  </m:oMath>
                </a14:m>
                <a:endParaRPr lang="en-US" sz="1400" dirty="0">
                  <a:solidFill>
                    <a:srgbClr val="000000"/>
                  </a:solidFill>
                  <a:ea typeface="맑은 고딕"/>
                  <a:cs typeface="Times New Roman" panose="02020603050405020304" pitchFamily="18" charset="0"/>
                </a:endParaRPr>
              </a:p>
              <a:p>
                <a:pPr marL="625475" lvl="1" indent="-168275">
                  <a:lnSpc>
                    <a:spcPct val="114000"/>
                  </a:lnSpc>
                  <a:buFontTx/>
                  <a:buChar char="-"/>
                </a:pPr>
                <a:r>
                  <a:rPr lang="en-US" sz="1400" dirty="0">
                    <a:solidFill>
                      <a:srgbClr val="000000"/>
                    </a:solidFill>
                    <a:ea typeface="맑은 고딕"/>
                    <a:cs typeface="Times New Roman" panose="02020603050405020304" pitchFamily="18" charset="0"/>
                  </a:rPr>
                  <a:t>CSMA/CA in CAP is implemented using units of time called Back Off Period = </a:t>
                </a:r>
                <a14:m>
                  <m:oMath xmlns:m="http://schemas.openxmlformats.org/officeDocument/2006/math">
                    <m:sSub>
                      <m:sSubPr>
                        <m:ctrlPr>
                          <a:rPr lang="en-US" sz="1400" i="1">
                            <a:solidFill>
                              <a:srgbClr val="000000"/>
                            </a:solidFill>
                            <a:latin typeface="Cambria Math" charset="0"/>
                            <a:ea typeface="맑은 고딕"/>
                            <a:cs typeface="Times New Roman" panose="02020603050405020304" pitchFamily="18" charset="0"/>
                          </a:rPr>
                        </m:ctrlPr>
                      </m:sSubPr>
                      <m:e>
                        <m:r>
                          <a:rPr lang="en-US" sz="1400">
                            <a:solidFill>
                              <a:srgbClr val="000000"/>
                            </a:solidFill>
                            <a:latin typeface="Cambria Math" charset="0"/>
                            <a:ea typeface="맑은 고딕"/>
                            <a:cs typeface="Times New Roman" panose="02020603050405020304" pitchFamily="18" charset="0"/>
                          </a:rPr>
                          <m:t>20</m:t>
                        </m:r>
                        <m:r>
                          <a:rPr lang="en-US" sz="1400">
                            <a:solidFill>
                              <a:srgbClr val="000000"/>
                            </a:solidFill>
                            <a:latin typeface="Cambria Math" charset="0"/>
                            <a:ea typeface="맑은 고딕"/>
                            <a:cs typeface="Times New Roman" panose="02020603050405020304" pitchFamily="18" charset="0"/>
                          </a:rPr>
                          <m:t>𝑇</m:t>
                        </m:r>
                      </m:e>
                      <m:sub>
                        <m:r>
                          <a:rPr lang="en-US" sz="1400">
                            <a:solidFill>
                              <a:srgbClr val="000000"/>
                            </a:solidFill>
                            <a:latin typeface="Cambria Math" charset="0"/>
                            <a:ea typeface="맑은 고딕"/>
                            <a:cs typeface="Times New Roman" panose="02020603050405020304" pitchFamily="18" charset="0"/>
                          </a:rPr>
                          <m:t>𝑠</m:t>
                        </m:r>
                      </m:sub>
                    </m:sSub>
                    <m:r>
                      <a:rPr lang="en-US" sz="1400">
                        <a:solidFill>
                          <a:srgbClr val="000000"/>
                        </a:solidFill>
                        <a:latin typeface="Cambria Math" charset="0"/>
                        <a:ea typeface="맑은 고딕"/>
                        <a:cs typeface="Times New Roman" panose="02020603050405020304" pitchFamily="18" charset="0"/>
                      </a:rPr>
                      <m:t>=320 </m:t>
                    </m:r>
                    <m:r>
                      <a:rPr lang="en-US" sz="1400">
                        <a:solidFill>
                          <a:srgbClr val="000000"/>
                        </a:solidFill>
                        <a:latin typeface="Cambria Math" charset="0"/>
                        <a:ea typeface="맑은 고딕"/>
                        <a:cs typeface="Times New Roman" panose="02020603050405020304" pitchFamily="18" charset="0"/>
                      </a:rPr>
                      <m:t>𝜇</m:t>
                    </m:r>
                    <m:r>
                      <m:rPr>
                        <m:sty m:val="p"/>
                      </m:rPr>
                      <a:rPr lang="en-US" sz="1400">
                        <a:solidFill>
                          <a:srgbClr val="000000"/>
                        </a:solidFill>
                        <a:latin typeface="Cambria Math" charset="0"/>
                        <a:ea typeface="맑은 고딕"/>
                        <a:cs typeface="Times New Roman" panose="02020603050405020304" pitchFamily="18" charset="0"/>
                      </a:rPr>
                      <m:t>s</m:t>
                    </m:r>
                    <m:r>
                      <a:rPr lang="en-US" sz="1400">
                        <a:solidFill>
                          <a:srgbClr val="000000"/>
                        </a:solidFill>
                        <a:latin typeface="Cambria Math" charset="0"/>
                        <a:ea typeface="맑은 고딕"/>
                        <a:cs typeface="Times New Roman" panose="02020603050405020304" pitchFamily="18" charset="0"/>
                      </a:rPr>
                      <m:t> </m:t>
                    </m:r>
                  </m:oMath>
                </a14:m>
                <a:endParaRPr lang="en-US" sz="1400" dirty="0">
                  <a:solidFill>
                    <a:srgbClr val="000000"/>
                  </a:solidFill>
                  <a:ea typeface="맑은 고딕"/>
                  <a:cs typeface="Times New Roman" panose="02020603050405020304" pitchFamily="18" charset="0"/>
                </a:endParaRPr>
              </a:p>
              <a:p>
                <a:pPr marL="625475" lvl="1" indent="-168275">
                  <a:lnSpc>
                    <a:spcPct val="114000"/>
                  </a:lnSpc>
                  <a:buFontTx/>
                  <a:buChar char="-"/>
                </a:pPr>
                <a:r>
                  <a:rPr lang="en-US" sz="1400" dirty="0">
                    <a:solidFill>
                      <a:srgbClr val="000000"/>
                    </a:solidFill>
                    <a:ea typeface="맑은 고딕"/>
                    <a:cs typeface="Times New Roman" panose="02020603050405020304" pitchFamily="18" charset="0"/>
                  </a:rPr>
                  <a:t>Beginning of the back-off period of each node is aligned with beginning of the beacon transmission</a:t>
                </a:r>
              </a:p>
              <a:p>
                <a:pPr marL="742950" lvl="1" indent="-285750" algn="l">
                  <a:lnSpc>
                    <a:spcPct val="114000"/>
                  </a:lnSpc>
                  <a:spcBef>
                    <a:spcPct val="0"/>
                  </a:spcBef>
                  <a:buFont typeface="Arial" panose="020B0604020202020204" pitchFamily="34" charset="0"/>
                  <a:buChar char="•"/>
                </a:pPr>
                <a:endParaRPr lang="en-US" sz="1400" dirty="0" smtClean="0">
                  <a:solidFill>
                    <a:srgbClr val="000000"/>
                  </a:solidFill>
                  <a:ea typeface="맑은 고딕"/>
                  <a:cs typeface="Times New Roman" panose="02020603050405020304" pitchFamily="18" charset="0"/>
                </a:endParaRPr>
              </a:p>
              <a:p>
                <a:pPr marL="285750" indent="-285750" algn="l">
                  <a:lnSpc>
                    <a:spcPct val="114000"/>
                  </a:lnSpc>
                  <a:spcBef>
                    <a:spcPct val="0"/>
                  </a:spcBef>
                  <a:buFont typeface="Arial" panose="020B0604020202020204" pitchFamily="34" charset="0"/>
                  <a:buChar char="•"/>
                </a:pPr>
                <a:r>
                  <a:rPr lang="en-US" sz="1800" dirty="0" smtClean="0">
                    <a:solidFill>
                      <a:srgbClr val="000000"/>
                    </a:solidFill>
                    <a:ea typeface="맑은 고딕"/>
                    <a:cs typeface="Times New Roman" panose="02020603050405020304" pitchFamily="18" charset="0"/>
                  </a:rPr>
                  <a:t>Contention Free Period (CFP)</a:t>
                </a:r>
              </a:p>
              <a:p>
                <a:pPr marL="625475" lvl="1" indent="-168275">
                  <a:lnSpc>
                    <a:spcPct val="114000"/>
                  </a:lnSpc>
                  <a:buFontTx/>
                  <a:buChar char="-"/>
                </a:pPr>
                <a:r>
                  <a:rPr lang="en-US" sz="1400" dirty="0">
                    <a:solidFill>
                      <a:srgbClr val="000000"/>
                    </a:solidFill>
                    <a:ea typeface="맑은 고딕"/>
                    <a:cs typeface="Times New Roman" panose="02020603050405020304" pitchFamily="18" charset="0"/>
                  </a:rPr>
                  <a:t>Assigned by the PAN coordinator for latency critical applications</a:t>
                </a:r>
              </a:p>
              <a:p>
                <a:pPr marL="625475" lvl="1" indent="-168275">
                  <a:lnSpc>
                    <a:spcPct val="114000"/>
                  </a:lnSpc>
                  <a:buFontTx/>
                  <a:buChar char="-"/>
                </a:pPr>
                <a:r>
                  <a:rPr lang="en-US" sz="1400" dirty="0">
                    <a:solidFill>
                      <a:srgbClr val="000000"/>
                    </a:solidFill>
                    <a:ea typeface="맑은 고딕"/>
                    <a:cs typeface="Times New Roman" panose="02020603050405020304" pitchFamily="18" charset="0"/>
                  </a:rPr>
                  <a:t>Using contiguous guaranteed time slots (GTS) </a:t>
                </a:r>
              </a:p>
              <a:p>
                <a:pPr marL="625475" lvl="1" indent="-168275">
                  <a:lnSpc>
                    <a:spcPct val="114000"/>
                  </a:lnSpc>
                  <a:buFontTx/>
                  <a:buChar char="-"/>
                </a:pPr>
                <a:r>
                  <a:rPr lang="en-US" sz="1400" dirty="0">
                    <a:solidFill>
                      <a:srgbClr val="000000"/>
                    </a:solidFill>
                    <a:ea typeface="맑은 고딕"/>
                    <a:cs typeface="Times New Roman" panose="02020603050405020304" pitchFamily="18" charset="0"/>
                  </a:rPr>
                  <a:t>The number of GTS can vary from 0 to </a:t>
                </a:r>
                <a:r>
                  <a:rPr lang="en-US" sz="1400" dirty="0" smtClean="0">
                    <a:solidFill>
                      <a:srgbClr val="000000"/>
                    </a:solidFill>
                    <a:ea typeface="맑은 고딕"/>
                    <a:cs typeface="Times New Roman" panose="02020603050405020304" pitchFamily="18" charset="0"/>
                  </a:rPr>
                  <a:t>7</a:t>
                </a:r>
              </a:p>
              <a:p>
                <a:pPr algn="l">
                  <a:lnSpc>
                    <a:spcPct val="100000"/>
                  </a:lnSpc>
                  <a:spcBef>
                    <a:spcPct val="0"/>
                  </a:spcBef>
                </a:pPr>
                <a:endParaRPr lang="en-US" sz="1400" dirty="0" smtClean="0">
                  <a:solidFill>
                    <a:srgbClr val="000000"/>
                  </a:solidFill>
                  <a:ea typeface="맑은 고딕"/>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650334" y="1773273"/>
                <a:ext cx="8242146" cy="3957302"/>
              </a:xfrm>
              <a:prstGeom prst="rect">
                <a:avLst/>
              </a:prstGeom>
              <a:blipFill rotWithShape="1">
                <a:blip r:embed="rId2"/>
                <a:stretch>
                  <a:fillRect l="-518" t="-462"/>
                </a:stretch>
              </a:blipFill>
            </p:spPr>
            <p:txBody>
              <a:bodyPr/>
              <a:lstStyle/>
              <a:p>
                <a:r>
                  <a:rPr lang="ko-KR" altLang="en-US">
                    <a:noFill/>
                  </a:rPr>
                  <a:t> </a:t>
                </a:r>
              </a:p>
            </p:txBody>
          </p:sp>
        </mc:Fallback>
      </mc:AlternateContent>
      <p:sp>
        <p:nvSpPr>
          <p:cNvPr id="7" name="Slide Number Placeholder 3"/>
          <p:cNvSpPr>
            <a:spLocks noGrp="1"/>
          </p:cNvSpPr>
          <p:nvPr>
            <p:ph type="sldNum" sz="quarter" idx="12"/>
          </p:nvPr>
        </p:nvSpPr>
        <p:spPr>
          <a:xfrm>
            <a:off x="4344988"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a:latin typeface="Times New Roman" pitchFamily="18" charset="0"/>
              </a:rPr>
              <a:t>Slide </a:t>
            </a:r>
            <a:fld id="{3089E93B-7258-4CC0-854C-EFEEBF5C865F}" type="slidenum">
              <a:rPr lang="en-US" altLang="en-US" sz="1200">
                <a:latin typeface="Times New Roman" pitchFamily="18" charset="0"/>
              </a:rPr>
              <a:pPr>
                <a:spcBef>
                  <a:spcPct val="0"/>
                </a:spcBef>
                <a:buFontTx/>
                <a:buNone/>
              </a:pPr>
              <a:t>13</a:t>
            </a:fld>
            <a:endParaRPr lang="en-US" altLang="en-US" sz="1200" dirty="0">
              <a:latin typeface="Times New Roman" pitchFamily="18" charset="0"/>
            </a:endParaRPr>
          </a:p>
        </p:txBody>
      </p:sp>
      <p:sp>
        <p:nvSpPr>
          <p:cNvPr id="9" name="Date Placeholder 3"/>
          <p:cNvSpPr>
            <a:spLocks noGrp="1"/>
          </p:cNvSpPr>
          <p:nvPr>
            <p:ph type="dt" sz="quarter" idx="10"/>
          </p:nvPr>
        </p:nvSpPr>
        <p:spPr>
          <a:xfrm>
            <a:off x="685800" y="377825"/>
            <a:ext cx="160020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400" dirty="0" smtClean="0">
                <a:latin typeface="Times New Roman" pitchFamily="18" charset="0"/>
              </a:rPr>
              <a:t>May 2015</a:t>
            </a:r>
          </a:p>
        </p:txBody>
      </p:sp>
      <p:sp>
        <p:nvSpPr>
          <p:cNvPr id="8" name="Footer Placeholder 4"/>
          <p:cNvSpPr>
            <a:spLocks noGrp="1"/>
          </p:cNvSpPr>
          <p:nvPr>
            <p:ph type="ftr" sz="quarter" idx="11"/>
          </p:nvPr>
        </p:nvSpPr>
        <p:spPr>
          <a:xfrm>
            <a:off x="5486400" y="6475413"/>
            <a:ext cx="3124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smtClean="0">
                <a:latin typeface="Times New Roman" pitchFamily="18" charset="0"/>
              </a:rPr>
              <a:t>(Kiran </a:t>
            </a:r>
            <a:r>
              <a:rPr lang="en-US" altLang="en-US" sz="1200" dirty="0" err="1" smtClean="0">
                <a:latin typeface="Times New Roman" pitchFamily="18" charset="0"/>
              </a:rPr>
              <a:t>Bynam</a:t>
            </a:r>
            <a:r>
              <a:rPr lang="en-US" altLang="en-US" sz="1200" dirty="0" smtClean="0">
                <a:latin typeface="Times New Roman" pitchFamily="18" charset="0"/>
              </a:rPr>
              <a:t>, </a:t>
            </a:r>
            <a:r>
              <a:rPr lang="en-US" altLang="en-US" sz="1200" dirty="0" err="1" smtClean="0">
                <a:latin typeface="Times New Roman" pitchFamily="18" charset="0"/>
              </a:rPr>
              <a:t>Youngsoo</a:t>
            </a:r>
            <a:r>
              <a:rPr lang="en-US" altLang="en-US" sz="1200" dirty="0" smtClean="0">
                <a:latin typeface="Times New Roman" pitchFamily="18" charset="0"/>
              </a:rPr>
              <a:t> Kim </a:t>
            </a:r>
            <a:r>
              <a:rPr lang="en-US" altLang="en-US" sz="1200" i="1" dirty="0" smtClean="0">
                <a:latin typeface="Times New Roman" pitchFamily="18" charset="0"/>
              </a:rPr>
              <a:t>et.al.</a:t>
            </a:r>
            <a:r>
              <a:rPr lang="en-US" altLang="en-US" sz="1200" dirty="0" smtClean="0">
                <a:latin typeface="Times New Roman" pitchFamily="18" charset="0"/>
              </a:rPr>
              <a:t>, Samsung)</a:t>
            </a:r>
          </a:p>
        </p:txBody>
      </p:sp>
    </p:spTree>
    <p:extLst>
      <p:ext uri="{BB962C8B-B14F-4D97-AF65-F5344CB8AC3E}">
        <p14:creationId xmlns:p14="http://schemas.microsoft.com/office/powerpoint/2010/main" val="21271625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9" y="1634734"/>
            <a:ext cx="4453635" cy="4621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149970" y="3041073"/>
            <a:ext cx="184731" cy="307777"/>
          </a:xfrm>
          <a:prstGeom prst="rect">
            <a:avLst/>
          </a:prstGeom>
          <a:noFill/>
        </p:spPr>
        <p:txBody>
          <a:bodyPr wrap="none" rtlCol="0">
            <a:spAutoFit/>
          </a:bodyPr>
          <a:lstStyle/>
          <a:p>
            <a:pPr algn="l">
              <a:lnSpc>
                <a:spcPct val="100000"/>
              </a:lnSpc>
              <a:spcBef>
                <a:spcPct val="0"/>
              </a:spcBef>
            </a:pPr>
            <a:endParaRPr lang="en-US" sz="1400" dirty="0" smtClean="0">
              <a:solidFill>
                <a:srgbClr val="000000"/>
              </a:solidFill>
              <a:latin typeface="Arial"/>
              <a:ea typeface="맑은 고딕"/>
              <a:cs typeface="+mn-cs"/>
            </a:endParaRPr>
          </a:p>
        </p:txBody>
      </p:sp>
      <p:sp>
        <p:nvSpPr>
          <p:cNvPr id="7" name="TextBox 6"/>
          <p:cNvSpPr txBox="1"/>
          <p:nvPr/>
        </p:nvSpPr>
        <p:spPr>
          <a:xfrm>
            <a:off x="609600" y="1720454"/>
            <a:ext cx="4038600" cy="2979021"/>
          </a:xfrm>
          <a:prstGeom prst="rect">
            <a:avLst/>
          </a:prstGeom>
          <a:noFill/>
        </p:spPr>
        <p:txBody>
          <a:bodyPr wrap="square" rtlCol="0">
            <a:spAutoFit/>
          </a:bodyPr>
          <a:lstStyle/>
          <a:p>
            <a:pPr marL="285750" indent="-285750">
              <a:lnSpc>
                <a:spcPct val="100000"/>
              </a:lnSpc>
              <a:spcBef>
                <a:spcPct val="0"/>
              </a:spcBef>
              <a:buFont typeface="Arial" panose="020B0604020202020204" pitchFamily="34" charset="0"/>
              <a:buChar char="•"/>
            </a:pPr>
            <a:r>
              <a:rPr lang="en-US" sz="1400" dirty="0" smtClean="0">
                <a:solidFill>
                  <a:srgbClr val="000000"/>
                </a:solidFill>
                <a:latin typeface="Arial"/>
                <a:ea typeface="맑은 고딕"/>
                <a:cs typeface="+mn-cs"/>
              </a:rPr>
              <a:t>Brief working </a:t>
            </a:r>
          </a:p>
          <a:p>
            <a:pPr marL="285750" indent="-285750">
              <a:lnSpc>
                <a:spcPct val="100000"/>
              </a:lnSpc>
              <a:spcBef>
                <a:spcPct val="0"/>
              </a:spcBef>
              <a:buFont typeface="Arial" panose="020B0604020202020204" pitchFamily="34" charset="0"/>
              <a:buChar char="•"/>
            </a:pPr>
            <a:endParaRPr lang="en-US" sz="1400" dirty="0" smtClean="0">
              <a:solidFill>
                <a:srgbClr val="000000"/>
              </a:solidFill>
              <a:latin typeface="Arial"/>
              <a:ea typeface="맑은 고딕"/>
              <a:cs typeface="+mn-cs"/>
            </a:endParaRPr>
          </a:p>
          <a:p>
            <a:pPr marL="625475" lvl="1" indent="-168275">
              <a:lnSpc>
                <a:spcPct val="114000"/>
              </a:lnSpc>
              <a:buFontTx/>
              <a:buChar char="-"/>
            </a:pPr>
            <a:r>
              <a:rPr lang="en-US" sz="1400" dirty="0">
                <a:solidFill>
                  <a:srgbClr val="000000"/>
                </a:solidFill>
                <a:ea typeface="맑은 고딕"/>
                <a:cs typeface="Times New Roman" panose="02020603050405020304" pitchFamily="18" charset="0"/>
              </a:rPr>
              <a:t>NB: number of times CSMA/CA was required to back-off while attempting current </a:t>
            </a:r>
            <a:r>
              <a:rPr lang="en-US" sz="1400" dirty="0" smtClean="0">
                <a:solidFill>
                  <a:srgbClr val="000000"/>
                </a:solidFill>
                <a:ea typeface="맑은 고딕"/>
                <a:cs typeface="Times New Roman" panose="02020603050405020304" pitchFamily="18" charset="0"/>
              </a:rPr>
              <a:t>transmission</a:t>
            </a:r>
            <a:endParaRPr lang="en-US" sz="1400" dirty="0">
              <a:solidFill>
                <a:srgbClr val="000000"/>
              </a:solidFill>
              <a:ea typeface="맑은 고딕"/>
              <a:cs typeface="Times New Roman" panose="02020603050405020304" pitchFamily="18" charset="0"/>
            </a:endParaRPr>
          </a:p>
          <a:p>
            <a:pPr marL="625475" lvl="1" indent="-168275">
              <a:lnSpc>
                <a:spcPct val="114000"/>
              </a:lnSpc>
              <a:buFontTx/>
              <a:buChar char="-"/>
            </a:pPr>
            <a:r>
              <a:rPr lang="en-US" sz="1400" dirty="0" smtClean="0">
                <a:solidFill>
                  <a:srgbClr val="000000"/>
                </a:solidFill>
                <a:ea typeface="맑은 고딕"/>
                <a:cs typeface="Times New Roman" panose="02020603050405020304" pitchFamily="18" charset="0"/>
              </a:rPr>
              <a:t>CW:  </a:t>
            </a:r>
            <a:r>
              <a:rPr lang="en-US" sz="1400" dirty="0">
                <a:solidFill>
                  <a:srgbClr val="000000"/>
                </a:solidFill>
                <a:ea typeface="맑은 고딕"/>
                <a:cs typeface="Times New Roman" panose="02020603050405020304" pitchFamily="18" charset="0"/>
              </a:rPr>
              <a:t>Number of back-off periods that need to be clear of channel activity before transmission can </a:t>
            </a:r>
            <a:r>
              <a:rPr lang="en-US" sz="1400" dirty="0" smtClean="0">
                <a:solidFill>
                  <a:srgbClr val="000000"/>
                </a:solidFill>
                <a:ea typeface="맑은 고딕"/>
                <a:cs typeface="Times New Roman" panose="02020603050405020304" pitchFamily="18" charset="0"/>
              </a:rPr>
              <a:t>start</a:t>
            </a:r>
            <a:endParaRPr lang="en-US" sz="1400" dirty="0">
              <a:solidFill>
                <a:srgbClr val="000000"/>
              </a:solidFill>
              <a:ea typeface="맑은 고딕"/>
              <a:cs typeface="Times New Roman" panose="02020603050405020304" pitchFamily="18" charset="0"/>
            </a:endParaRPr>
          </a:p>
          <a:p>
            <a:pPr marL="625475" lvl="1" indent="-168275">
              <a:lnSpc>
                <a:spcPct val="114000"/>
              </a:lnSpc>
              <a:buFontTx/>
              <a:buChar char="-"/>
            </a:pPr>
            <a:r>
              <a:rPr lang="en-US" sz="1400" dirty="0">
                <a:solidFill>
                  <a:srgbClr val="000000"/>
                </a:solidFill>
                <a:ea typeface="맑은 고딕"/>
                <a:cs typeface="Times New Roman" panose="02020603050405020304" pitchFamily="18" charset="0"/>
              </a:rPr>
              <a:t>BE: is the back off exponent related to the maximum number of back-off periods that a node will wait before attempting to access the channel</a:t>
            </a:r>
          </a:p>
        </p:txBody>
      </p:sp>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3361965788"/>
                  </p:ext>
                </p:extLst>
              </p:nvPr>
            </p:nvGraphicFramePr>
            <p:xfrm>
              <a:off x="742539" y="5044440"/>
              <a:ext cx="3456384" cy="1280160"/>
            </p:xfrm>
            <a:graphic>
              <a:graphicData uri="http://schemas.openxmlformats.org/drawingml/2006/table">
                <a:tbl>
                  <a:tblPr firstRow="1" bandRow="1">
                    <a:tableStyleId>{5C22544A-7EE6-4342-B048-85BDC9FD1C3A}</a:tableStyleId>
                  </a:tblPr>
                  <a:tblGrid>
                    <a:gridCol w="1152128"/>
                    <a:gridCol w="1152128"/>
                    <a:gridCol w="1152128"/>
                  </a:tblGrid>
                  <a:tr h="140104">
                    <a:tc>
                      <a:txBody>
                        <a:bodyPr/>
                        <a:lstStyle/>
                        <a:p>
                          <a:pPr algn="ctr"/>
                          <a:r>
                            <a:rPr lang="en-US" sz="1200" dirty="0" smtClean="0">
                              <a:latin typeface="Times New Roman" panose="02020603050405020304" pitchFamily="18" charset="0"/>
                              <a:cs typeface="Times New Roman" panose="02020603050405020304" pitchFamily="18" charset="0"/>
                            </a:rPr>
                            <a:t>Parameter</a:t>
                          </a:r>
                          <a:endParaRPr lang="en-US" sz="1200" dirty="0">
                            <a:latin typeface="Times New Roman" panose="02020603050405020304" pitchFamily="18" charset="0"/>
                            <a:cs typeface="Times New Roman" panose="02020603050405020304" pitchFamily="18" charset="0"/>
                          </a:endParaRPr>
                        </a:p>
                      </a:txBody>
                      <a:tcPr marL="84406" marR="84406"/>
                    </a:tc>
                    <a:tc>
                      <a:txBody>
                        <a:bodyPr/>
                        <a:lstStyle/>
                        <a:p>
                          <a:pPr algn="ctr"/>
                          <a:r>
                            <a:rPr lang="en-US" sz="1200" dirty="0" smtClean="0">
                              <a:latin typeface="Times New Roman" panose="02020603050405020304" pitchFamily="18" charset="0"/>
                              <a:cs typeface="Times New Roman" panose="02020603050405020304" pitchFamily="18" charset="0"/>
                            </a:rPr>
                            <a:t>Range </a:t>
                          </a:r>
                          <a:endParaRPr lang="en-US" sz="1200" dirty="0">
                            <a:latin typeface="Times New Roman" panose="02020603050405020304" pitchFamily="18" charset="0"/>
                            <a:cs typeface="Times New Roman" panose="02020603050405020304" pitchFamily="18" charset="0"/>
                          </a:endParaRPr>
                        </a:p>
                      </a:txBody>
                      <a:tcPr marL="84406" marR="84406"/>
                    </a:tc>
                    <a:tc>
                      <a:txBody>
                        <a:bodyPr/>
                        <a:lstStyle/>
                        <a:p>
                          <a:pPr algn="ctr"/>
                          <a:r>
                            <a:rPr lang="en-US" sz="1200" dirty="0" smtClean="0">
                              <a:latin typeface="Times New Roman" panose="02020603050405020304" pitchFamily="18" charset="0"/>
                              <a:cs typeface="Times New Roman" panose="02020603050405020304" pitchFamily="18" charset="0"/>
                            </a:rPr>
                            <a:t>Default</a:t>
                          </a:r>
                          <a:endParaRPr lang="en-US" sz="1200" dirty="0">
                            <a:latin typeface="Times New Roman" panose="02020603050405020304" pitchFamily="18" charset="0"/>
                            <a:cs typeface="Times New Roman" panose="02020603050405020304" pitchFamily="18" charset="0"/>
                          </a:endParaRPr>
                        </a:p>
                      </a:txBody>
                      <a:tcPr marL="84406" marR="84406"/>
                    </a:tc>
                  </a:tr>
                  <a:tr h="140104">
                    <a:tc>
                      <a:txBody>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𝐵𝐸</m:t>
                                </m:r>
                                <m:r>
                                  <a:rPr lang="en-US" sz="1200" b="0" i="1" smtClean="0">
                                    <a:latin typeface="Cambria Math"/>
                                  </a:rPr>
                                  <m:t>_</m:t>
                                </m:r>
                                <m:r>
                                  <a:rPr lang="en-US" sz="1200" b="0" i="1" smtClean="0">
                                    <a:latin typeface="Cambria Math"/>
                                  </a:rPr>
                                  <m:t>𝑚𝑎𝑥</m:t>
                                </m:r>
                              </m:oMath>
                            </m:oMathPara>
                          </a14:m>
                          <a:endParaRPr lang="en-US" sz="1200" dirty="0">
                            <a:latin typeface="Times New Roman" panose="02020603050405020304" pitchFamily="18" charset="0"/>
                            <a:cs typeface="Times New Roman" panose="02020603050405020304" pitchFamily="18" charset="0"/>
                          </a:endParaRPr>
                        </a:p>
                      </a:txBody>
                      <a:tcPr marL="84406" marR="84406"/>
                    </a:tc>
                    <a:tc>
                      <a:txBody>
                        <a:bodyPr/>
                        <a:lstStyle/>
                        <a:p>
                          <a:r>
                            <a:rPr lang="en-US" sz="1200" dirty="0" smtClean="0">
                              <a:latin typeface="Times New Roman" panose="02020603050405020304" pitchFamily="18" charset="0"/>
                              <a:cs typeface="Times New Roman" panose="02020603050405020304" pitchFamily="18" charset="0"/>
                            </a:rPr>
                            <a:t>3 to 8</a:t>
                          </a:r>
                          <a:endParaRPr lang="en-US" sz="1200" dirty="0">
                            <a:latin typeface="Times New Roman" panose="02020603050405020304" pitchFamily="18" charset="0"/>
                            <a:cs typeface="Times New Roman" panose="02020603050405020304" pitchFamily="18" charset="0"/>
                          </a:endParaRPr>
                        </a:p>
                      </a:txBody>
                      <a:tcPr marL="84406" marR="84406"/>
                    </a:tc>
                    <a:tc>
                      <a:txBody>
                        <a:bodyPr/>
                        <a:lstStyle/>
                        <a:p>
                          <a:r>
                            <a:rPr lang="en-US" sz="1200" dirty="0" smtClean="0">
                              <a:latin typeface="Times New Roman" panose="02020603050405020304" pitchFamily="18" charset="0"/>
                              <a:cs typeface="Times New Roman" panose="02020603050405020304" pitchFamily="18" charset="0"/>
                            </a:rPr>
                            <a:t>5</a:t>
                          </a:r>
                          <a:endParaRPr lang="en-US" sz="1200" dirty="0">
                            <a:latin typeface="Times New Roman" panose="02020603050405020304" pitchFamily="18" charset="0"/>
                            <a:cs typeface="Times New Roman" panose="02020603050405020304" pitchFamily="18" charset="0"/>
                          </a:endParaRPr>
                        </a:p>
                      </a:txBody>
                      <a:tcPr marL="84406" marR="84406"/>
                    </a:tc>
                  </a:tr>
                  <a:tr h="172732">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200" b="0" i="1" smtClean="0">
                                    <a:latin typeface="Cambria Math"/>
                                  </a:rPr>
                                  <m:t>𝐵𝐸</m:t>
                                </m:r>
                                <m:r>
                                  <a:rPr lang="en-US" sz="1200" b="0" i="1" smtClean="0">
                                    <a:latin typeface="Cambria Math"/>
                                  </a:rPr>
                                  <m:t>_</m:t>
                                </m:r>
                                <m:r>
                                  <a:rPr lang="en-US" sz="1200" b="0" i="1" smtClean="0">
                                    <a:latin typeface="Cambria Math"/>
                                  </a:rPr>
                                  <m:t>𝑚𝑖𝑛</m:t>
                                </m:r>
                              </m:oMath>
                            </m:oMathPara>
                          </a14:m>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txBody>
                      <a:tcPr marL="84406" marR="84406"/>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rPr>
                            <a:t>0 to </a:t>
                          </a:r>
                          <a14:m>
                            <m:oMath xmlns:m="http://schemas.openxmlformats.org/officeDocument/2006/math">
                              <m:r>
                                <a:rPr lang="en-US" sz="1200" b="0" i="1" smtClean="0">
                                  <a:latin typeface="Cambria Math"/>
                                </a:rPr>
                                <m:t>𝐵𝐸</m:t>
                              </m:r>
                              <m:r>
                                <a:rPr lang="en-US" sz="1200" b="0" i="1" smtClean="0">
                                  <a:latin typeface="Cambria Math"/>
                                </a:rPr>
                                <m:t>_</m:t>
                              </m:r>
                              <m:r>
                                <a:rPr lang="en-US" sz="1200" b="0" i="1" smtClean="0">
                                  <a:latin typeface="Cambria Math"/>
                                </a:rPr>
                                <m:t>𝑚𝑎𝑥</m:t>
                              </m:r>
                            </m:oMath>
                          </a14:m>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txBody>
                      <a:tcPr marL="84406" marR="84406"/>
                    </a:tc>
                    <a:tc>
                      <a:txBody>
                        <a:bodyPr/>
                        <a:lstStyle/>
                        <a:p>
                          <a:r>
                            <a:rPr lang="en-US" sz="1200" dirty="0" smtClean="0">
                              <a:latin typeface="Times New Roman" panose="02020603050405020304" pitchFamily="18" charset="0"/>
                              <a:cs typeface="Times New Roman" panose="02020603050405020304" pitchFamily="18" charset="0"/>
                            </a:rPr>
                            <a:t>3</a:t>
                          </a:r>
                          <a:endParaRPr lang="en-US" sz="1200" dirty="0">
                            <a:latin typeface="Times New Roman" panose="02020603050405020304" pitchFamily="18" charset="0"/>
                            <a:cs typeface="Times New Roman" panose="02020603050405020304" pitchFamily="18" charset="0"/>
                          </a:endParaRPr>
                        </a:p>
                      </a:txBody>
                      <a:tcPr marL="84406" marR="84406"/>
                    </a:tc>
                  </a:tr>
                  <a:tr h="140104">
                    <a:tc>
                      <a:txBody>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𝑁𝐵</m:t>
                                </m:r>
                                <m:r>
                                  <a:rPr lang="en-US" sz="1200" b="0" i="1" smtClean="0">
                                    <a:latin typeface="Cambria Math"/>
                                  </a:rPr>
                                  <m:t>_</m:t>
                                </m:r>
                                <m:r>
                                  <a:rPr lang="en-US" sz="1200" b="0" i="1" smtClean="0">
                                    <a:latin typeface="Cambria Math"/>
                                  </a:rPr>
                                  <m:t>𝑚𝑎𝑥</m:t>
                                </m:r>
                              </m:oMath>
                            </m:oMathPara>
                          </a14:m>
                          <a:endParaRPr lang="en-US" sz="1200" dirty="0">
                            <a:latin typeface="Times New Roman" panose="02020603050405020304" pitchFamily="18" charset="0"/>
                            <a:cs typeface="Times New Roman" panose="02020603050405020304" pitchFamily="18" charset="0"/>
                          </a:endParaRPr>
                        </a:p>
                      </a:txBody>
                      <a:tcPr marL="84406" marR="84406"/>
                    </a:tc>
                    <a:tc>
                      <a:txBody>
                        <a:bodyPr/>
                        <a:lstStyle/>
                        <a:p>
                          <a:r>
                            <a:rPr lang="en-US" sz="1200" dirty="0" smtClean="0">
                              <a:latin typeface="Times New Roman" panose="02020603050405020304" pitchFamily="18" charset="0"/>
                              <a:cs typeface="Times New Roman" panose="02020603050405020304" pitchFamily="18" charset="0"/>
                            </a:rPr>
                            <a:t>0 to 5</a:t>
                          </a:r>
                          <a:endParaRPr lang="en-US" sz="1200" dirty="0">
                            <a:latin typeface="Times New Roman" panose="02020603050405020304" pitchFamily="18" charset="0"/>
                            <a:cs typeface="Times New Roman" panose="02020603050405020304" pitchFamily="18" charset="0"/>
                          </a:endParaRPr>
                        </a:p>
                      </a:txBody>
                      <a:tcPr marL="84406" marR="84406"/>
                    </a:tc>
                    <a:tc>
                      <a:txBody>
                        <a:bodyPr/>
                        <a:lstStyle/>
                        <a:p>
                          <a:r>
                            <a:rPr lang="en-US" sz="1200" dirty="0" smtClean="0">
                              <a:latin typeface="Times New Roman" panose="02020603050405020304" pitchFamily="18" charset="0"/>
                              <a:cs typeface="Times New Roman" panose="02020603050405020304" pitchFamily="18" charset="0"/>
                            </a:rPr>
                            <a:t>4</a:t>
                          </a:r>
                          <a:endParaRPr lang="en-US" sz="1200" dirty="0">
                            <a:latin typeface="Times New Roman" panose="02020603050405020304" pitchFamily="18" charset="0"/>
                            <a:cs typeface="Times New Roman" panose="02020603050405020304" pitchFamily="18" charset="0"/>
                          </a:endParaRPr>
                        </a:p>
                      </a:txBody>
                      <a:tcPr marL="84406" marR="84406"/>
                    </a:tc>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3361965788"/>
                  </p:ext>
                </p:extLst>
              </p:nvPr>
            </p:nvGraphicFramePr>
            <p:xfrm>
              <a:off x="742539" y="5044440"/>
              <a:ext cx="3456384" cy="1280160"/>
            </p:xfrm>
            <a:graphic>
              <a:graphicData uri="http://schemas.openxmlformats.org/drawingml/2006/table">
                <a:tbl>
                  <a:tblPr firstRow="1" bandRow="1">
                    <a:tableStyleId>{5C22544A-7EE6-4342-B048-85BDC9FD1C3A}</a:tableStyleId>
                  </a:tblPr>
                  <a:tblGrid>
                    <a:gridCol w="1152128"/>
                    <a:gridCol w="1152128"/>
                    <a:gridCol w="1152128"/>
                  </a:tblGrid>
                  <a:tr h="274320">
                    <a:tc>
                      <a:txBody>
                        <a:bodyPr/>
                        <a:lstStyle/>
                        <a:p>
                          <a:pPr algn="ctr"/>
                          <a:r>
                            <a:rPr lang="en-US" sz="1200" dirty="0" smtClean="0">
                              <a:latin typeface="Times New Roman" panose="02020603050405020304" pitchFamily="18" charset="0"/>
                              <a:cs typeface="Times New Roman" panose="02020603050405020304" pitchFamily="18" charset="0"/>
                            </a:rPr>
                            <a:t>Parameter</a:t>
                          </a:r>
                          <a:endParaRPr lang="en-US" sz="1200" dirty="0">
                            <a:latin typeface="Times New Roman" panose="02020603050405020304" pitchFamily="18" charset="0"/>
                            <a:cs typeface="Times New Roman" panose="02020603050405020304" pitchFamily="18" charset="0"/>
                          </a:endParaRPr>
                        </a:p>
                      </a:txBody>
                      <a:tcPr marL="84406" marR="84406"/>
                    </a:tc>
                    <a:tc>
                      <a:txBody>
                        <a:bodyPr/>
                        <a:lstStyle/>
                        <a:p>
                          <a:pPr algn="ctr"/>
                          <a:r>
                            <a:rPr lang="en-US" sz="1200" dirty="0" smtClean="0">
                              <a:latin typeface="Times New Roman" panose="02020603050405020304" pitchFamily="18" charset="0"/>
                              <a:cs typeface="Times New Roman" panose="02020603050405020304" pitchFamily="18" charset="0"/>
                            </a:rPr>
                            <a:t>Range </a:t>
                          </a:r>
                          <a:endParaRPr lang="en-US" sz="1200" dirty="0">
                            <a:latin typeface="Times New Roman" panose="02020603050405020304" pitchFamily="18" charset="0"/>
                            <a:cs typeface="Times New Roman" panose="02020603050405020304" pitchFamily="18" charset="0"/>
                          </a:endParaRPr>
                        </a:p>
                      </a:txBody>
                      <a:tcPr marL="84406" marR="84406"/>
                    </a:tc>
                    <a:tc>
                      <a:txBody>
                        <a:bodyPr/>
                        <a:lstStyle/>
                        <a:p>
                          <a:pPr algn="ctr"/>
                          <a:r>
                            <a:rPr lang="en-US" sz="1200" dirty="0" smtClean="0">
                              <a:latin typeface="Times New Roman" panose="02020603050405020304" pitchFamily="18" charset="0"/>
                              <a:cs typeface="Times New Roman" panose="02020603050405020304" pitchFamily="18" charset="0"/>
                            </a:rPr>
                            <a:t>Default</a:t>
                          </a:r>
                          <a:endParaRPr lang="en-US" sz="1200" dirty="0">
                            <a:latin typeface="Times New Roman" panose="02020603050405020304" pitchFamily="18" charset="0"/>
                            <a:cs typeface="Times New Roman" panose="02020603050405020304" pitchFamily="18" charset="0"/>
                          </a:endParaRPr>
                        </a:p>
                      </a:txBody>
                      <a:tcPr marL="84406" marR="84406"/>
                    </a:tc>
                  </a:tr>
                  <a:tr h="274320">
                    <a:tc>
                      <a:txBody>
                        <a:bodyPr/>
                        <a:lstStyle/>
                        <a:p>
                          <a:endParaRPr lang="ko-KR"/>
                        </a:p>
                      </a:txBody>
                      <a:tcPr marL="84406" marR="84406">
                        <a:blipFill rotWithShape="1">
                          <a:blip r:embed="rId3"/>
                          <a:stretch>
                            <a:fillRect l="-529" t="-102222" r="-200000" b="-282222"/>
                          </a:stretch>
                        </a:blipFill>
                      </a:tcPr>
                    </a:tc>
                    <a:tc>
                      <a:txBody>
                        <a:bodyPr/>
                        <a:lstStyle/>
                        <a:p>
                          <a:r>
                            <a:rPr lang="en-US" sz="1200" dirty="0" smtClean="0">
                              <a:latin typeface="Times New Roman" panose="02020603050405020304" pitchFamily="18" charset="0"/>
                              <a:cs typeface="Times New Roman" panose="02020603050405020304" pitchFamily="18" charset="0"/>
                            </a:rPr>
                            <a:t>3 to 8</a:t>
                          </a:r>
                          <a:endParaRPr lang="en-US" sz="1200" dirty="0">
                            <a:latin typeface="Times New Roman" panose="02020603050405020304" pitchFamily="18" charset="0"/>
                            <a:cs typeface="Times New Roman" panose="02020603050405020304" pitchFamily="18" charset="0"/>
                          </a:endParaRPr>
                        </a:p>
                      </a:txBody>
                      <a:tcPr marL="84406" marR="84406"/>
                    </a:tc>
                    <a:tc>
                      <a:txBody>
                        <a:bodyPr/>
                        <a:lstStyle/>
                        <a:p>
                          <a:r>
                            <a:rPr lang="en-US" sz="1200" dirty="0" smtClean="0">
                              <a:latin typeface="Times New Roman" panose="02020603050405020304" pitchFamily="18" charset="0"/>
                              <a:cs typeface="Times New Roman" panose="02020603050405020304" pitchFamily="18" charset="0"/>
                            </a:rPr>
                            <a:t>5</a:t>
                          </a:r>
                          <a:endParaRPr lang="en-US" sz="1200" dirty="0">
                            <a:latin typeface="Times New Roman" panose="02020603050405020304" pitchFamily="18" charset="0"/>
                            <a:cs typeface="Times New Roman" panose="02020603050405020304" pitchFamily="18" charset="0"/>
                          </a:endParaRPr>
                        </a:p>
                      </a:txBody>
                      <a:tcPr marL="84406" marR="84406"/>
                    </a:tc>
                  </a:tr>
                  <a:tr h="457200">
                    <a:tc>
                      <a:txBody>
                        <a:bodyPr/>
                        <a:lstStyle/>
                        <a:p>
                          <a:endParaRPr lang="ko-KR"/>
                        </a:p>
                      </a:txBody>
                      <a:tcPr marL="84406" marR="84406">
                        <a:blipFill rotWithShape="1">
                          <a:blip r:embed="rId3"/>
                          <a:stretch>
                            <a:fillRect l="-529" t="-121333" r="-200000" b="-69333"/>
                          </a:stretch>
                        </a:blipFill>
                      </a:tcPr>
                    </a:tc>
                    <a:tc>
                      <a:txBody>
                        <a:bodyPr/>
                        <a:lstStyle/>
                        <a:p>
                          <a:endParaRPr lang="ko-KR"/>
                        </a:p>
                      </a:txBody>
                      <a:tcPr marL="84406" marR="84406">
                        <a:blipFill rotWithShape="1">
                          <a:blip r:embed="rId3"/>
                          <a:stretch>
                            <a:fillRect l="-100529" t="-121333" r="-100000" b="-69333"/>
                          </a:stretch>
                        </a:blipFill>
                      </a:tcPr>
                    </a:tc>
                    <a:tc>
                      <a:txBody>
                        <a:bodyPr/>
                        <a:lstStyle/>
                        <a:p>
                          <a:r>
                            <a:rPr lang="en-US" sz="1200" dirty="0" smtClean="0">
                              <a:latin typeface="Times New Roman" panose="02020603050405020304" pitchFamily="18" charset="0"/>
                              <a:cs typeface="Times New Roman" panose="02020603050405020304" pitchFamily="18" charset="0"/>
                            </a:rPr>
                            <a:t>3</a:t>
                          </a:r>
                          <a:endParaRPr lang="en-US" sz="1200" dirty="0">
                            <a:latin typeface="Times New Roman" panose="02020603050405020304" pitchFamily="18" charset="0"/>
                            <a:cs typeface="Times New Roman" panose="02020603050405020304" pitchFamily="18" charset="0"/>
                          </a:endParaRPr>
                        </a:p>
                      </a:txBody>
                      <a:tcPr marL="84406" marR="84406"/>
                    </a:tc>
                  </a:tr>
                  <a:tr h="274320">
                    <a:tc>
                      <a:txBody>
                        <a:bodyPr/>
                        <a:lstStyle/>
                        <a:p>
                          <a:endParaRPr lang="ko-KR"/>
                        </a:p>
                      </a:txBody>
                      <a:tcPr marL="84406" marR="84406">
                        <a:blipFill rotWithShape="1">
                          <a:blip r:embed="rId3"/>
                          <a:stretch>
                            <a:fillRect l="-529" t="-368889" r="-200000" b="-15556"/>
                          </a:stretch>
                        </a:blipFill>
                      </a:tcPr>
                    </a:tc>
                    <a:tc>
                      <a:txBody>
                        <a:bodyPr/>
                        <a:lstStyle/>
                        <a:p>
                          <a:r>
                            <a:rPr lang="en-US" sz="1200" dirty="0" smtClean="0">
                              <a:latin typeface="Times New Roman" panose="02020603050405020304" pitchFamily="18" charset="0"/>
                              <a:cs typeface="Times New Roman" panose="02020603050405020304" pitchFamily="18" charset="0"/>
                            </a:rPr>
                            <a:t>0 to 5</a:t>
                          </a:r>
                          <a:endParaRPr lang="en-US" sz="1200" dirty="0">
                            <a:latin typeface="Times New Roman" panose="02020603050405020304" pitchFamily="18" charset="0"/>
                            <a:cs typeface="Times New Roman" panose="02020603050405020304" pitchFamily="18" charset="0"/>
                          </a:endParaRPr>
                        </a:p>
                      </a:txBody>
                      <a:tcPr marL="84406" marR="84406"/>
                    </a:tc>
                    <a:tc>
                      <a:txBody>
                        <a:bodyPr/>
                        <a:lstStyle/>
                        <a:p>
                          <a:r>
                            <a:rPr lang="en-US" sz="1200" dirty="0" smtClean="0">
                              <a:latin typeface="Times New Roman" panose="02020603050405020304" pitchFamily="18" charset="0"/>
                              <a:cs typeface="Times New Roman" panose="02020603050405020304" pitchFamily="18" charset="0"/>
                            </a:rPr>
                            <a:t>4</a:t>
                          </a:r>
                          <a:endParaRPr lang="en-US" sz="1200" dirty="0">
                            <a:latin typeface="Times New Roman" panose="02020603050405020304" pitchFamily="18" charset="0"/>
                            <a:cs typeface="Times New Roman" panose="02020603050405020304" pitchFamily="18" charset="0"/>
                          </a:endParaRPr>
                        </a:p>
                      </a:txBody>
                      <a:tcPr marL="84406" marR="84406"/>
                    </a:tc>
                  </a:tr>
                </a:tbl>
              </a:graphicData>
            </a:graphic>
          </p:graphicFrame>
        </mc:Fallback>
      </mc:AlternateContent>
      <p:sp>
        <p:nvSpPr>
          <p:cNvPr id="3" name="제목 2"/>
          <p:cNvSpPr>
            <a:spLocks noGrp="1"/>
          </p:cNvSpPr>
          <p:nvPr>
            <p:ph type="title"/>
          </p:nvPr>
        </p:nvSpPr>
        <p:spPr/>
        <p:txBody>
          <a:bodyPr/>
          <a:lstStyle/>
          <a:p>
            <a:r>
              <a:rPr lang="en-US" altLang="ko-KR" dirty="0"/>
              <a:t>802.15.4 - MAC: Overview </a:t>
            </a:r>
            <a:endParaRPr lang="ko-KR" altLang="en-US" dirty="0"/>
          </a:p>
        </p:txBody>
      </p:sp>
      <p:sp>
        <p:nvSpPr>
          <p:cNvPr id="11" name="Slide Number Placeholder 3"/>
          <p:cNvSpPr>
            <a:spLocks noGrp="1"/>
          </p:cNvSpPr>
          <p:nvPr>
            <p:ph type="sldNum" sz="quarter" idx="12"/>
          </p:nvPr>
        </p:nvSpPr>
        <p:spPr>
          <a:xfrm>
            <a:off x="4344988"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a:latin typeface="Times New Roman" pitchFamily="18" charset="0"/>
              </a:rPr>
              <a:t>Slide </a:t>
            </a:r>
            <a:fld id="{3089E93B-7258-4CC0-854C-EFEEBF5C865F}" type="slidenum">
              <a:rPr lang="en-US" altLang="en-US" sz="1200">
                <a:latin typeface="Times New Roman" pitchFamily="18" charset="0"/>
              </a:rPr>
              <a:pPr>
                <a:spcBef>
                  <a:spcPct val="0"/>
                </a:spcBef>
                <a:buFontTx/>
                <a:buNone/>
              </a:pPr>
              <a:t>14</a:t>
            </a:fld>
            <a:endParaRPr lang="en-US" altLang="en-US" sz="1200" dirty="0">
              <a:latin typeface="Times New Roman" pitchFamily="18" charset="0"/>
            </a:endParaRPr>
          </a:p>
        </p:txBody>
      </p:sp>
      <p:sp>
        <p:nvSpPr>
          <p:cNvPr id="13" name="Date Placeholder 3"/>
          <p:cNvSpPr>
            <a:spLocks noGrp="1"/>
          </p:cNvSpPr>
          <p:nvPr>
            <p:ph type="dt" sz="quarter" idx="10"/>
          </p:nvPr>
        </p:nvSpPr>
        <p:spPr>
          <a:xfrm>
            <a:off x="685800" y="377825"/>
            <a:ext cx="160020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400" dirty="0" smtClean="0">
                <a:latin typeface="Times New Roman" pitchFamily="18" charset="0"/>
              </a:rPr>
              <a:t>May 2015</a:t>
            </a:r>
          </a:p>
        </p:txBody>
      </p:sp>
      <p:sp>
        <p:nvSpPr>
          <p:cNvPr id="12" name="Footer Placeholder 4"/>
          <p:cNvSpPr>
            <a:spLocks noGrp="1"/>
          </p:cNvSpPr>
          <p:nvPr>
            <p:ph type="ftr" sz="quarter" idx="11"/>
          </p:nvPr>
        </p:nvSpPr>
        <p:spPr>
          <a:xfrm>
            <a:off x="5486400" y="6475413"/>
            <a:ext cx="3124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smtClean="0">
                <a:latin typeface="Times New Roman" pitchFamily="18" charset="0"/>
              </a:rPr>
              <a:t>(Kiran </a:t>
            </a:r>
            <a:r>
              <a:rPr lang="en-US" altLang="en-US" sz="1200" dirty="0" err="1" smtClean="0">
                <a:latin typeface="Times New Roman" pitchFamily="18" charset="0"/>
              </a:rPr>
              <a:t>Bynam</a:t>
            </a:r>
            <a:r>
              <a:rPr lang="en-US" altLang="en-US" sz="1200" dirty="0" smtClean="0">
                <a:latin typeface="Times New Roman" pitchFamily="18" charset="0"/>
              </a:rPr>
              <a:t>, </a:t>
            </a:r>
            <a:r>
              <a:rPr lang="en-US" altLang="en-US" sz="1200" dirty="0" err="1" smtClean="0">
                <a:latin typeface="Times New Roman" pitchFamily="18" charset="0"/>
              </a:rPr>
              <a:t>Youngsoo</a:t>
            </a:r>
            <a:r>
              <a:rPr lang="en-US" altLang="en-US" sz="1200" dirty="0" smtClean="0">
                <a:latin typeface="Times New Roman" pitchFamily="18" charset="0"/>
              </a:rPr>
              <a:t> Kim </a:t>
            </a:r>
            <a:r>
              <a:rPr lang="en-US" altLang="en-US" sz="1200" i="1" dirty="0" smtClean="0">
                <a:latin typeface="Times New Roman" pitchFamily="18" charset="0"/>
              </a:rPr>
              <a:t>et.al.</a:t>
            </a:r>
            <a:r>
              <a:rPr lang="en-US" altLang="en-US" sz="1200" dirty="0" smtClean="0">
                <a:latin typeface="Times New Roman" pitchFamily="18" charset="0"/>
              </a:rPr>
              <a:t>, Samsung)</a:t>
            </a:r>
          </a:p>
        </p:txBody>
      </p:sp>
    </p:spTree>
    <p:extLst>
      <p:ext uri="{BB962C8B-B14F-4D97-AF65-F5344CB8AC3E}">
        <p14:creationId xmlns:p14="http://schemas.microsoft.com/office/powerpoint/2010/main" val="6901639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696200" cy="539802"/>
          </a:xfrm>
        </p:spPr>
        <p:txBody>
          <a:bodyPr/>
          <a:lstStyle/>
          <a:p>
            <a:r>
              <a:rPr lang="en-US" altLang="ko-KR" dirty="0"/>
              <a:t>Average Time for Channel Access</a:t>
            </a:r>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471984" y="1600200"/>
                <a:ext cx="3185616" cy="38888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charset="0"/>
                            </a:rPr>
                          </m:ctrlPr>
                        </m:sSubPr>
                        <m:e>
                          <m:r>
                            <a:rPr lang="en-US" sz="1800" b="0" i="1" smtClean="0">
                              <a:latin typeface="Cambria Math"/>
                            </a:rPr>
                            <m:t>𝐷</m:t>
                          </m:r>
                        </m:e>
                        <m:sub>
                          <m:r>
                            <a:rPr lang="en-US" sz="1800" b="0" i="1" smtClean="0">
                              <a:latin typeface="Cambria Math"/>
                            </a:rPr>
                            <m:t>𝑐𝑠𝑚𝑎</m:t>
                          </m:r>
                        </m:sub>
                      </m:sSub>
                      <m:r>
                        <a:rPr lang="en-US" sz="1800" b="0" i="1" smtClean="0">
                          <a:latin typeface="Cambria Math"/>
                        </a:rPr>
                        <m:t>=</m:t>
                      </m:r>
                      <m:r>
                        <a:rPr lang="en-US" sz="1800" b="0" i="1" smtClean="0">
                          <a:latin typeface="Cambria Math"/>
                        </a:rPr>
                        <m:t>𝑅</m:t>
                      </m:r>
                      <m:sSub>
                        <m:sSubPr>
                          <m:ctrlPr>
                            <a:rPr lang="en-US" sz="1800" b="0" i="1" smtClean="0">
                              <a:latin typeface="Cambria Math" charset="0"/>
                            </a:rPr>
                          </m:ctrlPr>
                        </m:sSubPr>
                        <m:e>
                          <m:r>
                            <a:rPr lang="en-US" sz="1800" b="0" i="1" smtClean="0">
                              <a:latin typeface="Cambria Math"/>
                            </a:rPr>
                            <m:t>𝑇</m:t>
                          </m:r>
                        </m:e>
                        <m:sub>
                          <m:r>
                            <a:rPr lang="en-US" sz="1800" b="0" i="1" smtClean="0">
                              <a:latin typeface="Cambria Math"/>
                            </a:rPr>
                            <m:t>𝐶𝐶𝐴</m:t>
                          </m:r>
                        </m:sub>
                      </m:sSub>
                      <m:r>
                        <a:rPr lang="en-US" sz="1800" b="0" i="1" smtClean="0">
                          <a:latin typeface="Cambria Math"/>
                        </a:rPr>
                        <m:t>+</m:t>
                      </m:r>
                      <m:r>
                        <a:rPr lang="en-US" sz="1800" b="0" i="1" smtClean="0">
                          <a:latin typeface="Cambria Math"/>
                        </a:rPr>
                        <m:t>𝑓</m:t>
                      </m:r>
                      <m:r>
                        <a:rPr lang="en-US" sz="1800" b="0" i="1" smtClean="0">
                          <a:latin typeface="Cambria Math"/>
                        </a:rPr>
                        <m:t>(</m:t>
                      </m:r>
                      <m:r>
                        <a:rPr lang="en-US" sz="1800" b="0" i="1" smtClean="0">
                          <a:latin typeface="Cambria Math"/>
                        </a:rPr>
                        <m:t>𝑅</m:t>
                      </m:r>
                      <m:r>
                        <a:rPr lang="en-US" sz="1800" b="0" i="1" smtClean="0">
                          <a:latin typeface="Cambria Math"/>
                        </a:rPr>
                        <m:t>,</m:t>
                      </m:r>
                      <m:sSub>
                        <m:sSubPr>
                          <m:ctrlPr>
                            <a:rPr lang="en-US" sz="1800" b="0" i="1" smtClean="0">
                              <a:latin typeface="Cambria Math" charset="0"/>
                            </a:rPr>
                          </m:ctrlPr>
                        </m:sSubPr>
                        <m:e>
                          <m:r>
                            <a:rPr lang="en-US" sz="1800" b="0" i="1" smtClean="0">
                              <a:latin typeface="Cambria Math"/>
                            </a:rPr>
                            <m:t>𝑇</m:t>
                          </m:r>
                        </m:e>
                        <m:sub>
                          <m:r>
                            <a:rPr lang="en-US" sz="1800" b="0" i="1" smtClean="0">
                              <a:latin typeface="Cambria Math"/>
                            </a:rPr>
                            <m:t>𝐵𝑂</m:t>
                          </m:r>
                          <m:d>
                            <m:dPr>
                              <m:ctrlPr>
                                <a:rPr lang="en-US" sz="1800" b="0" i="1" smtClean="0">
                                  <a:latin typeface="Cambria Math" charset="0"/>
                                </a:rPr>
                              </m:ctrlPr>
                            </m:dPr>
                            <m:e>
                              <m:r>
                                <a:rPr lang="en-US" sz="1800" b="0" i="1" smtClean="0">
                                  <a:latin typeface="Cambria Math"/>
                                </a:rPr>
                                <m:t>𝑎</m:t>
                              </m:r>
                            </m:e>
                          </m:d>
                        </m:sub>
                      </m:sSub>
                      <m:r>
                        <a:rPr lang="en-US" sz="1800" b="0" i="1" smtClean="0">
                          <a:latin typeface="Cambria Math"/>
                        </a:rPr>
                        <m:t>)</m:t>
                      </m:r>
                    </m:oMath>
                  </m:oMathPara>
                </a14:m>
                <a:endParaRPr lang="en-US" sz="1800" dirty="0" smtClean="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71984" y="1600200"/>
                <a:ext cx="3185616" cy="388889"/>
              </a:xfrm>
              <a:prstGeom prst="rect">
                <a:avLst/>
              </a:prstGeom>
              <a:blipFill rotWithShape="1">
                <a:blip r:embed="rId2"/>
                <a:stretch>
                  <a:fillRect b="-793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06906" y="2147124"/>
                <a:ext cx="6629251" cy="1129476"/>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lang="en-US" sz="1600" b="0" i="1" smtClean="0">
                          <a:latin typeface="Cambria Math"/>
                        </a:rPr>
                        <m:t>𝑅</m:t>
                      </m:r>
                      <m:r>
                        <a:rPr lang="en-US" sz="1600" b="0" i="1" smtClean="0">
                          <a:latin typeface="Cambria Math"/>
                        </a:rPr>
                        <m:t>=</m:t>
                      </m:r>
                      <m:r>
                        <m:rPr>
                          <m:sty m:val="p"/>
                        </m:rPr>
                        <a:rPr lang="en-US" sz="1600" b="0" i="0" smtClean="0">
                          <a:latin typeface="Cambria Math"/>
                        </a:rPr>
                        <m:t>Average</m:t>
                      </m:r>
                      <m:r>
                        <a:rPr lang="en-US" sz="1600" b="0" i="0" smtClean="0">
                          <a:latin typeface="Cambria Math"/>
                        </a:rPr>
                        <m:t> </m:t>
                      </m:r>
                      <m:r>
                        <m:rPr>
                          <m:sty m:val="p"/>
                        </m:rPr>
                        <a:rPr lang="en-US" sz="1600" b="0" i="0" smtClean="0">
                          <a:latin typeface="Cambria Math"/>
                        </a:rPr>
                        <m:t>number</m:t>
                      </m:r>
                      <m:r>
                        <a:rPr lang="en-US" sz="1600" b="0" i="0" smtClean="0">
                          <a:latin typeface="Cambria Math"/>
                        </a:rPr>
                        <m:t> </m:t>
                      </m:r>
                      <m:r>
                        <m:rPr>
                          <m:sty m:val="p"/>
                        </m:rPr>
                        <a:rPr lang="en-US" sz="1600" b="0" i="0" smtClean="0">
                          <a:latin typeface="Cambria Math"/>
                        </a:rPr>
                        <m:t>of</m:t>
                      </m:r>
                      <m:r>
                        <a:rPr lang="en-US" sz="1600" b="0" i="0" smtClean="0">
                          <a:latin typeface="Cambria Math"/>
                        </a:rPr>
                        <m:t> </m:t>
                      </m:r>
                      <m:r>
                        <m:rPr>
                          <m:sty m:val="p"/>
                        </m:rPr>
                        <a:rPr lang="en-US" sz="1600" b="0" i="0" smtClean="0">
                          <a:latin typeface="Cambria Math"/>
                        </a:rPr>
                        <m:t>backoff</m:t>
                      </m:r>
                      <m:r>
                        <a:rPr lang="en-US" sz="1600" b="0" i="0" smtClean="0">
                          <a:latin typeface="Cambria Math"/>
                        </a:rPr>
                        <m:t> </m:t>
                      </m:r>
                      <m:r>
                        <m:rPr>
                          <m:sty m:val="p"/>
                        </m:rPr>
                        <a:rPr lang="en-US" sz="1600" b="0" i="0" smtClean="0">
                          <a:latin typeface="Cambria Math"/>
                        </a:rPr>
                        <m:t>intervals</m:t>
                      </m:r>
                      <m:r>
                        <a:rPr lang="en-US" sz="1600" b="0" i="0" smtClean="0">
                          <a:latin typeface="Cambria Math"/>
                        </a:rPr>
                        <m:t>, </m:t>
                      </m:r>
                    </m:oMath>
                  </m:oMathPara>
                </a14:m>
                <a:endParaRPr lang="en-US" sz="1600" b="0" i="0" dirty="0" smtClean="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sSub>
                        <m:sSubPr>
                          <m:ctrlPr>
                            <a:rPr lang="en-US" sz="1600" b="0" i="1" smtClean="0">
                              <a:latin typeface="Cambria Math" charset="0"/>
                            </a:rPr>
                          </m:ctrlPr>
                        </m:sSubPr>
                        <m:e>
                          <m:r>
                            <a:rPr lang="en-US" sz="1600" b="0" i="1" smtClean="0">
                              <a:latin typeface="Cambria Math"/>
                            </a:rPr>
                            <m:t>𝑇</m:t>
                          </m:r>
                        </m:e>
                        <m:sub>
                          <m:r>
                            <a:rPr lang="en-US" sz="1600" b="0" i="1" smtClean="0">
                              <a:latin typeface="Cambria Math"/>
                            </a:rPr>
                            <m:t>𝐶𝐶𝐴</m:t>
                          </m:r>
                        </m:sub>
                      </m:sSub>
                      <m:r>
                        <a:rPr lang="en-US" sz="1600" b="0" i="1" smtClean="0">
                          <a:latin typeface="Cambria Math"/>
                        </a:rPr>
                        <m:t>=</m:t>
                      </m:r>
                      <m:r>
                        <m:rPr>
                          <m:sty m:val="p"/>
                        </m:rPr>
                        <a:rPr lang="en-US" sz="1600" b="0" i="0" smtClean="0">
                          <a:latin typeface="Cambria Math"/>
                        </a:rPr>
                        <m:t>Clear</m:t>
                      </m:r>
                      <m:r>
                        <a:rPr lang="en-US" sz="1600" b="0" i="0" smtClean="0">
                          <a:latin typeface="Cambria Math"/>
                        </a:rPr>
                        <m:t> </m:t>
                      </m:r>
                      <m:r>
                        <m:rPr>
                          <m:sty m:val="p"/>
                        </m:rPr>
                        <a:rPr lang="en-US" sz="1600" b="0" i="0" smtClean="0">
                          <a:latin typeface="Cambria Math"/>
                        </a:rPr>
                        <m:t>channel</m:t>
                      </m:r>
                      <m:r>
                        <a:rPr lang="en-US" sz="1600" b="0" i="0" smtClean="0">
                          <a:latin typeface="Cambria Math"/>
                        </a:rPr>
                        <m:t>  </m:t>
                      </m:r>
                      <m:r>
                        <m:rPr>
                          <m:sty m:val="p"/>
                        </m:rPr>
                        <a:rPr lang="en-US" sz="1600" b="0" i="0" smtClean="0">
                          <a:latin typeface="Cambria Math"/>
                        </a:rPr>
                        <m:t>assessment</m:t>
                      </m:r>
                      <m:r>
                        <a:rPr lang="en-US" sz="1600" b="0" i="0" smtClean="0">
                          <a:latin typeface="Cambria Math"/>
                        </a:rPr>
                        <m:t> </m:t>
                      </m:r>
                      <m:r>
                        <m:rPr>
                          <m:sty m:val="p"/>
                        </m:rPr>
                        <a:rPr lang="en-US" sz="1600" b="0" i="0" smtClean="0">
                          <a:latin typeface="Cambria Math"/>
                        </a:rPr>
                        <m:t>time</m:t>
                      </m:r>
                      <m:r>
                        <a:rPr lang="en-US" sz="1600" b="0" i="0" smtClean="0">
                          <a:latin typeface="Cambria Math"/>
                        </a:rPr>
                        <m:t>, (8 </m:t>
                      </m:r>
                      <m:r>
                        <m:rPr>
                          <m:sty m:val="p"/>
                        </m:rPr>
                        <a:rPr lang="en-US" sz="1600" b="0" i="0" smtClean="0">
                          <a:latin typeface="Cambria Math"/>
                        </a:rPr>
                        <m:t>symbols</m:t>
                      </m:r>
                      <m:r>
                        <a:rPr lang="en-US" sz="1600" b="0" i="0" smtClean="0">
                          <a:latin typeface="Cambria Math"/>
                        </a:rPr>
                        <m:t>=8</m:t>
                      </m:r>
                      <m:r>
                        <a:rPr lang="en-US" sz="1600" b="0" i="1" smtClean="0">
                          <a:latin typeface="Cambria Math"/>
                        </a:rPr>
                        <m:t>×</m:t>
                      </m:r>
                      <m:r>
                        <a:rPr lang="en-US" sz="1600" b="0" i="0" smtClean="0">
                          <a:latin typeface="Cambria Math"/>
                        </a:rPr>
                        <m:t>16</m:t>
                      </m:r>
                      <m:r>
                        <a:rPr lang="en-US" sz="1600" b="0" i="1" smtClean="0">
                          <a:latin typeface="Cambria Math"/>
                        </a:rPr>
                        <m:t>𝜇</m:t>
                      </m:r>
                      <m:r>
                        <a:rPr lang="en-US" sz="1600" b="0" i="1" smtClean="0">
                          <a:latin typeface="Cambria Math"/>
                        </a:rPr>
                        <m:t>𝑠</m:t>
                      </m:r>
                      <m:r>
                        <a:rPr lang="en-US" sz="1600" b="0" i="1" smtClean="0">
                          <a:latin typeface="Cambria Math"/>
                        </a:rPr>
                        <m:t>=128</m:t>
                      </m:r>
                      <m:r>
                        <a:rPr lang="en-US" sz="1600" b="0" i="1" smtClean="0">
                          <a:latin typeface="Cambria Math"/>
                        </a:rPr>
                        <m:t>𝜇</m:t>
                      </m:r>
                      <m:r>
                        <a:rPr lang="en-US" sz="1600" b="0" i="1" smtClean="0">
                          <a:latin typeface="Cambria Math"/>
                        </a:rPr>
                        <m:t>𝑠</m:t>
                      </m:r>
                      <m:r>
                        <a:rPr lang="en-US" sz="1600" b="0" i="0" smtClean="0">
                          <a:latin typeface="Cambria Math"/>
                        </a:rPr>
                        <m:t>)</m:t>
                      </m:r>
                    </m:oMath>
                  </m:oMathPara>
                </a14:m>
                <a:endParaRPr lang="en-US" sz="1600" b="0" dirty="0" smtClean="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sSub>
                        <m:sSubPr>
                          <m:ctrlPr>
                            <a:rPr lang="en-US" sz="1600" b="0" i="1" smtClean="0">
                              <a:latin typeface="Cambria Math" charset="0"/>
                            </a:rPr>
                          </m:ctrlPr>
                        </m:sSubPr>
                        <m:e>
                          <m:r>
                            <a:rPr lang="en-US" sz="1600" b="0" i="1" smtClean="0">
                              <a:latin typeface="Cambria Math"/>
                            </a:rPr>
                            <m:t>𝑇</m:t>
                          </m:r>
                        </m:e>
                        <m:sub>
                          <m:r>
                            <a:rPr lang="en-US" sz="1600" b="0" i="1" smtClean="0">
                              <a:latin typeface="Cambria Math"/>
                            </a:rPr>
                            <m:t>𝐵𝑂</m:t>
                          </m:r>
                          <m:d>
                            <m:dPr>
                              <m:ctrlPr>
                                <a:rPr lang="en-US" sz="1600" b="0" i="1" smtClean="0">
                                  <a:latin typeface="Cambria Math" charset="0"/>
                                </a:rPr>
                              </m:ctrlPr>
                            </m:dPr>
                            <m:e>
                              <m:r>
                                <a:rPr lang="en-US" sz="1600" b="0" i="1" smtClean="0">
                                  <a:latin typeface="Cambria Math"/>
                                </a:rPr>
                                <m:t>𝑎</m:t>
                              </m:r>
                            </m:e>
                          </m:d>
                        </m:sub>
                      </m:sSub>
                      <m:r>
                        <a:rPr lang="en-US" sz="1600" b="0" i="1" smtClean="0">
                          <a:latin typeface="Cambria Math"/>
                        </a:rPr>
                        <m:t>=</m:t>
                      </m:r>
                      <m:r>
                        <m:rPr>
                          <m:sty m:val="p"/>
                        </m:rPr>
                        <a:rPr lang="en-US" sz="1600" b="0" i="0" smtClean="0">
                          <a:latin typeface="Cambria Math"/>
                        </a:rPr>
                        <m:t>Average</m:t>
                      </m:r>
                      <m:r>
                        <a:rPr lang="en-US" sz="1600" b="0" i="0" smtClean="0">
                          <a:latin typeface="Cambria Math"/>
                        </a:rPr>
                        <m:t> </m:t>
                      </m:r>
                      <m:r>
                        <m:rPr>
                          <m:sty m:val="p"/>
                        </m:rPr>
                        <a:rPr lang="en-US" sz="1600" b="0" i="0" smtClean="0">
                          <a:latin typeface="Cambria Math"/>
                        </a:rPr>
                        <m:t>back</m:t>
                      </m:r>
                      <m:r>
                        <a:rPr lang="en-US" sz="1600" b="0" i="0" smtClean="0">
                          <a:latin typeface="Cambria Math"/>
                        </a:rPr>
                        <m:t> </m:t>
                      </m:r>
                      <m:r>
                        <m:rPr>
                          <m:sty m:val="p"/>
                        </m:rPr>
                        <a:rPr lang="en-US" sz="1600" b="0" i="0" smtClean="0">
                          <a:latin typeface="Cambria Math"/>
                        </a:rPr>
                        <m:t>off</m:t>
                      </m:r>
                      <m:r>
                        <a:rPr lang="en-US" sz="1600" b="0" i="0" smtClean="0">
                          <a:latin typeface="Cambria Math"/>
                        </a:rPr>
                        <m:t> </m:t>
                      </m:r>
                      <m:r>
                        <m:rPr>
                          <m:sty m:val="p"/>
                        </m:rPr>
                        <a:rPr lang="en-US" sz="1600" b="0" i="0" smtClean="0">
                          <a:latin typeface="Cambria Math"/>
                        </a:rPr>
                        <m:t>time</m:t>
                      </m:r>
                      <m:r>
                        <a:rPr lang="en-US" sz="1600" b="0" i="0" smtClean="0">
                          <a:latin typeface="Cambria Math"/>
                        </a:rPr>
                        <m:t> </m:t>
                      </m:r>
                      <m:r>
                        <m:rPr>
                          <m:sty m:val="p"/>
                        </m:rPr>
                        <a:rPr lang="en-US" sz="1600" b="0" i="0" smtClean="0">
                          <a:latin typeface="Cambria Math"/>
                        </a:rPr>
                        <m:t>for</m:t>
                      </m:r>
                      <m:r>
                        <a:rPr lang="en-US" sz="1600" b="0" i="0" smtClean="0">
                          <a:latin typeface="Cambria Math"/>
                        </a:rPr>
                        <m:t> </m:t>
                      </m:r>
                      <m:r>
                        <m:rPr>
                          <m:sty m:val="p"/>
                        </m:rPr>
                        <a:rPr lang="en-US" sz="1600" b="0" i="0" smtClean="0">
                          <a:latin typeface="Cambria Math"/>
                        </a:rPr>
                        <m:t>each</m:t>
                      </m:r>
                      <m:r>
                        <a:rPr lang="en-US" sz="1600" b="0" i="0" smtClean="0">
                          <a:latin typeface="Cambria Math"/>
                        </a:rPr>
                        <m:t> </m:t>
                      </m:r>
                      <m:r>
                        <m:rPr>
                          <m:sty m:val="p"/>
                        </m:rPr>
                        <a:rPr lang="en-US" sz="1600" b="0" i="0" smtClean="0">
                          <a:latin typeface="Cambria Math"/>
                        </a:rPr>
                        <m:t>back</m:t>
                      </m:r>
                      <m:r>
                        <a:rPr lang="en-US" sz="1600" b="0" i="0" smtClean="0">
                          <a:latin typeface="Cambria Math"/>
                        </a:rPr>
                        <m:t> </m:t>
                      </m:r>
                      <m:r>
                        <m:rPr>
                          <m:sty m:val="p"/>
                        </m:rPr>
                        <a:rPr lang="en-US" sz="1600" b="0" i="0" smtClean="0">
                          <a:latin typeface="Cambria Math"/>
                        </a:rPr>
                        <m:t>off</m:t>
                      </m:r>
                      <m:r>
                        <a:rPr lang="en-US" sz="1600" b="0" i="0" smtClean="0">
                          <a:latin typeface="Cambria Math"/>
                        </a:rPr>
                        <m:t> </m:t>
                      </m:r>
                      <m:r>
                        <m:rPr>
                          <m:sty m:val="p"/>
                        </m:rPr>
                        <a:rPr lang="en-US" sz="1600" b="0" i="0" smtClean="0">
                          <a:latin typeface="Cambria Math"/>
                        </a:rPr>
                        <m:t>interval</m:t>
                      </m:r>
                      <m:r>
                        <a:rPr lang="en-US" sz="1600" b="0" i="0" smtClean="0">
                          <a:latin typeface="Cambria Math"/>
                        </a:rPr>
                        <m:t> ,</m:t>
                      </m:r>
                    </m:oMath>
                  </m:oMathPara>
                </a14:m>
                <a:endParaRPr lang="en-US" sz="1600" b="0" i="0" dirty="0" smtClean="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1600" i="1">
                          <a:latin typeface="Cambria Math"/>
                        </a:rPr>
                        <m:t>𝑓</m:t>
                      </m:r>
                      <m:d>
                        <m:dPr>
                          <m:ctrlPr>
                            <a:rPr lang="en-US" sz="1600" i="1">
                              <a:latin typeface="Cambria Math" charset="0"/>
                            </a:rPr>
                          </m:ctrlPr>
                        </m:dPr>
                        <m:e>
                          <m:r>
                            <a:rPr lang="en-US" sz="1600" i="1">
                              <a:latin typeface="Cambria Math"/>
                            </a:rPr>
                            <m:t>𝑅</m:t>
                          </m:r>
                          <m:r>
                            <a:rPr lang="en-US" sz="1600" i="1">
                              <a:latin typeface="Cambria Math"/>
                            </a:rPr>
                            <m:t>,</m:t>
                          </m:r>
                          <m:sSub>
                            <m:sSubPr>
                              <m:ctrlPr>
                                <a:rPr lang="en-US" sz="1600" i="1">
                                  <a:latin typeface="Cambria Math" charset="0"/>
                                </a:rPr>
                              </m:ctrlPr>
                            </m:sSubPr>
                            <m:e>
                              <m:r>
                                <a:rPr lang="en-US" sz="1600" i="1">
                                  <a:latin typeface="Cambria Math"/>
                                </a:rPr>
                                <m:t>𝑇</m:t>
                              </m:r>
                            </m:e>
                            <m:sub>
                              <m:r>
                                <a:rPr lang="en-US" sz="1600" i="1">
                                  <a:latin typeface="Cambria Math"/>
                                </a:rPr>
                                <m:t>𝐵𝑂</m:t>
                              </m:r>
                              <m:d>
                                <m:dPr>
                                  <m:ctrlPr>
                                    <a:rPr lang="en-US" sz="1600" i="1">
                                      <a:latin typeface="Cambria Math" charset="0"/>
                                    </a:rPr>
                                  </m:ctrlPr>
                                </m:dPr>
                                <m:e>
                                  <m:r>
                                    <a:rPr lang="en-US" sz="1600" i="1">
                                      <a:latin typeface="Cambria Math"/>
                                    </a:rPr>
                                    <m:t>𝑎</m:t>
                                  </m:r>
                                </m:e>
                              </m:d>
                            </m:sub>
                          </m:sSub>
                        </m:e>
                      </m:d>
                      <m:r>
                        <a:rPr lang="en-US" sz="1600" b="0" i="1" smtClean="0">
                          <a:latin typeface="Cambria Math"/>
                        </a:rPr>
                        <m:t>=</m:t>
                      </m:r>
                      <m:r>
                        <m:rPr>
                          <m:sty m:val="p"/>
                        </m:rPr>
                        <a:rPr lang="en-US" sz="1600" b="0" i="0" smtClean="0">
                          <a:latin typeface="Cambria Math"/>
                        </a:rPr>
                        <m:t>Total</m:t>
                      </m:r>
                      <m:r>
                        <a:rPr lang="en-US" sz="1600" b="0" i="0" smtClean="0">
                          <a:latin typeface="Cambria Math"/>
                        </a:rPr>
                        <m:t> </m:t>
                      </m:r>
                      <m:r>
                        <m:rPr>
                          <m:sty m:val="p"/>
                        </m:rPr>
                        <a:rPr lang="en-US" sz="1600" b="0" i="0" smtClean="0">
                          <a:latin typeface="Cambria Math"/>
                        </a:rPr>
                        <m:t>average</m:t>
                      </m:r>
                      <m:r>
                        <a:rPr lang="en-US" sz="1600" b="0" i="0" smtClean="0">
                          <a:latin typeface="Cambria Math"/>
                        </a:rPr>
                        <m:t> </m:t>
                      </m:r>
                      <m:r>
                        <m:rPr>
                          <m:sty m:val="p"/>
                        </m:rPr>
                        <a:rPr lang="en-US" sz="1600" b="0" i="0" smtClean="0">
                          <a:latin typeface="Cambria Math"/>
                        </a:rPr>
                        <m:t>back</m:t>
                      </m:r>
                      <m:r>
                        <a:rPr lang="en-US" sz="1600" b="0" i="0" smtClean="0">
                          <a:latin typeface="Cambria Math"/>
                        </a:rPr>
                        <m:t> </m:t>
                      </m:r>
                      <m:r>
                        <m:rPr>
                          <m:sty m:val="p"/>
                        </m:rPr>
                        <a:rPr lang="en-US" sz="1600" b="0" i="0" smtClean="0">
                          <a:latin typeface="Cambria Math"/>
                        </a:rPr>
                        <m:t>off</m:t>
                      </m:r>
                      <m:r>
                        <a:rPr lang="en-US" sz="1600" b="0" i="0" smtClean="0">
                          <a:latin typeface="Cambria Math"/>
                        </a:rPr>
                        <m:t> </m:t>
                      </m:r>
                      <m:r>
                        <m:rPr>
                          <m:sty m:val="p"/>
                        </m:rPr>
                        <a:rPr lang="en-US" sz="1600" b="0" i="0" smtClean="0">
                          <a:latin typeface="Cambria Math"/>
                        </a:rPr>
                        <m:t>time</m:t>
                      </m:r>
                      <m:r>
                        <a:rPr lang="en-US" sz="1600" b="0" i="0" smtClean="0">
                          <a:latin typeface="Cambria Math"/>
                        </a:rPr>
                        <m:t> </m:t>
                      </m:r>
                    </m:oMath>
                  </m:oMathPara>
                </a14:m>
                <a:endParaRPr lang="en-US" dirty="0" smtClean="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06906" y="2147124"/>
                <a:ext cx="6629251" cy="1129476"/>
              </a:xfrm>
              <a:prstGeom prst="rect">
                <a:avLst/>
              </a:prstGeom>
              <a:blipFill rotWithShape="1">
                <a:blip r:embed="rId3"/>
                <a:stretch>
                  <a:fillRect l="-92" b="-538"/>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81000" y="3657600"/>
                <a:ext cx="8854603" cy="2673361"/>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lang="en-US" sz="1400" b="0" i="1" smtClean="0">
                          <a:latin typeface="Cambria Math"/>
                        </a:rPr>
                        <m:t>𝑞</m:t>
                      </m:r>
                      <m:r>
                        <a:rPr lang="en-US" sz="1400" b="0" i="1" smtClean="0">
                          <a:latin typeface="Cambria Math"/>
                        </a:rPr>
                        <m:t>=</m:t>
                      </m:r>
                      <m:f>
                        <m:fPr>
                          <m:ctrlPr>
                            <a:rPr lang="en-US" sz="1400" b="0" i="1" smtClean="0">
                              <a:latin typeface="Cambria Math" charset="0"/>
                            </a:rPr>
                          </m:ctrlPr>
                        </m:fPr>
                        <m:num>
                          <m:r>
                            <m:rPr>
                              <m:sty m:val="p"/>
                            </m:rPr>
                            <a:rPr lang="en-US" sz="1400" i="0">
                              <a:latin typeface="Cambria Math"/>
                            </a:rPr>
                            <m:t>Average</m:t>
                          </m:r>
                          <m:r>
                            <a:rPr lang="en-US" sz="1400" i="0">
                              <a:latin typeface="Cambria Math"/>
                            </a:rPr>
                            <m:t> </m:t>
                          </m:r>
                          <m:r>
                            <m:rPr>
                              <m:sty m:val="p"/>
                            </m:rPr>
                            <a:rPr lang="en-US" sz="1400" i="0">
                              <a:latin typeface="Cambria Math"/>
                            </a:rPr>
                            <m:t>channel</m:t>
                          </m:r>
                          <m:r>
                            <a:rPr lang="en-US" sz="1400" i="0">
                              <a:latin typeface="Cambria Math"/>
                            </a:rPr>
                            <m:t> </m:t>
                          </m:r>
                          <m:r>
                            <m:rPr>
                              <m:sty m:val="p"/>
                            </m:rPr>
                            <a:rPr lang="en-US" sz="1400" i="0">
                              <a:latin typeface="Cambria Math"/>
                            </a:rPr>
                            <m:t>occupation</m:t>
                          </m:r>
                          <m:r>
                            <a:rPr lang="en-US" sz="1400" i="0">
                              <a:latin typeface="Cambria Math"/>
                            </a:rPr>
                            <m:t> </m:t>
                          </m:r>
                          <m:r>
                            <m:rPr>
                              <m:sty m:val="p"/>
                            </m:rPr>
                            <a:rPr lang="en-US" sz="1400" i="0">
                              <a:latin typeface="Cambria Math"/>
                            </a:rPr>
                            <m:t>time</m:t>
                          </m:r>
                          <m:r>
                            <a:rPr lang="en-US" sz="1400" i="0">
                              <a:latin typeface="Cambria Math"/>
                            </a:rPr>
                            <m:t> </m:t>
                          </m:r>
                          <m:r>
                            <m:rPr>
                              <m:sty m:val="p"/>
                            </m:rPr>
                            <a:rPr lang="en-US" sz="1400" i="0">
                              <a:latin typeface="Cambria Math"/>
                            </a:rPr>
                            <m:t>in</m:t>
                          </m:r>
                          <m:r>
                            <a:rPr lang="en-US" sz="1400" i="0">
                              <a:latin typeface="Cambria Math"/>
                            </a:rPr>
                            <m:t> </m:t>
                          </m:r>
                          <m:r>
                            <m:rPr>
                              <m:sty m:val="p"/>
                            </m:rPr>
                            <a:rPr lang="en-US" sz="1400" i="0">
                              <a:latin typeface="Cambria Math"/>
                            </a:rPr>
                            <m:t>a</m:t>
                          </m:r>
                          <m:r>
                            <a:rPr lang="en-US" sz="1400" i="0">
                              <a:latin typeface="Cambria Math"/>
                            </a:rPr>
                            <m:t> </m:t>
                          </m:r>
                          <m:r>
                            <m:rPr>
                              <m:sty m:val="p"/>
                            </m:rPr>
                            <a:rPr lang="en-US" sz="1400" i="0">
                              <a:latin typeface="Cambria Math"/>
                            </a:rPr>
                            <m:t>fixed</m:t>
                          </m:r>
                          <m:r>
                            <a:rPr lang="en-US" sz="1400" i="0">
                              <a:latin typeface="Cambria Math"/>
                            </a:rPr>
                            <m:t> </m:t>
                          </m:r>
                          <m:r>
                            <m:rPr>
                              <m:sty m:val="p"/>
                            </m:rPr>
                            <a:rPr lang="en-US" sz="1400" i="0">
                              <a:latin typeface="Cambria Math"/>
                            </a:rPr>
                            <m:t>time</m:t>
                          </m:r>
                          <m:r>
                            <a:rPr lang="en-US" sz="1400" i="0">
                              <a:latin typeface="Cambria Math"/>
                            </a:rPr>
                            <m:t> </m:t>
                          </m:r>
                          <m:r>
                            <m:rPr>
                              <m:sty m:val="p"/>
                            </m:rPr>
                            <a:rPr lang="en-US" sz="1400" i="0">
                              <a:latin typeface="Cambria Math"/>
                            </a:rPr>
                            <m:t>period</m:t>
                          </m:r>
                          <m:r>
                            <a:rPr lang="en-US" sz="1400" b="0" i="1" smtClean="0">
                              <a:latin typeface="Cambria Math"/>
                            </a:rPr>
                            <m:t>(</m:t>
                          </m:r>
                          <m:r>
                            <m:rPr>
                              <m:sty m:val="p"/>
                            </m:rPr>
                            <a:rPr lang="en-US" sz="1400" b="0" i="0" smtClean="0">
                              <a:latin typeface="Cambria Math"/>
                            </a:rPr>
                            <m:t>Design</m:t>
                          </m:r>
                          <m:r>
                            <a:rPr lang="en-US" sz="1400" b="0" i="1" smtClean="0">
                              <a:latin typeface="Cambria Math"/>
                            </a:rPr>
                            <m:t>)</m:t>
                          </m:r>
                        </m:num>
                        <m:den>
                          <m:r>
                            <m:rPr>
                              <m:sty m:val="p"/>
                            </m:rPr>
                            <a:rPr lang="en-US" sz="1400" b="0" i="0" smtClean="0">
                              <a:latin typeface="Cambria Math"/>
                            </a:rPr>
                            <m:t>Fixed</m:t>
                          </m:r>
                          <m:r>
                            <a:rPr lang="en-US" sz="1400" b="0" i="0" smtClean="0">
                              <a:latin typeface="Cambria Math"/>
                            </a:rPr>
                            <m:t> </m:t>
                          </m:r>
                          <m:r>
                            <m:rPr>
                              <m:sty m:val="p"/>
                            </m:rPr>
                            <a:rPr lang="en-US" sz="1400" b="0" i="0" smtClean="0">
                              <a:latin typeface="Cambria Math"/>
                            </a:rPr>
                            <m:t>time</m:t>
                          </m:r>
                          <m:r>
                            <a:rPr lang="en-US" sz="1400" b="0" i="0" smtClean="0">
                              <a:latin typeface="Cambria Math"/>
                            </a:rPr>
                            <m:t> </m:t>
                          </m:r>
                          <m:r>
                            <m:rPr>
                              <m:sty m:val="p"/>
                            </m:rPr>
                            <a:rPr lang="en-US" sz="1400" b="0" i="0" smtClean="0">
                              <a:latin typeface="Cambria Math"/>
                            </a:rPr>
                            <m:t>period</m:t>
                          </m:r>
                        </m:den>
                      </m:f>
                      <m:r>
                        <a:rPr lang="en-US" sz="1400" b="0" i="1" smtClean="0">
                          <a:latin typeface="Cambria Math"/>
                        </a:rPr>
                        <m:t>=</m:t>
                      </m:r>
                      <m:r>
                        <m:rPr>
                          <m:sty m:val="p"/>
                        </m:rPr>
                        <a:rPr lang="en-US" sz="1400" b="0" i="0" smtClean="0">
                          <a:latin typeface="Cambria Math"/>
                        </a:rPr>
                        <m:t>Prob</m:t>
                      </m:r>
                      <m:r>
                        <a:rPr lang="en-US" sz="1400" b="0" i="0" smtClean="0">
                          <a:latin typeface="Cambria Math"/>
                        </a:rPr>
                        <m:t>. </m:t>
                      </m:r>
                      <m:r>
                        <m:rPr>
                          <m:sty m:val="p"/>
                        </m:rPr>
                        <a:rPr lang="en-US" sz="1400" b="0" i="0" smtClean="0">
                          <a:latin typeface="Cambria Math"/>
                        </a:rPr>
                        <m:t>that</m:t>
                      </m:r>
                      <m:r>
                        <a:rPr lang="en-US" sz="1400" b="0" i="0" smtClean="0">
                          <a:latin typeface="Cambria Math"/>
                        </a:rPr>
                        <m:t> </m:t>
                      </m:r>
                      <m:r>
                        <m:rPr>
                          <m:sty m:val="p"/>
                        </m:rPr>
                        <a:rPr lang="en-US" sz="1400" b="0" i="0" smtClean="0">
                          <a:latin typeface="Cambria Math"/>
                        </a:rPr>
                        <m:t>sensor</m:t>
                      </m:r>
                      <m:r>
                        <a:rPr lang="en-US" sz="1400" b="0" i="0" smtClean="0">
                          <a:latin typeface="Cambria Math"/>
                        </a:rPr>
                        <m:t> </m:t>
                      </m:r>
                      <m:r>
                        <m:rPr>
                          <m:sty m:val="p"/>
                        </m:rPr>
                        <a:rPr lang="en-US" sz="1400" b="0" i="0" smtClean="0">
                          <a:latin typeface="Cambria Math"/>
                        </a:rPr>
                        <m:t>transmits</m:t>
                      </m:r>
                      <m:r>
                        <a:rPr lang="en-US" sz="1400" b="0" i="0" smtClean="0">
                          <a:latin typeface="Cambria Math"/>
                        </a:rPr>
                        <m:t> </m:t>
                      </m:r>
                      <m:r>
                        <m:rPr>
                          <m:sty m:val="p"/>
                        </m:rPr>
                        <a:rPr lang="en-US" sz="1400" b="0" i="0" smtClean="0">
                          <a:latin typeface="Cambria Math"/>
                        </a:rPr>
                        <m:t>in</m:t>
                      </m:r>
                      <m:r>
                        <a:rPr lang="en-US" sz="1400" b="0" i="0" smtClean="0">
                          <a:latin typeface="Cambria Math"/>
                        </a:rPr>
                        <m:t> </m:t>
                      </m:r>
                      <m:r>
                        <m:rPr>
                          <m:sty m:val="p"/>
                        </m:rPr>
                        <a:rPr lang="en-US" sz="1400" b="0" i="0" smtClean="0">
                          <a:latin typeface="Cambria Math"/>
                        </a:rPr>
                        <m:t>CCA</m:t>
                      </m:r>
                      <m:r>
                        <a:rPr lang="en-US" sz="1400" b="0" i="0" smtClean="0">
                          <a:latin typeface="Cambria Math"/>
                        </a:rPr>
                        <m:t> </m:t>
                      </m:r>
                      <m:r>
                        <m:rPr>
                          <m:sty m:val="p"/>
                        </m:rPr>
                        <a:rPr lang="en-US" sz="1400" b="0" i="0" smtClean="0">
                          <a:latin typeface="Cambria Math"/>
                        </a:rPr>
                        <m:t>period</m:t>
                      </m:r>
                    </m:oMath>
                  </m:oMathPara>
                </a14:m>
                <a:endParaRPr lang="en-US" sz="1400" b="0" dirty="0" smtClean="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1400" b="0" i="1" smtClean="0">
                          <a:latin typeface="Cambria Math"/>
                        </a:rPr>
                        <m:t>𝑛</m:t>
                      </m:r>
                      <m:r>
                        <a:rPr lang="en-US" sz="1400" b="0" i="1" smtClean="0">
                          <a:latin typeface="Cambria Math"/>
                        </a:rPr>
                        <m:t>=</m:t>
                      </m:r>
                      <m:r>
                        <m:rPr>
                          <m:sty m:val="p"/>
                        </m:rPr>
                        <a:rPr lang="en-US" sz="1400" b="0" i="0" smtClean="0">
                          <a:latin typeface="Cambria Math"/>
                        </a:rPr>
                        <m:t>number</m:t>
                      </m:r>
                      <m:r>
                        <a:rPr lang="en-US" sz="1400" b="0" i="0" smtClean="0">
                          <a:latin typeface="Cambria Math"/>
                        </a:rPr>
                        <m:t> </m:t>
                      </m:r>
                      <m:r>
                        <m:rPr>
                          <m:sty m:val="p"/>
                        </m:rPr>
                        <a:rPr lang="en-US" sz="1400" b="0" i="0" smtClean="0">
                          <a:latin typeface="Cambria Math"/>
                        </a:rPr>
                        <m:t>of</m:t>
                      </m:r>
                      <m:r>
                        <a:rPr lang="en-US" sz="1400" b="0" i="0" smtClean="0">
                          <a:latin typeface="Cambria Math"/>
                        </a:rPr>
                        <m:t> </m:t>
                      </m:r>
                      <m:r>
                        <m:rPr>
                          <m:sty m:val="p"/>
                        </m:rPr>
                        <a:rPr lang="en-US" sz="1400" b="0" i="0" smtClean="0">
                          <a:latin typeface="Cambria Math"/>
                        </a:rPr>
                        <m:t>nodes</m:t>
                      </m:r>
                      <m:r>
                        <a:rPr lang="en-US" sz="1400" b="0" i="0" smtClean="0">
                          <a:latin typeface="Cambria Math"/>
                        </a:rPr>
                        <m:t> </m:t>
                      </m:r>
                      <m:r>
                        <m:rPr>
                          <m:sty m:val="p"/>
                        </m:rPr>
                        <a:rPr lang="en-US" sz="1400" b="0" i="0" smtClean="0">
                          <a:latin typeface="Cambria Math"/>
                        </a:rPr>
                        <m:t>in</m:t>
                      </m:r>
                      <m:r>
                        <a:rPr lang="en-US" sz="1400" b="0" i="0" smtClean="0">
                          <a:latin typeface="Cambria Math"/>
                        </a:rPr>
                        <m:t> </m:t>
                      </m:r>
                      <m:r>
                        <m:rPr>
                          <m:sty m:val="p"/>
                        </m:rPr>
                        <a:rPr lang="en-US" sz="1400" b="0" i="0" smtClean="0">
                          <a:latin typeface="Cambria Math"/>
                        </a:rPr>
                        <m:t>the</m:t>
                      </m:r>
                      <m:r>
                        <a:rPr lang="en-US" sz="1400" b="0" i="0" smtClean="0">
                          <a:latin typeface="Cambria Math"/>
                        </a:rPr>
                        <m:t> </m:t>
                      </m:r>
                      <m:r>
                        <m:rPr>
                          <m:sty m:val="p"/>
                        </m:rPr>
                        <a:rPr lang="en-US" sz="1400" b="0" i="0" smtClean="0">
                          <a:latin typeface="Cambria Math"/>
                        </a:rPr>
                        <m:t>network</m:t>
                      </m:r>
                    </m:oMath>
                  </m:oMathPara>
                </a14:m>
                <a:endParaRPr lang="en-US" sz="1400" b="0" dirty="0" smtClean="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1400" b="0" i="1" smtClean="0">
                          <a:latin typeface="Cambria Math"/>
                        </a:rPr>
                        <m:t>𝑝</m:t>
                      </m:r>
                      <m:r>
                        <a:rPr lang="en-US" sz="1400" b="0" i="1" smtClean="0">
                          <a:latin typeface="Cambria Math"/>
                        </a:rPr>
                        <m:t>= </m:t>
                      </m:r>
                      <m:r>
                        <m:rPr>
                          <m:sty m:val="p"/>
                        </m:rPr>
                        <a:rPr lang="en-US" sz="1400" b="0" i="0" smtClean="0">
                          <a:latin typeface="Cambria Math"/>
                        </a:rPr>
                        <m:t>Probability</m:t>
                      </m:r>
                      <m:r>
                        <a:rPr lang="en-US" sz="1400" b="0" i="0" smtClean="0">
                          <a:latin typeface="Cambria Math"/>
                        </a:rPr>
                        <m:t> </m:t>
                      </m:r>
                      <m:r>
                        <m:rPr>
                          <m:sty m:val="p"/>
                        </m:rPr>
                        <a:rPr lang="en-US" sz="1400" b="0" i="0" smtClean="0">
                          <a:latin typeface="Cambria Math"/>
                        </a:rPr>
                        <m:t>of</m:t>
                      </m:r>
                      <m:r>
                        <a:rPr lang="en-US" sz="1400" b="0" i="0" smtClean="0">
                          <a:latin typeface="Cambria Math"/>
                        </a:rPr>
                        <m:t> </m:t>
                      </m:r>
                      <m:r>
                        <m:rPr>
                          <m:sty m:val="p"/>
                        </m:rPr>
                        <a:rPr lang="en-US" sz="1400" b="0" i="0" smtClean="0">
                          <a:latin typeface="Cambria Math"/>
                        </a:rPr>
                        <m:t>clear</m:t>
                      </m:r>
                      <m:r>
                        <a:rPr lang="en-US" sz="1400" b="0" i="0" smtClean="0">
                          <a:latin typeface="Cambria Math"/>
                        </a:rPr>
                        <m:t> </m:t>
                      </m:r>
                      <m:r>
                        <m:rPr>
                          <m:sty m:val="p"/>
                        </m:rPr>
                        <a:rPr lang="en-US" sz="1400" b="0" i="0" smtClean="0">
                          <a:latin typeface="Cambria Math"/>
                        </a:rPr>
                        <m:t>channel</m:t>
                      </m:r>
                      <m:r>
                        <a:rPr lang="en-US" sz="1400" b="0" i="0" smtClean="0">
                          <a:latin typeface="Cambria Math"/>
                        </a:rPr>
                        <m:t> </m:t>
                      </m:r>
                      <m:r>
                        <m:rPr>
                          <m:sty m:val="p"/>
                        </m:rPr>
                        <a:rPr lang="en-US" sz="1400" b="0" i="0" smtClean="0">
                          <a:latin typeface="Cambria Math"/>
                        </a:rPr>
                        <m:t>after</m:t>
                      </m:r>
                      <m:r>
                        <a:rPr lang="en-US" sz="1400" b="0" i="0" smtClean="0">
                          <a:latin typeface="Cambria Math"/>
                        </a:rPr>
                        <m:t> </m:t>
                      </m:r>
                      <m:r>
                        <m:rPr>
                          <m:sty m:val="p"/>
                        </m:rPr>
                        <a:rPr lang="en-US" sz="1400" b="0" i="0" smtClean="0">
                          <a:latin typeface="Cambria Math"/>
                        </a:rPr>
                        <m:t>first</m:t>
                      </m:r>
                      <m:r>
                        <a:rPr lang="en-US" sz="1400" b="0" i="0" smtClean="0">
                          <a:latin typeface="Cambria Math"/>
                        </a:rPr>
                        <m:t> </m:t>
                      </m:r>
                      <m:r>
                        <m:rPr>
                          <m:sty m:val="p"/>
                        </m:rPr>
                        <a:rPr lang="en-US" sz="1400" b="0" i="0" smtClean="0">
                          <a:latin typeface="Cambria Math"/>
                        </a:rPr>
                        <m:t>back</m:t>
                      </m:r>
                      <m:r>
                        <a:rPr lang="en-US" sz="1400" b="0" i="0" smtClean="0">
                          <a:latin typeface="Cambria Math"/>
                        </a:rPr>
                        <m:t> </m:t>
                      </m:r>
                      <m:r>
                        <m:rPr>
                          <m:sty m:val="p"/>
                        </m:rPr>
                        <a:rPr lang="en-US" sz="1400" b="0" i="0" smtClean="0">
                          <a:latin typeface="Cambria Math"/>
                        </a:rPr>
                        <m:t>off</m:t>
                      </m:r>
                    </m:oMath>
                  </m:oMathPara>
                </a14:m>
                <a:endParaRPr lang="en-US" sz="1400" dirty="0" smtClean="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1400" b="0" i="1" smtClean="0">
                          <a:latin typeface="Cambria Math"/>
                        </a:rPr>
                        <m:t>𝑝</m:t>
                      </m:r>
                      <m:r>
                        <a:rPr lang="en-US" sz="1400" b="0" i="1" smtClean="0">
                          <a:latin typeface="Cambria Math"/>
                        </a:rPr>
                        <m:t>=</m:t>
                      </m:r>
                      <m:sSup>
                        <m:sSupPr>
                          <m:ctrlPr>
                            <a:rPr lang="en-US" sz="1400" b="0" i="1" smtClean="0">
                              <a:latin typeface="Cambria Math" charset="0"/>
                            </a:rPr>
                          </m:ctrlPr>
                        </m:sSupPr>
                        <m:e>
                          <m:d>
                            <m:dPr>
                              <m:ctrlPr>
                                <a:rPr lang="en-US" sz="1400" b="0" i="1" smtClean="0">
                                  <a:latin typeface="Cambria Math" charset="0"/>
                                </a:rPr>
                              </m:ctrlPr>
                            </m:dPr>
                            <m:e>
                              <m:r>
                                <a:rPr lang="en-US" sz="1400" b="0" i="1" smtClean="0">
                                  <a:latin typeface="Cambria Math"/>
                                </a:rPr>
                                <m:t>1−</m:t>
                              </m:r>
                              <m:r>
                                <a:rPr lang="en-US" sz="1400" b="0" i="1" smtClean="0">
                                  <a:latin typeface="Cambria Math"/>
                                </a:rPr>
                                <m:t>𝑞</m:t>
                              </m:r>
                            </m:e>
                          </m:d>
                        </m:e>
                        <m:sup>
                          <m:r>
                            <a:rPr lang="en-US" sz="1400" b="0" i="1" smtClean="0">
                              <a:latin typeface="Cambria Math"/>
                            </a:rPr>
                            <m:t>𝑛</m:t>
                          </m:r>
                          <m:r>
                            <a:rPr lang="en-US" sz="1400" b="0" i="1" smtClean="0">
                              <a:latin typeface="Cambria Math"/>
                            </a:rPr>
                            <m:t>−1</m:t>
                          </m:r>
                        </m:sup>
                      </m:sSup>
                    </m:oMath>
                  </m:oMathPara>
                </a14:m>
                <a:endParaRPr lang="en-US" sz="1400" dirty="0" smtClean="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1600" b="0" i="1" smtClean="0">
                          <a:latin typeface="Cambria Math"/>
                        </a:rPr>
                        <m:t>𝑅</m:t>
                      </m:r>
                      <m:r>
                        <a:rPr lang="en-US" sz="1600" b="0" i="1" smtClean="0">
                          <a:latin typeface="Cambria Math"/>
                        </a:rPr>
                        <m:t>= </m:t>
                      </m:r>
                      <m:nary>
                        <m:naryPr>
                          <m:chr m:val="∑"/>
                          <m:ctrlPr>
                            <a:rPr lang="en-US" sz="1600" b="0" i="1" smtClean="0">
                              <a:latin typeface="Cambria Math" charset="0"/>
                            </a:rPr>
                          </m:ctrlPr>
                        </m:naryPr>
                        <m:sub>
                          <m:r>
                            <m:rPr>
                              <m:brk m:alnAt="23"/>
                            </m:rPr>
                            <a:rPr lang="en-US" sz="1600" b="0" i="1" smtClean="0">
                              <a:latin typeface="Cambria Math"/>
                            </a:rPr>
                            <m:t>𝑘</m:t>
                          </m:r>
                          <m:r>
                            <a:rPr lang="en-US" sz="1600" b="0" i="1" smtClean="0">
                              <a:latin typeface="Cambria Math"/>
                            </a:rPr>
                            <m:t>=1</m:t>
                          </m:r>
                        </m:sub>
                        <m:sup>
                          <m:r>
                            <a:rPr lang="en-US" sz="1600" b="0" i="1" smtClean="0">
                              <a:latin typeface="Cambria Math"/>
                            </a:rPr>
                            <m:t>𝑘</m:t>
                          </m:r>
                          <m:r>
                            <a:rPr lang="en-US" sz="1600" b="0" i="1" smtClean="0">
                              <a:latin typeface="Cambria Math"/>
                            </a:rPr>
                            <m:t>=</m:t>
                          </m:r>
                          <m:r>
                            <a:rPr lang="en-US" sz="1600" b="0" i="1" smtClean="0">
                              <a:latin typeface="Cambria Math"/>
                            </a:rPr>
                            <m:t>𝐵𝐸</m:t>
                          </m:r>
                        </m:sup>
                        <m:e>
                          <m:r>
                            <a:rPr lang="en-US" sz="1600" b="0" i="1" smtClean="0">
                              <a:latin typeface="Cambria Math"/>
                            </a:rPr>
                            <m:t>𝑘𝑝</m:t>
                          </m:r>
                          <m:sSup>
                            <m:sSupPr>
                              <m:ctrlPr>
                                <a:rPr lang="en-US" sz="1600" b="0" i="1" smtClean="0">
                                  <a:latin typeface="Cambria Math" charset="0"/>
                                </a:rPr>
                              </m:ctrlPr>
                            </m:sSupPr>
                            <m:e>
                              <m:d>
                                <m:dPr>
                                  <m:ctrlPr>
                                    <a:rPr lang="en-US" sz="1600" b="0" i="1" smtClean="0">
                                      <a:latin typeface="Cambria Math" charset="0"/>
                                    </a:rPr>
                                  </m:ctrlPr>
                                </m:dPr>
                                <m:e>
                                  <m:r>
                                    <a:rPr lang="en-US" sz="1600" b="0" i="1" smtClean="0">
                                      <a:latin typeface="Cambria Math"/>
                                    </a:rPr>
                                    <m:t>1−</m:t>
                                  </m:r>
                                  <m:r>
                                    <a:rPr lang="en-US" sz="1600" b="0" i="1" smtClean="0">
                                      <a:latin typeface="Cambria Math"/>
                                    </a:rPr>
                                    <m:t>𝑝</m:t>
                                  </m:r>
                                </m:e>
                              </m:d>
                            </m:e>
                            <m:sup>
                              <m:r>
                                <a:rPr lang="en-US" sz="1600" b="0" i="1" smtClean="0">
                                  <a:latin typeface="Cambria Math"/>
                                </a:rPr>
                                <m:t>𝑘</m:t>
                              </m:r>
                              <m:r>
                                <a:rPr lang="en-US" sz="1600" b="0" i="1" smtClean="0">
                                  <a:latin typeface="Cambria Math"/>
                                </a:rPr>
                                <m:t>−1</m:t>
                              </m:r>
                            </m:sup>
                          </m:sSup>
                        </m:e>
                      </m:nary>
                    </m:oMath>
                  </m:oMathPara>
                </a14:m>
                <a:endParaRPr lang="en-US" sz="1600" dirty="0">
                  <a:cs typeface="Times New Roman" panose="02020603050405020304" pitchFamily="18" charset="0"/>
                </a:endParaRPr>
              </a:p>
              <a:p>
                <a:pPr algn="l">
                  <a:lnSpc>
                    <a:spcPct val="150000"/>
                  </a:lnSpc>
                </a:pPr>
                <a:r>
                  <a:rPr lang="en-US" sz="1400" dirty="0" smtClean="0">
                    <a:cs typeface="Times New Roman" panose="02020603050405020304" pitchFamily="18" charset="0"/>
                  </a:rPr>
                  <a:t>Example to get  </a:t>
                </a:r>
                <a14:m>
                  <m:oMath xmlns:m="http://schemas.openxmlformats.org/officeDocument/2006/math">
                    <m:r>
                      <a:rPr lang="en-US" sz="1400" i="1">
                        <a:latin typeface="Cambria Math"/>
                      </a:rPr>
                      <m:t>𝑓</m:t>
                    </m:r>
                    <m:d>
                      <m:dPr>
                        <m:ctrlPr>
                          <a:rPr lang="en-US" sz="1400" i="1">
                            <a:latin typeface="Cambria Math" charset="0"/>
                          </a:rPr>
                        </m:ctrlPr>
                      </m:dPr>
                      <m:e>
                        <m:r>
                          <a:rPr lang="en-US" sz="1400" i="1">
                            <a:latin typeface="Cambria Math"/>
                          </a:rPr>
                          <m:t>𝑅</m:t>
                        </m:r>
                        <m:r>
                          <a:rPr lang="en-US" sz="1400" i="1">
                            <a:latin typeface="Cambria Math"/>
                          </a:rPr>
                          <m:t>,</m:t>
                        </m:r>
                        <m:sSub>
                          <m:sSubPr>
                            <m:ctrlPr>
                              <a:rPr lang="en-US" sz="1400" i="1">
                                <a:latin typeface="Cambria Math" charset="0"/>
                              </a:rPr>
                            </m:ctrlPr>
                          </m:sSubPr>
                          <m:e>
                            <m:r>
                              <a:rPr lang="en-US" sz="1400" i="1">
                                <a:latin typeface="Cambria Math"/>
                              </a:rPr>
                              <m:t>𝑇</m:t>
                            </m:r>
                          </m:e>
                          <m:sub>
                            <m:r>
                              <a:rPr lang="en-US" sz="1400" i="1">
                                <a:latin typeface="Cambria Math"/>
                              </a:rPr>
                              <m:t>𝐵𝑂</m:t>
                            </m:r>
                            <m:d>
                              <m:dPr>
                                <m:ctrlPr>
                                  <a:rPr lang="en-US" sz="1400" i="1">
                                    <a:latin typeface="Cambria Math" charset="0"/>
                                  </a:rPr>
                                </m:ctrlPr>
                              </m:dPr>
                              <m:e>
                                <m:r>
                                  <a:rPr lang="en-US" sz="1400" i="1">
                                    <a:latin typeface="Cambria Math"/>
                                  </a:rPr>
                                  <m:t>𝑎</m:t>
                                </m:r>
                              </m:e>
                            </m:d>
                          </m:sub>
                        </m:sSub>
                      </m:e>
                    </m:d>
                    <m:r>
                      <a:rPr lang="en-US" sz="1400" b="0" i="1" smtClean="0">
                        <a:latin typeface="Cambria Math"/>
                      </a:rPr>
                      <m:t> </m:t>
                    </m:r>
                    <m:r>
                      <m:rPr>
                        <m:sty m:val="p"/>
                      </m:rPr>
                      <a:rPr lang="en-US" sz="1400" b="0" i="0" smtClean="0">
                        <a:latin typeface="Cambria Math"/>
                      </a:rPr>
                      <m:t>from</m:t>
                    </m:r>
                    <m:r>
                      <a:rPr lang="en-US" sz="1400" b="0" i="0" smtClean="0">
                        <a:latin typeface="Cambria Math"/>
                      </a:rPr>
                      <m:t> </m:t>
                    </m:r>
                  </m:oMath>
                </a14:m>
                <a:r>
                  <a:rPr lang="en-US" sz="1400" dirty="0" smtClean="0">
                    <a:cs typeface="Times New Roman" panose="02020603050405020304" pitchFamily="18" charset="0"/>
                  </a:rPr>
                  <a:t> R=2.5, </a:t>
                </a:r>
              </a:p>
              <a:p>
                <a:pPr algn="l">
                  <a:lnSpc>
                    <a:spcPct val="150000"/>
                  </a:lnSpc>
                </a:pPr>
                <a14:m>
                  <m:oMath xmlns:m="http://schemas.openxmlformats.org/officeDocument/2006/math">
                    <m:r>
                      <a:rPr lang="en-US" sz="1600" i="1">
                        <a:latin typeface="Cambria Math"/>
                      </a:rPr>
                      <m:t>𝑓</m:t>
                    </m:r>
                    <m:d>
                      <m:dPr>
                        <m:ctrlPr>
                          <a:rPr lang="en-US" sz="1600" i="1">
                            <a:latin typeface="Cambria Math" charset="0"/>
                          </a:rPr>
                        </m:ctrlPr>
                      </m:dPr>
                      <m:e>
                        <m:r>
                          <a:rPr lang="en-US" sz="1600" i="1">
                            <a:latin typeface="Cambria Math"/>
                          </a:rPr>
                          <m:t>𝑅</m:t>
                        </m:r>
                        <m:r>
                          <a:rPr lang="en-US" sz="1600" i="1">
                            <a:latin typeface="Cambria Math"/>
                          </a:rPr>
                          <m:t>,</m:t>
                        </m:r>
                        <m:sSub>
                          <m:sSubPr>
                            <m:ctrlPr>
                              <a:rPr lang="en-US" sz="1600" i="1">
                                <a:latin typeface="Cambria Math" charset="0"/>
                              </a:rPr>
                            </m:ctrlPr>
                          </m:sSubPr>
                          <m:e>
                            <m:r>
                              <a:rPr lang="en-US" sz="1600" i="1">
                                <a:latin typeface="Cambria Math"/>
                              </a:rPr>
                              <m:t>𝑇</m:t>
                            </m:r>
                          </m:e>
                          <m:sub>
                            <m:r>
                              <a:rPr lang="en-US" sz="1600" i="1">
                                <a:latin typeface="Cambria Math"/>
                              </a:rPr>
                              <m:t>𝐵𝑂</m:t>
                            </m:r>
                            <m:d>
                              <m:dPr>
                                <m:ctrlPr>
                                  <a:rPr lang="en-US" sz="1600" i="1">
                                    <a:latin typeface="Cambria Math" charset="0"/>
                                  </a:rPr>
                                </m:ctrlPr>
                              </m:dPr>
                              <m:e>
                                <m:r>
                                  <a:rPr lang="en-US" sz="1600" i="1">
                                    <a:latin typeface="Cambria Math"/>
                                  </a:rPr>
                                  <m:t>𝑎</m:t>
                                </m:r>
                              </m:e>
                            </m:d>
                          </m:sub>
                        </m:sSub>
                      </m:e>
                    </m:d>
                    <m:r>
                      <a:rPr lang="en-US" sz="1600" i="1">
                        <a:latin typeface="Cambria Math"/>
                      </a:rPr>
                      <m:t>=</m:t>
                    </m:r>
                    <m:sSub>
                      <m:sSubPr>
                        <m:ctrlPr>
                          <a:rPr lang="en-US" sz="1600" b="0" i="1" smtClean="0">
                            <a:latin typeface="Cambria Math" charset="0"/>
                          </a:rPr>
                        </m:ctrlPr>
                      </m:sSubPr>
                      <m:e>
                        <m:r>
                          <a:rPr lang="en-US" sz="1600" b="0" i="1" smtClean="0">
                            <a:latin typeface="Cambria Math"/>
                          </a:rPr>
                          <m:t>𝑇</m:t>
                        </m:r>
                      </m:e>
                      <m:sub>
                        <m:r>
                          <a:rPr lang="en-US" sz="1600" b="0" i="1" smtClean="0">
                            <a:latin typeface="Cambria Math"/>
                          </a:rPr>
                          <m:t>𝐵</m:t>
                        </m:r>
                        <m:r>
                          <a:rPr lang="en-US" sz="1600" b="0" i="1" smtClean="0">
                            <a:latin typeface="Cambria Math"/>
                          </a:rPr>
                          <m:t>01</m:t>
                        </m:r>
                      </m:sub>
                    </m:sSub>
                    <m:r>
                      <a:rPr lang="en-US" sz="1600" b="0" i="1" smtClean="0">
                        <a:latin typeface="Cambria Math"/>
                      </a:rPr>
                      <m:t>+</m:t>
                    </m:r>
                    <m:sSub>
                      <m:sSubPr>
                        <m:ctrlPr>
                          <a:rPr lang="en-US" sz="1600" b="0" i="1" smtClean="0">
                            <a:latin typeface="Cambria Math" charset="0"/>
                          </a:rPr>
                        </m:ctrlPr>
                      </m:sSubPr>
                      <m:e>
                        <m:r>
                          <a:rPr lang="en-US" sz="1600" b="0" i="1" smtClean="0">
                            <a:latin typeface="Cambria Math"/>
                          </a:rPr>
                          <m:t>𝑇</m:t>
                        </m:r>
                      </m:e>
                      <m:sub>
                        <m:r>
                          <a:rPr lang="en-US" sz="1600" b="0" i="1" smtClean="0">
                            <a:latin typeface="Cambria Math"/>
                          </a:rPr>
                          <m:t>𝐵𝑂</m:t>
                        </m:r>
                        <m:r>
                          <a:rPr lang="en-US" sz="1600" b="0" i="1" smtClean="0">
                            <a:latin typeface="Cambria Math"/>
                          </a:rPr>
                          <m:t>2</m:t>
                        </m:r>
                      </m:sub>
                    </m:sSub>
                    <m:r>
                      <a:rPr lang="en-US" sz="1600" b="0" i="1" smtClean="0">
                        <a:latin typeface="Cambria Math"/>
                      </a:rPr>
                      <m:t>+0.5×</m:t>
                    </m:r>
                    <m:sSub>
                      <m:sSubPr>
                        <m:ctrlPr>
                          <a:rPr lang="en-US" sz="1600" b="0" i="1" smtClean="0">
                            <a:latin typeface="Cambria Math" charset="0"/>
                          </a:rPr>
                        </m:ctrlPr>
                      </m:sSubPr>
                      <m:e>
                        <m:r>
                          <a:rPr lang="en-US" sz="1600" b="0" i="1" smtClean="0">
                            <a:latin typeface="Cambria Math"/>
                          </a:rPr>
                          <m:t>𝑇</m:t>
                        </m:r>
                      </m:e>
                      <m:sub>
                        <m:r>
                          <a:rPr lang="en-US" sz="1600" b="0" i="1" smtClean="0">
                            <a:latin typeface="Cambria Math"/>
                          </a:rPr>
                          <m:t>𝐵𝑂</m:t>
                        </m:r>
                        <m:r>
                          <a:rPr lang="en-US" sz="1600" b="0" i="1" smtClean="0">
                            <a:latin typeface="Cambria Math"/>
                          </a:rPr>
                          <m:t>3</m:t>
                        </m:r>
                      </m:sub>
                    </m:sSub>
                  </m:oMath>
                </a14:m>
                <a:r>
                  <a:rPr lang="en-US" sz="1600" i="1" dirty="0" smtClean="0">
                    <a:cs typeface="Times New Roman" panose="02020603050405020304" pitchFamily="18" charset="0"/>
                  </a:rPr>
                  <a:t> </a:t>
                </a:r>
                <a:r>
                  <a:rPr lang="en-US" sz="1400" dirty="0" smtClean="0">
                    <a:cs typeface="Times New Roman" panose="02020603050405020304" pitchFamily="18" charset="0"/>
                  </a:rPr>
                  <a:t>(found by experimentation)</a:t>
                </a:r>
              </a:p>
            </p:txBody>
          </p:sp>
        </mc:Choice>
        <mc:Fallback xmlns="">
          <p:sp>
            <p:nvSpPr>
              <p:cNvPr id="10" name="TextBox 9"/>
              <p:cNvSpPr txBox="1">
                <a:spLocks noRot="1" noChangeAspect="1" noMove="1" noResize="1" noEditPoints="1" noAdjustHandles="1" noChangeArrowheads="1" noChangeShapeType="1" noTextEdit="1"/>
              </p:cNvSpPr>
              <p:nvPr/>
            </p:nvSpPr>
            <p:spPr>
              <a:xfrm>
                <a:off x="381000" y="3657600"/>
                <a:ext cx="8854603" cy="2673361"/>
              </a:xfrm>
              <a:prstGeom prst="rect">
                <a:avLst/>
              </a:prstGeom>
              <a:blipFill rotWithShape="1">
                <a:blip r:embed="rId4"/>
                <a:stretch>
                  <a:fillRect l="-207"/>
                </a:stretch>
              </a:blipFill>
            </p:spPr>
            <p:txBody>
              <a:bodyPr/>
              <a:lstStyle/>
              <a:p>
                <a:r>
                  <a:rPr lang="ko-KR" altLang="en-US">
                    <a:noFill/>
                  </a:rPr>
                  <a:t> </a:t>
                </a:r>
              </a:p>
            </p:txBody>
          </p:sp>
        </mc:Fallback>
      </mc:AlternateContent>
      <p:sp>
        <p:nvSpPr>
          <p:cNvPr id="9" name="Slide Number Placeholder 3"/>
          <p:cNvSpPr>
            <a:spLocks noGrp="1"/>
          </p:cNvSpPr>
          <p:nvPr>
            <p:ph type="sldNum" sz="quarter" idx="12"/>
          </p:nvPr>
        </p:nvSpPr>
        <p:spPr>
          <a:xfrm>
            <a:off x="4344988"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a:latin typeface="Times New Roman" pitchFamily="18" charset="0"/>
              </a:rPr>
              <a:t>Slide </a:t>
            </a:r>
            <a:fld id="{3089E93B-7258-4CC0-854C-EFEEBF5C865F}" type="slidenum">
              <a:rPr lang="en-US" altLang="en-US" sz="1200">
                <a:latin typeface="Times New Roman" pitchFamily="18" charset="0"/>
              </a:rPr>
              <a:pPr>
                <a:spcBef>
                  <a:spcPct val="0"/>
                </a:spcBef>
                <a:buFontTx/>
                <a:buNone/>
              </a:pPr>
              <a:t>15</a:t>
            </a:fld>
            <a:endParaRPr lang="en-US" altLang="en-US" sz="1200" dirty="0">
              <a:latin typeface="Times New Roman" pitchFamily="18" charset="0"/>
            </a:endParaRPr>
          </a:p>
        </p:txBody>
      </p:sp>
      <p:sp>
        <p:nvSpPr>
          <p:cNvPr id="11" name="Date Placeholder 3"/>
          <p:cNvSpPr>
            <a:spLocks noGrp="1"/>
          </p:cNvSpPr>
          <p:nvPr>
            <p:ph type="dt" sz="quarter" idx="10"/>
          </p:nvPr>
        </p:nvSpPr>
        <p:spPr>
          <a:xfrm>
            <a:off x="685800" y="377825"/>
            <a:ext cx="160020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400" dirty="0" smtClean="0">
                <a:latin typeface="Times New Roman" pitchFamily="18" charset="0"/>
              </a:rPr>
              <a:t>May 2015</a:t>
            </a:r>
          </a:p>
        </p:txBody>
      </p:sp>
      <p:sp>
        <p:nvSpPr>
          <p:cNvPr id="12" name="Footer Placeholder 4"/>
          <p:cNvSpPr>
            <a:spLocks noGrp="1"/>
          </p:cNvSpPr>
          <p:nvPr>
            <p:ph type="ftr" sz="quarter" idx="11"/>
          </p:nvPr>
        </p:nvSpPr>
        <p:spPr>
          <a:xfrm>
            <a:off x="5486400" y="6475413"/>
            <a:ext cx="3124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smtClean="0">
                <a:latin typeface="Times New Roman" pitchFamily="18" charset="0"/>
              </a:rPr>
              <a:t>(Kiran </a:t>
            </a:r>
            <a:r>
              <a:rPr lang="en-US" altLang="en-US" sz="1200" dirty="0" err="1" smtClean="0">
                <a:latin typeface="Times New Roman" pitchFamily="18" charset="0"/>
              </a:rPr>
              <a:t>Bynam</a:t>
            </a:r>
            <a:r>
              <a:rPr lang="en-US" altLang="en-US" sz="1200" dirty="0" smtClean="0">
                <a:latin typeface="Times New Roman" pitchFamily="18" charset="0"/>
              </a:rPr>
              <a:t>, </a:t>
            </a:r>
            <a:r>
              <a:rPr lang="en-US" altLang="en-US" sz="1200" dirty="0" err="1" smtClean="0">
                <a:latin typeface="Times New Roman" pitchFamily="18" charset="0"/>
              </a:rPr>
              <a:t>Youngsoo</a:t>
            </a:r>
            <a:r>
              <a:rPr lang="en-US" altLang="en-US" sz="1200" dirty="0" smtClean="0">
                <a:latin typeface="Times New Roman" pitchFamily="18" charset="0"/>
              </a:rPr>
              <a:t> Kim </a:t>
            </a:r>
            <a:r>
              <a:rPr lang="en-US" altLang="en-US" sz="1200" i="1" dirty="0" smtClean="0">
                <a:latin typeface="Times New Roman" pitchFamily="18" charset="0"/>
              </a:rPr>
              <a:t>et.al.</a:t>
            </a:r>
            <a:r>
              <a:rPr lang="en-US" altLang="en-US" sz="1200" dirty="0" smtClean="0">
                <a:latin typeface="Times New Roman" pitchFamily="18" charset="0"/>
              </a:rPr>
              <a:t>, Samsung)</a:t>
            </a:r>
          </a:p>
        </p:txBody>
      </p:sp>
    </p:spTree>
    <p:extLst>
      <p:ext uri="{BB962C8B-B14F-4D97-AF65-F5344CB8AC3E}">
        <p14:creationId xmlns:p14="http://schemas.microsoft.com/office/powerpoint/2010/main" val="42444502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802.15.4 - MAC</a:t>
            </a:r>
            <a:r>
              <a:rPr lang="en-US" altLang="ko-KR" dirty="0"/>
              <a:t>: Acknowledged </a:t>
            </a:r>
            <a:r>
              <a:rPr lang="en-US" altLang="ko-KR" dirty="0" smtClean="0"/>
              <a:t>Transmission</a:t>
            </a:r>
            <a:endParaRPr lang="ko-KR" altLang="en-US" dirty="0"/>
          </a:p>
        </p:txBody>
      </p:sp>
      <p:sp>
        <p:nvSpPr>
          <p:cNvPr id="4" name="직사각형 9"/>
          <p:cNvSpPr>
            <a:spLocks noChangeArrowheads="1"/>
          </p:cNvSpPr>
          <p:nvPr/>
        </p:nvSpPr>
        <p:spPr bwMode="auto">
          <a:xfrm>
            <a:off x="4467173" y="5152547"/>
            <a:ext cx="791992" cy="420571"/>
          </a:xfrm>
          <a:prstGeom prst="rect">
            <a:avLst/>
          </a:prstGeom>
          <a:noFill/>
          <a:ln w="19050" algn="ctr">
            <a:solidFill>
              <a:schemeClr val="tx1"/>
            </a:solidFill>
            <a:round/>
            <a:headEnd/>
            <a:tailEnd/>
          </a:ln>
        </p:spPr>
        <p:txBody>
          <a:bodyPr wrap="none" lIns="91421" tIns="45710" rIns="91421" bIns="45710" anchor="ctr"/>
          <a:lstStyle/>
          <a:p>
            <a:pPr algn="ctr" latinLnBrk="0"/>
            <a:endParaRPr kumimoji="0" lang="ko-KR" altLang="en-US" b="1">
              <a:solidFill>
                <a:schemeClr val="tx2"/>
              </a:solidFill>
              <a:latin typeface="Arial" charset="0"/>
            </a:endParaRPr>
          </a:p>
        </p:txBody>
      </p:sp>
      <p:sp>
        <p:nvSpPr>
          <p:cNvPr id="5" name="직사각형 10"/>
          <p:cNvSpPr>
            <a:spLocks noChangeArrowheads="1"/>
          </p:cNvSpPr>
          <p:nvPr/>
        </p:nvSpPr>
        <p:spPr bwMode="auto">
          <a:xfrm>
            <a:off x="6712392" y="5152547"/>
            <a:ext cx="1921963" cy="420571"/>
          </a:xfrm>
          <a:prstGeom prst="rect">
            <a:avLst/>
          </a:prstGeom>
          <a:noFill/>
          <a:ln w="19050" algn="ctr">
            <a:solidFill>
              <a:schemeClr val="tx1"/>
            </a:solidFill>
            <a:round/>
            <a:headEnd/>
            <a:tailEnd/>
          </a:ln>
        </p:spPr>
        <p:txBody>
          <a:bodyPr wrap="none" lIns="91421" tIns="45710" rIns="91421" bIns="45710" anchor="ctr"/>
          <a:lstStyle/>
          <a:p>
            <a:pPr algn="ctr" latinLnBrk="0"/>
            <a:endParaRPr kumimoji="0" lang="ko-KR" altLang="en-US" b="1">
              <a:solidFill>
                <a:schemeClr val="tx2"/>
              </a:solidFill>
              <a:latin typeface="Arial" charset="0"/>
            </a:endParaRPr>
          </a:p>
        </p:txBody>
      </p:sp>
      <p:cxnSp>
        <p:nvCxnSpPr>
          <p:cNvPr id="6" name="직선 화살표 연결선 12"/>
          <p:cNvCxnSpPr>
            <a:cxnSpLocks noChangeShapeType="1"/>
          </p:cNvCxnSpPr>
          <p:nvPr/>
        </p:nvCxnSpPr>
        <p:spPr bwMode="auto">
          <a:xfrm>
            <a:off x="2733766" y="5362831"/>
            <a:ext cx="1728221" cy="0"/>
          </a:xfrm>
          <a:prstGeom prst="straightConnector1">
            <a:avLst/>
          </a:prstGeom>
          <a:noFill/>
          <a:ln w="19050">
            <a:solidFill>
              <a:schemeClr val="tx1"/>
            </a:solidFill>
            <a:round/>
            <a:headEnd type="arrow" w="med" len="med"/>
            <a:tailEnd type="arrow" w="med" len="med"/>
          </a:ln>
        </p:spPr>
      </p:cxnSp>
      <p:cxnSp>
        <p:nvCxnSpPr>
          <p:cNvPr id="7" name="직선 화살표 연결선 13"/>
          <p:cNvCxnSpPr>
            <a:cxnSpLocks noChangeShapeType="1"/>
          </p:cNvCxnSpPr>
          <p:nvPr/>
        </p:nvCxnSpPr>
        <p:spPr bwMode="auto">
          <a:xfrm>
            <a:off x="5259421" y="5362831"/>
            <a:ext cx="1465503" cy="0"/>
          </a:xfrm>
          <a:prstGeom prst="straightConnector1">
            <a:avLst/>
          </a:prstGeom>
          <a:noFill/>
          <a:ln w="19050">
            <a:solidFill>
              <a:schemeClr val="tx1"/>
            </a:solidFill>
            <a:round/>
            <a:headEnd type="arrow" w="med" len="med"/>
            <a:tailEnd type="arrow" w="med" len="med"/>
          </a:ln>
        </p:spPr>
      </p:cxnSp>
      <p:cxnSp>
        <p:nvCxnSpPr>
          <p:cNvPr id="8" name="직선 연결선 14"/>
          <p:cNvCxnSpPr>
            <a:cxnSpLocks noChangeShapeType="1"/>
          </p:cNvCxnSpPr>
          <p:nvPr/>
        </p:nvCxnSpPr>
        <p:spPr bwMode="auto">
          <a:xfrm>
            <a:off x="847294" y="5571755"/>
            <a:ext cx="7788386" cy="0"/>
          </a:xfrm>
          <a:prstGeom prst="line">
            <a:avLst/>
          </a:prstGeom>
          <a:noFill/>
          <a:ln w="19050">
            <a:solidFill>
              <a:schemeClr val="tx1"/>
            </a:solidFill>
            <a:round/>
            <a:headEnd/>
            <a:tailEnd/>
          </a:ln>
        </p:spPr>
      </p:cxnSp>
      <p:cxnSp>
        <p:nvCxnSpPr>
          <p:cNvPr id="9" name="직선 화살표 연결선 20"/>
          <p:cNvCxnSpPr>
            <a:cxnSpLocks noChangeShapeType="1"/>
          </p:cNvCxnSpPr>
          <p:nvPr/>
        </p:nvCxnSpPr>
        <p:spPr bwMode="auto">
          <a:xfrm>
            <a:off x="826285" y="5668187"/>
            <a:ext cx="5878286" cy="0"/>
          </a:xfrm>
          <a:prstGeom prst="straightConnector1">
            <a:avLst/>
          </a:prstGeom>
          <a:noFill/>
          <a:ln w="19050">
            <a:solidFill>
              <a:schemeClr val="tx1"/>
            </a:solidFill>
            <a:round/>
            <a:headEnd type="arrow" w="med" len="med"/>
            <a:tailEnd type="arrow" w="med" len="med"/>
          </a:ln>
        </p:spPr>
      </p:cxnSp>
      <p:sp>
        <p:nvSpPr>
          <p:cNvPr id="10" name="TextBox 9"/>
          <p:cNvSpPr txBox="1"/>
          <p:nvPr/>
        </p:nvSpPr>
        <p:spPr bwMode="auto">
          <a:xfrm>
            <a:off x="2632645" y="5668187"/>
            <a:ext cx="2543710" cy="430887"/>
          </a:xfrm>
          <a:prstGeom prst="rect">
            <a:avLst/>
          </a:prstGeom>
          <a:noFill/>
        </p:spPr>
        <p:txBody>
          <a:bodyPr wrap="square">
            <a:spAutoFit/>
          </a:bodyPr>
          <a:lstStyle/>
          <a:p>
            <a:pPr algn="ctr">
              <a:defRPr/>
            </a:pPr>
            <a:r>
              <a:rPr lang="en-US" altLang="ko-KR" sz="1100" dirty="0">
                <a:latin typeface="+mn-lt"/>
                <a:ea typeface="+mn-ea"/>
              </a:rPr>
              <a:t>Minimum Data Frame </a:t>
            </a:r>
            <a:r>
              <a:rPr lang="en-US" altLang="ko-KR" sz="1100" dirty="0" smtClean="0">
                <a:latin typeface="+mn-lt"/>
                <a:ea typeface="+mn-ea"/>
              </a:rPr>
              <a:t>Interval </a:t>
            </a:r>
            <a:r>
              <a:rPr lang="en-US" altLang="ko-KR" sz="1100" b="1" dirty="0" smtClean="0">
                <a:latin typeface="+mn-lt"/>
                <a:ea typeface="+mn-ea"/>
              </a:rPr>
              <a:t>5440 us</a:t>
            </a:r>
            <a:endParaRPr lang="ko-KR" altLang="en-US" sz="1100" b="1" dirty="0">
              <a:latin typeface="+mn-lt"/>
              <a:ea typeface="+mn-ea"/>
            </a:endParaRPr>
          </a:p>
        </p:txBody>
      </p:sp>
      <p:sp>
        <p:nvSpPr>
          <p:cNvPr id="11" name="직사각형 10"/>
          <p:cNvSpPr>
            <a:spLocks noChangeArrowheads="1"/>
          </p:cNvSpPr>
          <p:nvPr/>
        </p:nvSpPr>
        <p:spPr bwMode="auto">
          <a:xfrm>
            <a:off x="817297" y="5152547"/>
            <a:ext cx="1921963" cy="420571"/>
          </a:xfrm>
          <a:prstGeom prst="rect">
            <a:avLst/>
          </a:prstGeom>
          <a:noFill/>
          <a:ln w="19050" algn="ctr">
            <a:solidFill>
              <a:schemeClr val="tx1"/>
            </a:solidFill>
            <a:round/>
            <a:headEnd/>
            <a:tailEnd/>
          </a:ln>
        </p:spPr>
        <p:txBody>
          <a:bodyPr wrap="none" lIns="91421" tIns="45710" rIns="91421" bIns="45710" anchor="ctr"/>
          <a:lstStyle/>
          <a:p>
            <a:pPr algn="ctr" latinLnBrk="0"/>
            <a:endParaRPr kumimoji="0" lang="ko-KR" altLang="en-US" b="1">
              <a:solidFill>
                <a:schemeClr val="tx2"/>
              </a:solidFill>
              <a:latin typeface="Arial" charset="0"/>
            </a:endParaRPr>
          </a:p>
        </p:txBody>
      </p:sp>
      <p:cxnSp>
        <p:nvCxnSpPr>
          <p:cNvPr id="12" name="직선 연결선 11"/>
          <p:cNvCxnSpPr/>
          <p:nvPr/>
        </p:nvCxnSpPr>
        <p:spPr bwMode="auto">
          <a:xfrm>
            <a:off x="817296" y="4880275"/>
            <a:ext cx="0" cy="1100945"/>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3" name="직선 연결선 12"/>
          <p:cNvCxnSpPr/>
          <p:nvPr/>
        </p:nvCxnSpPr>
        <p:spPr bwMode="auto">
          <a:xfrm>
            <a:off x="6710749" y="4880275"/>
            <a:ext cx="0" cy="1100945"/>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4" name="직사각형 10"/>
          <p:cNvSpPr>
            <a:spLocks noChangeArrowheads="1"/>
          </p:cNvSpPr>
          <p:nvPr/>
        </p:nvSpPr>
        <p:spPr bwMode="auto">
          <a:xfrm>
            <a:off x="822089" y="5152547"/>
            <a:ext cx="574346" cy="420571"/>
          </a:xfrm>
          <a:prstGeom prst="rect">
            <a:avLst/>
          </a:prstGeom>
          <a:noFill/>
          <a:ln w="19050" algn="ctr">
            <a:solidFill>
              <a:schemeClr val="tx1"/>
            </a:solidFill>
            <a:round/>
            <a:headEnd/>
            <a:tailEnd/>
          </a:ln>
        </p:spPr>
        <p:txBody>
          <a:bodyPr wrap="none" lIns="91421" tIns="45710" rIns="91421" bIns="45710" anchor="ctr"/>
          <a:lstStyle/>
          <a:p>
            <a:pPr algn="ctr" latinLnBrk="0"/>
            <a:endParaRPr kumimoji="0" lang="ko-KR" altLang="en-US" b="1">
              <a:solidFill>
                <a:schemeClr val="tx2"/>
              </a:solidFill>
              <a:latin typeface="Arial" charset="0"/>
            </a:endParaRPr>
          </a:p>
        </p:txBody>
      </p:sp>
      <p:sp>
        <p:nvSpPr>
          <p:cNvPr id="15" name="TextBox 14"/>
          <p:cNvSpPr txBox="1"/>
          <p:nvPr/>
        </p:nvSpPr>
        <p:spPr bwMode="auto">
          <a:xfrm>
            <a:off x="2693823" y="4836280"/>
            <a:ext cx="1824076" cy="430887"/>
          </a:xfrm>
          <a:prstGeom prst="rect">
            <a:avLst/>
          </a:prstGeom>
          <a:noFill/>
        </p:spPr>
        <p:txBody>
          <a:bodyPr wrap="square">
            <a:spAutoFit/>
          </a:bodyPr>
          <a:lstStyle/>
          <a:p>
            <a:pPr algn="ctr">
              <a:defRPr/>
            </a:pPr>
            <a:r>
              <a:rPr lang="en-US" altLang="ko-KR" sz="1100" dirty="0" smtClean="0">
                <a:latin typeface="+mn-lt"/>
                <a:ea typeface="+mn-ea"/>
              </a:rPr>
              <a:t>TX/RX Turnaround Time</a:t>
            </a:r>
          </a:p>
          <a:p>
            <a:pPr algn="ctr">
              <a:defRPr/>
            </a:pPr>
            <a:r>
              <a:rPr lang="en-US" altLang="ko-KR" sz="1100" b="1" dirty="0" smtClean="0">
                <a:latin typeface="+mn-lt"/>
                <a:ea typeface="+mn-ea"/>
              </a:rPr>
              <a:t>192 us</a:t>
            </a:r>
            <a:endParaRPr lang="ko-KR" altLang="en-US" sz="1100" b="1" dirty="0">
              <a:latin typeface="+mn-lt"/>
              <a:ea typeface="+mn-ea"/>
            </a:endParaRPr>
          </a:p>
        </p:txBody>
      </p:sp>
      <p:sp>
        <p:nvSpPr>
          <p:cNvPr id="16" name="TextBox 15"/>
          <p:cNvSpPr txBox="1"/>
          <p:nvPr/>
        </p:nvSpPr>
        <p:spPr bwMode="auto">
          <a:xfrm>
            <a:off x="5306893" y="4753584"/>
            <a:ext cx="1370560" cy="600164"/>
          </a:xfrm>
          <a:prstGeom prst="rect">
            <a:avLst/>
          </a:prstGeom>
          <a:noFill/>
        </p:spPr>
        <p:txBody>
          <a:bodyPr wrap="square">
            <a:spAutoFit/>
          </a:bodyPr>
          <a:lstStyle/>
          <a:p>
            <a:pPr algn="ctr">
              <a:defRPr/>
            </a:pPr>
            <a:r>
              <a:rPr lang="en-US" altLang="ko-KR" sz="1100" dirty="0" smtClean="0">
                <a:solidFill>
                  <a:srgbClr val="0070C0"/>
                </a:solidFill>
                <a:latin typeface="+mn-lt"/>
                <a:ea typeface="+mn-ea"/>
              </a:rPr>
              <a:t>Inter-Frame Spacing</a:t>
            </a:r>
          </a:p>
          <a:p>
            <a:pPr algn="ctr">
              <a:defRPr/>
            </a:pPr>
            <a:r>
              <a:rPr lang="en-US" altLang="ko-KR" sz="1100" b="1" dirty="0" smtClean="0">
                <a:solidFill>
                  <a:srgbClr val="0070C0"/>
                </a:solidFill>
                <a:latin typeface="+mn-lt"/>
                <a:ea typeface="+mn-ea"/>
              </a:rPr>
              <a:t>640 us</a:t>
            </a:r>
            <a:endParaRPr lang="ko-KR" altLang="en-US" sz="1100" b="1" dirty="0">
              <a:solidFill>
                <a:srgbClr val="0070C0"/>
              </a:solidFill>
              <a:latin typeface="+mn-lt"/>
              <a:ea typeface="+mn-ea"/>
            </a:endParaRPr>
          </a:p>
        </p:txBody>
      </p:sp>
      <p:sp>
        <p:nvSpPr>
          <p:cNvPr id="17" name="TextBox 16"/>
          <p:cNvSpPr txBox="1"/>
          <p:nvPr/>
        </p:nvSpPr>
        <p:spPr bwMode="auto">
          <a:xfrm>
            <a:off x="1167511" y="4404232"/>
            <a:ext cx="1824076" cy="600164"/>
          </a:xfrm>
          <a:prstGeom prst="rect">
            <a:avLst/>
          </a:prstGeom>
          <a:noFill/>
        </p:spPr>
        <p:txBody>
          <a:bodyPr wrap="square">
            <a:spAutoFit/>
          </a:bodyPr>
          <a:lstStyle/>
          <a:p>
            <a:pPr algn="ctr">
              <a:defRPr/>
            </a:pPr>
            <a:r>
              <a:rPr lang="en-US" altLang="ko-KR" sz="1100" dirty="0" smtClean="0">
                <a:solidFill>
                  <a:srgbClr val="0070C0"/>
                </a:solidFill>
                <a:latin typeface="+mn-lt"/>
                <a:ea typeface="+mn-ea"/>
              </a:rPr>
              <a:t>Maximum</a:t>
            </a:r>
          </a:p>
          <a:p>
            <a:pPr algn="ctr">
              <a:defRPr/>
            </a:pPr>
            <a:r>
              <a:rPr lang="en-US" altLang="ko-KR" sz="1100" dirty="0" smtClean="0">
                <a:solidFill>
                  <a:srgbClr val="0070C0"/>
                </a:solidFill>
                <a:latin typeface="+mn-lt"/>
                <a:ea typeface="+mn-ea"/>
              </a:rPr>
              <a:t>Payload Size</a:t>
            </a:r>
          </a:p>
          <a:p>
            <a:pPr algn="ctr">
              <a:defRPr/>
            </a:pPr>
            <a:r>
              <a:rPr lang="en-US" altLang="ko-KR" sz="1100" b="1" dirty="0" smtClean="0">
                <a:solidFill>
                  <a:srgbClr val="0070C0"/>
                </a:solidFill>
                <a:latin typeface="+mn-lt"/>
                <a:ea typeface="+mn-ea"/>
              </a:rPr>
              <a:t>118 Byte</a:t>
            </a:r>
            <a:endParaRPr lang="ko-KR" altLang="en-US" sz="1100" b="1" dirty="0">
              <a:solidFill>
                <a:srgbClr val="0070C0"/>
              </a:solidFill>
              <a:latin typeface="+mn-lt"/>
              <a:ea typeface="+mn-ea"/>
            </a:endParaRPr>
          </a:p>
        </p:txBody>
      </p:sp>
      <p:sp>
        <p:nvSpPr>
          <p:cNvPr id="18" name="TextBox 17"/>
          <p:cNvSpPr txBox="1"/>
          <p:nvPr/>
        </p:nvSpPr>
        <p:spPr bwMode="auto">
          <a:xfrm>
            <a:off x="675440" y="4404232"/>
            <a:ext cx="859000" cy="600164"/>
          </a:xfrm>
          <a:prstGeom prst="rect">
            <a:avLst/>
          </a:prstGeom>
          <a:noFill/>
        </p:spPr>
        <p:txBody>
          <a:bodyPr wrap="square">
            <a:spAutoFit/>
          </a:bodyPr>
          <a:lstStyle/>
          <a:p>
            <a:pPr algn="ctr">
              <a:defRPr/>
            </a:pPr>
            <a:r>
              <a:rPr lang="en-US" altLang="ko-KR" sz="1100" dirty="0" smtClean="0">
                <a:latin typeface="+mn-lt"/>
                <a:ea typeface="+mn-ea"/>
              </a:rPr>
              <a:t>Packet</a:t>
            </a:r>
          </a:p>
          <a:p>
            <a:pPr algn="ctr">
              <a:defRPr/>
            </a:pPr>
            <a:r>
              <a:rPr lang="en-US" altLang="ko-KR" sz="1100" dirty="0" smtClean="0">
                <a:latin typeface="+mn-lt"/>
                <a:ea typeface="+mn-ea"/>
              </a:rPr>
              <a:t>Overhead</a:t>
            </a:r>
          </a:p>
          <a:p>
            <a:pPr algn="ctr">
              <a:defRPr/>
            </a:pPr>
            <a:r>
              <a:rPr lang="en-US" altLang="ko-KR" sz="1100" b="1" dirty="0" smtClean="0">
                <a:latin typeface="+mn-lt"/>
                <a:ea typeface="+mn-ea"/>
              </a:rPr>
              <a:t>6+9 Byte</a:t>
            </a:r>
            <a:endParaRPr lang="ko-KR" altLang="en-US" sz="1100" b="1" dirty="0">
              <a:latin typeface="+mn-lt"/>
              <a:ea typeface="+mn-ea"/>
            </a:endParaRPr>
          </a:p>
        </p:txBody>
      </p:sp>
      <p:sp>
        <p:nvSpPr>
          <p:cNvPr id="19" name="TextBox 18"/>
          <p:cNvSpPr txBox="1"/>
          <p:nvPr/>
        </p:nvSpPr>
        <p:spPr bwMode="auto">
          <a:xfrm>
            <a:off x="4391794" y="4622379"/>
            <a:ext cx="915100" cy="430887"/>
          </a:xfrm>
          <a:prstGeom prst="rect">
            <a:avLst/>
          </a:prstGeom>
          <a:noFill/>
        </p:spPr>
        <p:txBody>
          <a:bodyPr wrap="square">
            <a:spAutoFit/>
          </a:bodyPr>
          <a:lstStyle/>
          <a:p>
            <a:pPr algn="ctr">
              <a:defRPr/>
            </a:pPr>
            <a:r>
              <a:rPr lang="en-US" altLang="ko-KR" sz="1100" dirty="0" smtClean="0">
                <a:latin typeface="+mn-lt"/>
                <a:ea typeface="+mn-ea"/>
              </a:rPr>
              <a:t>ACK Size</a:t>
            </a:r>
          </a:p>
          <a:p>
            <a:pPr algn="ctr">
              <a:defRPr/>
            </a:pPr>
            <a:r>
              <a:rPr lang="en-US" altLang="ko-KR" sz="1100" b="1" dirty="0">
                <a:latin typeface="+mn-lt"/>
                <a:ea typeface="+mn-ea"/>
              </a:rPr>
              <a:t>6</a:t>
            </a:r>
            <a:r>
              <a:rPr lang="en-US" altLang="ko-KR" sz="1100" b="1" dirty="0" smtClean="0">
                <a:latin typeface="+mn-lt"/>
                <a:ea typeface="+mn-ea"/>
              </a:rPr>
              <a:t>+5 Byte</a:t>
            </a:r>
            <a:endParaRPr lang="ko-KR" altLang="en-US" sz="1100" b="1" dirty="0">
              <a:latin typeface="+mn-lt"/>
              <a:ea typeface="+mn-ea"/>
            </a:endParaRPr>
          </a:p>
        </p:txBody>
      </p:sp>
      <p:sp>
        <p:nvSpPr>
          <p:cNvPr id="20" name="TextBox 19"/>
          <p:cNvSpPr txBox="1"/>
          <p:nvPr/>
        </p:nvSpPr>
        <p:spPr bwMode="auto">
          <a:xfrm>
            <a:off x="4401949" y="5230626"/>
            <a:ext cx="922047" cy="261610"/>
          </a:xfrm>
          <a:prstGeom prst="rect">
            <a:avLst/>
          </a:prstGeom>
          <a:noFill/>
        </p:spPr>
        <p:txBody>
          <a:bodyPr wrap="none" anchor="ctr">
            <a:spAutoFit/>
          </a:bodyPr>
          <a:lstStyle/>
          <a:p>
            <a:pPr algn="ctr">
              <a:lnSpc>
                <a:spcPct val="100000"/>
              </a:lnSpc>
              <a:defRPr/>
            </a:pPr>
            <a:r>
              <a:rPr lang="en-US" altLang="ko-KR" sz="1100" dirty="0">
                <a:latin typeface="+mn-lt"/>
                <a:ea typeface="+mn-ea"/>
              </a:rPr>
              <a:t>ACK Frame</a:t>
            </a:r>
            <a:endParaRPr lang="ko-KR" altLang="en-US" sz="1100" dirty="0">
              <a:latin typeface="+mn-lt"/>
              <a:ea typeface="+mn-ea"/>
            </a:endParaRPr>
          </a:p>
        </p:txBody>
      </p:sp>
      <p:sp>
        <p:nvSpPr>
          <p:cNvPr id="21" name="TextBox 20"/>
          <p:cNvSpPr txBox="1"/>
          <p:nvPr/>
        </p:nvSpPr>
        <p:spPr bwMode="auto">
          <a:xfrm>
            <a:off x="7066157" y="5230626"/>
            <a:ext cx="928459" cy="261610"/>
          </a:xfrm>
          <a:prstGeom prst="rect">
            <a:avLst/>
          </a:prstGeom>
          <a:noFill/>
        </p:spPr>
        <p:txBody>
          <a:bodyPr wrap="none" anchor="ctr">
            <a:spAutoFit/>
          </a:bodyPr>
          <a:lstStyle/>
          <a:p>
            <a:pPr algn="ctr">
              <a:lnSpc>
                <a:spcPct val="100000"/>
              </a:lnSpc>
              <a:defRPr/>
            </a:pPr>
            <a:r>
              <a:rPr lang="en-US" altLang="ko-KR" sz="1100" dirty="0">
                <a:latin typeface="+mn-lt"/>
                <a:ea typeface="+mn-ea"/>
              </a:rPr>
              <a:t>Data Frame</a:t>
            </a:r>
            <a:endParaRPr lang="ko-KR" altLang="en-US" sz="1100" dirty="0">
              <a:latin typeface="+mn-lt"/>
              <a:ea typeface="+mn-ea"/>
            </a:endParaRPr>
          </a:p>
        </p:txBody>
      </p:sp>
      <p:sp>
        <p:nvSpPr>
          <p:cNvPr id="22" name="TextBox 21"/>
          <p:cNvSpPr txBox="1"/>
          <p:nvPr/>
        </p:nvSpPr>
        <p:spPr bwMode="auto">
          <a:xfrm>
            <a:off x="1628016" y="5230626"/>
            <a:ext cx="928459" cy="261610"/>
          </a:xfrm>
          <a:prstGeom prst="rect">
            <a:avLst/>
          </a:prstGeom>
          <a:noFill/>
        </p:spPr>
        <p:txBody>
          <a:bodyPr wrap="none" anchor="ctr">
            <a:spAutoFit/>
          </a:bodyPr>
          <a:lstStyle/>
          <a:p>
            <a:pPr algn="ctr">
              <a:lnSpc>
                <a:spcPct val="100000"/>
              </a:lnSpc>
              <a:defRPr/>
            </a:pPr>
            <a:r>
              <a:rPr lang="en-US" altLang="ko-KR" sz="1100" dirty="0">
                <a:latin typeface="+mn-lt"/>
                <a:ea typeface="+mn-ea"/>
              </a:rPr>
              <a:t>Data Frame</a:t>
            </a:r>
            <a:endParaRPr lang="ko-KR" altLang="en-US" sz="1100" dirty="0">
              <a:latin typeface="+mn-lt"/>
              <a:ea typeface="+mn-ea"/>
            </a:endParaRPr>
          </a:p>
        </p:txBody>
      </p:sp>
      <p:sp>
        <p:nvSpPr>
          <p:cNvPr id="23" name="TextBox 22"/>
          <p:cNvSpPr txBox="1"/>
          <p:nvPr/>
        </p:nvSpPr>
        <p:spPr bwMode="auto">
          <a:xfrm>
            <a:off x="6707891" y="5663677"/>
            <a:ext cx="1527982" cy="261610"/>
          </a:xfrm>
          <a:prstGeom prst="rect">
            <a:avLst/>
          </a:prstGeom>
          <a:noFill/>
        </p:spPr>
        <p:txBody>
          <a:bodyPr wrap="none">
            <a:spAutoFit/>
          </a:bodyPr>
          <a:lstStyle/>
          <a:p>
            <a:pPr algn="l">
              <a:defRPr/>
            </a:pPr>
            <a:r>
              <a:rPr lang="en-US" altLang="ko-KR" sz="1100" dirty="0" smtClean="0"/>
              <a:t>Throughput </a:t>
            </a:r>
            <a:r>
              <a:rPr lang="en-US" altLang="ko-KR" sz="1100" b="1" dirty="0" smtClean="0"/>
              <a:t>173.5 kbps</a:t>
            </a:r>
            <a:endParaRPr lang="ko-KR" altLang="en-US" sz="1100" b="1" dirty="0"/>
          </a:p>
        </p:txBody>
      </p:sp>
      <p:pic>
        <p:nvPicPr>
          <p:cNvPr id="2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024"/>
          <a:stretch/>
        </p:blipFill>
        <p:spPr bwMode="auto">
          <a:xfrm>
            <a:off x="2277168" y="1828800"/>
            <a:ext cx="5335863" cy="1997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extBox 24"/>
          <p:cNvSpPr txBox="1"/>
          <p:nvPr/>
        </p:nvSpPr>
        <p:spPr>
          <a:xfrm>
            <a:off x="2146789" y="4027319"/>
            <a:ext cx="1612044" cy="276999"/>
          </a:xfrm>
          <a:prstGeom prst="rect">
            <a:avLst/>
          </a:prstGeom>
          <a:noFill/>
        </p:spPr>
        <p:txBody>
          <a:bodyPr wrap="none" rtlCol="0">
            <a:spAutoFit/>
          </a:bodyPr>
          <a:lstStyle/>
          <a:p>
            <a:r>
              <a:rPr lang="en-US" altLang="ko-KR" dirty="0" smtClean="0"/>
              <a:t>PHY Overhead: 6 Byte</a:t>
            </a:r>
            <a:endParaRPr lang="ko-KR" altLang="en-US" dirty="0"/>
          </a:p>
        </p:txBody>
      </p:sp>
      <p:sp>
        <p:nvSpPr>
          <p:cNvPr id="26" name="TextBox 25"/>
          <p:cNvSpPr txBox="1"/>
          <p:nvPr/>
        </p:nvSpPr>
        <p:spPr>
          <a:xfrm>
            <a:off x="3895770" y="4027319"/>
            <a:ext cx="1661032" cy="276999"/>
          </a:xfrm>
          <a:prstGeom prst="rect">
            <a:avLst/>
          </a:prstGeom>
          <a:noFill/>
        </p:spPr>
        <p:txBody>
          <a:bodyPr wrap="none" rtlCol="0">
            <a:spAutoFit/>
          </a:bodyPr>
          <a:lstStyle/>
          <a:p>
            <a:r>
              <a:rPr lang="en-US" altLang="ko-KR" dirty="0" smtClean="0"/>
              <a:t>MAC Overhead: 9 Byte</a:t>
            </a:r>
            <a:endParaRPr lang="ko-KR" altLang="en-US" dirty="0"/>
          </a:p>
        </p:txBody>
      </p:sp>
      <p:sp>
        <p:nvSpPr>
          <p:cNvPr id="27" name="TextBox 26"/>
          <p:cNvSpPr txBox="1"/>
          <p:nvPr/>
        </p:nvSpPr>
        <p:spPr>
          <a:xfrm>
            <a:off x="5711366" y="4027319"/>
            <a:ext cx="1113510" cy="276999"/>
          </a:xfrm>
          <a:prstGeom prst="rect">
            <a:avLst/>
          </a:prstGeom>
          <a:noFill/>
        </p:spPr>
        <p:txBody>
          <a:bodyPr wrap="none" rtlCol="0">
            <a:spAutoFit/>
          </a:bodyPr>
          <a:lstStyle/>
          <a:p>
            <a:r>
              <a:rPr lang="en-US" altLang="ko-KR" dirty="0" smtClean="0"/>
              <a:t>Data: 118 Byte</a:t>
            </a:r>
            <a:endParaRPr lang="ko-KR" altLang="en-US" dirty="0"/>
          </a:p>
        </p:txBody>
      </p:sp>
      <p:cxnSp>
        <p:nvCxnSpPr>
          <p:cNvPr id="28" name="직선 화살표 연결선 27"/>
          <p:cNvCxnSpPr/>
          <p:nvPr/>
        </p:nvCxnSpPr>
        <p:spPr bwMode="auto">
          <a:xfrm>
            <a:off x="3286126" y="2895600"/>
            <a:ext cx="47624" cy="1200150"/>
          </a:xfrm>
          <a:prstGeom prst="straightConnector1">
            <a:avLst/>
          </a:prstGeom>
          <a:solidFill>
            <a:schemeClr val="accent1"/>
          </a:solidFill>
          <a:ln w="12700" cap="flat" cmpd="sng" algn="ctr">
            <a:solidFill>
              <a:schemeClr val="tx1"/>
            </a:solidFill>
            <a:prstDash val="sysDot"/>
            <a:round/>
            <a:headEnd type="none" w="med" len="med"/>
            <a:tailEnd type="arrow"/>
          </a:ln>
          <a:effectLst/>
        </p:spPr>
      </p:cxnSp>
      <p:cxnSp>
        <p:nvCxnSpPr>
          <p:cNvPr id="31" name="직선 화살표 연결선 30"/>
          <p:cNvCxnSpPr/>
          <p:nvPr/>
        </p:nvCxnSpPr>
        <p:spPr bwMode="auto">
          <a:xfrm flipH="1">
            <a:off x="3314700" y="2867025"/>
            <a:ext cx="428626" cy="1228725"/>
          </a:xfrm>
          <a:prstGeom prst="straightConnector1">
            <a:avLst/>
          </a:prstGeom>
          <a:solidFill>
            <a:schemeClr val="accent1"/>
          </a:solidFill>
          <a:ln w="12700" cap="flat" cmpd="sng" algn="ctr">
            <a:solidFill>
              <a:schemeClr val="tx1"/>
            </a:solidFill>
            <a:prstDash val="sysDot"/>
            <a:round/>
            <a:headEnd type="none" w="med" len="med"/>
            <a:tailEnd type="arrow"/>
          </a:ln>
          <a:effectLst/>
        </p:spPr>
      </p:cxnSp>
      <p:cxnSp>
        <p:nvCxnSpPr>
          <p:cNvPr id="33" name="직선 화살표 연결선 32"/>
          <p:cNvCxnSpPr/>
          <p:nvPr/>
        </p:nvCxnSpPr>
        <p:spPr bwMode="auto">
          <a:xfrm flipH="1">
            <a:off x="3305175" y="2895600"/>
            <a:ext cx="809626" cy="1200150"/>
          </a:xfrm>
          <a:prstGeom prst="straightConnector1">
            <a:avLst/>
          </a:prstGeom>
          <a:solidFill>
            <a:schemeClr val="accent1"/>
          </a:solidFill>
          <a:ln w="12700" cap="flat" cmpd="sng" algn="ctr">
            <a:solidFill>
              <a:schemeClr val="tx1"/>
            </a:solidFill>
            <a:prstDash val="sysDot"/>
            <a:round/>
            <a:headEnd type="none" w="med" len="med"/>
            <a:tailEnd type="arrow"/>
          </a:ln>
          <a:effectLst/>
        </p:spPr>
      </p:cxnSp>
      <p:cxnSp>
        <p:nvCxnSpPr>
          <p:cNvPr id="35" name="직선 화살표 연결선 34"/>
          <p:cNvCxnSpPr/>
          <p:nvPr/>
        </p:nvCxnSpPr>
        <p:spPr bwMode="auto">
          <a:xfrm flipH="1">
            <a:off x="5114925" y="2257425"/>
            <a:ext cx="1943100" cy="1838325"/>
          </a:xfrm>
          <a:prstGeom prst="straightConnector1">
            <a:avLst/>
          </a:prstGeom>
          <a:solidFill>
            <a:schemeClr val="accent1"/>
          </a:solidFill>
          <a:ln w="12700" cap="flat" cmpd="sng" algn="ctr">
            <a:solidFill>
              <a:schemeClr val="tx1"/>
            </a:solidFill>
            <a:prstDash val="sysDot"/>
            <a:round/>
            <a:headEnd type="none" w="med" len="med"/>
            <a:tailEnd type="arrow"/>
          </a:ln>
          <a:effectLst/>
        </p:spPr>
      </p:cxnSp>
      <p:cxnSp>
        <p:nvCxnSpPr>
          <p:cNvPr id="37" name="직선 화살표 연결선 36"/>
          <p:cNvCxnSpPr/>
          <p:nvPr/>
        </p:nvCxnSpPr>
        <p:spPr bwMode="auto">
          <a:xfrm>
            <a:off x="4457700" y="2247900"/>
            <a:ext cx="638175" cy="1847850"/>
          </a:xfrm>
          <a:prstGeom prst="straightConnector1">
            <a:avLst/>
          </a:prstGeom>
          <a:solidFill>
            <a:schemeClr val="accent1"/>
          </a:solidFill>
          <a:ln w="12700" cap="flat" cmpd="sng" algn="ctr">
            <a:solidFill>
              <a:schemeClr val="tx1"/>
            </a:solidFill>
            <a:prstDash val="sysDot"/>
            <a:round/>
            <a:headEnd type="none" w="med" len="med"/>
            <a:tailEnd type="arrow"/>
          </a:ln>
          <a:effectLst/>
        </p:spPr>
      </p:cxnSp>
      <p:cxnSp>
        <p:nvCxnSpPr>
          <p:cNvPr id="39" name="직선 화살표 연결선 38"/>
          <p:cNvCxnSpPr/>
          <p:nvPr/>
        </p:nvCxnSpPr>
        <p:spPr bwMode="auto">
          <a:xfrm>
            <a:off x="4848225" y="2257425"/>
            <a:ext cx="257175" cy="1857375"/>
          </a:xfrm>
          <a:prstGeom prst="straightConnector1">
            <a:avLst/>
          </a:prstGeom>
          <a:solidFill>
            <a:schemeClr val="accent1"/>
          </a:solidFill>
          <a:ln w="12700" cap="flat" cmpd="sng" algn="ctr">
            <a:solidFill>
              <a:schemeClr val="tx1"/>
            </a:solidFill>
            <a:prstDash val="sysDot"/>
            <a:round/>
            <a:headEnd type="none" w="med" len="med"/>
            <a:tailEnd type="arrow"/>
          </a:ln>
          <a:effectLst/>
        </p:spPr>
      </p:cxnSp>
      <p:cxnSp>
        <p:nvCxnSpPr>
          <p:cNvPr id="41" name="직선 화살표 연결선 40"/>
          <p:cNvCxnSpPr/>
          <p:nvPr/>
        </p:nvCxnSpPr>
        <p:spPr bwMode="auto">
          <a:xfrm flipH="1">
            <a:off x="5114925" y="2247900"/>
            <a:ext cx="304801" cy="1857375"/>
          </a:xfrm>
          <a:prstGeom prst="straightConnector1">
            <a:avLst/>
          </a:prstGeom>
          <a:solidFill>
            <a:schemeClr val="accent1"/>
          </a:solidFill>
          <a:ln w="12700" cap="flat" cmpd="sng" algn="ctr">
            <a:solidFill>
              <a:schemeClr val="tx1"/>
            </a:solidFill>
            <a:prstDash val="sysDot"/>
            <a:round/>
            <a:headEnd type="none" w="med" len="med"/>
            <a:tailEnd type="arrow"/>
          </a:ln>
          <a:effectLst/>
        </p:spPr>
      </p:cxnSp>
      <p:cxnSp>
        <p:nvCxnSpPr>
          <p:cNvPr id="43" name="직선 화살표 연결선 42"/>
          <p:cNvCxnSpPr/>
          <p:nvPr/>
        </p:nvCxnSpPr>
        <p:spPr bwMode="auto">
          <a:xfrm flipH="1">
            <a:off x="6276975" y="2276475"/>
            <a:ext cx="76201" cy="1819275"/>
          </a:xfrm>
          <a:prstGeom prst="straightConnector1">
            <a:avLst/>
          </a:prstGeom>
          <a:solidFill>
            <a:schemeClr val="accent1"/>
          </a:solidFill>
          <a:ln w="12700" cap="flat" cmpd="sng" algn="ctr">
            <a:solidFill>
              <a:schemeClr val="tx1"/>
            </a:solidFill>
            <a:prstDash val="sysDot"/>
            <a:round/>
            <a:headEnd type="none" w="med" len="med"/>
            <a:tailEnd type="arrow"/>
          </a:ln>
          <a:effectLst/>
        </p:spPr>
      </p:cxnSp>
      <p:cxnSp>
        <p:nvCxnSpPr>
          <p:cNvPr id="50" name="직선 화살표 연결선 49"/>
          <p:cNvCxnSpPr/>
          <p:nvPr/>
        </p:nvCxnSpPr>
        <p:spPr bwMode="auto">
          <a:xfrm>
            <a:off x="871585" y="5049078"/>
            <a:ext cx="770665" cy="1123122"/>
          </a:xfrm>
          <a:prstGeom prst="straightConnector1">
            <a:avLst/>
          </a:prstGeom>
          <a:solidFill>
            <a:schemeClr val="accent1"/>
          </a:solidFill>
          <a:ln w="12700" cap="flat" cmpd="sng" algn="ctr">
            <a:solidFill>
              <a:schemeClr val="tx1"/>
            </a:solidFill>
            <a:prstDash val="sysDot"/>
            <a:round/>
            <a:headEnd type="none" w="med" len="med"/>
            <a:tailEnd type="arrow"/>
          </a:ln>
          <a:effectLst/>
        </p:spPr>
      </p:cxnSp>
      <p:cxnSp>
        <p:nvCxnSpPr>
          <p:cNvPr id="52" name="직선 화살표 연결선 51"/>
          <p:cNvCxnSpPr/>
          <p:nvPr/>
        </p:nvCxnSpPr>
        <p:spPr bwMode="auto">
          <a:xfrm>
            <a:off x="1027554" y="5049078"/>
            <a:ext cx="2073455" cy="1123122"/>
          </a:xfrm>
          <a:prstGeom prst="straightConnector1">
            <a:avLst/>
          </a:prstGeom>
          <a:solidFill>
            <a:schemeClr val="accent1"/>
          </a:solidFill>
          <a:ln w="12700" cap="flat" cmpd="sng" algn="ctr">
            <a:solidFill>
              <a:schemeClr val="tx1"/>
            </a:solidFill>
            <a:prstDash val="sysDot"/>
            <a:round/>
            <a:headEnd type="none" w="med" len="med"/>
            <a:tailEnd type="arrow"/>
          </a:ln>
          <a:effectLst/>
        </p:spPr>
      </p:cxnSp>
      <p:cxnSp>
        <p:nvCxnSpPr>
          <p:cNvPr id="54" name="직선 화살표 연결선 53"/>
          <p:cNvCxnSpPr/>
          <p:nvPr/>
        </p:nvCxnSpPr>
        <p:spPr bwMode="auto">
          <a:xfrm>
            <a:off x="1954186" y="5049078"/>
            <a:ext cx="2064281" cy="1123122"/>
          </a:xfrm>
          <a:prstGeom prst="straightConnector1">
            <a:avLst/>
          </a:prstGeom>
          <a:solidFill>
            <a:schemeClr val="accent1"/>
          </a:solidFill>
          <a:ln w="12700" cap="flat" cmpd="sng" algn="ctr">
            <a:solidFill>
              <a:schemeClr val="tx1"/>
            </a:solidFill>
            <a:prstDash val="sysDot"/>
            <a:round/>
            <a:headEnd type="none" w="med" len="med"/>
            <a:tailEnd type="arrow"/>
          </a:ln>
          <a:effectLst/>
        </p:spPr>
      </p:cxnSp>
      <p:cxnSp>
        <p:nvCxnSpPr>
          <p:cNvPr id="56" name="직선 화살표 연결선 55"/>
          <p:cNvCxnSpPr/>
          <p:nvPr/>
        </p:nvCxnSpPr>
        <p:spPr bwMode="auto">
          <a:xfrm>
            <a:off x="4770783" y="5068958"/>
            <a:ext cx="174317" cy="1103243"/>
          </a:xfrm>
          <a:prstGeom prst="straightConnector1">
            <a:avLst/>
          </a:prstGeom>
          <a:solidFill>
            <a:schemeClr val="accent1"/>
          </a:solidFill>
          <a:ln w="12700" cap="flat" cmpd="sng" algn="ctr">
            <a:solidFill>
              <a:schemeClr val="tx1"/>
            </a:solidFill>
            <a:prstDash val="sysDot"/>
            <a:round/>
            <a:headEnd type="none" w="med" len="med"/>
            <a:tailEnd type="arrow"/>
          </a:ln>
          <a:effectLst/>
        </p:spPr>
      </p:cxnSp>
      <p:cxnSp>
        <p:nvCxnSpPr>
          <p:cNvPr id="58" name="직선 화살표 연결선 57"/>
          <p:cNvCxnSpPr/>
          <p:nvPr/>
        </p:nvCxnSpPr>
        <p:spPr bwMode="auto">
          <a:xfrm flipH="1">
            <a:off x="1623901" y="5068958"/>
            <a:ext cx="2990915" cy="1103243"/>
          </a:xfrm>
          <a:prstGeom prst="straightConnector1">
            <a:avLst/>
          </a:prstGeom>
          <a:solidFill>
            <a:schemeClr val="accent1"/>
          </a:solidFill>
          <a:ln w="12700" cap="flat" cmpd="sng" algn="ctr">
            <a:solidFill>
              <a:schemeClr val="tx1"/>
            </a:solidFill>
            <a:prstDash val="sysDot"/>
            <a:round/>
            <a:headEnd type="none" w="med" len="med"/>
            <a:tailEnd type="arrow"/>
          </a:ln>
          <a:effectLst/>
        </p:spPr>
      </p:cxnSp>
      <p:sp>
        <p:nvSpPr>
          <p:cNvPr id="44" name="TextBox 43"/>
          <p:cNvSpPr txBox="1"/>
          <p:nvPr/>
        </p:nvSpPr>
        <p:spPr>
          <a:xfrm>
            <a:off x="693526" y="6161901"/>
            <a:ext cx="1612044" cy="276999"/>
          </a:xfrm>
          <a:prstGeom prst="rect">
            <a:avLst/>
          </a:prstGeom>
          <a:noFill/>
        </p:spPr>
        <p:txBody>
          <a:bodyPr wrap="none" rtlCol="0">
            <a:spAutoFit/>
          </a:bodyPr>
          <a:lstStyle/>
          <a:p>
            <a:r>
              <a:rPr lang="en-US" altLang="ko-KR" dirty="0" smtClean="0"/>
              <a:t>PHY Overhead: 6 Byte</a:t>
            </a:r>
            <a:endParaRPr lang="ko-KR" altLang="en-US" dirty="0"/>
          </a:p>
        </p:txBody>
      </p:sp>
      <p:sp>
        <p:nvSpPr>
          <p:cNvPr id="45" name="TextBox 44"/>
          <p:cNvSpPr txBox="1"/>
          <p:nvPr/>
        </p:nvSpPr>
        <p:spPr>
          <a:xfrm>
            <a:off x="2148224" y="6161901"/>
            <a:ext cx="1661032" cy="276999"/>
          </a:xfrm>
          <a:prstGeom prst="rect">
            <a:avLst/>
          </a:prstGeom>
          <a:noFill/>
        </p:spPr>
        <p:txBody>
          <a:bodyPr wrap="none" rtlCol="0">
            <a:spAutoFit/>
          </a:bodyPr>
          <a:lstStyle/>
          <a:p>
            <a:r>
              <a:rPr lang="en-US" altLang="ko-KR" dirty="0" smtClean="0"/>
              <a:t>MAC Overhead: </a:t>
            </a:r>
            <a:r>
              <a:rPr lang="en-US" altLang="ko-KR" dirty="0"/>
              <a:t>9</a:t>
            </a:r>
            <a:r>
              <a:rPr lang="en-US" altLang="ko-KR" dirty="0" smtClean="0"/>
              <a:t> Byte</a:t>
            </a:r>
            <a:endParaRPr lang="ko-KR" altLang="en-US" dirty="0"/>
          </a:p>
        </p:txBody>
      </p:sp>
      <p:sp>
        <p:nvSpPr>
          <p:cNvPr id="51" name="TextBox 50"/>
          <p:cNvSpPr txBox="1"/>
          <p:nvPr/>
        </p:nvSpPr>
        <p:spPr>
          <a:xfrm>
            <a:off x="3758327" y="6161901"/>
            <a:ext cx="1113510" cy="276999"/>
          </a:xfrm>
          <a:prstGeom prst="rect">
            <a:avLst/>
          </a:prstGeom>
          <a:noFill/>
        </p:spPr>
        <p:txBody>
          <a:bodyPr wrap="none" rtlCol="0">
            <a:spAutoFit/>
          </a:bodyPr>
          <a:lstStyle/>
          <a:p>
            <a:r>
              <a:rPr lang="en-US" altLang="ko-KR" dirty="0" smtClean="0"/>
              <a:t>Data: 118 Byte</a:t>
            </a:r>
            <a:endParaRPr lang="ko-KR" altLang="en-US" dirty="0"/>
          </a:p>
        </p:txBody>
      </p:sp>
      <p:sp>
        <p:nvSpPr>
          <p:cNvPr id="53" name="TextBox 52"/>
          <p:cNvSpPr txBox="1"/>
          <p:nvPr/>
        </p:nvSpPr>
        <p:spPr>
          <a:xfrm>
            <a:off x="4717611" y="6161901"/>
            <a:ext cx="997389" cy="276999"/>
          </a:xfrm>
          <a:prstGeom prst="rect">
            <a:avLst/>
          </a:prstGeom>
          <a:noFill/>
        </p:spPr>
        <p:txBody>
          <a:bodyPr wrap="none" rtlCol="0">
            <a:spAutoFit/>
          </a:bodyPr>
          <a:lstStyle/>
          <a:p>
            <a:r>
              <a:rPr lang="en-US" altLang="ko-KR" dirty="0" smtClean="0"/>
              <a:t>ACK: 5 Byte</a:t>
            </a:r>
            <a:endParaRPr lang="ko-KR" altLang="en-US" dirty="0"/>
          </a:p>
        </p:txBody>
      </p:sp>
      <p:sp>
        <p:nvSpPr>
          <p:cNvPr id="70" name="Slide Number Placeholder 3"/>
          <p:cNvSpPr>
            <a:spLocks noGrp="1"/>
          </p:cNvSpPr>
          <p:nvPr>
            <p:ph type="sldNum" sz="quarter" idx="12"/>
          </p:nvPr>
        </p:nvSpPr>
        <p:spPr>
          <a:xfrm>
            <a:off x="4344988"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a:latin typeface="Times New Roman" pitchFamily="18" charset="0"/>
              </a:rPr>
              <a:t>Slide </a:t>
            </a:r>
            <a:fld id="{3089E93B-7258-4CC0-854C-EFEEBF5C865F}" type="slidenum">
              <a:rPr lang="en-US" altLang="en-US" sz="1200">
                <a:latin typeface="Times New Roman" pitchFamily="18" charset="0"/>
              </a:rPr>
              <a:pPr>
                <a:spcBef>
                  <a:spcPct val="0"/>
                </a:spcBef>
                <a:buFontTx/>
                <a:buNone/>
              </a:pPr>
              <a:t>16</a:t>
            </a:fld>
            <a:endParaRPr lang="en-US" altLang="en-US" sz="1200" dirty="0">
              <a:latin typeface="Times New Roman" pitchFamily="18" charset="0"/>
            </a:endParaRPr>
          </a:p>
        </p:txBody>
      </p:sp>
      <p:sp>
        <p:nvSpPr>
          <p:cNvPr id="72" name="Date Placeholder 3"/>
          <p:cNvSpPr>
            <a:spLocks noGrp="1"/>
          </p:cNvSpPr>
          <p:nvPr>
            <p:ph type="dt" sz="quarter" idx="10"/>
          </p:nvPr>
        </p:nvSpPr>
        <p:spPr>
          <a:xfrm>
            <a:off x="685800" y="377825"/>
            <a:ext cx="160020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400" dirty="0" smtClean="0">
                <a:latin typeface="Times New Roman" pitchFamily="18" charset="0"/>
              </a:rPr>
              <a:t>May 2015</a:t>
            </a:r>
          </a:p>
        </p:txBody>
      </p:sp>
      <p:sp>
        <p:nvSpPr>
          <p:cNvPr id="49" name="Footer Placeholder 4"/>
          <p:cNvSpPr>
            <a:spLocks noGrp="1"/>
          </p:cNvSpPr>
          <p:nvPr>
            <p:ph type="ftr" sz="quarter" idx="11"/>
          </p:nvPr>
        </p:nvSpPr>
        <p:spPr>
          <a:xfrm>
            <a:off x="5486400" y="6475413"/>
            <a:ext cx="3124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smtClean="0">
                <a:latin typeface="Times New Roman" pitchFamily="18" charset="0"/>
              </a:rPr>
              <a:t>(Kiran </a:t>
            </a:r>
            <a:r>
              <a:rPr lang="en-US" altLang="en-US" sz="1200" dirty="0" err="1" smtClean="0">
                <a:latin typeface="Times New Roman" pitchFamily="18" charset="0"/>
              </a:rPr>
              <a:t>Bynam</a:t>
            </a:r>
            <a:r>
              <a:rPr lang="en-US" altLang="en-US" sz="1200" dirty="0" smtClean="0">
                <a:latin typeface="Times New Roman" pitchFamily="18" charset="0"/>
              </a:rPr>
              <a:t>, </a:t>
            </a:r>
            <a:r>
              <a:rPr lang="en-US" altLang="en-US" sz="1200" dirty="0" err="1" smtClean="0">
                <a:latin typeface="Times New Roman" pitchFamily="18" charset="0"/>
              </a:rPr>
              <a:t>Youngsoo</a:t>
            </a:r>
            <a:r>
              <a:rPr lang="en-US" altLang="en-US" sz="1200" dirty="0" smtClean="0">
                <a:latin typeface="Times New Roman" pitchFamily="18" charset="0"/>
              </a:rPr>
              <a:t> Kim </a:t>
            </a:r>
            <a:r>
              <a:rPr lang="en-US" altLang="en-US" sz="1200" i="1" dirty="0" smtClean="0">
                <a:latin typeface="Times New Roman" pitchFamily="18" charset="0"/>
              </a:rPr>
              <a:t>et.al.</a:t>
            </a:r>
            <a:r>
              <a:rPr lang="en-US" altLang="en-US" sz="1200" dirty="0" smtClean="0">
                <a:latin typeface="Times New Roman" pitchFamily="18" charset="0"/>
              </a:rPr>
              <a:t>, Samsung)</a:t>
            </a:r>
          </a:p>
        </p:txBody>
      </p:sp>
    </p:spTree>
    <p:extLst>
      <p:ext uri="{BB962C8B-B14F-4D97-AF65-F5344CB8AC3E}">
        <p14:creationId xmlns:p14="http://schemas.microsoft.com/office/powerpoint/2010/main" val="31531897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85800" y="685800"/>
            <a:ext cx="7772400" cy="798985"/>
          </a:xfrm>
        </p:spPr>
        <p:txBody>
          <a:bodyPr/>
          <a:lstStyle/>
          <a:p>
            <a:r>
              <a:rPr lang="en-US" altLang="ko-KR" sz="3200" dirty="0" smtClean="0"/>
              <a:t>Generic Power Consumption Model</a:t>
            </a:r>
            <a:endParaRPr lang="ko-KR" altLang="en-US" sz="3200" dirty="0"/>
          </a:p>
        </p:txBody>
      </p:sp>
      <p:sp>
        <p:nvSpPr>
          <p:cNvPr id="71" name="TextBox 70"/>
          <p:cNvSpPr txBox="1"/>
          <p:nvPr/>
        </p:nvSpPr>
        <p:spPr>
          <a:xfrm>
            <a:off x="650334" y="1600200"/>
            <a:ext cx="8242146" cy="3395160"/>
          </a:xfrm>
          <a:prstGeom prst="rect">
            <a:avLst/>
          </a:prstGeom>
          <a:noFill/>
        </p:spPr>
        <p:txBody>
          <a:bodyPr wrap="square" rtlCol="0">
            <a:spAutoFit/>
          </a:bodyPr>
          <a:lstStyle/>
          <a:p>
            <a:pPr marL="285750" indent="-285750" algn="l">
              <a:lnSpc>
                <a:spcPct val="114000"/>
              </a:lnSpc>
              <a:spcBef>
                <a:spcPct val="0"/>
              </a:spcBef>
              <a:buFont typeface="Arial" panose="020B0604020202020204" pitchFamily="34" charset="0"/>
              <a:buChar char="•"/>
            </a:pPr>
            <a:r>
              <a:rPr lang="en-US" sz="1800" dirty="0" smtClean="0">
                <a:solidFill>
                  <a:srgbClr val="000000"/>
                </a:solidFill>
                <a:latin typeface="Arial"/>
                <a:ea typeface="맑은 고딕"/>
                <a:cs typeface="+mn-cs"/>
              </a:rPr>
              <a:t>Receiver</a:t>
            </a:r>
          </a:p>
          <a:p>
            <a:pPr marL="742950" lvl="1" indent="-285750" algn="l">
              <a:lnSpc>
                <a:spcPct val="114000"/>
              </a:lnSpc>
              <a:spcBef>
                <a:spcPct val="0"/>
              </a:spcBef>
              <a:buFont typeface="Arial" panose="020B0604020202020204" pitchFamily="34" charset="0"/>
              <a:buChar char="•"/>
            </a:pPr>
            <a:endParaRPr lang="en-US" sz="1400" dirty="0" smtClean="0">
              <a:solidFill>
                <a:srgbClr val="000000"/>
              </a:solidFill>
              <a:latin typeface="Arial"/>
              <a:ea typeface="맑은 고딕"/>
              <a:cs typeface="+mn-cs"/>
            </a:endParaRPr>
          </a:p>
          <a:p>
            <a:pPr marL="742950" lvl="1" indent="-285750" algn="l">
              <a:lnSpc>
                <a:spcPct val="114000"/>
              </a:lnSpc>
              <a:spcBef>
                <a:spcPct val="0"/>
              </a:spcBef>
              <a:buFont typeface="Arial" panose="020B0604020202020204" pitchFamily="34" charset="0"/>
              <a:buChar char="•"/>
            </a:pPr>
            <a:endParaRPr lang="en-US" sz="1400" dirty="0">
              <a:solidFill>
                <a:srgbClr val="000000"/>
              </a:solidFill>
              <a:latin typeface="Arial"/>
              <a:ea typeface="맑은 고딕"/>
            </a:endParaRPr>
          </a:p>
          <a:p>
            <a:pPr marL="742950" lvl="1" indent="-285750" algn="l">
              <a:lnSpc>
                <a:spcPct val="114000"/>
              </a:lnSpc>
              <a:spcBef>
                <a:spcPct val="0"/>
              </a:spcBef>
              <a:buFont typeface="Arial" panose="020B0604020202020204" pitchFamily="34" charset="0"/>
              <a:buChar char="•"/>
            </a:pPr>
            <a:endParaRPr lang="en-US" sz="1400" dirty="0" smtClean="0">
              <a:solidFill>
                <a:srgbClr val="000000"/>
              </a:solidFill>
              <a:latin typeface="Arial"/>
              <a:ea typeface="맑은 고딕"/>
              <a:cs typeface="+mn-cs"/>
            </a:endParaRPr>
          </a:p>
          <a:p>
            <a:pPr marL="742950" lvl="1" indent="-285750" algn="l">
              <a:lnSpc>
                <a:spcPct val="114000"/>
              </a:lnSpc>
              <a:spcBef>
                <a:spcPct val="0"/>
              </a:spcBef>
              <a:buFont typeface="Arial" panose="020B0604020202020204" pitchFamily="34" charset="0"/>
              <a:buChar char="•"/>
            </a:pPr>
            <a:endParaRPr lang="en-US" sz="1400" dirty="0">
              <a:solidFill>
                <a:srgbClr val="000000"/>
              </a:solidFill>
              <a:latin typeface="Arial"/>
              <a:ea typeface="맑은 고딕"/>
            </a:endParaRPr>
          </a:p>
          <a:p>
            <a:pPr marL="742950" lvl="1" indent="-285750" algn="l">
              <a:lnSpc>
                <a:spcPct val="114000"/>
              </a:lnSpc>
              <a:spcBef>
                <a:spcPct val="0"/>
              </a:spcBef>
              <a:buFont typeface="Arial" panose="020B0604020202020204" pitchFamily="34" charset="0"/>
              <a:buChar char="•"/>
            </a:pPr>
            <a:endParaRPr lang="en-US" sz="1400" dirty="0" smtClean="0">
              <a:solidFill>
                <a:srgbClr val="000000"/>
              </a:solidFill>
              <a:latin typeface="Arial"/>
              <a:ea typeface="맑은 고딕"/>
              <a:cs typeface="+mn-cs"/>
            </a:endParaRPr>
          </a:p>
          <a:p>
            <a:pPr marL="742950" lvl="1" indent="-285750" algn="l">
              <a:lnSpc>
                <a:spcPct val="114000"/>
              </a:lnSpc>
              <a:spcBef>
                <a:spcPct val="0"/>
              </a:spcBef>
              <a:buFont typeface="Arial" panose="020B0604020202020204" pitchFamily="34" charset="0"/>
              <a:buChar char="•"/>
            </a:pPr>
            <a:endParaRPr lang="en-US" sz="1400" dirty="0">
              <a:solidFill>
                <a:srgbClr val="000000"/>
              </a:solidFill>
              <a:latin typeface="Arial"/>
              <a:ea typeface="맑은 고딕"/>
            </a:endParaRPr>
          </a:p>
          <a:p>
            <a:pPr marL="742950" lvl="1" indent="-285750" algn="l">
              <a:lnSpc>
                <a:spcPct val="114000"/>
              </a:lnSpc>
              <a:spcBef>
                <a:spcPct val="0"/>
              </a:spcBef>
              <a:buFont typeface="Arial" panose="020B0604020202020204" pitchFamily="34" charset="0"/>
              <a:buChar char="•"/>
            </a:pPr>
            <a:endParaRPr lang="en-US" sz="1400" dirty="0" smtClean="0">
              <a:solidFill>
                <a:srgbClr val="000000"/>
              </a:solidFill>
              <a:latin typeface="Arial"/>
              <a:ea typeface="맑은 고딕"/>
              <a:cs typeface="+mn-cs"/>
            </a:endParaRPr>
          </a:p>
          <a:p>
            <a:pPr marL="742950" lvl="1" indent="-285750" algn="l">
              <a:lnSpc>
                <a:spcPct val="114000"/>
              </a:lnSpc>
              <a:spcBef>
                <a:spcPct val="0"/>
              </a:spcBef>
              <a:buFont typeface="Arial" panose="020B0604020202020204" pitchFamily="34" charset="0"/>
              <a:buChar char="•"/>
            </a:pPr>
            <a:endParaRPr lang="en-US" sz="1400" dirty="0">
              <a:solidFill>
                <a:srgbClr val="000000"/>
              </a:solidFill>
              <a:latin typeface="Arial"/>
              <a:ea typeface="맑은 고딕"/>
            </a:endParaRPr>
          </a:p>
          <a:p>
            <a:pPr marL="742950" lvl="1" indent="-285750" algn="l">
              <a:lnSpc>
                <a:spcPct val="114000"/>
              </a:lnSpc>
              <a:spcBef>
                <a:spcPct val="0"/>
              </a:spcBef>
              <a:buFont typeface="Arial" panose="020B0604020202020204" pitchFamily="34" charset="0"/>
              <a:buChar char="•"/>
            </a:pPr>
            <a:endParaRPr lang="en-US" sz="1400" dirty="0" smtClean="0">
              <a:solidFill>
                <a:srgbClr val="000000"/>
              </a:solidFill>
              <a:latin typeface="Arial"/>
              <a:ea typeface="맑은 고딕"/>
              <a:cs typeface="+mn-cs"/>
            </a:endParaRPr>
          </a:p>
          <a:p>
            <a:pPr marL="285750" indent="-285750" algn="l">
              <a:lnSpc>
                <a:spcPct val="114000"/>
              </a:lnSpc>
              <a:spcBef>
                <a:spcPct val="0"/>
              </a:spcBef>
              <a:buFont typeface="Arial" panose="020B0604020202020204" pitchFamily="34" charset="0"/>
              <a:buChar char="•"/>
            </a:pPr>
            <a:r>
              <a:rPr lang="en-US" sz="1800" dirty="0" smtClean="0">
                <a:solidFill>
                  <a:srgbClr val="000000"/>
                </a:solidFill>
                <a:latin typeface="Arial"/>
                <a:ea typeface="맑은 고딕"/>
                <a:cs typeface="+mn-cs"/>
              </a:rPr>
              <a:t>Transmitter</a:t>
            </a:r>
          </a:p>
          <a:p>
            <a:pPr marL="742950" lvl="1" indent="-285750" algn="l">
              <a:lnSpc>
                <a:spcPct val="114000"/>
              </a:lnSpc>
              <a:spcBef>
                <a:spcPct val="0"/>
              </a:spcBef>
              <a:buFont typeface="Arial" panose="020B0604020202020204" pitchFamily="34" charset="0"/>
              <a:buChar char="•"/>
            </a:pPr>
            <a:endParaRPr lang="en-US" sz="1400" dirty="0" smtClean="0">
              <a:solidFill>
                <a:srgbClr val="000000"/>
              </a:solidFill>
              <a:latin typeface="Arial"/>
              <a:ea typeface="맑은 고딕"/>
              <a:cs typeface="+mn-cs"/>
            </a:endParaRPr>
          </a:p>
          <a:p>
            <a:pPr algn="l">
              <a:lnSpc>
                <a:spcPct val="100000"/>
              </a:lnSpc>
              <a:spcBef>
                <a:spcPct val="0"/>
              </a:spcBef>
            </a:pPr>
            <a:endParaRPr lang="en-US" sz="1400" dirty="0" smtClean="0">
              <a:solidFill>
                <a:srgbClr val="000000"/>
              </a:solidFill>
              <a:latin typeface="Arial"/>
              <a:ea typeface="맑은 고딕"/>
              <a:cs typeface="+mn-cs"/>
            </a:endParaRPr>
          </a:p>
        </p:txBody>
      </p:sp>
      <p:cxnSp>
        <p:nvCxnSpPr>
          <p:cNvPr id="72" name="직선 화살표 연결선 71"/>
          <p:cNvCxnSpPr/>
          <p:nvPr/>
        </p:nvCxnSpPr>
        <p:spPr bwMode="auto">
          <a:xfrm>
            <a:off x="964864" y="3367719"/>
            <a:ext cx="7311582" cy="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77" name="직사각형 76"/>
          <p:cNvSpPr/>
          <p:nvPr/>
        </p:nvSpPr>
        <p:spPr bwMode="auto">
          <a:xfrm>
            <a:off x="3624440" y="2925942"/>
            <a:ext cx="1332336" cy="437145"/>
          </a:xfrm>
          <a:prstGeom prst="rect">
            <a:avLst/>
          </a:prstGeom>
          <a:no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269875" marR="0" indent="-269875" algn="ctr" defTabSz="914400" rtl="0" eaLnBrk="1" fontAlgn="base" latinLnBrk="1" hangingPunct="1">
              <a:lnSpc>
                <a:spcPct val="120000"/>
              </a:lnSpc>
              <a:spcBef>
                <a:spcPct val="10000"/>
              </a:spcBef>
              <a:spcAft>
                <a:spcPct val="0"/>
              </a:spcAft>
              <a:buClrTx/>
              <a:buSzTx/>
              <a:buFontTx/>
              <a:buNone/>
              <a:tabLst/>
            </a:pPr>
            <a:endParaRPr kumimoji="1" lang="ko-KR" altLang="en-US" sz="1000" b="0" i="0" u="none" strike="noStrike" cap="none" normalizeH="0" baseline="0" smtClean="0">
              <a:ln>
                <a:noFill/>
              </a:ln>
              <a:solidFill>
                <a:schemeClr val="tx1"/>
              </a:solidFill>
              <a:effectLst/>
              <a:latin typeface="Arial" charset="0"/>
              <a:ea typeface="맑은 고딕" pitchFamily="50" charset="-127"/>
              <a:cs typeface="Arial" charset="0"/>
            </a:endParaRPr>
          </a:p>
        </p:txBody>
      </p:sp>
      <p:sp>
        <p:nvSpPr>
          <p:cNvPr id="79" name="직사각형 78"/>
          <p:cNvSpPr/>
          <p:nvPr/>
        </p:nvSpPr>
        <p:spPr bwMode="auto">
          <a:xfrm>
            <a:off x="5608393" y="2925942"/>
            <a:ext cx="345418" cy="437145"/>
          </a:xfrm>
          <a:prstGeom prst="rect">
            <a:avLst/>
          </a:prstGeom>
          <a:no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269875" marR="0" indent="-269875" algn="ctr" defTabSz="914400" rtl="0" eaLnBrk="1" fontAlgn="base" latinLnBrk="1" hangingPunct="1">
              <a:lnSpc>
                <a:spcPct val="120000"/>
              </a:lnSpc>
              <a:spcBef>
                <a:spcPct val="10000"/>
              </a:spcBef>
              <a:spcAft>
                <a:spcPct val="0"/>
              </a:spcAft>
              <a:buClrTx/>
              <a:buSzTx/>
              <a:buFontTx/>
              <a:buNone/>
              <a:tabLst/>
            </a:pPr>
            <a:endParaRPr kumimoji="1" lang="ko-KR" altLang="en-US" sz="1000" b="0" i="0" u="none" strike="noStrike" cap="none" normalizeH="0" baseline="0" smtClean="0">
              <a:ln>
                <a:noFill/>
              </a:ln>
              <a:solidFill>
                <a:schemeClr val="tx1"/>
              </a:solidFill>
              <a:effectLst/>
              <a:latin typeface="Arial" charset="0"/>
              <a:ea typeface="맑은 고딕" pitchFamily="50" charset="-127"/>
              <a:cs typeface="Arial" charset="0"/>
            </a:endParaRPr>
          </a:p>
        </p:txBody>
      </p:sp>
      <p:sp>
        <p:nvSpPr>
          <p:cNvPr id="84" name="직사각형 83"/>
          <p:cNvSpPr/>
          <p:nvPr/>
        </p:nvSpPr>
        <p:spPr bwMode="auto">
          <a:xfrm>
            <a:off x="2094837" y="3367719"/>
            <a:ext cx="1334634" cy="279180"/>
          </a:xfrm>
          <a:prstGeom prst="rect">
            <a:avLst/>
          </a:prstGeom>
          <a:no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269875" marR="0" indent="-269875" algn="ctr" defTabSz="914400" rtl="0" eaLnBrk="1" fontAlgn="base" latinLnBrk="1" hangingPunct="1">
              <a:lnSpc>
                <a:spcPct val="120000"/>
              </a:lnSpc>
              <a:spcBef>
                <a:spcPct val="10000"/>
              </a:spcBef>
              <a:spcAft>
                <a:spcPct val="0"/>
              </a:spcAft>
              <a:buClrTx/>
              <a:buSzTx/>
              <a:buFontTx/>
              <a:buNone/>
              <a:tabLst/>
            </a:pPr>
            <a:endParaRPr kumimoji="1" lang="ko-KR" altLang="en-US" sz="1000" b="0" i="0" u="none" strike="noStrike" cap="none" normalizeH="0" baseline="0" smtClean="0">
              <a:ln>
                <a:noFill/>
              </a:ln>
              <a:solidFill>
                <a:schemeClr val="tx1"/>
              </a:solidFill>
              <a:effectLst/>
              <a:latin typeface="Arial" charset="0"/>
              <a:ea typeface="맑은 고딕" pitchFamily="50" charset="-127"/>
              <a:cs typeface="Arial" charset="0"/>
            </a:endParaRPr>
          </a:p>
        </p:txBody>
      </p:sp>
      <p:sp>
        <p:nvSpPr>
          <p:cNvPr id="85" name="직사각형 84"/>
          <p:cNvSpPr/>
          <p:nvPr/>
        </p:nvSpPr>
        <p:spPr bwMode="auto">
          <a:xfrm>
            <a:off x="5953810" y="3367719"/>
            <a:ext cx="1334634" cy="279180"/>
          </a:xfrm>
          <a:prstGeom prst="rect">
            <a:avLst/>
          </a:prstGeom>
          <a:no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269875" marR="0" indent="-269875" algn="ctr" defTabSz="914400" rtl="0" eaLnBrk="1" fontAlgn="base" latinLnBrk="1" hangingPunct="1">
              <a:lnSpc>
                <a:spcPct val="120000"/>
              </a:lnSpc>
              <a:spcBef>
                <a:spcPct val="10000"/>
              </a:spcBef>
              <a:spcAft>
                <a:spcPct val="0"/>
              </a:spcAft>
              <a:buClrTx/>
              <a:buSzTx/>
              <a:buFontTx/>
              <a:buNone/>
              <a:tabLst/>
            </a:pPr>
            <a:endParaRPr kumimoji="1" lang="ko-KR" altLang="en-US" sz="1000" b="0" i="0" u="none" strike="noStrike" cap="none" normalizeH="0" baseline="0" smtClean="0">
              <a:ln>
                <a:noFill/>
              </a:ln>
              <a:solidFill>
                <a:schemeClr val="tx1"/>
              </a:solidFill>
              <a:effectLst/>
              <a:latin typeface="Arial" charset="0"/>
              <a:ea typeface="맑은 고딕" pitchFamily="50" charset="-127"/>
              <a:cs typeface="Arial" charset="0"/>
            </a:endParaRPr>
          </a:p>
        </p:txBody>
      </p:sp>
      <p:sp>
        <p:nvSpPr>
          <p:cNvPr id="86" name="TextBox 85"/>
          <p:cNvSpPr txBox="1"/>
          <p:nvPr/>
        </p:nvSpPr>
        <p:spPr>
          <a:xfrm>
            <a:off x="3880157" y="2667000"/>
            <a:ext cx="909223" cy="276999"/>
          </a:xfrm>
          <a:prstGeom prst="rect">
            <a:avLst/>
          </a:prstGeom>
          <a:noFill/>
        </p:spPr>
        <p:txBody>
          <a:bodyPr wrap="none" rtlCol="0">
            <a:spAutoFit/>
          </a:bodyPr>
          <a:lstStyle/>
          <a:p>
            <a:r>
              <a:rPr lang="en-US" altLang="ko-KR" dirty="0" smtClean="0"/>
              <a:t>Data Frame</a:t>
            </a:r>
            <a:endParaRPr lang="ko-KR" altLang="en-US" dirty="0"/>
          </a:p>
        </p:txBody>
      </p:sp>
      <p:sp>
        <p:nvSpPr>
          <p:cNvPr id="87" name="TextBox 86"/>
          <p:cNvSpPr txBox="1"/>
          <p:nvPr/>
        </p:nvSpPr>
        <p:spPr>
          <a:xfrm>
            <a:off x="5387355" y="2667001"/>
            <a:ext cx="941283" cy="276999"/>
          </a:xfrm>
          <a:prstGeom prst="rect">
            <a:avLst/>
          </a:prstGeom>
          <a:noFill/>
        </p:spPr>
        <p:txBody>
          <a:bodyPr wrap="none" rtlCol="0">
            <a:spAutoFit/>
          </a:bodyPr>
          <a:lstStyle/>
          <a:p>
            <a:r>
              <a:rPr lang="en-US" altLang="ko-KR" dirty="0" smtClean="0"/>
              <a:t>ACK Frame</a:t>
            </a:r>
            <a:endParaRPr lang="ko-KR" altLang="en-US" dirty="0"/>
          </a:p>
        </p:txBody>
      </p:sp>
      <p:sp>
        <p:nvSpPr>
          <p:cNvPr id="88" name="TextBox 87"/>
          <p:cNvSpPr txBox="1"/>
          <p:nvPr/>
        </p:nvSpPr>
        <p:spPr>
          <a:xfrm>
            <a:off x="2276474" y="3799767"/>
            <a:ext cx="1099981" cy="276999"/>
          </a:xfrm>
          <a:prstGeom prst="rect">
            <a:avLst/>
          </a:prstGeom>
          <a:noFill/>
        </p:spPr>
        <p:txBody>
          <a:bodyPr wrap="none" rtlCol="0">
            <a:spAutoFit/>
          </a:bodyPr>
          <a:lstStyle/>
          <a:p>
            <a:r>
              <a:rPr lang="en-US" altLang="ko-KR" dirty="0" smtClean="0"/>
              <a:t>Pre-processing</a:t>
            </a:r>
            <a:endParaRPr lang="ko-KR" altLang="en-US" dirty="0"/>
          </a:p>
        </p:txBody>
      </p:sp>
      <p:sp>
        <p:nvSpPr>
          <p:cNvPr id="89" name="TextBox 88"/>
          <p:cNvSpPr txBox="1"/>
          <p:nvPr/>
        </p:nvSpPr>
        <p:spPr>
          <a:xfrm>
            <a:off x="6113443" y="3799767"/>
            <a:ext cx="1159292" cy="276999"/>
          </a:xfrm>
          <a:prstGeom prst="rect">
            <a:avLst/>
          </a:prstGeom>
          <a:noFill/>
        </p:spPr>
        <p:txBody>
          <a:bodyPr wrap="none" rtlCol="0">
            <a:spAutoFit/>
          </a:bodyPr>
          <a:lstStyle/>
          <a:p>
            <a:r>
              <a:rPr lang="en-US" altLang="ko-KR" dirty="0" smtClean="0"/>
              <a:t>Post-processing</a:t>
            </a:r>
            <a:endParaRPr lang="ko-KR" altLang="en-US" dirty="0"/>
          </a:p>
        </p:txBody>
      </p:sp>
      <p:sp>
        <p:nvSpPr>
          <p:cNvPr id="90" name="TextBox 89"/>
          <p:cNvSpPr txBox="1"/>
          <p:nvPr/>
        </p:nvSpPr>
        <p:spPr>
          <a:xfrm>
            <a:off x="3072409" y="2895447"/>
            <a:ext cx="654346" cy="276999"/>
          </a:xfrm>
          <a:prstGeom prst="rect">
            <a:avLst/>
          </a:prstGeom>
          <a:noFill/>
        </p:spPr>
        <p:txBody>
          <a:bodyPr wrap="none" rtlCol="0">
            <a:spAutoFit/>
          </a:bodyPr>
          <a:lstStyle/>
          <a:p>
            <a:r>
              <a:rPr lang="en-US" altLang="ko-KR" dirty="0" smtClean="0"/>
              <a:t>Pre-RX</a:t>
            </a:r>
            <a:endParaRPr lang="ko-KR" altLang="en-US" dirty="0"/>
          </a:p>
        </p:txBody>
      </p:sp>
      <p:sp>
        <p:nvSpPr>
          <p:cNvPr id="91" name="직사각형 90"/>
          <p:cNvSpPr/>
          <p:nvPr/>
        </p:nvSpPr>
        <p:spPr bwMode="auto">
          <a:xfrm>
            <a:off x="3432608" y="3141968"/>
            <a:ext cx="191646" cy="220159"/>
          </a:xfrm>
          <a:prstGeom prst="rect">
            <a:avLst/>
          </a:prstGeom>
          <a:no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269875" marR="0" indent="-269875" algn="ctr" defTabSz="914400" rtl="0" eaLnBrk="1" fontAlgn="base" latinLnBrk="1" hangingPunct="1">
              <a:lnSpc>
                <a:spcPct val="120000"/>
              </a:lnSpc>
              <a:spcBef>
                <a:spcPct val="10000"/>
              </a:spcBef>
              <a:spcAft>
                <a:spcPct val="0"/>
              </a:spcAft>
              <a:buClrTx/>
              <a:buSzTx/>
              <a:buFontTx/>
              <a:buNone/>
              <a:tabLst/>
            </a:pPr>
            <a:endParaRPr kumimoji="1" lang="ko-KR" altLang="en-US" sz="1000" b="0" i="0" u="none" strike="noStrike" cap="none" normalizeH="0" baseline="0" smtClean="0">
              <a:ln>
                <a:noFill/>
              </a:ln>
              <a:solidFill>
                <a:schemeClr val="tx1"/>
              </a:solidFill>
              <a:effectLst/>
              <a:latin typeface="Arial" charset="0"/>
              <a:ea typeface="맑은 고딕" pitchFamily="50" charset="-127"/>
              <a:cs typeface="Arial" charset="0"/>
            </a:endParaRPr>
          </a:p>
        </p:txBody>
      </p:sp>
      <p:sp>
        <p:nvSpPr>
          <p:cNvPr id="92" name="직사각형 91"/>
          <p:cNvSpPr/>
          <p:nvPr/>
        </p:nvSpPr>
        <p:spPr bwMode="auto">
          <a:xfrm>
            <a:off x="1629555" y="3367719"/>
            <a:ext cx="465282" cy="260008"/>
          </a:xfrm>
          <a:prstGeom prst="rect">
            <a:avLst/>
          </a:prstGeom>
          <a:no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269875" marR="0" indent="-269875" algn="ctr" defTabSz="914400" rtl="0" eaLnBrk="1" fontAlgn="base" latinLnBrk="1" hangingPunct="1">
              <a:lnSpc>
                <a:spcPct val="120000"/>
              </a:lnSpc>
              <a:spcBef>
                <a:spcPct val="10000"/>
              </a:spcBef>
              <a:spcAft>
                <a:spcPct val="0"/>
              </a:spcAft>
              <a:buClrTx/>
              <a:buSzTx/>
              <a:buFontTx/>
              <a:buNone/>
              <a:tabLst/>
            </a:pPr>
            <a:endParaRPr kumimoji="1" lang="ko-KR" altLang="en-US" sz="1000" b="0" i="0" u="none" strike="noStrike" cap="none" normalizeH="0" baseline="0" smtClean="0">
              <a:ln>
                <a:noFill/>
              </a:ln>
              <a:solidFill>
                <a:schemeClr val="tx1"/>
              </a:solidFill>
              <a:effectLst/>
              <a:latin typeface="Arial" charset="0"/>
              <a:ea typeface="맑은 고딕" pitchFamily="50" charset="-127"/>
              <a:cs typeface="Arial" charset="0"/>
            </a:endParaRPr>
          </a:p>
        </p:txBody>
      </p:sp>
      <p:sp>
        <p:nvSpPr>
          <p:cNvPr id="93" name="직사각형 92"/>
          <p:cNvSpPr/>
          <p:nvPr/>
        </p:nvSpPr>
        <p:spPr bwMode="auto">
          <a:xfrm>
            <a:off x="7288444" y="3367719"/>
            <a:ext cx="465282" cy="260008"/>
          </a:xfrm>
          <a:prstGeom prst="rect">
            <a:avLst/>
          </a:prstGeom>
          <a:no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269875" marR="0" indent="-269875" algn="ctr" defTabSz="914400" rtl="0" eaLnBrk="1" fontAlgn="base" latinLnBrk="1" hangingPunct="1">
              <a:lnSpc>
                <a:spcPct val="120000"/>
              </a:lnSpc>
              <a:spcBef>
                <a:spcPct val="10000"/>
              </a:spcBef>
              <a:spcAft>
                <a:spcPct val="0"/>
              </a:spcAft>
              <a:buClrTx/>
              <a:buSzTx/>
              <a:buFontTx/>
              <a:buNone/>
              <a:tabLst/>
            </a:pPr>
            <a:endParaRPr kumimoji="1" lang="ko-KR" altLang="en-US" sz="1000" b="0" i="0" u="none" strike="noStrike" cap="none" normalizeH="0" baseline="0" smtClean="0">
              <a:ln>
                <a:noFill/>
              </a:ln>
              <a:solidFill>
                <a:schemeClr val="tx1"/>
              </a:solidFill>
              <a:effectLst/>
              <a:latin typeface="Arial" charset="0"/>
              <a:ea typeface="맑은 고딕" pitchFamily="50" charset="-127"/>
              <a:cs typeface="Arial" charset="0"/>
            </a:endParaRPr>
          </a:p>
        </p:txBody>
      </p:sp>
      <p:sp>
        <p:nvSpPr>
          <p:cNvPr id="94" name="TextBox 93"/>
          <p:cNvSpPr txBox="1"/>
          <p:nvPr/>
        </p:nvSpPr>
        <p:spPr>
          <a:xfrm>
            <a:off x="1443077" y="3627727"/>
            <a:ext cx="738215" cy="276999"/>
          </a:xfrm>
          <a:prstGeom prst="rect">
            <a:avLst/>
          </a:prstGeom>
          <a:noFill/>
        </p:spPr>
        <p:txBody>
          <a:bodyPr wrap="none" rtlCol="0">
            <a:spAutoFit/>
          </a:bodyPr>
          <a:lstStyle/>
          <a:p>
            <a:r>
              <a:rPr lang="en-US" altLang="ko-KR" dirty="0" smtClean="0"/>
              <a:t>Wake-up</a:t>
            </a:r>
            <a:endParaRPr lang="ko-KR" altLang="en-US" dirty="0"/>
          </a:p>
        </p:txBody>
      </p:sp>
      <p:sp>
        <p:nvSpPr>
          <p:cNvPr id="95" name="TextBox 94"/>
          <p:cNvSpPr txBox="1"/>
          <p:nvPr/>
        </p:nvSpPr>
        <p:spPr>
          <a:xfrm>
            <a:off x="7276277" y="3627727"/>
            <a:ext cx="758541" cy="276999"/>
          </a:xfrm>
          <a:prstGeom prst="rect">
            <a:avLst/>
          </a:prstGeom>
          <a:noFill/>
        </p:spPr>
        <p:txBody>
          <a:bodyPr wrap="none" rtlCol="0">
            <a:spAutoFit/>
          </a:bodyPr>
          <a:lstStyle/>
          <a:p>
            <a:r>
              <a:rPr lang="en-US" altLang="ko-KR" dirty="0" smtClean="0"/>
              <a:t>Pre-sleep</a:t>
            </a:r>
            <a:endParaRPr lang="ko-KR" altLang="en-US" dirty="0"/>
          </a:p>
        </p:txBody>
      </p:sp>
      <p:sp>
        <p:nvSpPr>
          <p:cNvPr id="96" name="직사각형 95"/>
          <p:cNvSpPr/>
          <p:nvPr/>
        </p:nvSpPr>
        <p:spPr bwMode="auto">
          <a:xfrm>
            <a:off x="3432608" y="3367719"/>
            <a:ext cx="2521203" cy="279180"/>
          </a:xfrm>
          <a:prstGeom prst="rect">
            <a:avLst/>
          </a:prstGeom>
          <a:noFill/>
          <a:ln w="19050" cap="flat" cmpd="sng" algn="ctr">
            <a:solidFill>
              <a:schemeClr val="tx1"/>
            </a:solidFill>
            <a:prstDash val="sysDash"/>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269875" marR="0" indent="-269875" algn="ctr" defTabSz="914400" rtl="0" eaLnBrk="1" fontAlgn="base" latinLnBrk="1" hangingPunct="1">
              <a:lnSpc>
                <a:spcPct val="120000"/>
              </a:lnSpc>
              <a:spcBef>
                <a:spcPct val="10000"/>
              </a:spcBef>
              <a:spcAft>
                <a:spcPct val="0"/>
              </a:spcAft>
              <a:buClrTx/>
              <a:buSzTx/>
              <a:buFontTx/>
              <a:buNone/>
              <a:tabLst/>
            </a:pPr>
            <a:endParaRPr kumimoji="1" lang="ko-KR" altLang="en-US" sz="1000" b="0" i="0" u="none" strike="noStrike" cap="none" normalizeH="0" baseline="0" smtClean="0">
              <a:ln>
                <a:noFill/>
              </a:ln>
              <a:solidFill>
                <a:schemeClr val="tx1"/>
              </a:solidFill>
              <a:effectLst/>
              <a:latin typeface="Arial" charset="0"/>
              <a:ea typeface="맑은 고딕" pitchFamily="50" charset="-127"/>
              <a:cs typeface="Arial" charset="0"/>
            </a:endParaRPr>
          </a:p>
        </p:txBody>
      </p:sp>
      <p:sp>
        <p:nvSpPr>
          <p:cNvPr id="97" name="TextBox 96"/>
          <p:cNvSpPr txBox="1"/>
          <p:nvPr/>
        </p:nvSpPr>
        <p:spPr>
          <a:xfrm>
            <a:off x="5017967" y="3107711"/>
            <a:ext cx="654346" cy="276999"/>
          </a:xfrm>
          <a:prstGeom prst="rect">
            <a:avLst/>
          </a:prstGeom>
          <a:noFill/>
        </p:spPr>
        <p:txBody>
          <a:bodyPr wrap="none" rtlCol="0">
            <a:spAutoFit/>
          </a:bodyPr>
          <a:lstStyle/>
          <a:p>
            <a:r>
              <a:rPr lang="en-US" altLang="ko-KR" dirty="0" smtClean="0"/>
              <a:t>RX-TX</a:t>
            </a:r>
            <a:endParaRPr lang="ko-KR" altLang="en-US" dirty="0"/>
          </a:p>
        </p:txBody>
      </p:sp>
      <p:cxnSp>
        <p:nvCxnSpPr>
          <p:cNvPr id="98" name="직선 화살표 연결선 97"/>
          <p:cNvCxnSpPr/>
          <p:nvPr/>
        </p:nvCxnSpPr>
        <p:spPr bwMode="auto">
          <a:xfrm>
            <a:off x="4276863" y="3151696"/>
            <a:ext cx="2346483" cy="461319"/>
          </a:xfrm>
          <a:prstGeom prst="straightConnector1">
            <a:avLst/>
          </a:prstGeom>
          <a:solidFill>
            <a:schemeClr val="accent1"/>
          </a:solidFill>
          <a:ln w="12700" cap="flat" cmpd="sng" algn="ctr">
            <a:solidFill>
              <a:schemeClr val="tx1"/>
            </a:solidFill>
            <a:prstDash val="sysDot"/>
            <a:round/>
            <a:headEnd type="none" w="med" len="med"/>
            <a:tailEnd type="arrow"/>
          </a:ln>
          <a:effectLst/>
        </p:spPr>
      </p:cxnSp>
      <p:sp>
        <p:nvSpPr>
          <p:cNvPr id="99" name="TextBox 98"/>
          <p:cNvSpPr txBox="1"/>
          <p:nvPr/>
        </p:nvSpPr>
        <p:spPr>
          <a:xfrm>
            <a:off x="590144" y="1931177"/>
            <a:ext cx="3478837" cy="276999"/>
          </a:xfrm>
          <a:prstGeom prst="rect">
            <a:avLst/>
          </a:prstGeom>
          <a:noFill/>
        </p:spPr>
        <p:txBody>
          <a:bodyPr wrap="none" rtlCol="0">
            <a:spAutoFit/>
          </a:bodyPr>
          <a:lstStyle/>
          <a:p>
            <a:r>
              <a:rPr lang="en-US" altLang="ko-KR" dirty="0" smtClean="0"/>
              <a:t>Assumption: C1 = 10960 [cycle] (340 us @ 32 MHz)</a:t>
            </a:r>
            <a:endParaRPr lang="ko-KR" altLang="en-US" dirty="0"/>
          </a:p>
        </p:txBody>
      </p:sp>
      <p:sp>
        <p:nvSpPr>
          <p:cNvPr id="100" name="TextBox 99"/>
          <p:cNvSpPr txBox="1"/>
          <p:nvPr/>
        </p:nvSpPr>
        <p:spPr>
          <a:xfrm>
            <a:off x="1307925" y="2399908"/>
            <a:ext cx="2263761" cy="276999"/>
          </a:xfrm>
          <a:prstGeom prst="rect">
            <a:avLst/>
          </a:prstGeom>
          <a:noFill/>
        </p:spPr>
        <p:txBody>
          <a:bodyPr wrap="none" rtlCol="0">
            <a:spAutoFit/>
          </a:bodyPr>
          <a:lstStyle/>
          <a:p>
            <a:r>
              <a:rPr lang="en-US" altLang="ko-KR" dirty="0" smtClean="0">
                <a:solidFill>
                  <a:srgbClr val="0070C0"/>
                </a:solidFill>
              </a:rPr>
              <a:t>C1 [cycle] / clock frequency [Hz]</a:t>
            </a:r>
            <a:endParaRPr lang="ko-KR" altLang="en-US" dirty="0">
              <a:solidFill>
                <a:srgbClr val="0070C0"/>
              </a:solidFill>
            </a:endParaRPr>
          </a:p>
        </p:txBody>
      </p:sp>
      <p:cxnSp>
        <p:nvCxnSpPr>
          <p:cNvPr id="101" name="직선 화살표 연결선 100"/>
          <p:cNvCxnSpPr>
            <a:stCxn id="100" idx="2"/>
          </p:cNvCxnSpPr>
          <p:nvPr/>
        </p:nvCxnSpPr>
        <p:spPr bwMode="auto">
          <a:xfrm>
            <a:off x="2439806" y="2676907"/>
            <a:ext cx="324972" cy="564319"/>
          </a:xfrm>
          <a:prstGeom prst="straightConnector1">
            <a:avLst/>
          </a:prstGeom>
          <a:solidFill>
            <a:schemeClr val="accent1"/>
          </a:solidFill>
          <a:ln w="12700" cap="flat" cmpd="sng" algn="ctr">
            <a:solidFill>
              <a:srgbClr val="0070C0"/>
            </a:solidFill>
            <a:prstDash val="sysDot"/>
            <a:round/>
            <a:headEnd type="none" w="med" len="med"/>
            <a:tailEnd type="arrow"/>
          </a:ln>
          <a:effectLst/>
        </p:spPr>
      </p:cxnSp>
      <p:cxnSp>
        <p:nvCxnSpPr>
          <p:cNvPr id="102" name="직선 화살표 연결선 101"/>
          <p:cNvCxnSpPr/>
          <p:nvPr/>
        </p:nvCxnSpPr>
        <p:spPr bwMode="auto">
          <a:xfrm>
            <a:off x="2089897" y="3248600"/>
            <a:ext cx="1338720" cy="0"/>
          </a:xfrm>
          <a:prstGeom prst="straightConnector1">
            <a:avLst/>
          </a:prstGeom>
          <a:solidFill>
            <a:schemeClr val="accent1"/>
          </a:solidFill>
          <a:ln w="19050" cap="flat" cmpd="sng" algn="ctr">
            <a:solidFill>
              <a:schemeClr val="tx1"/>
            </a:solidFill>
            <a:prstDash val="solid"/>
            <a:round/>
            <a:headEnd type="arrow"/>
            <a:tailEnd type="arrow"/>
          </a:ln>
          <a:effectLst/>
        </p:spPr>
      </p:cxnSp>
      <p:cxnSp>
        <p:nvCxnSpPr>
          <p:cNvPr id="103" name="직선 화살표 연결선 102"/>
          <p:cNvCxnSpPr/>
          <p:nvPr/>
        </p:nvCxnSpPr>
        <p:spPr bwMode="auto">
          <a:xfrm>
            <a:off x="5953986" y="3248600"/>
            <a:ext cx="1338720" cy="0"/>
          </a:xfrm>
          <a:prstGeom prst="straightConnector1">
            <a:avLst/>
          </a:prstGeom>
          <a:solidFill>
            <a:schemeClr val="accent1"/>
          </a:solidFill>
          <a:ln w="19050" cap="flat" cmpd="sng" algn="ctr">
            <a:solidFill>
              <a:schemeClr val="tx1"/>
            </a:solidFill>
            <a:prstDash val="solid"/>
            <a:round/>
            <a:headEnd type="arrow"/>
            <a:tailEnd type="arrow"/>
          </a:ln>
          <a:effectLst/>
        </p:spPr>
      </p:cxnSp>
      <p:sp>
        <p:nvSpPr>
          <p:cNvPr id="104" name="TextBox 103"/>
          <p:cNvSpPr txBox="1"/>
          <p:nvPr/>
        </p:nvSpPr>
        <p:spPr>
          <a:xfrm>
            <a:off x="4800600" y="2409955"/>
            <a:ext cx="4343400" cy="276999"/>
          </a:xfrm>
          <a:prstGeom prst="rect">
            <a:avLst/>
          </a:prstGeom>
          <a:noFill/>
        </p:spPr>
        <p:txBody>
          <a:bodyPr wrap="square" rtlCol="0">
            <a:spAutoFit/>
          </a:bodyPr>
          <a:lstStyle/>
          <a:p>
            <a:pPr algn="ctr"/>
            <a:r>
              <a:rPr lang="en-US" altLang="ko-KR" dirty="0" smtClean="0">
                <a:solidFill>
                  <a:srgbClr val="0070C0"/>
                </a:solidFill>
              </a:rPr>
              <a:t>C2 [</a:t>
            </a:r>
            <a:r>
              <a:rPr lang="en-US" altLang="ko-KR" smtClean="0">
                <a:solidFill>
                  <a:srgbClr val="0070C0"/>
                </a:solidFill>
              </a:rPr>
              <a:t>cycle] / </a:t>
            </a:r>
            <a:r>
              <a:rPr lang="en-US" altLang="ko-KR" dirty="0" smtClean="0">
                <a:solidFill>
                  <a:srgbClr val="0070C0"/>
                </a:solidFill>
              </a:rPr>
              <a:t>clock frequency [Hz] + C3 [us/Byte] * MSDU [Byte]</a:t>
            </a:r>
            <a:endParaRPr lang="ko-KR" altLang="en-US" dirty="0">
              <a:solidFill>
                <a:srgbClr val="0070C0"/>
              </a:solidFill>
            </a:endParaRPr>
          </a:p>
        </p:txBody>
      </p:sp>
      <p:sp>
        <p:nvSpPr>
          <p:cNvPr id="105" name="TextBox 104"/>
          <p:cNvSpPr txBox="1"/>
          <p:nvPr/>
        </p:nvSpPr>
        <p:spPr>
          <a:xfrm>
            <a:off x="3895928" y="1932560"/>
            <a:ext cx="5303055" cy="276999"/>
          </a:xfrm>
          <a:prstGeom prst="rect">
            <a:avLst/>
          </a:prstGeom>
          <a:noFill/>
        </p:spPr>
        <p:txBody>
          <a:bodyPr wrap="none" rtlCol="0">
            <a:spAutoFit/>
          </a:bodyPr>
          <a:lstStyle/>
          <a:p>
            <a:r>
              <a:rPr lang="en-US" altLang="ko-KR" dirty="0" smtClean="0"/>
              <a:t>Assumption: C2 = 12800 [cycle], C3 = 32 [us/Byte] (1280 us @ 32 MHz, 27 Byte)</a:t>
            </a:r>
            <a:endParaRPr lang="ko-KR" altLang="en-US" dirty="0"/>
          </a:p>
        </p:txBody>
      </p:sp>
      <p:cxnSp>
        <p:nvCxnSpPr>
          <p:cNvPr id="106" name="직선 화살표 연결선 105"/>
          <p:cNvCxnSpPr>
            <a:stCxn id="104" idx="2"/>
          </p:cNvCxnSpPr>
          <p:nvPr/>
        </p:nvCxnSpPr>
        <p:spPr bwMode="auto">
          <a:xfrm flipH="1">
            <a:off x="6558419" y="2686954"/>
            <a:ext cx="413881" cy="544224"/>
          </a:xfrm>
          <a:prstGeom prst="straightConnector1">
            <a:avLst/>
          </a:prstGeom>
          <a:solidFill>
            <a:schemeClr val="accent1"/>
          </a:solidFill>
          <a:ln w="12700" cap="flat" cmpd="sng" algn="ctr">
            <a:solidFill>
              <a:srgbClr val="0070C0"/>
            </a:solidFill>
            <a:prstDash val="sysDot"/>
            <a:round/>
            <a:headEnd type="none" w="med" len="med"/>
            <a:tailEnd type="arrow"/>
          </a:ln>
          <a:effectLst/>
        </p:spPr>
      </p:cxnSp>
      <p:sp>
        <p:nvSpPr>
          <p:cNvPr id="107" name="TextBox 106"/>
          <p:cNvSpPr txBox="1"/>
          <p:nvPr/>
        </p:nvSpPr>
        <p:spPr>
          <a:xfrm>
            <a:off x="1540241" y="2182664"/>
            <a:ext cx="1702004" cy="276999"/>
          </a:xfrm>
          <a:prstGeom prst="rect">
            <a:avLst/>
          </a:prstGeom>
          <a:noFill/>
        </p:spPr>
        <p:txBody>
          <a:bodyPr wrap="none" rtlCol="0">
            <a:spAutoFit/>
          </a:bodyPr>
          <a:lstStyle/>
          <a:p>
            <a:r>
              <a:rPr lang="en-US" altLang="ko-KR" dirty="0" smtClean="0">
                <a:solidFill>
                  <a:srgbClr val="0070C0"/>
                </a:solidFill>
              </a:rPr>
              <a:t>Processor Bounded Task</a:t>
            </a:r>
            <a:endParaRPr lang="ko-KR" altLang="en-US" dirty="0">
              <a:solidFill>
                <a:srgbClr val="0070C0"/>
              </a:solidFill>
            </a:endParaRPr>
          </a:p>
        </p:txBody>
      </p:sp>
      <p:sp>
        <p:nvSpPr>
          <p:cNvPr id="108" name="TextBox 107"/>
          <p:cNvSpPr txBox="1"/>
          <p:nvPr/>
        </p:nvSpPr>
        <p:spPr>
          <a:xfrm>
            <a:off x="5185180" y="2182664"/>
            <a:ext cx="1702004" cy="276999"/>
          </a:xfrm>
          <a:prstGeom prst="rect">
            <a:avLst/>
          </a:prstGeom>
          <a:noFill/>
        </p:spPr>
        <p:txBody>
          <a:bodyPr wrap="none" rtlCol="0">
            <a:spAutoFit/>
          </a:bodyPr>
          <a:lstStyle/>
          <a:p>
            <a:r>
              <a:rPr lang="en-US" altLang="ko-KR" dirty="0" smtClean="0">
                <a:solidFill>
                  <a:srgbClr val="0070C0"/>
                </a:solidFill>
              </a:rPr>
              <a:t>Processor Bounded Task</a:t>
            </a:r>
            <a:endParaRPr lang="ko-KR" altLang="en-US" dirty="0">
              <a:solidFill>
                <a:srgbClr val="0070C0"/>
              </a:solidFill>
            </a:endParaRPr>
          </a:p>
        </p:txBody>
      </p:sp>
      <p:sp>
        <p:nvSpPr>
          <p:cNvPr id="109" name="TextBox 108"/>
          <p:cNvSpPr txBox="1"/>
          <p:nvPr/>
        </p:nvSpPr>
        <p:spPr>
          <a:xfrm>
            <a:off x="7300178" y="2182664"/>
            <a:ext cx="1634678" cy="276999"/>
          </a:xfrm>
          <a:prstGeom prst="rect">
            <a:avLst/>
          </a:prstGeom>
          <a:noFill/>
        </p:spPr>
        <p:txBody>
          <a:bodyPr wrap="none" rtlCol="0">
            <a:spAutoFit/>
          </a:bodyPr>
          <a:lstStyle/>
          <a:p>
            <a:r>
              <a:rPr lang="en-US" altLang="ko-KR" dirty="0" smtClean="0">
                <a:solidFill>
                  <a:srgbClr val="0070C0"/>
                </a:solidFill>
              </a:rPr>
              <a:t>Memory Bounded Task</a:t>
            </a:r>
            <a:endParaRPr lang="ko-KR" altLang="en-US" dirty="0">
              <a:solidFill>
                <a:srgbClr val="0070C0"/>
              </a:solidFill>
            </a:endParaRPr>
          </a:p>
        </p:txBody>
      </p:sp>
      <p:cxnSp>
        <p:nvCxnSpPr>
          <p:cNvPr id="110" name="직선 화살표 연결선 109"/>
          <p:cNvCxnSpPr/>
          <p:nvPr/>
        </p:nvCxnSpPr>
        <p:spPr bwMode="auto">
          <a:xfrm>
            <a:off x="964864" y="5628455"/>
            <a:ext cx="7311582" cy="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111" name="직사각형 110"/>
          <p:cNvSpPr/>
          <p:nvPr/>
        </p:nvSpPr>
        <p:spPr bwMode="auto">
          <a:xfrm>
            <a:off x="3624440" y="5196407"/>
            <a:ext cx="1332336" cy="436212"/>
          </a:xfrm>
          <a:prstGeom prst="rect">
            <a:avLst/>
          </a:prstGeom>
          <a:no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269875" marR="0" indent="-269875" algn="ctr" defTabSz="914400" rtl="0" eaLnBrk="1" fontAlgn="base" latinLnBrk="1" hangingPunct="1">
              <a:lnSpc>
                <a:spcPct val="120000"/>
              </a:lnSpc>
              <a:spcBef>
                <a:spcPct val="10000"/>
              </a:spcBef>
              <a:spcAft>
                <a:spcPct val="0"/>
              </a:spcAft>
              <a:buClrTx/>
              <a:buSzTx/>
              <a:buFontTx/>
              <a:buNone/>
              <a:tabLst/>
            </a:pPr>
            <a:endParaRPr kumimoji="1" lang="ko-KR" altLang="en-US" sz="1000" b="0" i="0" u="none" strike="noStrike" cap="none" normalizeH="0" baseline="0" smtClean="0">
              <a:ln>
                <a:noFill/>
              </a:ln>
              <a:solidFill>
                <a:schemeClr val="tx1"/>
              </a:solidFill>
              <a:effectLst/>
              <a:latin typeface="Arial" charset="0"/>
              <a:ea typeface="맑은 고딕" pitchFamily="50" charset="-127"/>
              <a:cs typeface="Arial" charset="0"/>
            </a:endParaRPr>
          </a:p>
        </p:txBody>
      </p:sp>
      <p:sp>
        <p:nvSpPr>
          <p:cNvPr id="112" name="직사각형 111"/>
          <p:cNvSpPr/>
          <p:nvPr/>
        </p:nvSpPr>
        <p:spPr bwMode="auto">
          <a:xfrm>
            <a:off x="5608393" y="5196407"/>
            <a:ext cx="345418" cy="436212"/>
          </a:xfrm>
          <a:prstGeom prst="rect">
            <a:avLst/>
          </a:prstGeom>
          <a:no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269875" marR="0" indent="-269875" algn="ctr" defTabSz="914400" rtl="0" eaLnBrk="1" fontAlgn="base" latinLnBrk="1" hangingPunct="1">
              <a:lnSpc>
                <a:spcPct val="120000"/>
              </a:lnSpc>
              <a:spcBef>
                <a:spcPct val="10000"/>
              </a:spcBef>
              <a:spcAft>
                <a:spcPct val="0"/>
              </a:spcAft>
              <a:buClrTx/>
              <a:buSzTx/>
              <a:buFontTx/>
              <a:buNone/>
              <a:tabLst/>
            </a:pPr>
            <a:endParaRPr kumimoji="1" lang="ko-KR" altLang="en-US" sz="1000" b="0" i="0" u="none" strike="noStrike" cap="none" normalizeH="0" baseline="0" smtClean="0">
              <a:ln>
                <a:noFill/>
              </a:ln>
              <a:solidFill>
                <a:schemeClr val="tx1"/>
              </a:solidFill>
              <a:effectLst/>
              <a:latin typeface="Arial" charset="0"/>
              <a:ea typeface="맑은 고딕" pitchFamily="50" charset="-127"/>
              <a:cs typeface="Arial" charset="0"/>
            </a:endParaRPr>
          </a:p>
        </p:txBody>
      </p:sp>
      <p:sp>
        <p:nvSpPr>
          <p:cNvPr id="113" name="직사각형 112"/>
          <p:cNvSpPr/>
          <p:nvPr/>
        </p:nvSpPr>
        <p:spPr bwMode="auto">
          <a:xfrm>
            <a:off x="2094837" y="5628455"/>
            <a:ext cx="1334634" cy="279180"/>
          </a:xfrm>
          <a:prstGeom prst="rect">
            <a:avLst/>
          </a:prstGeom>
          <a:no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269875" marR="0" indent="-269875" algn="ctr" defTabSz="914400" rtl="0" eaLnBrk="1" fontAlgn="base" latinLnBrk="1" hangingPunct="1">
              <a:lnSpc>
                <a:spcPct val="120000"/>
              </a:lnSpc>
              <a:spcBef>
                <a:spcPct val="10000"/>
              </a:spcBef>
              <a:spcAft>
                <a:spcPct val="0"/>
              </a:spcAft>
              <a:buClrTx/>
              <a:buSzTx/>
              <a:buFontTx/>
              <a:buNone/>
              <a:tabLst/>
            </a:pPr>
            <a:endParaRPr kumimoji="1" lang="ko-KR" altLang="en-US" sz="1000" b="0" i="0" u="none" strike="noStrike" cap="none" normalizeH="0" baseline="0" smtClean="0">
              <a:ln>
                <a:noFill/>
              </a:ln>
              <a:solidFill>
                <a:schemeClr val="tx1"/>
              </a:solidFill>
              <a:effectLst/>
              <a:latin typeface="Arial" charset="0"/>
              <a:ea typeface="맑은 고딕" pitchFamily="50" charset="-127"/>
              <a:cs typeface="Arial" charset="0"/>
            </a:endParaRPr>
          </a:p>
        </p:txBody>
      </p:sp>
      <p:sp>
        <p:nvSpPr>
          <p:cNvPr id="114" name="직사각형 113"/>
          <p:cNvSpPr/>
          <p:nvPr/>
        </p:nvSpPr>
        <p:spPr bwMode="auto">
          <a:xfrm>
            <a:off x="5953810" y="5628455"/>
            <a:ext cx="1334634" cy="279180"/>
          </a:xfrm>
          <a:prstGeom prst="rect">
            <a:avLst/>
          </a:prstGeom>
          <a:no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269875" marR="0" indent="-269875" algn="ctr" defTabSz="914400" rtl="0" eaLnBrk="1" fontAlgn="base" latinLnBrk="1" hangingPunct="1">
              <a:lnSpc>
                <a:spcPct val="120000"/>
              </a:lnSpc>
              <a:spcBef>
                <a:spcPct val="10000"/>
              </a:spcBef>
              <a:spcAft>
                <a:spcPct val="0"/>
              </a:spcAft>
              <a:buClrTx/>
              <a:buSzTx/>
              <a:buFontTx/>
              <a:buNone/>
              <a:tabLst/>
            </a:pPr>
            <a:endParaRPr kumimoji="1" lang="ko-KR" altLang="en-US" sz="1000" b="0" i="0" u="none" strike="noStrike" cap="none" normalizeH="0" baseline="0" smtClean="0">
              <a:ln>
                <a:noFill/>
              </a:ln>
              <a:solidFill>
                <a:schemeClr val="tx1"/>
              </a:solidFill>
              <a:effectLst/>
              <a:latin typeface="Arial" charset="0"/>
              <a:ea typeface="맑은 고딕" pitchFamily="50" charset="-127"/>
              <a:cs typeface="Arial" charset="0"/>
            </a:endParaRPr>
          </a:p>
        </p:txBody>
      </p:sp>
      <p:sp>
        <p:nvSpPr>
          <p:cNvPr id="115" name="TextBox 114"/>
          <p:cNvSpPr txBox="1"/>
          <p:nvPr/>
        </p:nvSpPr>
        <p:spPr>
          <a:xfrm>
            <a:off x="3880157" y="4927736"/>
            <a:ext cx="909223" cy="276999"/>
          </a:xfrm>
          <a:prstGeom prst="rect">
            <a:avLst/>
          </a:prstGeom>
          <a:noFill/>
        </p:spPr>
        <p:txBody>
          <a:bodyPr wrap="none" rtlCol="0">
            <a:spAutoFit/>
          </a:bodyPr>
          <a:lstStyle/>
          <a:p>
            <a:r>
              <a:rPr lang="en-US" altLang="ko-KR" dirty="0" smtClean="0"/>
              <a:t>Data Frame</a:t>
            </a:r>
            <a:endParaRPr lang="ko-KR" altLang="en-US" dirty="0"/>
          </a:p>
        </p:txBody>
      </p:sp>
      <p:sp>
        <p:nvSpPr>
          <p:cNvPr id="116" name="TextBox 115"/>
          <p:cNvSpPr txBox="1"/>
          <p:nvPr/>
        </p:nvSpPr>
        <p:spPr>
          <a:xfrm>
            <a:off x="5387355" y="4927737"/>
            <a:ext cx="941283" cy="276999"/>
          </a:xfrm>
          <a:prstGeom prst="rect">
            <a:avLst/>
          </a:prstGeom>
          <a:noFill/>
        </p:spPr>
        <p:txBody>
          <a:bodyPr wrap="none" rtlCol="0">
            <a:spAutoFit/>
          </a:bodyPr>
          <a:lstStyle/>
          <a:p>
            <a:r>
              <a:rPr lang="en-US" altLang="ko-KR" dirty="0" smtClean="0"/>
              <a:t>ACK Frame</a:t>
            </a:r>
            <a:endParaRPr lang="ko-KR" altLang="en-US" dirty="0"/>
          </a:p>
        </p:txBody>
      </p:sp>
      <p:sp>
        <p:nvSpPr>
          <p:cNvPr id="117" name="TextBox 116"/>
          <p:cNvSpPr txBox="1"/>
          <p:nvPr/>
        </p:nvSpPr>
        <p:spPr>
          <a:xfrm>
            <a:off x="2276474" y="6060503"/>
            <a:ext cx="1099981" cy="276999"/>
          </a:xfrm>
          <a:prstGeom prst="rect">
            <a:avLst/>
          </a:prstGeom>
          <a:noFill/>
        </p:spPr>
        <p:txBody>
          <a:bodyPr wrap="none" rtlCol="0">
            <a:spAutoFit/>
          </a:bodyPr>
          <a:lstStyle/>
          <a:p>
            <a:r>
              <a:rPr lang="en-US" altLang="ko-KR" dirty="0" smtClean="0"/>
              <a:t>Pre-processing</a:t>
            </a:r>
            <a:endParaRPr lang="ko-KR" altLang="en-US" dirty="0"/>
          </a:p>
        </p:txBody>
      </p:sp>
      <p:sp>
        <p:nvSpPr>
          <p:cNvPr id="118" name="TextBox 117"/>
          <p:cNvSpPr txBox="1"/>
          <p:nvPr/>
        </p:nvSpPr>
        <p:spPr>
          <a:xfrm>
            <a:off x="6113443" y="6060503"/>
            <a:ext cx="1159292" cy="276999"/>
          </a:xfrm>
          <a:prstGeom prst="rect">
            <a:avLst/>
          </a:prstGeom>
          <a:noFill/>
        </p:spPr>
        <p:txBody>
          <a:bodyPr wrap="none" rtlCol="0">
            <a:spAutoFit/>
          </a:bodyPr>
          <a:lstStyle/>
          <a:p>
            <a:r>
              <a:rPr lang="en-US" altLang="ko-KR" dirty="0" smtClean="0"/>
              <a:t>Post-processing</a:t>
            </a:r>
            <a:endParaRPr lang="ko-KR" altLang="en-US" dirty="0"/>
          </a:p>
        </p:txBody>
      </p:sp>
      <p:sp>
        <p:nvSpPr>
          <p:cNvPr id="119" name="TextBox 118"/>
          <p:cNvSpPr txBox="1"/>
          <p:nvPr/>
        </p:nvSpPr>
        <p:spPr>
          <a:xfrm>
            <a:off x="3079067" y="5156184"/>
            <a:ext cx="646331" cy="276999"/>
          </a:xfrm>
          <a:prstGeom prst="rect">
            <a:avLst/>
          </a:prstGeom>
          <a:noFill/>
        </p:spPr>
        <p:txBody>
          <a:bodyPr wrap="none" rtlCol="0">
            <a:spAutoFit/>
          </a:bodyPr>
          <a:lstStyle/>
          <a:p>
            <a:r>
              <a:rPr lang="en-US" altLang="ko-KR" dirty="0" smtClean="0"/>
              <a:t>Pre-TX</a:t>
            </a:r>
            <a:endParaRPr lang="ko-KR" altLang="en-US" dirty="0"/>
          </a:p>
        </p:txBody>
      </p:sp>
      <p:sp>
        <p:nvSpPr>
          <p:cNvPr id="120" name="직사각형 119"/>
          <p:cNvSpPr/>
          <p:nvPr/>
        </p:nvSpPr>
        <p:spPr bwMode="auto">
          <a:xfrm>
            <a:off x="3432608" y="5412432"/>
            <a:ext cx="191646" cy="220159"/>
          </a:xfrm>
          <a:prstGeom prst="rect">
            <a:avLst/>
          </a:prstGeom>
          <a:no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269875" marR="0" indent="-269875" algn="ctr" defTabSz="914400" rtl="0" eaLnBrk="1" fontAlgn="base" latinLnBrk="1" hangingPunct="1">
              <a:lnSpc>
                <a:spcPct val="120000"/>
              </a:lnSpc>
              <a:spcBef>
                <a:spcPct val="10000"/>
              </a:spcBef>
              <a:spcAft>
                <a:spcPct val="0"/>
              </a:spcAft>
              <a:buClrTx/>
              <a:buSzTx/>
              <a:buFontTx/>
              <a:buNone/>
              <a:tabLst/>
            </a:pPr>
            <a:endParaRPr kumimoji="1" lang="ko-KR" altLang="en-US" sz="1000" b="0" i="0" u="none" strike="noStrike" cap="none" normalizeH="0" baseline="0" smtClean="0">
              <a:ln>
                <a:noFill/>
              </a:ln>
              <a:solidFill>
                <a:schemeClr val="tx1"/>
              </a:solidFill>
              <a:effectLst/>
              <a:latin typeface="Arial" charset="0"/>
              <a:ea typeface="맑은 고딕" pitchFamily="50" charset="-127"/>
              <a:cs typeface="Arial" charset="0"/>
            </a:endParaRPr>
          </a:p>
        </p:txBody>
      </p:sp>
      <p:sp>
        <p:nvSpPr>
          <p:cNvPr id="121" name="직사각형 120"/>
          <p:cNvSpPr/>
          <p:nvPr/>
        </p:nvSpPr>
        <p:spPr bwMode="auto">
          <a:xfrm>
            <a:off x="1629555" y="5628455"/>
            <a:ext cx="465282" cy="260008"/>
          </a:xfrm>
          <a:prstGeom prst="rect">
            <a:avLst/>
          </a:prstGeom>
          <a:no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269875" marR="0" indent="-269875" algn="ctr" defTabSz="914400" rtl="0" eaLnBrk="1" fontAlgn="base" latinLnBrk="1" hangingPunct="1">
              <a:lnSpc>
                <a:spcPct val="120000"/>
              </a:lnSpc>
              <a:spcBef>
                <a:spcPct val="10000"/>
              </a:spcBef>
              <a:spcAft>
                <a:spcPct val="0"/>
              </a:spcAft>
              <a:buClrTx/>
              <a:buSzTx/>
              <a:buFontTx/>
              <a:buNone/>
              <a:tabLst/>
            </a:pPr>
            <a:endParaRPr kumimoji="1" lang="ko-KR" altLang="en-US" sz="1000" b="0" i="0" u="none" strike="noStrike" cap="none" normalizeH="0" baseline="0" smtClean="0">
              <a:ln>
                <a:noFill/>
              </a:ln>
              <a:solidFill>
                <a:schemeClr val="tx1"/>
              </a:solidFill>
              <a:effectLst/>
              <a:latin typeface="Arial" charset="0"/>
              <a:ea typeface="맑은 고딕" pitchFamily="50" charset="-127"/>
              <a:cs typeface="Arial" charset="0"/>
            </a:endParaRPr>
          </a:p>
        </p:txBody>
      </p:sp>
      <p:sp>
        <p:nvSpPr>
          <p:cNvPr id="122" name="직사각형 121"/>
          <p:cNvSpPr/>
          <p:nvPr/>
        </p:nvSpPr>
        <p:spPr bwMode="auto">
          <a:xfrm>
            <a:off x="7288444" y="5628455"/>
            <a:ext cx="465282" cy="260008"/>
          </a:xfrm>
          <a:prstGeom prst="rect">
            <a:avLst/>
          </a:prstGeom>
          <a:no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269875" marR="0" indent="-269875" algn="ctr" defTabSz="914400" rtl="0" eaLnBrk="1" fontAlgn="base" latinLnBrk="1" hangingPunct="1">
              <a:lnSpc>
                <a:spcPct val="120000"/>
              </a:lnSpc>
              <a:spcBef>
                <a:spcPct val="10000"/>
              </a:spcBef>
              <a:spcAft>
                <a:spcPct val="0"/>
              </a:spcAft>
              <a:buClrTx/>
              <a:buSzTx/>
              <a:buFontTx/>
              <a:buNone/>
              <a:tabLst/>
            </a:pPr>
            <a:endParaRPr kumimoji="1" lang="ko-KR" altLang="en-US" sz="1000" b="0" i="0" u="none" strike="noStrike" cap="none" normalizeH="0" baseline="0" smtClean="0">
              <a:ln>
                <a:noFill/>
              </a:ln>
              <a:solidFill>
                <a:schemeClr val="tx1"/>
              </a:solidFill>
              <a:effectLst/>
              <a:latin typeface="Arial" charset="0"/>
              <a:ea typeface="맑은 고딕" pitchFamily="50" charset="-127"/>
              <a:cs typeface="Arial" charset="0"/>
            </a:endParaRPr>
          </a:p>
        </p:txBody>
      </p:sp>
      <p:sp>
        <p:nvSpPr>
          <p:cNvPr id="123" name="TextBox 122"/>
          <p:cNvSpPr txBox="1"/>
          <p:nvPr/>
        </p:nvSpPr>
        <p:spPr>
          <a:xfrm>
            <a:off x="1443077" y="5888463"/>
            <a:ext cx="738215" cy="276999"/>
          </a:xfrm>
          <a:prstGeom prst="rect">
            <a:avLst/>
          </a:prstGeom>
          <a:noFill/>
        </p:spPr>
        <p:txBody>
          <a:bodyPr wrap="none" rtlCol="0">
            <a:spAutoFit/>
          </a:bodyPr>
          <a:lstStyle/>
          <a:p>
            <a:r>
              <a:rPr lang="en-US" altLang="ko-KR" dirty="0" smtClean="0"/>
              <a:t>Wake-up</a:t>
            </a:r>
            <a:endParaRPr lang="ko-KR" altLang="en-US" dirty="0"/>
          </a:p>
        </p:txBody>
      </p:sp>
      <p:sp>
        <p:nvSpPr>
          <p:cNvPr id="124" name="TextBox 123"/>
          <p:cNvSpPr txBox="1"/>
          <p:nvPr/>
        </p:nvSpPr>
        <p:spPr>
          <a:xfrm>
            <a:off x="7276277" y="5888463"/>
            <a:ext cx="758541" cy="276999"/>
          </a:xfrm>
          <a:prstGeom prst="rect">
            <a:avLst/>
          </a:prstGeom>
          <a:noFill/>
        </p:spPr>
        <p:txBody>
          <a:bodyPr wrap="none" rtlCol="0">
            <a:spAutoFit/>
          </a:bodyPr>
          <a:lstStyle/>
          <a:p>
            <a:r>
              <a:rPr lang="en-US" altLang="ko-KR" dirty="0" smtClean="0"/>
              <a:t>Pre-sleep</a:t>
            </a:r>
            <a:endParaRPr lang="ko-KR" altLang="en-US" dirty="0"/>
          </a:p>
        </p:txBody>
      </p:sp>
      <p:sp>
        <p:nvSpPr>
          <p:cNvPr id="125" name="직사각형 124"/>
          <p:cNvSpPr/>
          <p:nvPr/>
        </p:nvSpPr>
        <p:spPr bwMode="auto">
          <a:xfrm>
            <a:off x="3432608" y="5628455"/>
            <a:ext cx="2521203" cy="279180"/>
          </a:xfrm>
          <a:prstGeom prst="rect">
            <a:avLst/>
          </a:prstGeom>
          <a:noFill/>
          <a:ln w="19050" cap="flat" cmpd="sng" algn="ctr">
            <a:solidFill>
              <a:schemeClr val="tx1"/>
            </a:solidFill>
            <a:prstDash val="sysDash"/>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269875" marR="0" indent="-269875" algn="ctr" defTabSz="914400" rtl="0" eaLnBrk="1" fontAlgn="base" latinLnBrk="1" hangingPunct="1">
              <a:lnSpc>
                <a:spcPct val="120000"/>
              </a:lnSpc>
              <a:spcBef>
                <a:spcPct val="10000"/>
              </a:spcBef>
              <a:spcAft>
                <a:spcPct val="0"/>
              </a:spcAft>
              <a:buClrTx/>
              <a:buSzTx/>
              <a:buFontTx/>
              <a:buNone/>
              <a:tabLst/>
            </a:pPr>
            <a:endParaRPr kumimoji="1" lang="ko-KR" altLang="en-US" sz="1000" b="0" i="0" u="none" strike="noStrike" cap="none" normalizeH="0" baseline="0" smtClean="0">
              <a:ln>
                <a:noFill/>
              </a:ln>
              <a:solidFill>
                <a:schemeClr val="tx1"/>
              </a:solidFill>
              <a:effectLst/>
              <a:latin typeface="Arial" charset="0"/>
              <a:ea typeface="맑은 고딕" pitchFamily="50" charset="-127"/>
              <a:cs typeface="Arial" charset="0"/>
            </a:endParaRPr>
          </a:p>
        </p:txBody>
      </p:sp>
      <p:sp>
        <p:nvSpPr>
          <p:cNvPr id="126" name="TextBox 125"/>
          <p:cNvSpPr txBox="1"/>
          <p:nvPr/>
        </p:nvSpPr>
        <p:spPr>
          <a:xfrm>
            <a:off x="5017968" y="5368447"/>
            <a:ext cx="654346" cy="276999"/>
          </a:xfrm>
          <a:prstGeom prst="rect">
            <a:avLst/>
          </a:prstGeom>
          <a:noFill/>
        </p:spPr>
        <p:txBody>
          <a:bodyPr wrap="none" rtlCol="0">
            <a:spAutoFit/>
          </a:bodyPr>
          <a:lstStyle/>
          <a:p>
            <a:r>
              <a:rPr lang="en-US" altLang="ko-KR" dirty="0" smtClean="0"/>
              <a:t>TX-RX</a:t>
            </a:r>
            <a:endParaRPr lang="ko-KR" altLang="en-US" dirty="0"/>
          </a:p>
        </p:txBody>
      </p:sp>
      <p:cxnSp>
        <p:nvCxnSpPr>
          <p:cNvPr id="127" name="직선 화살표 연결선 126"/>
          <p:cNvCxnSpPr/>
          <p:nvPr/>
        </p:nvCxnSpPr>
        <p:spPr bwMode="auto">
          <a:xfrm flipV="1">
            <a:off x="2727677" y="5412433"/>
            <a:ext cx="1549186" cy="454827"/>
          </a:xfrm>
          <a:prstGeom prst="straightConnector1">
            <a:avLst/>
          </a:prstGeom>
          <a:solidFill>
            <a:schemeClr val="accent1"/>
          </a:solidFill>
          <a:ln w="12700" cap="flat" cmpd="sng" algn="ctr">
            <a:solidFill>
              <a:schemeClr val="tx1"/>
            </a:solidFill>
            <a:prstDash val="sysDot"/>
            <a:round/>
            <a:headEnd type="none" w="med" len="med"/>
            <a:tailEnd type="arrow"/>
          </a:ln>
          <a:effectLst/>
        </p:spPr>
      </p:cxnSp>
      <p:cxnSp>
        <p:nvCxnSpPr>
          <p:cNvPr id="128" name="직선 화살표 연결선 127"/>
          <p:cNvCxnSpPr>
            <a:stCxn id="131" idx="2"/>
          </p:cNvCxnSpPr>
          <p:nvPr/>
        </p:nvCxnSpPr>
        <p:spPr bwMode="auto">
          <a:xfrm>
            <a:off x="2450135" y="4958081"/>
            <a:ext cx="314643" cy="543881"/>
          </a:xfrm>
          <a:prstGeom prst="straightConnector1">
            <a:avLst/>
          </a:prstGeom>
          <a:solidFill>
            <a:schemeClr val="accent1"/>
          </a:solidFill>
          <a:ln w="12700" cap="flat" cmpd="sng" algn="ctr">
            <a:solidFill>
              <a:srgbClr val="0070C0"/>
            </a:solidFill>
            <a:prstDash val="sysDot"/>
            <a:round/>
            <a:headEnd type="none" w="med" len="med"/>
            <a:tailEnd type="arrow"/>
          </a:ln>
          <a:effectLst/>
        </p:spPr>
      </p:cxnSp>
      <p:cxnSp>
        <p:nvCxnSpPr>
          <p:cNvPr id="129" name="직선 화살표 연결선 128"/>
          <p:cNvCxnSpPr/>
          <p:nvPr/>
        </p:nvCxnSpPr>
        <p:spPr bwMode="auto">
          <a:xfrm>
            <a:off x="2089897" y="5509336"/>
            <a:ext cx="1338720" cy="0"/>
          </a:xfrm>
          <a:prstGeom prst="straightConnector1">
            <a:avLst/>
          </a:prstGeom>
          <a:solidFill>
            <a:schemeClr val="accent1"/>
          </a:solidFill>
          <a:ln w="19050" cap="flat" cmpd="sng" algn="ctr">
            <a:solidFill>
              <a:schemeClr val="tx1"/>
            </a:solidFill>
            <a:prstDash val="solid"/>
            <a:round/>
            <a:headEnd type="arrow"/>
            <a:tailEnd type="arrow"/>
          </a:ln>
          <a:effectLst/>
        </p:spPr>
      </p:cxnSp>
      <p:cxnSp>
        <p:nvCxnSpPr>
          <p:cNvPr id="130" name="직선 화살표 연결선 129"/>
          <p:cNvCxnSpPr/>
          <p:nvPr/>
        </p:nvCxnSpPr>
        <p:spPr bwMode="auto">
          <a:xfrm>
            <a:off x="5953986" y="5509336"/>
            <a:ext cx="1338720" cy="0"/>
          </a:xfrm>
          <a:prstGeom prst="straightConnector1">
            <a:avLst/>
          </a:prstGeom>
          <a:solidFill>
            <a:schemeClr val="accent1"/>
          </a:solidFill>
          <a:ln w="19050" cap="flat" cmpd="sng" algn="ctr">
            <a:solidFill>
              <a:schemeClr val="tx1"/>
            </a:solidFill>
            <a:prstDash val="solid"/>
            <a:round/>
            <a:headEnd type="arrow"/>
            <a:tailEnd type="arrow"/>
          </a:ln>
          <a:effectLst/>
        </p:spPr>
      </p:cxnSp>
      <p:sp>
        <p:nvSpPr>
          <p:cNvPr id="131" name="TextBox 130"/>
          <p:cNvSpPr txBox="1"/>
          <p:nvPr/>
        </p:nvSpPr>
        <p:spPr>
          <a:xfrm>
            <a:off x="338819" y="4681082"/>
            <a:ext cx="4222631" cy="276999"/>
          </a:xfrm>
          <a:prstGeom prst="rect">
            <a:avLst/>
          </a:prstGeom>
          <a:noFill/>
        </p:spPr>
        <p:txBody>
          <a:bodyPr wrap="none" rtlCol="0">
            <a:spAutoFit/>
          </a:bodyPr>
          <a:lstStyle/>
          <a:p>
            <a:pPr algn="ctr"/>
            <a:r>
              <a:rPr lang="en-US" altLang="ko-KR" dirty="0">
                <a:solidFill>
                  <a:srgbClr val="0070C0"/>
                </a:solidFill>
              </a:rPr>
              <a:t>C2 [cycle]/ clock frequency [Hz] + C3 [us/Byte] * MSDU [Byte]</a:t>
            </a:r>
            <a:endParaRPr lang="ko-KR" altLang="en-US" dirty="0">
              <a:solidFill>
                <a:srgbClr val="0070C0"/>
              </a:solidFill>
            </a:endParaRPr>
          </a:p>
        </p:txBody>
      </p:sp>
      <p:cxnSp>
        <p:nvCxnSpPr>
          <p:cNvPr id="132" name="직선 화살표 연결선 131"/>
          <p:cNvCxnSpPr/>
          <p:nvPr/>
        </p:nvCxnSpPr>
        <p:spPr bwMode="auto">
          <a:xfrm flipH="1">
            <a:off x="6558418" y="4927737"/>
            <a:ext cx="547248" cy="564176"/>
          </a:xfrm>
          <a:prstGeom prst="straightConnector1">
            <a:avLst/>
          </a:prstGeom>
          <a:solidFill>
            <a:schemeClr val="accent1"/>
          </a:solidFill>
          <a:ln w="12700" cap="flat" cmpd="sng" algn="ctr">
            <a:solidFill>
              <a:srgbClr val="0070C0"/>
            </a:solidFill>
            <a:prstDash val="sysDot"/>
            <a:round/>
            <a:headEnd type="none" w="med" len="med"/>
            <a:tailEnd type="arrow"/>
          </a:ln>
          <a:effectLst/>
        </p:spPr>
      </p:cxnSp>
      <p:sp>
        <p:nvSpPr>
          <p:cNvPr id="133" name="TextBox 132"/>
          <p:cNvSpPr txBox="1"/>
          <p:nvPr/>
        </p:nvSpPr>
        <p:spPr>
          <a:xfrm>
            <a:off x="567496" y="4458815"/>
            <a:ext cx="1702004" cy="276999"/>
          </a:xfrm>
          <a:prstGeom prst="rect">
            <a:avLst/>
          </a:prstGeom>
          <a:noFill/>
        </p:spPr>
        <p:txBody>
          <a:bodyPr wrap="none" rtlCol="0">
            <a:spAutoFit/>
          </a:bodyPr>
          <a:lstStyle/>
          <a:p>
            <a:r>
              <a:rPr lang="en-US" altLang="ko-KR" dirty="0" smtClean="0">
                <a:solidFill>
                  <a:srgbClr val="0070C0"/>
                </a:solidFill>
              </a:rPr>
              <a:t>Processor Bounded Task</a:t>
            </a:r>
            <a:endParaRPr lang="ko-KR" altLang="en-US" dirty="0">
              <a:solidFill>
                <a:srgbClr val="0070C0"/>
              </a:solidFill>
            </a:endParaRPr>
          </a:p>
        </p:txBody>
      </p:sp>
      <p:sp>
        <p:nvSpPr>
          <p:cNvPr id="134" name="TextBox 133"/>
          <p:cNvSpPr txBox="1"/>
          <p:nvPr/>
        </p:nvSpPr>
        <p:spPr>
          <a:xfrm>
            <a:off x="2316615" y="4458815"/>
            <a:ext cx="1634678" cy="276999"/>
          </a:xfrm>
          <a:prstGeom prst="rect">
            <a:avLst/>
          </a:prstGeom>
          <a:noFill/>
        </p:spPr>
        <p:txBody>
          <a:bodyPr wrap="none" rtlCol="0">
            <a:spAutoFit/>
          </a:bodyPr>
          <a:lstStyle/>
          <a:p>
            <a:r>
              <a:rPr lang="en-US" altLang="ko-KR" dirty="0" smtClean="0">
                <a:solidFill>
                  <a:srgbClr val="0070C0"/>
                </a:solidFill>
              </a:rPr>
              <a:t>Memory Bounded Task</a:t>
            </a:r>
            <a:endParaRPr lang="ko-KR" altLang="en-US" dirty="0">
              <a:solidFill>
                <a:srgbClr val="0070C0"/>
              </a:solidFill>
            </a:endParaRPr>
          </a:p>
        </p:txBody>
      </p:sp>
      <p:sp>
        <p:nvSpPr>
          <p:cNvPr id="135" name="TextBox 134"/>
          <p:cNvSpPr txBox="1"/>
          <p:nvPr/>
        </p:nvSpPr>
        <p:spPr>
          <a:xfrm>
            <a:off x="6275463" y="4681082"/>
            <a:ext cx="2263761" cy="276999"/>
          </a:xfrm>
          <a:prstGeom prst="rect">
            <a:avLst/>
          </a:prstGeom>
          <a:noFill/>
        </p:spPr>
        <p:txBody>
          <a:bodyPr wrap="none" rtlCol="0">
            <a:spAutoFit/>
          </a:bodyPr>
          <a:lstStyle/>
          <a:p>
            <a:r>
              <a:rPr lang="en-US" altLang="ko-KR" dirty="0">
                <a:solidFill>
                  <a:srgbClr val="0070C0"/>
                </a:solidFill>
              </a:rPr>
              <a:t>C1 [cycle] / clock frequency [Hz]</a:t>
            </a:r>
            <a:endParaRPr lang="ko-KR" altLang="en-US" dirty="0">
              <a:solidFill>
                <a:srgbClr val="0070C0"/>
              </a:solidFill>
            </a:endParaRPr>
          </a:p>
        </p:txBody>
      </p:sp>
      <p:sp>
        <p:nvSpPr>
          <p:cNvPr id="136" name="TextBox 135"/>
          <p:cNvSpPr txBox="1"/>
          <p:nvPr/>
        </p:nvSpPr>
        <p:spPr>
          <a:xfrm>
            <a:off x="6507779" y="4458815"/>
            <a:ext cx="1702004" cy="276999"/>
          </a:xfrm>
          <a:prstGeom prst="rect">
            <a:avLst/>
          </a:prstGeom>
          <a:noFill/>
        </p:spPr>
        <p:txBody>
          <a:bodyPr wrap="none" rtlCol="0">
            <a:spAutoFit/>
          </a:bodyPr>
          <a:lstStyle/>
          <a:p>
            <a:r>
              <a:rPr lang="en-US" altLang="ko-KR" dirty="0" smtClean="0">
                <a:solidFill>
                  <a:srgbClr val="0070C0"/>
                </a:solidFill>
              </a:rPr>
              <a:t>Processor Bounded Task</a:t>
            </a:r>
            <a:endParaRPr lang="ko-KR" altLang="en-US" dirty="0">
              <a:solidFill>
                <a:srgbClr val="0070C0"/>
              </a:solidFill>
            </a:endParaRPr>
          </a:p>
        </p:txBody>
      </p:sp>
      <p:sp>
        <p:nvSpPr>
          <p:cNvPr id="138" name="Slide Number Placeholder 3"/>
          <p:cNvSpPr>
            <a:spLocks noGrp="1"/>
          </p:cNvSpPr>
          <p:nvPr>
            <p:ph type="sldNum" sz="quarter" idx="12"/>
          </p:nvPr>
        </p:nvSpPr>
        <p:spPr>
          <a:xfrm>
            <a:off x="4344988"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a:latin typeface="Times New Roman" pitchFamily="18" charset="0"/>
              </a:rPr>
              <a:t>Slide </a:t>
            </a:r>
            <a:fld id="{3089E93B-7258-4CC0-854C-EFEEBF5C865F}" type="slidenum">
              <a:rPr lang="en-US" altLang="en-US" sz="1200">
                <a:latin typeface="Times New Roman" pitchFamily="18" charset="0"/>
              </a:rPr>
              <a:pPr>
                <a:spcBef>
                  <a:spcPct val="0"/>
                </a:spcBef>
                <a:buFontTx/>
                <a:buNone/>
              </a:pPr>
              <a:t>17</a:t>
            </a:fld>
            <a:endParaRPr lang="en-US" altLang="en-US" sz="1200" dirty="0">
              <a:latin typeface="Times New Roman" pitchFamily="18" charset="0"/>
            </a:endParaRPr>
          </a:p>
        </p:txBody>
      </p:sp>
      <p:sp>
        <p:nvSpPr>
          <p:cNvPr id="140" name="Date Placeholder 3"/>
          <p:cNvSpPr>
            <a:spLocks noGrp="1"/>
          </p:cNvSpPr>
          <p:nvPr>
            <p:ph type="dt" sz="quarter" idx="10"/>
          </p:nvPr>
        </p:nvSpPr>
        <p:spPr>
          <a:xfrm>
            <a:off x="685800" y="377825"/>
            <a:ext cx="160020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400" dirty="0" smtClean="0">
                <a:latin typeface="Times New Roman" pitchFamily="18" charset="0"/>
              </a:rPr>
              <a:t>May 2015</a:t>
            </a:r>
          </a:p>
        </p:txBody>
      </p:sp>
      <p:sp>
        <p:nvSpPr>
          <p:cNvPr id="63" name="Footer Placeholder 4"/>
          <p:cNvSpPr>
            <a:spLocks noGrp="1"/>
          </p:cNvSpPr>
          <p:nvPr>
            <p:ph type="ftr" sz="quarter" idx="11"/>
          </p:nvPr>
        </p:nvSpPr>
        <p:spPr>
          <a:xfrm>
            <a:off x="5486400" y="6475413"/>
            <a:ext cx="3124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smtClean="0">
                <a:latin typeface="Times New Roman" pitchFamily="18" charset="0"/>
              </a:rPr>
              <a:t>(Kiran </a:t>
            </a:r>
            <a:r>
              <a:rPr lang="en-US" altLang="en-US" sz="1200" dirty="0" err="1" smtClean="0">
                <a:latin typeface="Times New Roman" pitchFamily="18" charset="0"/>
              </a:rPr>
              <a:t>Bynam</a:t>
            </a:r>
            <a:r>
              <a:rPr lang="en-US" altLang="en-US" sz="1200" dirty="0" smtClean="0">
                <a:latin typeface="Times New Roman" pitchFamily="18" charset="0"/>
              </a:rPr>
              <a:t>, </a:t>
            </a:r>
            <a:r>
              <a:rPr lang="en-US" altLang="en-US" sz="1200" dirty="0" err="1" smtClean="0">
                <a:latin typeface="Times New Roman" pitchFamily="18" charset="0"/>
              </a:rPr>
              <a:t>Youngsoo</a:t>
            </a:r>
            <a:r>
              <a:rPr lang="en-US" altLang="en-US" sz="1200" dirty="0" smtClean="0">
                <a:latin typeface="Times New Roman" pitchFamily="18" charset="0"/>
              </a:rPr>
              <a:t> Kim </a:t>
            </a:r>
            <a:r>
              <a:rPr lang="en-US" altLang="en-US" sz="1200" i="1" dirty="0" smtClean="0">
                <a:latin typeface="Times New Roman" pitchFamily="18" charset="0"/>
              </a:rPr>
              <a:t>et.al.</a:t>
            </a:r>
            <a:r>
              <a:rPr lang="en-US" altLang="en-US" sz="1200" dirty="0" smtClean="0">
                <a:latin typeface="Times New Roman" pitchFamily="18" charset="0"/>
              </a:rPr>
              <a:t>, Samsung)</a:t>
            </a:r>
          </a:p>
        </p:txBody>
      </p:sp>
    </p:spTree>
    <p:extLst>
      <p:ext uri="{BB962C8B-B14F-4D97-AF65-F5344CB8AC3E}">
        <p14:creationId xmlns:p14="http://schemas.microsoft.com/office/powerpoint/2010/main" val="16271858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표 7"/>
          <p:cNvGraphicFramePr>
            <a:graphicFrameLocks noGrp="1"/>
          </p:cNvGraphicFramePr>
          <p:nvPr>
            <p:extLst>
              <p:ext uri="{D42A27DB-BD31-4B8C-83A1-F6EECF244321}">
                <p14:modId xmlns:p14="http://schemas.microsoft.com/office/powerpoint/2010/main" val="462329062"/>
              </p:ext>
            </p:extLst>
          </p:nvPr>
        </p:nvGraphicFramePr>
        <p:xfrm>
          <a:off x="516775" y="5487388"/>
          <a:ext cx="4626236" cy="741680"/>
        </p:xfrm>
        <a:graphic>
          <a:graphicData uri="http://schemas.openxmlformats.org/drawingml/2006/table">
            <a:tbl>
              <a:tblPr firstRow="1" bandRow="1">
                <a:tableStyleId>{5C22544A-7EE6-4342-B048-85BDC9FD1C3A}</a:tableStyleId>
              </a:tblPr>
              <a:tblGrid>
                <a:gridCol w="989251"/>
                <a:gridCol w="2094906"/>
                <a:gridCol w="1542079"/>
              </a:tblGrid>
              <a:tr h="370840">
                <a:tc>
                  <a:txBody>
                    <a:bodyPr/>
                    <a:lstStyle/>
                    <a:p>
                      <a:pPr latinLnBrk="1"/>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Current [mA]</a:t>
                      </a:r>
                      <a:endParaRPr lang="ko-KR" altLang="en-US" dirty="0">
                        <a:latin typeface="Times New Roman" panose="02020603050405020304" pitchFamily="18" charset="0"/>
                        <a:cs typeface="Times New Roman" panose="02020603050405020304" pitchFamily="18" charset="0"/>
                      </a:endParaRPr>
                    </a:p>
                  </a:txBody>
                  <a:tcPr marL="84406" marR="84406"/>
                </a:tc>
              </a:tr>
              <a:tr h="370840">
                <a:tc>
                  <a:txBody>
                    <a:bodyPr/>
                    <a:lstStyle/>
                    <a:p>
                      <a:pPr latinLnBrk="1"/>
                      <a:r>
                        <a:rPr lang="en-US" altLang="ko-KR" sz="1800" dirty="0" smtClean="0">
                          <a:latin typeface="Times New Roman" panose="02020603050405020304" pitchFamily="18" charset="0"/>
                          <a:cs typeface="Times New Roman" panose="02020603050405020304" pitchFamily="18" charset="0"/>
                        </a:rPr>
                        <a:t>State 9</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Sleep</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0.001</a:t>
                      </a:r>
                      <a:endParaRPr lang="ko-KR" altLang="en-US" dirty="0">
                        <a:latin typeface="Times New Roman" panose="02020603050405020304" pitchFamily="18" charset="0"/>
                        <a:cs typeface="Times New Roman" panose="02020603050405020304" pitchFamily="18" charset="0"/>
                      </a:endParaRPr>
                    </a:p>
                  </a:txBody>
                  <a:tcPr marL="84406" marR="84406"/>
                </a:tc>
              </a:tr>
            </a:tbl>
          </a:graphicData>
        </a:graphic>
      </p:graphicFrame>
      <p:sp>
        <p:nvSpPr>
          <p:cNvPr id="9" name="TextBox 8"/>
          <p:cNvSpPr txBox="1"/>
          <p:nvPr/>
        </p:nvSpPr>
        <p:spPr>
          <a:xfrm>
            <a:off x="583864" y="6206482"/>
            <a:ext cx="8109208" cy="276999"/>
          </a:xfrm>
          <a:prstGeom prst="rect">
            <a:avLst/>
          </a:prstGeom>
          <a:noFill/>
        </p:spPr>
        <p:txBody>
          <a:bodyPr wrap="none" rtlCol="0">
            <a:spAutoFit/>
          </a:bodyPr>
          <a:lstStyle/>
          <a:p>
            <a:r>
              <a:rPr lang="en-US" altLang="ko-KR" sz="1200" dirty="0" smtClean="0">
                <a:ea typeface="맑은 고딕" panose="020B0503020000020004" pitchFamily="50" charset="-127"/>
              </a:rPr>
              <a:t>Modified from Reference: Texas Instruments Application Note, “Measuring Bluetooth Low Energy Power Consumption”, 2012.</a:t>
            </a:r>
            <a:endParaRPr lang="ko-KR" altLang="en-US" sz="1200" dirty="0" smtClean="0">
              <a:ea typeface="맑은 고딕" panose="020B0503020000020004" pitchFamily="50" charset="-127"/>
            </a:endParaRPr>
          </a:p>
        </p:txBody>
      </p:sp>
      <p:sp>
        <p:nvSpPr>
          <p:cNvPr id="16" name="Slide Number Placeholder 3"/>
          <p:cNvSpPr>
            <a:spLocks noGrp="1"/>
          </p:cNvSpPr>
          <p:nvPr>
            <p:ph type="sldNum" sz="quarter" idx="12"/>
          </p:nvPr>
        </p:nvSpPr>
        <p:spPr>
          <a:xfrm>
            <a:off x="4344988"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a:latin typeface="Times New Roman" pitchFamily="18" charset="0"/>
              </a:rPr>
              <a:t>Slide </a:t>
            </a:r>
            <a:fld id="{3089E93B-7258-4CC0-854C-EFEEBF5C865F}" type="slidenum">
              <a:rPr lang="en-US" altLang="en-US" sz="1200">
                <a:latin typeface="Times New Roman" pitchFamily="18" charset="0"/>
              </a:rPr>
              <a:pPr>
                <a:spcBef>
                  <a:spcPct val="0"/>
                </a:spcBef>
                <a:buFontTx/>
                <a:buNone/>
              </a:pPr>
              <a:t>18</a:t>
            </a:fld>
            <a:endParaRPr lang="en-US" altLang="en-US" sz="1200" dirty="0">
              <a:latin typeface="Times New Roman" pitchFamily="18" charset="0"/>
            </a:endParaRPr>
          </a:p>
        </p:txBody>
      </p:sp>
      <p:sp>
        <p:nvSpPr>
          <p:cNvPr id="26" name="제목 1"/>
          <p:cNvSpPr txBox="1">
            <a:spLocks/>
          </p:cNvSpPr>
          <p:nvPr/>
        </p:nvSpPr>
        <p:spPr bwMode="auto">
          <a:xfrm>
            <a:off x="222739" y="683669"/>
            <a:ext cx="8784981"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altLang="ko-KR" kern="0" dirty="0" smtClean="0"/>
              <a:t>BT LE Power Model: Transmitter</a:t>
            </a:r>
            <a:endParaRPr lang="ko-KR" altLang="en-US" kern="0" dirty="0"/>
          </a:p>
        </p:txBody>
      </p:sp>
      <p:sp>
        <p:nvSpPr>
          <p:cNvPr id="29" name="Date Placeholder 3"/>
          <p:cNvSpPr>
            <a:spLocks noGrp="1"/>
          </p:cNvSpPr>
          <p:nvPr>
            <p:ph type="dt" sz="quarter" idx="10"/>
          </p:nvPr>
        </p:nvSpPr>
        <p:spPr>
          <a:xfrm>
            <a:off x="685800" y="377825"/>
            <a:ext cx="160020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400" dirty="0" smtClean="0">
                <a:latin typeface="Times New Roman" pitchFamily="18" charset="0"/>
              </a:rPr>
              <a:t>May 2015</a:t>
            </a:r>
          </a:p>
        </p:txBody>
      </p:sp>
      <mc:AlternateContent xmlns:mc="http://schemas.openxmlformats.org/markup-compatibility/2006" xmlns:a14="http://schemas.microsoft.com/office/drawing/2010/main">
        <mc:Choice Requires="a14">
          <p:graphicFrame>
            <p:nvGraphicFramePr>
              <p:cNvPr id="13" name="표 12"/>
              <p:cNvGraphicFramePr>
                <a:graphicFrameLocks noGrp="1"/>
              </p:cNvGraphicFramePr>
              <p:nvPr>
                <p:extLst>
                  <p:ext uri="{D42A27DB-BD31-4B8C-83A1-F6EECF244321}">
                    <p14:modId xmlns:p14="http://schemas.microsoft.com/office/powerpoint/2010/main" val="3948400124"/>
                  </p:ext>
                </p:extLst>
              </p:nvPr>
            </p:nvGraphicFramePr>
            <p:xfrm>
              <a:off x="384458" y="1295400"/>
              <a:ext cx="8530942" cy="3337560"/>
            </p:xfrm>
            <a:graphic>
              <a:graphicData uri="http://schemas.openxmlformats.org/drawingml/2006/table">
                <a:tbl>
                  <a:tblPr firstRow="1" bandRow="1">
                    <a:tableStyleId>{5C22544A-7EE6-4342-B048-85BDC9FD1C3A}</a:tableStyleId>
                  </a:tblPr>
                  <a:tblGrid>
                    <a:gridCol w="987142"/>
                    <a:gridCol w="2133600"/>
                    <a:gridCol w="1524000"/>
                    <a:gridCol w="1524000"/>
                    <a:gridCol w="2362200"/>
                  </a:tblGrid>
                  <a:tr h="370840">
                    <a:tc>
                      <a:txBody>
                        <a:bodyPr/>
                        <a:lstStyle/>
                        <a:p>
                          <a:pPr latinLnBrk="1"/>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Time [us]</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Power [</a:t>
                          </a:r>
                          <a:r>
                            <a:rPr lang="en-US" altLang="ko-KR" dirty="0" err="1" smtClean="0">
                              <a:latin typeface="Times New Roman" panose="02020603050405020304" pitchFamily="18" charset="0"/>
                              <a:cs typeface="Times New Roman" panose="02020603050405020304" pitchFamily="18" charset="0"/>
                            </a:rPr>
                            <a:t>mW</a:t>
                          </a:r>
                          <a:r>
                            <a:rPr lang="en-US" altLang="ko-KR" dirty="0" smtClean="0">
                              <a:latin typeface="Times New Roman" panose="02020603050405020304" pitchFamily="18" charset="0"/>
                              <a:cs typeface="Times New Roman" panose="02020603050405020304" pitchFamily="18" charset="0"/>
                            </a:rPr>
                            <a:t>]</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latin typeface="Times New Roman" panose="02020603050405020304" pitchFamily="18" charset="0"/>
                              <a:cs typeface="Times New Roman" panose="02020603050405020304" pitchFamily="18" charset="0"/>
                            </a:rPr>
                            <a:t>Remark</a:t>
                          </a:r>
                          <a:endParaRPr lang="ko-KR" altLang="en-US" dirty="0" smtClean="0">
                            <a:latin typeface="Times New Roman" panose="02020603050405020304" pitchFamily="18" charset="0"/>
                            <a:cs typeface="Times New Roman" panose="02020603050405020304" pitchFamily="18" charset="0"/>
                          </a:endParaRPr>
                        </a:p>
                      </a:txBody>
                      <a:tcPr marL="84406" marR="84406"/>
                    </a:tc>
                  </a:tr>
                  <a:tr h="370840">
                    <a:tc>
                      <a:txBody>
                        <a:bodyPr/>
                        <a:lstStyle/>
                        <a:p>
                          <a:pPr latinLnBrk="1"/>
                          <a:r>
                            <a:rPr lang="en-US" altLang="ko-KR" sz="1800" dirty="0" smtClean="0">
                              <a:latin typeface="Times New Roman" panose="02020603050405020304" pitchFamily="18" charset="0"/>
                              <a:cs typeface="Times New Roman" panose="02020603050405020304" pitchFamily="18" charset="0"/>
                            </a:rPr>
                            <a:t>State 1</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Wake-up</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400</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21.6</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endParaRPr lang="ko-KR" altLang="en-US" dirty="0">
                            <a:solidFill>
                              <a:srgbClr val="C00000"/>
                            </a:solidFill>
                            <a:latin typeface="Times New Roman" panose="02020603050405020304" pitchFamily="18" charset="0"/>
                            <a:cs typeface="Times New Roman" panose="02020603050405020304" pitchFamily="18" charset="0"/>
                          </a:endParaRPr>
                        </a:p>
                      </a:txBody>
                      <a:tcPr marL="84406" marR="84406"/>
                    </a:tc>
                  </a:tr>
                  <a:tr h="370840">
                    <a:tc>
                      <a:txBody>
                        <a:bodyPr/>
                        <a:lstStyle/>
                        <a:p>
                          <a:pPr latinLnBrk="1"/>
                          <a:r>
                            <a:rPr lang="en-US" altLang="ko-KR" dirty="0" smtClean="0">
                              <a:latin typeface="Times New Roman" panose="02020603050405020304" pitchFamily="18" charset="0"/>
                              <a:cs typeface="Times New Roman" panose="02020603050405020304" pitchFamily="18" charset="0"/>
                            </a:rPr>
                            <a:t>State 2</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Pre-processing</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1280</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26.64</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dirty="0" smtClean="0">
                              <a:latin typeface="Times New Roman" panose="02020603050405020304" pitchFamily="18" charset="0"/>
                              <a:cs typeface="Times New Roman" panose="02020603050405020304" pitchFamily="18" charset="0"/>
                            </a:rPr>
                            <a:t>Fixed for a fixed payload size</a:t>
                          </a:r>
                        </a:p>
                      </a:txBody>
                      <a:tcPr marL="84406" marR="84406"/>
                    </a:tc>
                  </a:tr>
                  <a:tr h="370840">
                    <a:tc>
                      <a:txBody>
                        <a:bodyPr/>
                        <a:lstStyle/>
                        <a:p>
                          <a:pPr latinLnBrk="1"/>
                          <a:r>
                            <a:rPr lang="en-US" altLang="ko-KR" dirty="0" smtClean="0">
                              <a:latin typeface="Times New Roman" panose="02020603050405020304" pitchFamily="18" charset="0"/>
                              <a:cs typeface="Times New Roman" panose="02020603050405020304" pitchFamily="18" charset="0"/>
                            </a:rPr>
                            <a:t>State</a:t>
                          </a:r>
                          <a:r>
                            <a:rPr lang="en-US" altLang="ko-KR" baseline="0" dirty="0" smtClean="0">
                              <a:latin typeface="Times New Roman" panose="02020603050405020304" pitchFamily="18" charset="0"/>
                              <a:cs typeface="Times New Roman" panose="02020603050405020304" pitchFamily="18" charset="0"/>
                            </a:rPr>
                            <a:t> 3</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Pre-TX</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80</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39.6</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endParaRPr lang="ko-KR" altLang="en-US" dirty="0">
                            <a:solidFill>
                              <a:srgbClr val="C00000"/>
                            </a:solidFill>
                            <a:latin typeface="Times New Roman" panose="02020603050405020304" pitchFamily="18" charset="0"/>
                            <a:cs typeface="Times New Roman" panose="02020603050405020304" pitchFamily="18" charset="0"/>
                          </a:endParaRPr>
                        </a:p>
                      </a:txBody>
                      <a:tcPr marL="84406" marR="84406"/>
                    </a:tc>
                  </a:tr>
                  <a:tr h="370840">
                    <a:tc>
                      <a:txBody>
                        <a:bodyPr/>
                        <a:lstStyle/>
                        <a:p>
                          <a:pPr latinLnBrk="1"/>
                          <a:r>
                            <a:rPr lang="en-US" altLang="ko-KR" dirty="0" smtClean="0">
                              <a:latin typeface="Times New Roman" panose="02020603050405020304" pitchFamily="18" charset="0"/>
                              <a:cs typeface="Times New Roman" panose="02020603050405020304" pitchFamily="18" charset="0"/>
                            </a:rPr>
                            <a:t>State 4</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TX Active</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376 </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63</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altLang="ko-KR" dirty="0" smtClean="0">
                                    <a:latin typeface="Times New Roman" panose="02020603050405020304" pitchFamily="18" charset="0"/>
                                    <a:cs typeface="Times New Roman" panose="02020603050405020304" pitchFamily="18" charset="0"/>
                                  </a:rPr>
                                  <m:t>8</m:t>
                                </m:r>
                                <m:r>
                                  <a:rPr lang="en-US" altLang="ko-KR" b="0" i="1" dirty="0" smtClean="0">
                                    <a:latin typeface="Cambria Math" panose="02040503050406030204" pitchFamily="18" charset="0"/>
                                  </a:rPr>
                                  <m:t> </m:t>
                                </m:r>
                                <m:r>
                                  <a:rPr lang="en-US" altLang="ko-KR" b="0" i="1" smtClean="0">
                                    <a:latin typeface="Cambria Math" panose="02040503050406030204" pitchFamily="18" charset="0"/>
                                  </a:rPr>
                                  <m:t>𝜇</m:t>
                                </m:r>
                                <m:r>
                                  <a:rPr lang="en-US" altLang="ko-KR" b="0" i="1" smtClean="0">
                                    <a:latin typeface="Cambria Math" panose="02040503050406030204" pitchFamily="18" charset="0"/>
                                  </a:rPr>
                                  <m:t>𝑠</m:t>
                                </m:r>
                                <m:r>
                                  <a:rPr lang="en-US" altLang="ko-KR" b="0" i="1" smtClean="0">
                                    <a:latin typeface="Cambria Math" panose="02040503050406030204" pitchFamily="18" charset="0"/>
                                  </a:rPr>
                                  <m:t>/</m:t>
                                </m:r>
                                <m:r>
                                  <a:rPr lang="en-US" altLang="ko-KR" b="0" i="1" smtClean="0">
                                    <a:latin typeface="Cambria Math" panose="02040503050406030204" pitchFamily="18" charset="0"/>
                                  </a:rPr>
                                  <m:t>𝑏𝑦𝑡𝑒</m:t>
                                </m:r>
                              </m:oMath>
                            </m:oMathPara>
                          </a14:m>
                          <a:endParaRPr lang="en-US" altLang="ko-KR" dirty="0">
                            <a:latin typeface="Times New Roman" panose="02020603050405020304" pitchFamily="18" charset="0"/>
                            <a:cs typeface="Times New Roman" panose="02020603050405020304" pitchFamily="18" charset="0"/>
                          </a:endParaRPr>
                        </a:p>
                      </a:txBody>
                      <a:tcPr marL="84406" marR="84406"/>
                    </a:tc>
                  </a:tr>
                  <a:tr h="370840">
                    <a:tc>
                      <a:txBody>
                        <a:bodyPr/>
                        <a:lstStyle/>
                        <a:p>
                          <a:pPr latinLnBrk="1"/>
                          <a:r>
                            <a:rPr lang="en-US" altLang="ko-KR" dirty="0" smtClean="0">
                              <a:latin typeface="Times New Roman" panose="02020603050405020304" pitchFamily="18" charset="0"/>
                              <a:cs typeface="Times New Roman" panose="02020603050405020304" pitchFamily="18" charset="0"/>
                            </a:rPr>
                            <a:t>State 5</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TX-to-RX</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105</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26.64</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pPr latinLnBrk="1"/>
                          <a:endParaRPr lang="ko-KR" altLang="en-US" dirty="0">
                            <a:solidFill>
                              <a:srgbClr val="C00000"/>
                            </a:solidFill>
                            <a:latin typeface="Times New Roman" panose="02020603050405020304" pitchFamily="18" charset="0"/>
                            <a:cs typeface="Times New Roman" panose="02020603050405020304" pitchFamily="18" charset="0"/>
                          </a:endParaRPr>
                        </a:p>
                      </a:txBody>
                      <a:tcPr marL="84406" marR="84406"/>
                    </a:tc>
                  </a:tr>
                  <a:tr h="370840">
                    <a:tc>
                      <a:txBody>
                        <a:bodyPr/>
                        <a:lstStyle/>
                        <a:p>
                          <a:pPr latinLnBrk="1"/>
                          <a:r>
                            <a:rPr lang="en-US" altLang="ko-KR" dirty="0" smtClean="0">
                              <a:latin typeface="Times New Roman" panose="02020603050405020304" pitchFamily="18" charset="0"/>
                              <a:cs typeface="Times New Roman" panose="02020603050405020304" pitchFamily="18" charset="0"/>
                            </a:rPr>
                            <a:t>State</a:t>
                          </a:r>
                          <a:r>
                            <a:rPr lang="en-US" altLang="ko-KR" baseline="0" dirty="0" smtClean="0">
                              <a:latin typeface="Times New Roman" panose="02020603050405020304" pitchFamily="18" charset="0"/>
                              <a:cs typeface="Times New Roman" panose="02020603050405020304" pitchFamily="18" charset="0"/>
                            </a:rPr>
                            <a:t> 6</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RX</a:t>
                          </a:r>
                          <a:r>
                            <a:rPr lang="en-US" altLang="ko-KR" baseline="0" dirty="0" smtClean="0">
                              <a:latin typeface="Times New Roman" panose="02020603050405020304" pitchFamily="18" charset="0"/>
                              <a:cs typeface="Times New Roman" panose="02020603050405020304" pitchFamily="18" charset="0"/>
                            </a:rPr>
                            <a:t> Active</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80</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63</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altLang="ko-KR" dirty="0" smtClean="0">
                                    <a:latin typeface="Times New Roman" panose="02020603050405020304" pitchFamily="18" charset="0"/>
                                    <a:cs typeface="Times New Roman" panose="02020603050405020304" pitchFamily="18" charset="0"/>
                                  </a:rPr>
                                  <m:t>8</m:t>
                                </m:r>
                                <m:r>
                                  <a:rPr lang="en-US" altLang="ko-KR" b="0" i="1" dirty="0" smtClean="0">
                                    <a:latin typeface="Cambria Math" panose="02040503050406030204" pitchFamily="18" charset="0"/>
                                  </a:rPr>
                                  <m:t> </m:t>
                                </m:r>
                                <m:r>
                                  <a:rPr lang="en-US" altLang="ko-KR" b="0" i="1" smtClean="0">
                                    <a:latin typeface="Cambria Math" panose="02040503050406030204" pitchFamily="18" charset="0"/>
                                  </a:rPr>
                                  <m:t>𝜇</m:t>
                                </m:r>
                                <m:r>
                                  <a:rPr lang="en-US" altLang="ko-KR" b="0" i="1" smtClean="0">
                                    <a:latin typeface="Cambria Math" panose="02040503050406030204" pitchFamily="18" charset="0"/>
                                  </a:rPr>
                                  <m:t>𝑠</m:t>
                                </m:r>
                                <m:r>
                                  <a:rPr lang="en-US" altLang="ko-KR" b="0" i="1" smtClean="0">
                                    <a:latin typeface="Cambria Math" panose="02040503050406030204" pitchFamily="18" charset="0"/>
                                  </a:rPr>
                                  <m:t>/</m:t>
                                </m:r>
                                <m:r>
                                  <a:rPr lang="en-US" altLang="ko-KR" b="0" i="1" smtClean="0">
                                    <a:latin typeface="Cambria Math" panose="02040503050406030204" pitchFamily="18" charset="0"/>
                                  </a:rPr>
                                  <m:t>𝑏𝑦𝑡𝑒</m:t>
                                </m:r>
                              </m:oMath>
                            </m:oMathPara>
                          </a14:m>
                          <a:endParaRPr lang="en-US" altLang="ko-KR" dirty="0">
                            <a:latin typeface="Times New Roman" panose="02020603050405020304" pitchFamily="18" charset="0"/>
                            <a:cs typeface="Times New Roman" panose="02020603050405020304" pitchFamily="18" charset="0"/>
                          </a:endParaRPr>
                        </a:p>
                      </a:txBody>
                      <a:tcPr marL="84406" marR="84406"/>
                    </a:tc>
                  </a:tr>
                  <a:tr h="370840">
                    <a:tc>
                      <a:txBody>
                        <a:bodyPr/>
                        <a:lstStyle/>
                        <a:p>
                          <a:pPr latinLnBrk="1"/>
                          <a:r>
                            <a:rPr lang="en-US" altLang="ko-KR" dirty="0" smtClean="0">
                              <a:latin typeface="Times New Roman" panose="02020603050405020304" pitchFamily="18" charset="0"/>
                              <a:cs typeface="Times New Roman" panose="02020603050405020304" pitchFamily="18" charset="0"/>
                            </a:rPr>
                            <a:t>State</a:t>
                          </a:r>
                          <a:r>
                            <a:rPr lang="en-US" altLang="ko-KR" baseline="0" dirty="0" smtClean="0">
                              <a:latin typeface="Times New Roman" panose="02020603050405020304" pitchFamily="18" charset="0"/>
                              <a:cs typeface="Times New Roman" panose="02020603050405020304" pitchFamily="18" charset="0"/>
                            </a:rPr>
                            <a:t> 7</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Post-processing</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340</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26.64</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dirty="0" smtClean="0">
                              <a:latin typeface="Times New Roman" panose="02020603050405020304" pitchFamily="18" charset="0"/>
                              <a:cs typeface="Times New Roman" panose="02020603050405020304" pitchFamily="18" charset="0"/>
                            </a:rPr>
                            <a:t>Fixed for a fixed payload size</a:t>
                          </a:r>
                        </a:p>
                      </a:txBody>
                      <a:tcPr marL="84406" marR="84406"/>
                    </a:tc>
                  </a:tr>
                  <a:tr h="370840">
                    <a:tc>
                      <a:txBody>
                        <a:bodyPr/>
                        <a:lstStyle/>
                        <a:p>
                          <a:pPr latinLnBrk="1"/>
                          <a:r>
                            <a:rPr lang="en-US" altLang="ko-KR" dirty="0" smtClean="0">
                              <a:latin typeface="Times New Roman" panose="02020603050405020304" pitchFamily="18" charset="0"/>
                              <a:cs typeface="Times New Roman" panose="02020603050405020304" pitchFamily="18" charset="0"/>
                            </a:rPr>
                            <a:t>State</a:t>
                          </a:r>
                          <a:r>
                            <a:rPr lang="en-US" altLang="ko-KR" baseline="0" dirty="0" smtClean="0">
                              <a:latin typeface="Times New Roman" panose="02020603050405020304" pitchFamily="18" charset="0"/>
                              <a:cs typeface="Times New Roman" panose="02020603050405020304" pitchFamily="18" charset="0"/>
                            </a:rPr>
                            <a:t> 8</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Pre-Sleep</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160</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14.76</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endParaRPr lang="ko-KR" altLang="en-US" dirty="0">
                            <a:solidFill>
                              <a:srgbClr val="C00000"/>
                            </a:solidFill>
                            <a:latin typeface="Times New Roman" panose="02020603050405020304" pitchFamily="18" charset="0"/>
                            <a:cs typeface="Times New Roman" panose="02020603050405020304" pitchFamily="18" charset="0"/>
                          </a:endParaRPr>
                        </a:p>
                      </a:txBody>
                      <a:tcPr marL="84406" marR="84406"/>
                    </a:tc>
                  </a:tr>
                </a:tbl>
              </a:graphicData>
            </a:graphic>
          </p:graphicFrame>
        </mc:Choice>
        <mc:Fallback xmlns="">
          <p:graphicFrame>
            <p:nvGraphicFramePr>
              <p:cNvPr id="13" name="표 12"/>
              <p:cNvGraphicFramePr>
                <a:graphicFrameLocks noGrp="1"/>
              </p:cNvGraphicFramePr>
              <p:nvPr>
                <p:extLst>
                  <p:ext uri="{D42A27DB-BD31-4B8C-83A1-F6EECF244321}">
                    <p14:modId xmlns:p14="http://schemas.microsoft.com/office/powerpoint/2010/main" val="3948400124"/>
                  </p:ext>
                </p:extLst>
              </p:nvPr>
            </p:nvGraphicFramePr>
            <p:xfrm>
              <a:off x="384458" y="1295400"/>
              <a:ext cx="8530942" cy="3337560"/>
            </p:xfrm>
            <a:graphic>
              <a:graphicData uri="http://schemas.openxmlformats.org/drawingml/2006/table">
                <a:tbl>
                  <a:tblPr firstRow="1" bandRow="1">
                    <a:tableStyleId>{5C22544A-7EE6-4342-B048-85BDC9FD1C3A}</a:tableStyleId>
                  </a:tblPr>
                  <a:tblGrid>
                    <a:gridCol w="987142"/>
                    <a:gridCol w="2133600"/>
                    <a:gridCol w="1524000"/>
                    <a:gridCol w="1524000"/>
                    <a:gridCol w="2362200"/>
                  </a:tblGrid>
                  <a:tr h="370840">
                    <a:tc>
                      <a:txBody>
                        <a:bodyPr/>
                        <a:lstStyle/>
                        <a:p>
                          <a:pPr latinLnBrk="1"/>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Time [us]</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Power [</a:t>
                          </a:r>
                          <a:r>
                            <a:rPr lang="en-US" altLang="ko-KR" dirty="0" err="1" smtClean="0">
                              <a:latin typeface="Times New Roman" panose="02020603050405020304" pitchFamily="18" charset="0"/>
                              <a:cs typeface="Times New Roman" panose="02020603050405020304" pitchFamily="18" charset="0"/>
                            </a:rPr>
                            <a:t>mW</a:t>
                          </a:r>
                          <a:r>
                            <a:rPr lang="en-US" altLang="ko-KR" dirty="0" smtClean="0">
                              <a:latin typeface="Times New Roman" panose="02020603050405020304" pitchFamily="18" charset="0"/>
                              <a:cs typeface="Times New Roman" panose="02020603050405020304" pitchFamily="18" charset="0"/>
                            </a:rPr>
                            <a:t>]</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latin typeface="Times New Roman" panose="02020603050405020304" pitchFamily="18" charset="0"/>
                              <a:cs typeface="Times New Roman" panose="02020603050405020304" pitchFamily="18" charset="0"/>
                            </a:rPr>
                            <a:t>Remark</a:t>
                          </a:r>
                          <a:endParaRPr lang="ko-KR" altLang="en-US" dirty="0" smtClean="0">
                            <a:latin typeface="Times New Roman" panose="02020603050405020304" pitchFamily="18" charset="0"/>
                            <a:cs typeface="Times New Roman" panose="02020603050405020304" pitchFamily="18" charset="0"/>
                          </a:endParaRPr>
                        </a:p>
                      </a:txBody>
                      <a:tcPr marL="84406" marR="84406"/>
                    </a:tc>
                  </a:tr>
                  <a:tr h="370840">
                    <a:tc>
                      <a:txBody>
                        <a:bodyPr/>
                        <a:lstStyle/>
                        <a:p>
                          <a:pPr latinLnBrk="1"/>
                          <a:r>
                            <a:rPr lang="en-US" altLang="ko-KR" sz="1800" dirty="0" smtClean="0">
                              <a:latin typeface="Times New Roman" panose="02020603050405020304" pitchFamily="18" charset="0"/>
                              <a:cs typeface="Times New Roman" panose="02020603050405020304" pitchFamily="18" charset="0"/>
                            </a:rPr>
                            <a:t>State 1</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Wake-up</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400</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21.6</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endParaRPr lang="ko-KR" altLang="en-US" dirty="0">
                            <a:solidFill>
                              <a:srgbClr val="C00000"/>
                            </a:solidFill>
                            <a:latin typeface="Times New Roman" panose="02020603050405020304" pitchFamily="18" charset="0"/>
                            <a:cs typeface="Times New Roman" panose="02020603050405020304" pitchFamily="18" charset="0"/>
                          </a:endParaRPr>
                        </a:p>
                      </a:txBody>
                      <a:tcPr marL="84406" marR="84406"/>
                    </a:tc>
                  </a:tr>
                  <a:tr h="370840">
                    <a:tc>
                      <a:txBody>
                        <a:bodyPr/>
                        <a:lstStyle/>
                        <a:p>
                          <a:pPr latinLnBrk="1"/>
                          <a:r>
                            <a:rPr lang="en-US" altLang="ko-KR" dirty="0" smtClean="0">
                              <a:latin typeface="Times New Roman" panose="02020603050405020304" pitchFamily="18" charset="0"/>
                              <a:cs typeface="Times New Roman" panose="02020603050405020304" pitchFamily="18" charset="0"/>
                            </a:rPr>
                            <a:t>State 2</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Pre-processing</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1280</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26.64</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dirty="0" smtClean="0">
                              <a:latin typeface="Times New Roman" panose="02020603050405020304" pitchFamily="18" charset="0"/>
                              <a:cs typeface="Times New Roman" panose="02020603050405020304" pitchFamily="18" charset="0"/>
                            </a:rPr>
                            <a:t>Fixed for a fixed payload size</a:t>
                          </a:r>
                        </a:p>
                      </a:txBody>
                      <a:tcPr marL="84406" marR="84406"/>
                    </a:tc>
                  </a:tr>
                  <a:tr h="370840">
                    <a:tc>
                      <a:txBody>
                        <a:bodyPr/>
                        <a:lstStyle/>
                        <a:p>
                          <a:pPr latinLnBrk="1"/>
                          <a:r>
                            <a:rPr lang="en-US" altLang="ko-KR" dirty="0" smtClean="0">
                              <a:latin typeface="Times New Roman" panose="02020603050405020304" pitchFamily="18" charset="0"/>
                              <a:cs typeface="Times New Roman" panose="02020603050405020304" pitchFamily="18" charset="0"/>
                            </a:rPr>
                            <a:t>State</a:t>
                          </a:r>
                          <a:r>
                            <a:rPr lang="en-US" altLang="ko-KR" baseline="0" dirty="0" smtClean="0">
                              <a:latin typeface="Times New Roman" panose="02020603050405020304" pitchFamily="18" charset="0"/>
                              <a:cs typeface="Times New Roman" panose="02020603050405020304" pitchFamily="18" charset="0"/>
                            </a:rPr>
                            <a:t> 3</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Pre-TX</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80</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39.6</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endParaRPr lang="ko-KR" altLang="en-US" dirty="0">
                            <a:solidFill>
                              <a:srgbClr val="C00000"/>
                            </a:solidFill>
                            <a:latin typeface="Times New Roman" panose="02020603050405020304" pitchFamily="18" charset="0"/>
                            <a:cs typeface="Times New Roman" panose="02020603050405020304" pitchFamily="18" charset="0"/>
                          </a:endParaRPr>
                        </a:p>
                      </a:txBody>
                      <a:tcPr marL="84406" marR="84406"/>
                    </a:tc>
                  </a:tr>
                  <a:tr h="370840">
                    <a:tc>
                      <a:txBody>
                        <a:bodyPr/>
                        <a:lstStyle/>
                        <a:p>
                          <a:pPr latinLnBrk="1"/>
                          <a:r>
                            <a:rPr lang="en-US" altLang="ko-KR" dirty="0" smtClean="0">
                              <a:latin typeface="Times New Roman" panose="02020603050405020304" pitchFamily="18" charset="0"/>
                              <a:cs typeface="Times New Roman" panose="02020603050405020304" pitchFamily="18" charset="0"/>
                            </a:rPr>
                            <a:t>State 4</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TX Active</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376 </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63</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endParaRPr lang="ko-KR"/>
                        </a:p>
                      </a:txBody>
                      <a:tcPr marL="84406" marR="84406">
                        <a:blipFill rotWithShape="1">
                          <a:blip r:embed="rId2"/>
                          <a:stretch>
                            <a:fillRect l="-260825" t="-406557" b="-422951"/>
                          </a:stretch>
                        </a:blipFill>
                      </a:tcPr>
                    </a:tc>
                  </a:tr>
                  <a:tr h="370840">
                    <a:tc>
                      <a:txBody>
                        <a:bodyPr/>
                        <a:lstStyle/>
                        <a:p>
                          <a:pPr latinLnBrk="1"/>
                          <a:r>
                            <a:rPr lang="en-US" altLang="ko-KR" dirty="0" smtClean="0">
                              <a:latin typeface="Times New Roman" panose="02020603050405020304" pitchFamily="18" charset="0"/>
                              <a:cs typeface="Times New Roman" panose="02020603050405020304" pitchFamily="18" charset="0"/>
                            </a:rPr>
                            <a:t>State 5</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TX-to-RX</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105</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26.64</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pPr latinLnBrk="1"/>
                          <a:endParaRPr lang="ko-KR" altLang="en-US" dirty="0">
                            <a:solidFill>
                              <a:srgbClr val="C00000"/>
                            </a:solidFill>
                            <a:latin typeface="Times New Roman" panose="02020603050405020304" pitchFamily="18" charset="0"/>
                            <a:cs typeface="Times New Roman" panose="02020603050405020304" pitchFamily="18" charset="0"/>
                          </a:endParaRPr>
                        </a:p>
                      </a:txBody>
                      <a:tcPr marL="84406" marR="84406"/>
                    </a:tc>
                  </a:tr>
                  <a:tr h="370840">
                    <a:tc>
                      <a:txBody>
                        <a:bodyPr/>
                        <a:lstStyle/>
                        <a:p>
                          <a:pPr latinLnBrk="1"/>
                          <a:r>
                            <a:rPr lang="en-US" altLang="ko-KR" dirty="0" smtClean="0">
                              <a:latin typeface="Times New Roman" panose="02020603050405020304" pitchFamily="18" charset="0"/>
                              <a:cs typeface="Times New Roman" panose="02020603050405020304" pitchFamily="18" charset="0"/>
                            </a:rPr>
                            <a:t>State</a:t>
                          </a:r>
                          <a:r>
                            <a:rPr lang="en-US" altLang="ko-KR" baseline="0" dirty="0" smtClean="0">
                              <a:latin typeface="Times New Roman" panose="02020603050405020304" pitchFamily="18" charset="0"/>
                              <a:cs typeface="Times New Roman" panose="02020603050405020304" pitchFamily="18" charset="0"/>
                            </a:rPr>
                            <a:t> 6</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RX</a:t>
                          </a:r>
                          <a:r>
                            <a:rPr lang="en-US" altLang="ko-KR" baseline="0" dirty="0" smtClean="0">
                              <a:latin typeface="Times New Roman" panose="02020603050405020304" pitchFamily="18" charset="0"/>
                              <a:cs typeface="Times New Roman" panose="02020603050405020304" pitchFamily="18" charset="0"/>
                            </a:rPr>
                            <a:t> Active</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80</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63</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endParaRPr lang="ko-KR"/>
                        </a:p>
                      </a:txBody>
                      <a:tcPr marL="84406" marR="84406">
                        <a:blipFill rotWithShape="1">
                          <a:blip r:embed="rId2"/>
                          <a:stretch>
                            <a:fillRect l="-260825" t="-616667" b="-228333"/>
                          </a:stretch>
                        </a:blipFill>
                      </a:tcPr>
                    </a:tc>
                  </a:tr>
                  <a:tr h="370840">
                    <a:tc>
                      <a:txBody>
                        <a:bodyPr/>
                        <a:lstStyle/>
                        <a:p>
                          <a:pPr latinLnBrk="1"/>
                          <a:r>
                            <a:rPr lang="en-US" altLang="ko-KR" dirty="0" smtClean="0">
                              <a:latin typeface="Times New Roman" panose="02020603050405020304" pitchFamily="18" charset="0"/>
                              <a:cs typeface="Times New Roman" panose="02020603050405020304" pitchFamily="18" charset="0"/>
                            </a:rPr>
                            <a:t>State</a:t>
                          </a:r>
                          <a:r>
                            <a:rPr lang="en-US" altLang="ko-KR" baseline="0" dirty="0" smtClean="0">
                              <a:latin typeface="Times New Roman" panose="02020603050405020304" pitchFamily="18" charset="0"/>
                              <a:cs typeface="Times New Roman" panose="02020603050405020304" pitchFamily="18" charset="0"/>
                            </a:rPr>
                            <a:t> 7</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Post-processing</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340</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26.64</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dirty="0" smtClean="0">
                              <a:latin typeface="Times New Roman" panose="02020603050405020304" pitchFamily="18" charset="0"/>
                              <a:cs typeface="Times New Roman" panose="02020603050405020304" pitchFamily="18" charset="0"/>
                            </a:rPr>
                            <a:t>Fixed for a fixed payload size</a:t>
                          </a:r>
                        </a:p>
                      </a:txBody>
                      <a:tcPr marL="84406" marR="84406"/>
                    </a:tc>
                  </a:tr>
                  <a:tr h="370840">
                    <a:tc>
                      <a:txBody>
                        <a:bodyPr/>
                        <a:lstStyle/>
                        <a:p>
                          <a:pPr latinLnBrk="1"/>
                          <a:r>
                            <a:rPr lang="en-US" altLang="ko-KR" dirty="0" smtClean="0">
                              <a:latin typeface="Times New Roman" panose="02020603050405020304" pitchFamily="18" charset="0"/>
                              <a:cs typeface="Times New Roman" panose="02020603050405020304" pitchFamily="18" charset="0"/>
                            </a:rPr>
                            <a:t>State</a:t>
                          </a:r>
                          <a:r>
                            <a:rPr lang="en-US" altLang="ko-KR" baseline="0" dirty="0" smtClean="0">
                              <a:latin typeface="Times New Roman" panose="02020603050405020304" pitchFamily="18" charset="0"/>
                              <a:cs typeface="Times New Roman" panose="02020603050405020304" pitchFamily="18" charset="0"/>
                            </a:rPr>
                            <a:t> 8</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Pre-Sleep</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160</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14.76</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endParaRPr lang="ko-KR" altLang="en-US" dirty="0">
                            <a:solidFill>
                              <a:srgbClr val="C00000"/>
                            </a:solidFill>
                            <a:latin typeface="Times New Roman" panose="02020603050405020304" pitchFamily="18" charset="0"/>
                            <a:cs typeface="Times New Roman" panose="02020603050405020304" pitchFamily="18" charset="0"/>
                          </a:endParaRPr>
                        </a:p>
                      </a:txBody>
                      <a:tcPr marL="84406" marR="84406"/>
                    </a:tc>
                  </a:tr>
                </a:tbl>
              </a:graphicData>
            </a:graphic>
          </p:graphicFrame>
        </mc:Fallback>
      </mc:AlternateContent>
      <p:sp>
        <p:nvSpPr>
          <p:cNvPr id="14" name="TextBox 13"/>
          <p:cNvSpPr txBox="1"/>
          <p:nvPr/>
        </p:nvSpPr>
        <p:spPr>
          <a:xfrm>
            <a:off x="887812" y="4869020"/>
            <a:ext cx="2049674" cy="461665"/>
          </a:xfrm>
          <a:prstGeom prst="rect">
            <a:avLst/>
          </a:prstGeom>
          <a:noFill/>
        </p:spPr>
        <p:txBody>
          <a:bodyPr wrap="none" rtlCol="0">
            <a:spAutoFit/>
          </a:bodyPr>
          <a:lstStyle/>
          <a:p>
            <a:r>
              <a:rPr lang="en-US" altLang="ko-KR" sz="1200" dirty="0" smtClean="0">
                <a:ea typeface="맑은 고딕" panose="020B0503020000020004" pitchFamily="50" charset="-127"/>
              </a:rPr>
              <a:t>Data Frame: 376 us (20+27B)</a:t>
            </a:r>
          </a:p>
          <a:p>
            <a:r>
              <a:rPr lang="en-US" altLang="ko-KR" sz="1200" dirty="0" smtClean="0">
                <a:ea typeface="맑은 고딕" panose="020B0503020000020004" pitchFamily="50" charset="-127"/>
              </a:rPr>
              <a:t>ACK Frame: 80 us (10B)</a:t>
            </a:r>
            <a:endParaRPr lang="ko-KR" altLang="en-US" sz="1200" dirty="0">
              <a:ea typeface="맑은 고딕" panose="020B0503020000020004" pitchFamily="50" charset="-127"/>
            </a:endParaRPr>
          </a:p>
        </p:txBody>
      </p:sp>
      <p:cxnSp>
        <p:nvCxnSpPr>
          <p:cNvPr id="18" name="직선 화살표 연결선 17"/>
          <p:cNvCxnSpPr/>
          <p:nvPr/>
        </p:nvCxnSpPr>
        <p:spPr bwMode="auto">
          <a:xfrm flipV="1">
            <a:off x="2590800" y="2971800"/>
            <a:ext cx="914400" cy="1897220"/>
          </a:xfrm>
          <a:prstGeom prst="straightConnector1">
            <a:avLst/>
          </a:prstGeom>
          <a:noFill/>
          <a:ln w="9525" cap="flat" cmpd="sng" algn="ctr">
            <a:solidFill>
              <a:schemeClr val="tx1"/>
            </a:solidFill>
            <a:prstDash val="sysDash"/>
            <a:round/>
            <a:headEnd type="none" w="med" len="med"/>
            <a:tailEnd type="arrow"/>
          </a:ln>
          <a:effectLst/>
        </p:spPr>
      </p:cxnSp>
      <p:cxnSp>
        <p:nvCxnSpPr>
          <p:cNvPr id="19" name="직선 화살표 연결선 18"/>
          <p:cNvCxnSpPr/>
          <p:nvPr/>
        </p:nvCxnSpPr>
        <p:spPr bwMode="auto">
          <a:xfrm flipV="1">
            <a:off x="2667000" y="3668235"/>
            <a:ext cx="838200" cy="1513365"/>
          </a:xfrm>
          <a:prstGeom prst="straightConnector1">
            <a:avLst/>
          </a:prstGeom>
          <a:noFill/>
          <a:ln w="9525" cap="flat" cmpd="sng" algn="ctr">
            <a:solidFill>
              <a:schemeClr val="tx1"/>
            </a:solidFill>
            <a:prstDash val="sysDash"/>
            <a:round/>
            <a:headEnd type="none" w="med" len="med"/>
            <a:tailEnd type="arrow"/>
          </a:ln>
          <a:effectLst/>
        </p:spPr>
      </p:cxnSp>
      <p:sp>
        <p:nvSpPr>
          <p:cNvPr id="17" name="Footer Placeholder 4"/>
          <p:cNvSpPr>
            <a:spLocks noGrp="1"/>
          </p:cNvSpPr>
          <p:nvPr>
            <p:ph type="ftr" sz="quarter" idx="11"/>
          </p:nvPr>
        </p:nvSpPr>
        <p:spPr>
          <a:xfrm>
            <a:off x="5486400" y="6475413"/>
            <a:ext cx="3124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smtClean="0">
                <a:latin typeface="Times New Roman" pitchFamily="18" charset="0"/>
              </a:rPr>
              <a:t>(Kiran </a:t>
            </a:r>
            <a:r>
              <a:rPr lang="en-US" altLang="en-US" sz="1200" dirty="0" err="1" smtClean="0">
                <a:latin typeface="Times New Roman" pitchFamily="18" charset="0"/>
              </a:rPr>
              <a:t>Bynam</a:t>
            </a:r>
            <a:r>
              <a:rPr lang="en-US" altLang="en-US" sz="1200" dirty="0" smtClean="0">
                <a:latin typeface="Times New Roman" pitchFamily="18" charset="0"/>
              </a:rPr>
              <a:t>, </a:t>
            </a:r>
            <a:r>
              <a:rPr lang="en-US" altLang="en-US" sz="1200" dirty="0" err="1" smtClean="0">
                <a:latin typeface="Times New Roman" pitchFamily="18" charset="0"/>
              </a:rPr>
              <a:t>Youngsoo</a:t>
            </a:r>
            <a:r>
              <a:rPr lang="en-US" altLang="en-US" sz="1200" dirty="0" smtClean="0">
                <a:latin typeface="Times New Roman" pitchFamily="18" charset="0"/>
              </a:rPr>
              <a:t> Kim </a:t>
            </a:r>
            <a:r>
              <a:rPr lang="en-US" altLang="en-US" sz="1200" i="1" dirty="0" smtClean="0">
                <a:latin typeface="Times New Roman" pitchFamily="18" charset="0"/>
              </a:rPr>
              <a:t>et.al.</a:t>
            </a:r>
            <a:r>
              <a:rPr lang="en-US" altLang="en-US" sz="1200" dirty="0" smtClean="0">
                <a:latin typeface="Times New Roman" pitchFamily="18" charset="0"/>
              </a:rPr>
              <a:t>, Samsung)</a:t>
            </a:r>
          </a:p>
        </p:txBody>
      </p:sp>
    </p:spTree>
    <p:extLst>
      <p:ext uri="{BB962C8B-B14F-4D97-AF65-F5344CB8AC3E}">
        <p14:creationId xmlns:p14="http://schemas.microsoft.com/office/powerpoint/2010/main" val="14237244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206619" y="683669"/>
            <a:ext cx="8784981" cy="535531"/>
          </a:xfrm>
        </p:spPr>
        <p:txBody>
          <a:bodyPr/>
          <a:lstStyle/>
          <a:p>
            <a:r>
              <a:rPr lang="en-US" altLang="ko-KR" dirty="0"/>
              <a:t>BT LE Power Model: </a:t>
            </a:r>
            <a:r>
              <a:rPr lang="en-US" altLang="ko-KR" dirty="0" smtClean="0"/>
              <a:t>Receiver</a:t>
            </a:r>
            <a:endParaRPr lang="ko-KR" altLang="en-US" dirty="0"/>
          </a:p>
        </p:txBody>
      </p:sp>
      <mc:AlternateContent xmlns:mc="http://schemas.openxmlformats.org/markup-compatibility/2006" xmlns:a14="http://schemas.microsoft.com/office/drawing/2010/main">
        <mc:Choice Requires="a14">
          <p:graphicFrame>
            <p:nvGraphicFramePr>
              <p:cNvPr id="3" name="표 2"/>
              <p:cNvGraphicFramePr>
                <a:graphicFrameLocks noGrp="1"/>
              </p:cNvGraphicFramePr>
              <p:nvPr>
                <p:extLst>
                  <p:ext uri="{D42A27DB-BD31-4B8C-83A1-F6EECF244321}">
                    <p14:modId xmlns:p14="http://schemas.microsoft.com/office/powerpoint/2010/main" val="1175674854"/>
                  </p:ext>
                </p:extLst>
              </p:nvPr>
            </p:nvGraphicFramePr>
            <p:xfrm>
              <a:off x="384458" y="1295400"/>
              <a:ext cx="8530942" cy="3337560"/>
            </p:xfrm>
            <a:graphic>
              <a:graphicData uri="http://schemas.openxmlformats.org/drawingml/2006/table">
                <a:tbl>
                  <a:tblPr firstRow="1" bandRow="1">
                    <a:tableStyleId>{5C22544A-7EE6-4342-B048-85BDC9FD1C3A}</a:tableStyleId>
                  </a:tblPr>
                  <a:tblGrid>
                    <a:gridCol w="987142"/>
                    <a:gridCol w="2133600"/>
                    <a:gridCol w="1524000"/>
                    <a:gridCol w="1524000"/>
                    <a:gridCol w="2362200"/>
                  </a:tblGrid>
                  <a:tr h="370840">
                    <a:tc>
                      <a:txBody>
                        <a:bodyPr/>
                        <a:lstStyle/>
                        <a:p>
                          <a:pPr latinLnBrk="1"/>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Time [us]</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Power [</a:t>
                          </a:r>
                          <a:r>
                            <a:rPr lang="en-US" altLang="ko-KR" dirty="0" err="1" smtClean="0">
                              <a:latin typeface="Times New Roman" panose="02020603050405020304" pitchFamily="18" charset="0"/>
                              <a:cs typeface="Times New Roman" panose="02020603050405020304" pitchFamily="18" charset="0"/>
                            </a:rPr>
                            <a:t>mW</a:t>
                          </a:r>
                          <a:r>
                            <a:rPr lang="en-US" altLang="ko-KR" dirty="0" smtClean="0">
                              <a:latin typeface="Times New Roman" panose="02020603050405020304" pitchFamily="18" charset="0"/>
                              <a:cs typeface="Times New Roman" panose="02020603050405020304" pitchFamily="18" charset="0"/>
                            </a:rPr>
                            <a:t>]</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latin typeface="Times New Roman" panose="02020603050405020304" pitchFamily="18" charset="0"/>
                              <a:cs typeface="Times New Roman" panose="02020603050405020304" pitchFamily="18" charset="0"/>
                            </a:rPr>
                            <a:t>Remark</a:t>
                          </a:r>
                          <a:endParaRPr lang="ko-KR" altLang="en-US" dirty="0" smtClean="0">
                            <a:latin typeface="Times New Roman" panose="02020603050405020304" pitchFamily="18" charset="0"/>
                            <a:cs typeface="Times New Roman" panose="02020603050405020304" pitchFamily="18" charset="0"/>
                          </a:endParaRPr>
                        </a:p>
                      </a:txBody>
                      <a:tcPr marL="84406" marR="84406"/>
                    </a:tc>
                  </a:tr>
                  <a:tr h="370840">
                    <a:tc>
                      <a:txBody>
                        <a:bodyPr/>
                        <a:lstStyle/>
                        <a:p>
                          <a:pPr latinLnBrk="1"/>
                          <a:r>
                            <a:rPr lang="en-US" altLang="ko-KR" sz="1800" dirty="0" smtClean="0">
                              <a:latin typeface="Times New Roman" panose="02020603050405020304" pitchFamily="18" charset="0"/>
                              <a:cs typeface="Times New Roman" panose="02020603050405020304" pitchFamily="18" charset="0"/>
                            </a:rPr>
                            <a:t>State 1</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Wake-up</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400</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21.6</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endParaRPr lang="ko-KR" altLang="en-US" dirty="0">
                            <a:solidFill>
                              <a:srgbClr val="C00000"/>
                            </a:solidFill>
                            <a:latin typeface="Times New Roman" panose="02020603050405020304" pitchFamily="18" charset="0"/>
                            <a:cs typeface="Times New Roman" panose="02020603050405020304" pitchFamily="18" charset="0"/>
                          </a:endParaRPr>
                        </a:p>
                      </a:txBody>
                      <a:tcPr marL="84406" marR="84406"/>
                    </a:tc>
                  </a:tr>
                  <a:tr h="370840">
                    <a:tc>
                      <a:txBody>
                        <a:bodyPr/>
                        <a:lstStyle/>
                        <a:p>
                          <a:pPr latinLnBrk="1"/>
                          <a:r>
                            <a:rPr lang="en-US" altLang="ko-KR" dirty="0" smtClean="0">
                              <a:latin typeface="Times New Roman" panose="02020603050405020304" pitchFamily="18" charset="0"/>
                              <a:cs typeface="Times New Roman" panose="02020603050405020304" pitchFamily="18" charset="0"/>
                            </a:rPr>
                            <a:t>State 2</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Pre-processing</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340</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26.64</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dirty="0" smtClean="0">
                              <a:latin typeface="Times New Roman" panose="02020603050405020304" pitchFamily="18" charset="0"/>
                              <a:cs typeface="Times New Roman" panose="02020603050405020304" pitchFamily="18" charset="0"/>
                            </a:rPr>
                            <a:t>Fixed for a fixed payload size</a:t>
                          </a:r>
                        </a:p>
                      </a:txBody>
                      <a:tcPr marL="84406" marR="84406"/>
                    </a:tc>
                  </a:tr>
                  <a:tr h="370840">
                    <a:tc>
                      <a:txBody>
                        <a:bodyPr/>
                        <a:lstStyle/>
                        <a:p>
                          <a:pPr latinLnBrk="1"/>
                          <a:r>
                            <a:rPr lang="en-US" altLang="ko-KR" dirty="0" smtClean="0">
                              <a:latin typeface="Times New Roman" panose="02020603050405020304" pitchFamily="18" charset="0"/>
                              <a:cs typeface="Times New Roman" panose="02020603050405020304" pitchFamily="18" charset="0"/>
                            </a:rPr>
                            <a:t>State</a:t>
                          </a:r>
                          <a:r>
                            <a:rPr lang="en-US" altLang="ko-KR" baseline="0" dirty="0" smtClean="0">
                              <a:latin typeface="Times New Roman" panose="02020603050405020304" pitchFamily="18" charset="0"/>
                              <a:cs typeface="Times New Roman" panose="02020603050405020304" pitchFamily="18" charset="0"/>
                            </a:rPr>
                            <a:t> 3</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Pre-RX</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80</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latin typeface="Times New Roman" panose="02020603050405020304" pitchFamily="18" charset="0"/>
                              <a:cs typeface="Times New Roman" panose="02020603050405020304" pitchFamily="18" charset="0"/>
                            </a:rPr>
                            <a:t>39.6</a:t>
                          </a:r>
                          <a:endParaRPr lang="ko-KR" altLang="en-US" dirty="0" smtClean="0">
                            <a:latin typeface="Times New Roman" panose="02020603050405020304" pitchFamily="18" charset="0"/>
                            <a:cs typeface="Times New Roman" panose="02020603050405020304" pitchFamily="18" charset="0"/>
                          </a:endParaRPr>
                        </a:p>
                      </a:txBody>
                      <a:tcPr marL="84406" marR="84406"/>
                    </a:tc>
                    <a:tc>
                      <a:txBody>
                        <a:bodyPr/>
                        <a:lstStyle/>
                        <a:p>
                          <a:pPr latinLnBrk="1"/>
                          <a:endParaRPr lang="ko-KR" altLang="en-US" dirty="0">
                            <a:solidFill>
                              <a:srgbClr val="C00000"/>
                            </a:solidFill>
                            <a:latin typeface="Times New Roman" panose="02020603050405020304" pitchFamily="18" charset="0"/>
                            <a:cs typeface="Times New Roman" panose="02020603050405020304" pitchFamily="18" charset="0"/>
                          </a:endParaRPr>
                        </a:p>
                      </a:txBody>
                      <a:tcPr marL="84406" marR="84406"/>
                    </a:tc>
                  </a:tr>
                  <a:tr h="370840">
                    <a:tc>
                      <a:txBody>
                        <a:bodyPr/>
                        <a:lstStyle/>
                        <a:p>
                          <a:pPr latinLnBrk="1"/>
                          <a:r>
                            <a:rPr lang="en-US" altLang="ko-KR" dirty="0" smtClean="0">
                              <a:latin typeface="Times New Roman" panose="02020603050405020304" pitchFamily="18" charset="0"/>
                              <a:cs typeface="Times New Roman" panose="02020603050405020304" pitchFamily="18" charset="0"/>
                            </a:rPr>
                            <a:t>State 4</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RX Active</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376 </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63</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altLang="ko-KR" dirty="0" smtClean="0">
                                    <a:latin typeface="Times New Roman" panose="02020603050405020304" pitchFamily="18" charset="0"/>
                                    <a:cs typeface="Times New Roman" panose="02020603050405020304" pitchFamily="18" charset="0"/>
                                  </a:rPr>
                                  <m:t>8</m:t>
                                </m:r>
                                <m:r>
                                  <a:rPr lang="en-US" altLang="ko-KR" b="0" i="1" dirty="0" smtClean="0">
                                    <a:latin typeface="Cambria Math" panose="02040503050406030204" pitchFamily="18" charset="0"/>
                                  </a:rPr>
                                  <m:t> </m:t>
                                </m:r>
                                <m:r>
                                  <a:rPr lang="en-US" altLang="ko-KR" b="0" i="1" smtClean="0">
                                    <a:latin typeface="Cambria Math" panose="02040503050406030204" pitchFamily="18" charset="0"/>
                                  </a:rPr>
                                  <m:t>𝜇</m:t>
                                </m:r>
                                <m:r>
                                  <a:rPr lang="en-US" altLang="ko-KR" b="0" i="1" smtClean="0">
                                    <a:latin typeface="Cambria Math" panose="02040503050406030204" pitchFamily="18" charset="0"/>
                                  </a:rPr>
                                  <m:t>𝑠</m:t>
                                </m:r>
                                <m:r>
                                  <a:rPr lang="en-US" altLang="ko-KR" b="0" i="1" smtClean="0">
                                    <a:latin typeface="Cambria Math" panose="02040503050406030204" pitchFamily="18" charset="0"/>
                                  </a:rPr>
                                  <m:t>/</m:t>
                                </m:r>
                                <m:r>
                                  <a:rPr lang="en-US" altLang="ko-KR" b="0" i="1" smtClean="0">
                                    <a:latin typeface="Cambria Math" panose="02040503050406030204" pitchFamily="18" charset="0"/>
                                  </a:rPr>
                                  <m:t>𝑏𝑦𝑡𝑒</m:t>
                                </m:r>
                              </m:oMath>
                            </m:oMathPara>
                          </a14:m>
                          <a:endParaRPr lang="en-US" altLang="ko-KR" dirty="0">
                            <a:latin typeface="Times New Roman" panose="02020603050405020304" pitchFamily="18" charset="0"/>
                            <a:cs typeface="Times New Roman" panose="02020603050405020304" pitchFamily="18" charset="0"/>
                          </a:endParaRPr>
                        </a:p>
                      </a:txBody>
                      <a:tcPr marL="84406" marR="84406"/>
                    </a:tc>
                  </a:tr>
                  <a:tr h="370840">
                    <a:tc>
                      <a:txBody>
                        <a:bodyPr/>
                        <a:lstStyle/>
                        <a:p>
                          <a:pPr latinLnBrk="1"/>
                          <a:r>
                            <a:rPr lang="en-US" altLang="ko-KR" dirty="0" smtClean="0">
                              <a:latin typeface="Times New Roman" panose="02020603050405020304" pitchFamily="18" charset="0"/>
                              <a:cs typeface="Times New Roman" panose="02020603050405020304" pitchFamily="18" charset="0"/>
                            </a:rPr>
                            <a:t>State 5</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RX-to-TX</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105</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26.64</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pPr latinLnBrk="1"/>
                          <a:endParaRPr lang="ko-KR" altLang="en-US" dirty="0">
                            <a:solidFill>
                              <a:srgbClr val="C00000"/>
                            </a:solidFill>
                            <a:latin typeface="Times New Roman" panose="02020603050405020304" pitchFamily="18" charset="0"/>
                            <a:cs typeface="Times New Roman" panose="02020603050405020304" pitchFamily="18" charset="0"/>
                          </a:endParaRPr>
                        </a:p>
                      </a:txBody>
                      <a:tcPr marL="84406" marR="84406"/>
                    </a:tc>
                  </a:tr>
                  <a:tr h="370840">
                    <a:tc>
                      <a:txBody>
                        <a:bodyPr/>
                        <a:lstStyle/>
                        <a:p>
                          <a:pPr latinLnBrk="1"/>
                          <a:r>
                            <a:rPr lang="en-US" altLang="ko-KR" dirty="0" smtClean="0">
                              <a:latin typeface="Times New Roman" panose="02020603050405020304" pitchFamily="18" charset="0"/>
                              <a:cs typeface="Times New Roman" panose="02020603050405020304" pitchFamily="18" charset="0"/>
                            </a:rPr>
                            <a:t>State</a:t>
                          </a:r>
                          <a:r>
                            <a:rPr lang="en-US" altLang="ko-KR" baseline="0" dirty="0" smtClean="0">
                              <a:latin typeface="Times New Roman" panose="02020603050405020304" pitchFamily="18" charset="0"/>
                              <a:cs typeface="Times New Roman" panose="02020603050405020304" pitchFamily="18" charset="0"/>
                            </a:rPr>
                            <a:t> 6</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TX</a:t>
                          </a:r>
                          <a:r>
                            <a:rPr lang="en-US" altLang="ko-KR" baseline="0" dirty="0" smtClean="0">
                              <a:latin typeface="Times New Roman" panose="02020603050405020304" pitchFamily="18" charset="0"/>
                              <a:cs typeface="Times New Roman" panose="02020603050405020304" pitchFamily="18" charset="0"/>
                            </a:rPr>
                            <a:t> Active</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80</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63</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altLang="ko-KR" dirty="0" smtClean="0">
                                    <a:latin typeface="Times New Roman" panose="02020603050405020304" pitchFamily="18" charset="0"/>
                                    <a:cs typeface="Times New Roman" panose="02020603050405020304" pitchFamily="18" charset="0"/>
                                  </a:rPr>
                                  <m:t>8</m:t>
                                </m:r>
                                <m:r>
                                  <a:rPr lang="en-US" altLang="ko-KR" b="0" i="1" dirty="0" smtClean="0">
                                    <a:latin typeface="Cambria Math" panose="02040503050406030204" pitchFamily="18" charset="0"/>
                                  </a:rPr>
                                  <m:t> </m:t>
                                </m:r>
                                <m:r>
                                  <a:rPr lang="en-US" altLang="ko-KR" b="0" i="1" smtClean="0">
                                    <a:latin typeface="Cambria Math" panose="02040503050406030204" pitchFamily="18" charset="0"/>
                                  </a:rPr>
                                  <m:t>𝜇</m:t>
                                </m:r>
                                <m:r>
                                  <a:rPr lang="en-US" altLang="ko-KR" b="0" i="1" smtClean="0">
                                    <a:latin typeface="Cambria Math" panose="02040503050406030204" pitchFamily="18" charset="0"/>
                                  </a:rPr>
                                  <m:t>𝑠</m:t>
                                </m:r>
                                <m:r>
                                  <a:rPr lang="en-US" altLang="ko-KR" b="0" i="1" smtClean="0">
                                    <a:latin typeface="Cambria Math" panose="02040503050406030204" pitchFamily="18" charset="0"/>
                                  </a:rPr>
                                  <m:t>/</m:t>
                                </m:r>
                                <m:r>
                                  <a:rPr lang="en-US" altLang="ko-KR" b="0" i="1" smtClean="0">
                                    <a:latin typeface="Cambria Math" panose="02040503050406030204" pitchFamily="18" charset="0"/>
                                  </a:rPr>
                                  <m:t>𝑏𝑦𝑡𝑒</m:t>
                                </m:r>
                              </m:oMath>
                            </m:oMathPara>
                          </a14:m>
                          <a:endParaRPr lang="en-US" altLang="ko-KR" dirty="0">
                            <a:latin typeface="Times New Roman" panose="02020603050405020304" pitchFamily="18" charset="0"/>
                            <a:cs typeface="Times New Roman" panose="02020603050405020304" pitchFamily="18" charset="0"/>
                          </a:endParaRPr>
                        </a:p>
                      </a:txBody>
                      <a:tcPr marL="84406" marR="84406"/>
                    </a:tc>
                  </a:tr>
                  <a:tr h="370840">
                    <a:tc>
                      <a:txBody>
                        <a:bodyPr/>
                        <a:lstStyle/>
                        <a:p>
                          <a:pPr latinLnBrk="1"/>
                          <a:r>
                            <a:rPr lang="en-US" altLang="ko-KR" dirty="0" smtClean="0">
                              <a:latin typeface="Times New Roman" panose="02020603050405020304" pitchFamily="18" charset="0"/>
                              <a:cs typeface="Times New Roman" panose="02020603050405020304" pitchFamily="18" charset="0"/>
                            </a:rPr>
                            <a:t>State</a:t>
                          </a:r>
                          <a:r>
                            <a:rPr lang="en-US" altLang="ko-KR" baseline="0" dirty="0" smtClean="0">
                              <a:latin typeface="Times New Roman" panose="02020603050405020304" pitchFamily="18" charset="0"/>
                              <a:cs typeface="Times New Roman" panose="02020603050405020304" pitchFamily="18" charset="0"/>
                            </a:rPr>
                            <a:t> 7</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Post-processing</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1280</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26.64</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dirty="0" smtClean="0">
                              <a:latin typeface="Times New Roman" panose="02020603050405020304" pitchFamily="18" charset="0"/>
                              <a:cs typeface="Times New Roman" panose="02020603050405020304" pitchFamily="18" charset="0"/>
                            </a:rPr>
                            <a:t>Fixed for a fixed payload size</a:t>
                          </a:r>
                        </a:p>
                      </a:txBody>
                      <a:tcPr marL="84406" marR="84406"/>
                    </a:tc>
                  </a:tr>
                  <a:tr h="370840">
                    <a:tc>
                      <a:txBody>
                        <a:bodyPr/>
                        <a:lstStyle/>
                        <a:p>
                          <a:pPr latinLnBrk="1"/>
                          <a:r>
                            <a:rPr lang="en-US" altLang="ko-KR" dirty="0" smtClean="0">
                              <a:latin typeface="Times New Roman" panose="02020603050405020304" pitchFamily="18" charset="0"/>
                              <a:cs typeface="Times New Roman" panose="02020603050405020304" pitchFamily="18" charset="0"/>
                            </a:rPr>
                            <a:t>State</a:t>
                          </a:r>
                          <a:r>
                            <a:rPr lang="en-US" altLang="ko-KR" baseline="0" dirty="0" smtClean="0">
                              <a:latin typeface="Times New Roman" panose="02020603050405020304" pitchFamily="18" charset="0"/>
                              <a:cs typeface="Times New Roman" panose="02020603050405020304" pitchFamily="18" charset="0"/>
                            </a:rPr>
                            <a:t> 8</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Pre-Sleep</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160</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14.76</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endParaRPr lang="ko-KR" altLang="en-US" dirty="0">
                            <a:solidFill>
                              <a:srgbClr val="C00000"/>
                            </a:solidFill>
                            <a:latin typeface="Times New Roman" panose="02020603050405020304" pitchFamily="18" charset="0"/>
                            <a:cs typeface="Times New Roman" panose="02020603050405020304" pitchFamily="18" charset="0"/>
                          </a:endParaRPr>
                        </a:p>
                      </a:txBody>
                      <a:tcPr marL="84406" marR="84406"/>
                    </a:tc>
                  </a:tr>
                </a:tbl>
              </a:graphicData>
            </a:graphic>
          </p:graphicFrame>
        </mc:Choice>
        <mc:Fallback xmlns="">
          <p:graphicFrame>
            <p:nvGraphicFramePr>
              <p:cNvPr id="3" name="표 2"/>
              <p:cNvGraphicFramePr>
                <a:graphicFrameLocks noGrp="1"/>
              </p:cNvGraphicFramePr>
              <p:nvPr>
                <p:extLst>
                  <p:ext uri="{D42A27DB-BD31-4B8C-83A1-F6EECF244321}">
                    <p14:modId xmlns:p14="http://schemas.microsoft.com/office/powerpoint/2010/main" val="1175674854"/>
                  </p:ext>
                </p:extLst>
              </p:nvPr>
            </p:nvGraphicFramePr>
            <p:xfrm>
              <a:off x="384458" y="1295400"/>
              <a:ext cx="8530942" cy="3337560"/>
            </p:xfrm>
            <a:graphic>
              <a:graphicData uri="http://schemas.openxmlformats.org/drawingml/2006/table">
                <a:tbl>
                  <a:tblPr firstRow="1" bandRow="1">
                    <a:tableStyleId>{5C22544A-7EE6-4342-B048-85BDC9FD1C3A}</a:tableStyleId>
                  </a:tblPr>
                  <a:tblGrid>
                    <a:gridCol w="987142"/>
                    <a:gridCol w="2133600"/>
                    <a:gridCol w="1524000"/>
                    <a:gridCol w="1524000"/>
                    <a:gridCol w="2362200"/>
                  </a:tblGrid>
                  <a:tr h="370840">
                    <a:tc>
                      <a:txBody>
                        <a:bodyPr/>
                        <a:lstStyle/>
                        <a:p>
                          <a:pPr latinLnBrk="1"/>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Time [us]</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Power [</a:t>
                          </a:r>
                          <a:r>
                            <a:rPr lang="en-US" altLang="ko-KR" dirty="0" err="1" smtClean="0">
                              <a:latin typeface="Times New Roman" panose="02020603050405020304" pitchFamily="18" charset="0"/>
                              <a:cs typeface="Times New Roman" panose="02020603050405020304" pitchFamily="18" charset="0"/>
                            </a:rPr>
                            <a:t>mW</a:t>
                          </a:r>
                          <a:r>
                            <a:rPr lang="en-US" altLang="ko-KR" dirty="0" smtClean="0">
                              <a:latin typeface="Times New Roman" panose="02020603050405020304" pitchFamily="18" charset="0"/>
                              <a:cs typeface="Times New Roman" panose="02020603050405020304" pitchFamily="18" charset="0"/>
                            </a:rPr>
                            <a:t>]</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latin typeface="Times New Roman" panose="02020603050405020304" pitchFamily="18" charset="0"/>
                              <a:cs typeface="Times New Roman" panose="02020603050405020304" pitchFamily="18" charset="0"/>
                            </a:rPr>
                            <a:t>Remark</a:t>
                          </a:r>
                          <a:endParaRPr lang="ko-KR" altLang="en-US" dirty="0" smtClean="0">
                            <a:latin typeface="Times New Roman" panose="02020603050405020304" pitchFamily="18" charset="0"/>
                            <a:cs typeface="Times New Roman" panose="02020603050405020304" pitchFamily="18" charset="0"/>
                          </a:endParaRPr>
                        </a:p>
                      </a:txBody>
                      <a:tcPr marL="84406" marR="84406"/>
                    </a:tc>
                  </a:tr>
                  <a:tr h="370840">
                    <a:tc>
                      <a:txBody>
                        <a:bodyPr/>
                        <a:lstStyle/>
                        <a:p>
                          <a:pPr latinLnBrk="1"/>
                          <a:r>
                            <a:rPr lang="en-US" altLang="ko-KR" sz="1800" dirty="0" smtClean="0">
                              <a:latin typeface="Times New Roman" panose="02020603050405020304" pitchFamily="18" charset="0"/>
                              <a:cs typeface="Times New Roman" panose="02020603050405020304" pitchFamily="18" charset="0"/>
                            </a:rPr>
                            <a:t>State 1</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Wake-up</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400</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21.6</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endParaRPr lang="ko-KR" altLang="en-US" dirty="0">
                            <a:solidFill>
                              <a:srgbClr val="C00000"/>
                            </a:solidFill>
                            <a:latin typeface="Times New Roman" panose="02020603050405020304" pitchFamily="18" charset="0"/>
                            <a:cs typeface="Times New Roman" panose="02020603050405020304" pitchFamily="18" charset="0"/>
                          </a:endParaRPr>
                        </a:p>
                      </a:txBody>
                      <a:tcPr marL="84406" marR="84406"/>
                    </a:tc>
                  </a:tr>
                  <a:tr h="370840">
                    <a:tc>
                      <a:txBody>
                        <a:bodyPr/>
                        <a:lstStyle/>
                        <a:p>
                          <a:pPr latinLnBrk="1"/>
                          <a:r>
                            <a:rPr lang="en-US" altLang="ko-KR" dirty="0" smtClean="0">
                              <a:latin typeface="Times New Roman" panose="02020603050405020304" pitchFamily="18" charset="0"/>
                              <a:cs typeface="Times New Roman" panose="02020603050405020304" pitchFamily="18" charset="0"/>
                            </a:rPr>
                            <a:t>State 2</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Pre-processing</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340</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26.64</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dirty="0" smtClean="0">
                              <a:latin typeface="Times New Roman" panose="02020603050405020304" pitchFamily="18" charset="0"/>
                              <a:cs typeface="Times New Roman" panose="02020603050405020304" pitchFamily="18" charset="0"/>
                            </a:rPr>
                            <a:t>Fixed for a fixed payload size</a:t>
                          </a:r>
                        </a:p>
                      </a:txBody>
                      <a:tcPr marL="84406" marR="84406"/>
                    </a:tc>
                  </a:tr>
                  <a:tr h="370840">
                    <a:tc>
                      <a:txBody>
                        <a:bodyPr/>
                        <a:lstStyle/>
                        <a:p>
                          <a:pPr latinLnBrk="1"/>
                          <a:r>
                            <a:rPr lang="en-US" altLang="ko-KR" dirty="0" smtClean="0">
                              <a:latin typeface="Times New Roman" panose="02020603050405020304" pitchFamily="18" charset="0"/>
                              <a:cs typeface="Times New Roman" panose="02020603050405020304" pitchFamily="18" charset="0"/>
                            </a:rPr>
                            <a:t>State</a:t>
                          </a:r>
                          <a:r>
                            <a:rPr lang="en-US" altLang="ko-KR" baseline="0" dirty="0" smtClean="0">
                              <a:latin typeface="Times New Roman" panose="02020603050405020304" pitchFamily="18" charset="0"/>
                              <a:cs typeface="Times New Roman" panose="02020603050405020304" pitchFamily="18" charset="0"/>
                            </a:rPr>
                            <a:t> 3</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Pre-RX</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80</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latin typeface="Times New Roman" panose="02020603050405020304" pitchFamily="18" charset="0"/>
                              <a:cs typeface="Times New Roman" panose="02020603050405020304" pitchFamily="18" charset="0"/>
                            </a:rPr>
                            <a:t>39.6</a:t>
                          </a:r>
                          <a:endParaRPr lang="ko-KR" altLang="en-US" dirty="0" smtClean="0">
                            <a:latin typeface="Times New Roman" panose="02020603050405020304" pitchFamily="18" charset="0"/>
                            <a:cs typeface="Times New Roman" panose="02020603050405020304" pitchFamily="18" charset="0"/>
                          </a:endParaRPr>
                        </a:p>
                      </a:txBody>
                      <a:tcPr marL="84406" marR="84406"/>
                    </a:tc>
                    <a:tc>
                      <a:txBody>
                        <a:bodyPr/>
                        <a:lstStyle/>
                        <a:p>
                          <a:pPr latinLnBrk="1"/>
                          <a:endParaRPr lang="ko-KR" altLang="en-US" dirty="0">
                            <a:solidFill>
                              <a:srgbClr val="C00000"/>
                            </a:solidFill>
                            <a:latin typeface="Times New Roman" panose="02020603050405020304" pitchFamily="18" charset="0"/>
                            <a:cs typeface="Times New Roman" panose="02020603050405020304" pitchFamily="18" charset="0"/>
                          </a:endParaRPr>
                        </a:p>
                      </a:txBody>
                      <a:tcPr marL="84406" marR="84406"/>
                    </a:tc>
                  </a:tr>
                  <a:tr h="370840">
                    <a:tc>
                      <a:txBody>
                        <a:bodyPr/>
                        <a:lstStyle/>
                        <a:p>
                          <a:pPr latinLnBrk="1"/>
                          <a:r>
                            <a:rPr lang="en-US" altLang="ko-KR" dirty="0" smtClean="0">
                              <a:latin typeface="Times New Roman" panose="02020603050405020304" pitchFamily="18" charset="0"/>
                              <a:cs typeface="Times New Roman" panose="02020603050405020304" pitchFamily="18" charset="0"/>
                            </a:rPr>
                            <a:t>State 4</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RX Active</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376 </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63</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endParaRPr lang="ko-KR"/>
                        </a:p>
                      </a:txBody>
                      <a:tcPr marL="84406" marR="84406">
                        <a:blipFill rotWithShape="1">
                          <a:blip r:embed="rId2"/>
                          <a:stretch>
                            <a:fillRect l="-260825" t="-406557" b="-422951"/>
                          </a:stretch>
                        </a:blipFill>
                      </a:tcPr>
                    </a:tc>
                  </a:tr>
                  <a:tr h="370840">
                    <a:tc>
                      <a:txBody>
                        <a:bodyPr/>
                        <a:lstStyle/>
                        <a:p>
                          <a:pPr latinLnBrk="1"/>
                          <a:r>
                            <a:rPr lang="en-US" altLang="ko-KR" dirty="0" smtClean="0">
                              <a:latin typeface="Times New Roman" panose="02020603050405020304" pitchFamily="18" charset="0"/>
                              <a:cs typeface="Times New Roman" panose="02020603050405020304" pitchFamily="18" charset="0"/>
                            </a:rPr>
                            <a:t>State 5</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RX-to-TX</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105</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26.64</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pPr latinLnBrk="1"/>
                          <a:endParaRPr lang="ko-KR" altLang="en-US" dirty="0">
                            <a:solidFill>
                              <a:srgbClr val="C00000"/>
                            </a:solidFill>
                            <a:latin typeface="Times New Roman" panose="02020603050405020304" pitchFamily="18" charset="0"/>
                            <a:cs typeface="Times New Roman" panose="02020603050405020304" pitchFamily="18" charset="0"/>
                          </a:endParaRPr>
                        </a:p>
                      </a:txBody>
                      <a:tcPr marL="84406" marR="84406"/>
                    </a:tc>
                  </a:tr>
                  <a:tr h="370840">
                    <a:tc>
                      <a:txBody>
                        <a:bodyPr/>
                        <a:lstStyle/>
                        <a:p>
                          <a:pPr latinLnBrk="1"/>
                          <a:r>
                            <a:rPr lang="en-US" altLang="ko-KR" dirty="0" smtClean="0">
                              <a:latin typeface="Times New Roman" panose="02020603050405020304" pitchFamily="18" charset="0"/>
                              <a:cs typeface="Times New Roman" panose="02020603050405020304" pitchFamily="18" charset="0"/>
                            </a:rPr>
                            <a:t>State</a:t>
                          </a:r>
                          <a:r>
                            <a:rPr lang="en-US" altLang="ko-KR" baseline="0" dirty="0" smtClean="0">
                              <a:latin typeface="Times New Roman" panose="02020603050405020304" pitchFamily="18" charset="0"/>
                              <a:cs typeface="Times New Roman" panose="02020603050405020304" pitchFamily="18" charset="0"/>
                            </a:rPr>
                            <a:t> 6</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TX</a:t>
                          </a:r>
                          <a:r>
                            <a:rPr lang="en-US" altLang="ko-KR" baseline="0" dirty="0" smtClean="0">
                              <a:latin typeface="Times New Roman" panose="02020603050405020304" pitchFamily="18" charset="0"/>
                              <a:cs typeface="Times New Roman" panose="02020603050405020304" pitchFamily="18" charset="0"/>
                            </a:rPr>
                            <a:t> Active</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80</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63</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endParaRPr lang="ko-KR"/>
                        </a:p>
                      </a:txBody>
                      <a:tcPr marL="84406" marR="84406">
                        <a:blipFill rotWithShape="1">
                          <a:blip r:embed="rId2"/>
                          <a:stretch>
                            <a:fillRect l="-260825" t="-616667" b="-228333"/>
                          </a:stretch>
                        </a:blipFill>
                      </a:tcPr>
                    </a:tc>
                  </a:tr>
                  <a:tr h="370840">
                    <a:tc>
                      <a:txBody>
                        <a:bodyPr/>
                        <a:lstStyle/>
                        <a:p>
                          <a:pPr latinLnBrk="1"/>
                          <a:r>
                            <a:rPr lang="en-US" altLang="ko-KR" dirty="0" smtClean="0">
                              <a:latin typeface="Times New Roman" panose="02020603050405020304" pitchFamily="18" charset="0"/>
                              <a:cs typeface="Times New Roman" panose="02020603050405020304" pitchFamily="18" charset="0"/>
                            </a:rPr>
                            <a:t>State</a:t>
                          </a:r>
                          <a:r>
                            <a:rPr lang="en-US" altLang="ko-KR" baseline="0" dirty="0" smtClean="0">
                              <a:latin typeface="Times New Roman" panose="02020603050405020304" pitchFamily="18" charset="0"/>
                              <a:cs typeface="Times New Roman" panose="02020603050405020304" pitchFamily="18" charset="0"/>
                            </a:rPr>
                            <a:t> 7</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Post-processing</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1280</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26.64</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dirty="0" smtClean="0">
                              <a:latin typeface="Times New Roman" panose="02020603050405020304" pitchFamily="18" charset="0"/>
                              <a:cs typeface="Times New Roman" panose="02020603050405020304" pitchFamily="18" charset="0"/>
                            </a:rPr>
                            <a:t>Fixed for a fixed payload size</a:t>
                          </a:r>
                        </a:p>
                      </a:txBody>
                      <a:tcPr marL="84406" marR="84406"/>
                    </a:tc>
                  </a:tr>
                  <a:tr h="370840">
                    <a:tc>
                      <a:txBody>
                        <a:bodyPr/>
                        <a:lstStyle/>
                        <a:p>
                          <a:pPr latinLnBrk="1"/>
                          <a:r>
                            <a:rPr lang="en-US" altLang="ko-KR" dirty="0" smtClean="0">
                              <a:latin typeface="Times New Roman" panose="02020603050405020304" pitchFamily="18" charset="0"/>
                              <a:cs typeface="Times New Roman" panose="02020603050405020304" pitchFamily="18" charset="0"/>
                            </a:rPr>
                            <a:t>State</a:t>
                          </a:r>
                          <a:r>
                            <a:rPr lang="en-US" altLang="ko-KR" baseline="0" dirty="0" smtClean="0">
                              <a:latin typeface="Times New Roman" panose="02020603050405020304" pitchFamily="18" charset="0"/>
                              <a:cs typeface="Times New Roman" panose="02020603050405020304" pitchFamily="18" charset="0"/>
                            </a:rPr>
                            <a:t> 8</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Pre-Sleep</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160</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14.76</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endParaRPr lang="ko-KR" altLang="en-US" dirty="0">
                            <a:solidFill>
                              <a:srgbClr val="C00000"/>
                            </a:solidFill>
                            <a:latin typeface="Times New Roman" panose="02020603050405020304" pitchFamily="18" charset="0"/>
                            <a:cs typeface="Times New Roman" panose="02020603050405020304" pitchFamily="18" charset="0"/>
                          </a:endParaRPr>
                        </a:p>
                      </a:txBody>
                      <a:tcPr marL="84406" marR="84406"/>
                    </a:tc>
                  </a:tr>
                </a:tbl>
              </a:graphicData>
            </a:graphic>
          </p:graphicFrame>
        </mc:Fallback>
      </mc:AlternateContent>
      <p:graphicFrame>
        <p:nvGraphicFramePr>
          <p:cNvPr id="4" name="표 3"/>
          <p:cNvGraphicFramePr>
            <a:graphicFrameLocks noGrp="1"/>
          </p:cNvGraphicFramePr>
          <p:nvPr>
            <p:extLst>
              <p:ext uri="{D42A27DB-BD31-4B8C-83A1-F6EECF244321}">
                <p14:modId xmlns:p14="http://schemas.microsoft.com/office/powerpoint/2010/main" val="4089361087"/>
              </p:ext>
            </p:extLst>
          </p:nvPr>
        </p:nvGraphicFramePr>
        <p:xfrm>
          <a:off x="516775" y="5487388"/>
          <a:ext cx="4626236" cy="741680"/>
        </p:xfrm>
        <a:graphic>
          <a:graphicData uri="http://schemas.openxmlformats.org/drawingml/2006/table">
            <a:tbl>
              <a:tblPr firstRow="1" bandRow="1">
                <a:tableStyleId>{5C22544A-7EE6-4342-B048-85BDC9FD1C3A}</a:tableStyleId>
              </a:tblPr>
              <a:tblGrid>
                <a:gridCol w="989251"/>
                <a:gridCol w="2094906"/>
                <a:gridCol w="1542079"/>
              </a:tblGrid>
              <a:tr h="370840">
                <a:tc>
                  <a:txBody>
                    <a:bodyPr/>
                    <a:lstStyle/>
                    <a:p>
                      <a:pPr latinLnBrk="1"/>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Current [mA]</a:t>
                      </a:r>
                      <a:endParaRPr lang="ko-KR" altLang="en-US" dirty="0">
                        <a:latin typeface="Times New Roman" panose="02020603050405020304" pitchFamily="18" charset="0"/>
                        <a:cs typeface="Times New Roman" panose="02020603050405020304" pitchFamily="18" charset="0"/>
                      </a:endParaRPr>
                    </a:p>
                  </a:txBody>
                  <a:tcPr marL="84406" marR="84406"/>
                </a:tc>
              </a:tr>
              <a:tr h="370840">
                <a:tc>
                  <a:txBody>
                    <a:bodyPr/>
                    <a:lstStyle/>
                    <a:p>
                      <a:pPr latinLnBrk="1"/>
                      <a:r>
                        <a:rPr lang="en-US" altLang="ko-KR" sz="1800" dirty="0" smtClean="0">
                          <a:latin typeface="Times New Roman" panose="02020603050405020304" pitchFamily="18" charset="0"/>
                          <a:cs typeface="Times New Roman" panose="02020603050405020304" pitchFamily="18" charset="0"/>
                        </a:rPr>
                        <a:t>State 9</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Sleep</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0.001</a:t>
                      </a:r>
                      <a:endParaRPr lang="ko-KR" altLang="en-US" dirty="0">
                        <a:latin typeface="Times New Roman" panose="02020603050405020304" pitchFamily="18" charset="0"/>
                        <a:cs typeface="Times New Roman" panose="02020603050405020304" pitchFamily="18" charset="0"/>
                      </a:endParaRPr>
                    </a:p>
                  </a:txBody>
                  <a:tcPr marL="84406" marR="84406"/>
                </a:tc>
              </a:tr>
            </a:tbl>
          </a:graphicData>
        </a:graphic>
      </p:graphicFrame>
      <p:sp>
        <p:nvSpPr>
          <p:cNvPr id="17" name="Date Placeholder 3"/>
          <p:cNvSpPr>
            <a:spLocks noGrp="1"/>
          </p:cNvSpPr>
          <p:nvPr>
            <p:ph type="dt" sz="quarter" idx="10"/>
          </p:nvPr>
        </p:nvSpPr>
        <p:spPr>
          <a:xfrm>
            <a:off x="685800" y="377825"/>
            <a:ext cx="160020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400" dirty="0" smtClean="0">
                <a:latin typeface="Times New Roman" pitchFamily="18" charset="0"/>
              </a:rPr>
              <a:t>May 2015</a:t>
            </a:r>
          </a:p>
        </p:txBody>
      </p:sp>
      <p:sp>
        <p:nvSpPr>
          <p:cNvPr id="14" name="Slide Number Placeholder 3"/>
          <p:cNvSpPr>
            <a:spLocks noGrp="1"/>
          </p:cNvSpPr>
          <p:nvPr>
            <p:ph type="sldNum" sz="quarter" idx="12"/>
          </p:nvPr>
        </p:nvSpPr>
        <p:spPr>
          <a:xfrm>
            <a:off x="4344988"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a:latin typeface="Times New Roman" pitchFamily="18" charset="0"/>
              </a:rPr>
              <a:t>Slide </a:t>
            </a:r>
            <a:fld id="{3089E93B-7258-4CC0-854C-EFEEBF5C865F}" type="slidenum">
              <a:rPr lang="en-US" altLang="en-US" sz="1200">
                <a:latin typeface="Times New Roman" pitchFamily="18" charset="0"/>
              </a:rPr>
              <a:pPr>
                <a:spcBef>
                  <a:spcPct val="0"/>
                </a:spcBef>
                <a:buFontTx/>
                <a:buNone/>
              </a:pPr>
              <a:t>19</a:t>
            </a:fld>
            <a:endParaRPr lang="en-US" altLang="en-US" sz="1200" dirty="0">
              <a:latin typeface="Times New Roman" pitchFamily="18" charset="0"/>
            </a:endParaRPr>
          </a:p>
        </p:txBody>
      </p:sp>
      <p:sp>
        <p:nvSpPr>
          <p:cNvPr id="11" name="TextBox 10"/>
          <p:cNvSpPr txBox="1"/>
          <p:nvPr/>
        </p:nvSpPr>
        <p:spPr>
          <a:xfrm>
            <a:off x="887812" y="4869020"/>
            <a:ext cx="2049674" cy="461665"/>
          </a:xfrm>
          <a:prstGeom prst="rect">
            <a:avLst/>
          </a:prstGeom>
          <a:noFill/>
        </p:spPr>
        <p:txBody>
          <a:bodyPr wrap="none" rtlCol="0">
            <a:spAutoFit/>
          </a:bodyPr>
          <a:lstStyle/>
          <a:p>
            <a:r>
              <a:rPr lang="en-US" altLang="ko-KR" sz="1200" dirty="0" smtClean="0">
                <a:ea typeface="맑은 고딕" panose="020B0503020000020004" pitchFamily="50" charset="-127"/>
              </a:rPr>
              <a:t>Data Frame: 376 us (20+27B)</a:t>
            </a:r>
          </a:p>
          <a:p>
            <a:r>
              <a:rPr lang="en-US" altLang="ko-KR" sz="1200" dirty="0" smtClean="0">
                <a:ea typeface="맑은 고딕" panose="020B0503020000020004" pitchFamily="50" charset="-127"/>
              </a:rPr>
              <a:t>ACK Frame: 80 us (10B)</a:t>
            </a:r>
            <a:endParaRPr lang="ko-KR" altLang="en-US" sz="1200" dirty="0">
              <a:ea typeface="맑은 고딕" panose="020B0503020000020004" pitchFamily="50" charset="-127"/>
            </a:endParaRPr>
          </a:p>
        </p:txBody>
      </p:sp>
      <p:cxnSp>
        <p:nvCxnSpPr>
          <p:cNvPr id="12" name="직선 화살표 연결선 11"/>
          <p:cNvCxnSpPr/>
          <p:nvPr/>
        </p:nvCxnSpPr>
        <p:spPr bwMode="auto">
          <a:xfrm flipV="1">
            <a:off x="2667000" y="3048000"/>
            <a:ext cx="838200" cy="1821020"/>
          </a:xfrm>
          <a:prstGeom prst="straightConnector1">
            <a:avLst/>
          </a:prstGeom>
          <a:noFill/>
          <a:ln w="9525" cap="flat" cmpd="sng" algn="ctr">
            <a:solidFill>
              <a:schemeClr val="tx1"/>
            </a:solidFill>
            <a:prstDash val="sysDash"/>
            <a:round/>
            <a:headEnd type="none" w="med" len="med"/>
            <a:tailEnd type="arrow"/>
          </a:ln>
          <a:effectLst/>
        </p:spPr>
      </p:cxnSp>
      <p:cxnSp>
        <p:nvCxnSpPr>
          <p:cNvPr id="15" name="직선 화살표 연결선 14"/>
          <p:cNvCxnSpPr/>
          <p:nvPr/>
        </p:nvCxnSpPr>
        <p:spPr bwMode="auto">
          <a:xfrm flipV="1">
            <a:off x="2667000" y="3733801"/>
            <a:ext cx="838200" cy="1447799"/>
          </a:xfrm>
          <a:prstGeom prst="straightConnector1">
            <a:avLst/>
          </a:prstGeom>
          <a:noFill/>
          <a:ln w="9525" cap="flat" cmpd="sng" algn="ctr">
            <a:solidFill>
              <a:schemeClr val="tx1"/>
            </a:solidFill>
            <a:prstDash val="sysDash"/>
            <a:round/>
            <a:headEnd type="none" w="med" len="med"/>
            <a:tailEnd type="arrow"/>
          </a:ln>
          <a:effectLst/>
        </p:spPr>
      </p:cxnSp>
      <p:sp>
        <p:nvSpPr>
          <p:cNvPr id="16" name="TextBox 15"/>
          <p:cNvSpPr txBox="1"/>
          <p:nvPr/>
        </p:nvSpPr>
        <p:spPr>
          <a:xfrm>
            <a:off x="583864" y="6206482"/>
            <a:ext cx="8109208" cy="276999"/>
          </a:xfrm>
          <a:prstGeom prst="rect">
            <a:avLst/>
          </a:prstGeom>
          <a:noFill/>
        </p:spPr>
        <p:txBody>
          <a:bodyPr wrap="none" rtlCol="0">
            <a:spAutoFit/>
          </a:bodyPr>
          <a:lstStyle/>
          <a:p>
            <a:r>
              <a:rPr lang="en-US" altLang="ko-KR" dirty="0">
                <a:ea typeface="맑은 고딕" panose="020B0503020000020004" pitchFamily="50" charset="-127"/>
              </a:rPr>
              <a:t>Modified from Reference</a:t>
            </a:r>
            <a:r>
              <a:rPr lang="en-US" altLang="ko-KR" sz="1200" dirty="0" smtClean="0">
                <a:ea typeface="맑은 고딕" panose="020B0503020000020004" pitchFamily="50" charset="-127"/>
              </a:rPr>
              <a:t>: Texas Instruments Application Note, “Measuring Bluetooth Low Energy Power Consumption”, 2012.</a:t>
            </a:r>
            <a:endParaRPr lang="ko-KR" altLang="en-US" sz="1200" dirty="0" smtClean="0">
              <a:ea typeface="맑은 고딕" panose="020B0503020000020004" pitchFamily="50" charset="-127"/>
            </a:endParaRPr>
          </a:p>
        </p:txBody>
      </p:sp>
      <p:sp>
        <p:nvSpPr>
          <p:cNvPr id="19" name="Footer Placeholder 4"/>
          <p:cNvSpPr>
            <a:spLocks noGrp="1"/>
          </p:cNvSpPr>
          <p:nvPr>
            <p:ph type="ftr" sz="quarter" idx="11"/>
          </p:nvPr>
        </p:nvSpPr>
        <p:spPr>
          <a:xfrm>
            <a:off x="5486400" y="6475413"/>
            <a:ext cx="3124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smtClean="0">
                <a:latin typeface="Times New Roman" pitchFamily="18" charset="0"/>
              </a:rPr>
              <a:t>(Kiran </a:t>
            </a:r>
            <a:r>
              <a:rPr lang="en-US" altLang="en-US" sz="1200" dirty="0" err="1" smtClean="0">
                <a:latin typeface="Times New Roman" pitchFamily="18" charset="0"/>
              </a:rPr>
              <a:t>Bynam</a:t>
            </a:r>
            <a:r>
              <a:rPr lang="en-US" altLang="en-US" sz="1200" dirty="0" smtClean="0">
                <a:latin typeface="Times New Roman" pitchFamily="18" charset="0"/>
              </a:rPr>
              <a:t>, </a:t>
            </a:r>
            <a:r>
              <a:rPr lang="en-US" altLang="en-US" sz="1200" dirty="0" err="1" smtClean="0">
                <a:latin typeface="Times New Roman" pitchFamily="18" charset="0"/>
              </a:rPr>
              <a:t>Youngsoo</a:t>
            </a:r>
            <a:r>
              <a:rPr lang="en-US" altLang="en-US" sz="1200" dirty="0" smtClean="0">
                <a:latin typeface="Times New Roman" pitchFamily="18" charset="0"/>
              </a:rPr>
              <a:t> Kim </a:t>
            </a:r>
            <a:r>
              <a:rPr lang="en-US" altLang="en-US" sz="1200" i="1" dirty="0" smtClean="0">
                <a:latin typeface="Times New Roman" pitchFamily="18" charset="0"/>
              </a:rPr>
              <a:t>et.al.</a:t>
            </a:r>
            <a:r>
              <a:rPr lang="en-US" altLang="en-US" sz="1200" dirty="0" smtClean="0">
                <a:latin typeface="Times New Roman" pitchFamily="18" charset="0"/>
              </a:rPr>
              <a:t>, Samsung)</a:t>
            </a:r>
          </a:p>
        </p:txBody>
      </p:sp>
    </p:spTree>
    <p:extLst>
      <p:ext uri="{BB962C8B-B14F-4D97-AF65-F5344CB8AC3E}">
        <p14:creationId xmlns:p14="http://schemas.microsoft.com/office/powerpoint/2010/main" val="7769211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620000" cy="685800"/>
          </a:xfrm>
        </p:spPr>
        <p:txBody>
          <a:bodyPr/>
          <a:lstStyle/>
          <a:p>
            <a:r>
              <a:rPr lang="en-US" dirty="0" smtClean="0"/>
              <a:t>Contents</a:t>
            </a:r>
            <a:endParaRPr lang="en-US" dirty="0"/>
          </a:p>
        </p:txBody>
      </p:sp>
      <p:sp>
        <p:nvSpPr>
          <p:cNvPr id="4" name="Rectangle 3"/>
          <p:cNvSpPr/>
          <p:nvPr/>
        </p:nvSpPr>
        <p:spPr>
          <a:xfrm>
            <a:off x="685800" y="1524000"/>
            <a:ext cx="7772400" cy="3268587"/>
          </a:xfrm>
          <a:prstGeom prst="rect">
            <a:avLst/>
          </a:prstGeom>
          <a:noFill/>
          <a:ln>
            <a:noFill/>
          </a:ln>
        </p:spPr>
        <p:txBody>
          <a:bodyPr wrap="square">
            <a:spAutoFit/>
          </a:bodyPr>
          <a:lstStyle/>
          <a:p>
            <a:pPr marL="285750" indent="-285750">
              <a:lnSpc>
                <a:spcPct val="120000"/>
              </a:lnSpc>
              <a:buFont typeface="Arial" panose="020B0604020202020204" pitchFamily="34" charset="0"/>
              <a:buChar char="•"/>
            </a:pPr>
            <a:r>
              <a:rPr lang="en-US" sz="2400" dirty="0" smtClean="0"/>
              <a:t>Introduction</a:t>
            </a:r>
          </a:p>
          <a:p>
            <a:pPr marL="742950" lvl="1" indent="-285750">
              <a:lnSpc>
                <a:spcPct val="120000"/>
              </a:lnSpc>
              <a:buFont typeface="Arial" panose="020B0604020202020204" pitchFamily="34" charset="0"/>
              <a:buChar char="•"/>
            </a:pPr>
            <a:r>
              <a:rPr lang="en-US" sz="2000" dirty="0" smtClean="0"/>
              <a:t>Requirements</a:t>
            </a:r>
          </a:p>
          <a:p>
            <a:pPr marL="742950" lvl="1" indent="-285750">
              <a:lnSpc>
                <a:spcPct val="120000"/>
              </a:lnSpc>
              <a:buFont typeface="Arial" panose="020B0604020202020204" pitchFamily="34" charset="0"/>
              <a:buChar char="•"/>
            </a:pPr>
            <a:r>
              <a:rPr lang="en-US" sz="2000" dirty="0" smtClean="0"/>
              <a:t>TASK PHY features and benefits</a:t>
            </a:r>
          </a:p>
          <a:p>
            <a:pPr marL="742950" lvl="1" indent="-285750">
              <a:lnSpc>
                <a:spcPct val="120000"/>
              </a:lnSpc>
              <a:buFont typeface="Arial" panose="020B0604020202020204" pitchFamily="34" charset="0"/>
              <a:buChar char="•"/>
            </a:pPr>
            <a:r>
              <a:rPr lang="en-US" sz="2000" dirty="0" smtClean="0"/>
              <a:t>Power consumption Figures</a:t>
            </a:r>
          </a:p>
          <a:p>
            <a:pPr marL="285750" indent="-285750">
              <a:lnSpc>
                <a:spcPct val="120000"/>
              </a:lnSpc>
              <a:buFont typeface="Arial" panose="020B0604020202020204" pitchFamily="34" charset="0"/>
              <a:buChar char="•"/>
            </a:pPr>
            <a:r>
              <a:rPr lang="en-US" sz="2400" dirty="0" smtClean="0"/>
              <a:t>Performance Evaluation</a:t>
            </a:r>
          </a:p>
          <a:p>
            <a:pPr marL="742950" lvl="1" indent="-285750">
              <a:lnSpc>
                <a:spcPct val="120000"/>
              </a:lnSpc>
              <a:buFont typeface="Arial" panose="020B0604020202020204" pitchFamily="34" charset="0"/>
              <a:buChar char="•"/>
            </a:pPr>
            <a:r>
              <a:rPr lang="en-US" sz="2000" dirty="0" smtClean="0"/>
              <a:t>Comparison between BT LE and 802.15.4q TASK</a:t>
            </a:r>
          </a:p>
          <a:p>
            <a:pPr marL="742950" lvl="1" indent="-285750">
              <a:lnSpc>
                <a:spcPct val="120000"/>
              </a:lnSpc>
              <a:buFont typeface="Arial" panose="020B0604020202020204" pitchFamily="34" charset="0"/>
              <a:buChar char="•"/>
            </a:pPr>
            <a:r>
              <a:rPr lang="en-US" sz="2000" dirty="0" smtClean="0"/>
              <a:t>Comparison between the 802.15.4 and 802.15.4q TASK</a:t>
            </a:r>
          </a:p>
          <a:p>
            <a:pPr marL="285750" indent="-285750">
              <a:lnSpc>
                <a:spcPct val="120000"/>
              </a:lnSpc>
              <a:buFont typeface="Arial" panose="020B0604020202020204" pitchFamily="34" charset="0"/>
              <a:buChar char="•"/>
            </a:pPr>
            <a:r>
              <a:rPr lang="en-US" sz="2400" dirty="0" smtClean="0"/>
              <a:t>Summary</a:t>
            </a:r>
            <a:endParaRPr lang="en-US" sz="2400" dirty="0"/>
          </a:p>
        </p:txBody>
      </p:sp>
      <p:sp>
        <p:nvSpPr>
          <p:cNvPr id="11" name="Slide Number Placeholder 3"/>
          <p:cNvSpPr>
            <a:spLocks noGrp="1"/>
          </p:cNvSpPr>
          <p:nvPr>
            <p:ph type="sldNum" sz="quarter" idx="12"/>
          </p:nvPr>
        </p:nvSpPr>
        <p:spPr>
          <a:xfrm>
            <a:off x="4344988"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a:latin typeface="Times New Roman" pitchFamily="18" charset="0"/>
              </a:rPr>
              <a:t>Slide </a:t>
            </a:r>
            <a:fld id="{3089E93B-7258-4CC0-854C-EFEEBF5C865F}" type="slidenum">
              <a:rPr lang="en-US" altLang="en-US" sz="1200">
                <a:latin typeface="Times New Roman" pitchFamily="18" charset="0"/>
              </a:rPr>
              <a:pPr>
                <a:spcBef>
                  <a:spcPct val="0"/>
                </a:spcBef>
                <a:buFontTx/>
                <a:buNone/>
              </a:pPr>
              <a:t>2</a:t>
            </a:fld>
            <a:endParaRPr lang="en-US" altLang="en-US" sz="1200" dirty="0">
              <a:latin typeface="Times New Roman" pitchFamily="18" charset="0"/>
            </a:endParaRPr>
          </a:p>
        </p:txBody>
      </p:sp>
      <p:sp>
        <p:nvSpPr>
          <p:cNvPr id="12" name="Date Placeholder 3"/>
          <p:cNvSpPr>
            <a:spLocks noGrp="1"/>
          </p:cNvSpPr>
          <p:nvPr>
            <p:ph type="dt" sz="quarter" idx="10"/>
          </p:nvPr>
        </p:nvSpPr>
        <p:spPr>
          <a:xfrm>
            <a:off x="685800" y="377825"/>
            <a:ext cx="160020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400" dirty="0" smtClean="0">
                <a:latin typeface="Times New Roman" pitchFamily="18" charset="0"/>
              </a:rPr>
              <a:t>May 2015</a:t>
            </a:r>
          </a:p>
        </p:txBody>
      </p:sp>
      <p:sp>
        <p:nvSpPr>
          <p:cNvPr id="7" name="Footer Placeholder 4"/>
          <p:cNvSpPr>
            <a:spLocks noGrp="1"/>
          </p:cNvSpPr>
          <p:nvPr>
            <p:ph type="ftr" sz="quarter" idx="11"/>
          </p:nvPr>
        </p:nvSpPr>
        <p:spPr>
          <a:xfrm>
            <a:off x="5486400" y="6475413"/>
            <a:ext cx="3124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smtClean="0">
                <a:latin typeface="Times New Roman" pitchFamily="18" charset="0"/>
              </a:rPr>
              <a:t>(Kiran </a:t>
            </a:r>
            <a:r>
              <a:rPr lang="en-US" altLang="en-US" sz="1200" dirty="0" err="1" smtClean="0">
                <a:latin typeface="Times New Roman" pitchFamily="18" charset="0"/>
              </a:rPr>
              <a:t>Bynam</a:t>
            </a:r>
            <a:r>
              <a:rPr lang="en-US" altLang="en-US" sz="1200" dirty="0" smtClean="0">
                <a:latin typeface="Times New Roman" pitchFamily="18" charset="0"/>
              </a:rPr>
              <a:t>, </a:t>
            </a:r>
            <a:r>
              <a:rPr lang="en-US" altLang="en-US" sz="1200" dirty="0" err="1" smtClean="0">
                <a:latin typeface="Times New Roman" pitchFamily="18" charset="0"/>
              </a:rPr>
              <a:t>Youngsoo</a:t>
            </a:r>
            <a:r>
              <a:rPr lang="en-US" altLang="en-US" sz="1200" dirty="0" smtClean="0">
                <a:latin typeface="Times New Roman" pitchFamily="18" charset="0"/>
              </a:rPr>
              <a:t> Kim </a:t>
            </a:r>
            <a:r>
              <a:rPr lang="en-US" altLang="en-US" sz="1200" i="1" dirty="0" smtClean="0">
                <a:latin typeface="Times New Roman" pitchFamily="18" charset="0"/>
              </a:rPr>
              <a:t>et.al.</a:t>
            </a:r>
            <a:r>
              <a:rPr lang="en-US" altLang="en-US" sz="1200" dirty="0" smtClean="0">
                <a:latin typeface="Times New Roman" pitchFamily="18" charset="0"/>
              </a:rPr>
              <a:t>, Samsung)</a:t>
            </a:r>
          </a:p>
        </p:txBody>
      </p:sp>
    </p:spTree>
    <p:extLst>
      <p:ext uri="{BB962C8B-B14F-4D97-AF65-F5344CB8AC3E}">
        <p14:creationId xmlns:p14="http://schemas.microsoft.com/office/powerpoint/2010/main" val="6719129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206619" y="683669"/>
            <a:ext cx="8784981" cy="535531"/>
          </a:xfrm>
        </p:spPr>
        <p:txBody>
          <a:bodyPr/>
          <a:lstStyle/>
          <a:p>
            <a:r>
              <a:rPr lang="en-US" altLang="ko-KR" sz="3200" dirty="0"/>
              <a:t>IEEE 802.15.4q </a:t>
            </a:r>
            <a:r>
              <a:rPr lang="en-US" altLang="ko-KR" sz="3200" dirty="0" smtClean="0"/>
              <a:t>TASK Power </a:t>
            </a:r>
            <a:r>
              <a:rPr lang="en-US" altLang="ko-KR" sz="3200" dirty="0"/>
              <a:t>Model: </a:t>
            </a:r>
            <a:r>
              <a:rPr lang="en-US" altLang="ko-KR" sz="3200" dirty="0" smtClean="0"/>
              <a:t>Transmitter</a:t>
            </a:r>
            <a:endParaRPr lang="ko-KR" altLang="en-US" sz="3200" dirty="0"/>
          </a:p>
        </p:txBody>
      </p:sp>
      <mc:AlternateContent xmlns:mc="http://schemas.openxmlformats.org/markup-compatibility/2006" xmlns:a14="http://schemas.microsoft.com/office/drawing/2010/main">
        <mc:Choice Requires="a14">
          <p:graphicFrame>
            <p:nvGraphicFramePr>
              <p:cNvPr id="3" name="표 2"/>
              <p:cNvGraphicFramePr>
                <a:graphicFrameLocks noGrp="1"/>
              </p:cNvGraphicFramePr>
              <p:nvPr>
                <p:extLst>
                  <p:ext uri="{D42A27DB-BD31-4B8C-83A1-F6EECF244321}">
                    <p14:modId xmlns:p14="http://schemas.microsoft.com/office/powerpoint/2010/main" val="883896306"/>
                  </p:ext>
                </p:extLst>
              </p:nvPr>
            </p:nvGraphicFramePr>
            <p:xfrm>
              <a:off x="384458" y="1295400"/>
              <a:ext cx="8530942" cy="3408617"/>
            </p:xfrm>
            <a:graphic>
              <a:graphicData uri="http://schemas.openxmlformats.org/drawingml/2006/table">
                <a:tbl>
                  <a:tblPr firstRow="1" bandRow="1">
                    <a:tableStyleId>{5C22544A-7EE6-4342-B048-85BDC9FD1C3A}</a:tableStyleId>
                  </a:tblPr>
                  <a:tblGrid>
                    <a:gridCol w="987142"/>
                    <a:gridCol w="2133600"/>
                    <a:gridCol w="1524000"/>
                    <a:gridCol w="1524000"/>
                    <a:gridCol w="2362200"/>
                  </a:tblGrid>
                  <a:tr h="370840">
                    <a:tc>
                      <a:txBody>
                        <a:bodyPr/>
                        <a:lstStyle/>
                        <a:p>
                          <a:pPr latinLnBrk="1"/>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Time [us]</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Power [</a:t>
                          </a:r>
                          <a:r>
                            <a:rPr lang="en-US" altLang="ko-KR" dirty="0" err="1" smtClean="0">
                              <a:latin typeface="Times New Roman" panose="02020603050405020304" pitchFamily="18" charset="0"/>
                              <a:cs typeface="Times New Roman" panose="02020603050405020304" pitchFamily="18" charset="0"/>
                            </a:rPr>
                            <a:t>mW</a:t>
                          </a:r>
                          <a:r>
                            <a:rPr lang="en-US" altLang="ko-KR" dirty="0" smtClean="0">
                              <a:latin typeface="Times New Roman" panose="02020603050405020304" pitchFamily="18" charset="0"/>
                              <a:cs typeface="Times New Roman" panose="02020603050405020304" pitchFamily="18" charset="0"/>
                            </a:rPr>
                            <a:t>]</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latin typeface="Times New Roman" panose="02020603050405020304" pitchFamily="18" charset="0"/>
                              <a:cs typeface="Times New Roman" panose="02020603050405020304" pitchFamily="18" charset="0"/>
                            </a:rPr>
                            <a:t>Remark</a:t>
                          </a:r>
                          <a:endParaRPr lang="ko-KR" altLang="en-US" dirty="0" smtClean="0">
                            <a:latin typeface="Times New Roman" panose="02020603050405020304" pitchFamily="18" charset="0"/>
                            <a:cs typeface="Times New Roman" panose="02020603050405020304" pitchFamily="18" charset="0"/>
                          </a:endParaRPr>
                        </a:p>
                      </a:txBody>
                      <a:tcPr marL="84406" marR="84406"/>
                    </a:tc>
                  </a:tr>
                  <a:tr h="370840">
                    <a:tc>
                      <a:txBody>
                        <a:bodyPr/>
                        <a:lstStyle/>
                        <a:p>
                          <a:pPr latinLnBrk="1"/>
                          <a:r>
                            <a:rPr lang="en-US" altLang="ko-KR" sz="1800" dirty="0" smtClean="0">
                              <a:latin typeface="Times New Roman" panose="02020603050405020304" pitchFamily="18" charset="0"/>
                              <a:cs typeface="Times New Roman" panose="02020603050405020304" pitchFamily="18" charset="0"/>
                            </a:rPr>
                            <a:t>State 1</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Wake-up</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10</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0.77</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pPr latinLnBrk="1"/>
                          <a:endParaRPr lang="ko-KR" altLang="en-US" dirty="0">
                            <a:solidFill>
                              <a:srgbClr val="C00000"/>
                            </a:solidFill>
                            <a:latin typeface="Times New Roman" panose="02020603050405020304" pitchFamily="18" charset="0"/>
                            <a:cs typeface="Times New Roman" panose="02020603050405020304" pitchFamily="18" charset="0"/>
                          </a:endParaRPr>
                        </a:p>
                      </a:txBody>
                      <a:tcPr marL="84406" marR="84406"/>
                    </a:tc>
                  </a:tr>
                  <a:tr h="370840">
                    <a:tc>
                      <a:txBody>
                        <a:bodyPr/>
                        <a:lstStyle/>
                        <a:p>
                          <a:pPr latinLnBrk="1"/>
                          <a:r>
                            <a:rPr lang="en-US" altLang="ko-KR" dirty="0" smtClean="0">
                              <a:latin typeface="Times New Roman" panose="02020603050405020304" pitchFamily="18" charset="0"/>
                              <a:cs typeface="Times New Roman" panose="02020603050405020304" pitchFamily="18" charset="0"/>
                            </a:rPr>
                            <a:t>State 2</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Pre-processing</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4202.6</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7.5</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altLang="ko-KR" sz="1200" b="0" i="1" smtClean="0">
                                        <a:latin typeface="Cambria Math" charset="0"/>
                                      </a:rPr>
                                    </m:ctrlPr>
                                  </m:fPr>
                                  <m:num>
                                    <m:r>
                                      <a:rPr lang="en-US" altLang="ko-KR" sz="1200" b="0" i="1" smtClean="0">
                                        <a:latin typeface="Cambria Math" panose="02040503050406030204" pitchFamily="18" charset="0"/>
                                      </a:rPr>
                                      <m:t>12800</m:t>
                                    </m:r>
                                  </m:num>
                                  <m:den>
                                    <m:r>
                                      <a:rPr lang="en-US" altLang="ko-KR" sz="1200" b="0" i="1" smtClean="0">
                                        <a:latin typeface="Cambria Math" panose="02040503050406030204" pitchFamily="18" charset="0"/>
                                      </a:rPr>
                                      <m:t>30</m:t>
                                    </m:r>
                                    <m:r>
                                      <a:rPr lang="en-US" altLang="ko-KR" sz="1200" b="0" i="1" smtClean="0">
                                        <a:latin typeface="Cambria Math" panose="02040503050406030204" pitchFamily="18" charset="0"/>
                                      </a:rPr>
                                      <m:t>𝑀𝐻𝑧</m:t>
                                    </m:r>
                                  </m:den>
                                </m:f>
                                <m:r>
                                  <a:rPr lang="en-US" altLang="ko-KR" sz="1200" b="0" i="1" smtClean="0">
                                    <a:latin typeface="Cambria Math" panose="02040503050406030204" pitchFamily="18" charset="0"/>
                                  </a:rPr>
                                  <m:t>+32 </m:t>
                                </m:r>
                                <m:r>
                                  <a:rPr lang="en-US" altLang="ko-KR" sz="1200" b="0" i="1" smtClean="0">
                                    <a:latin typeface="Cambria Math" panose="02040503050406030204" pitchFamily="18" charset="0"/>
                                  </a:rPr>
                                  <m:t>𝜇</m:t>
                                </m:r>
                                <m:r>
                                  <a:rPr lang="en-US" altLang="ko-KR" sz="1200" b="0" i="1" smtClean="0">
                                    <a:latin typeface="Cambria Math" panose="02040503050406030204" pitchFamily="18" charset="0"/>
                                  </a:rPr>
                                  <m:t>𝑠</m:t>
                                </m:r>
                                <m:r>
                                  <a:rPr lang="en-US" altLang="ko-KR" sz="1200" b="0" i="1" smtClean="0">
                                    <a:latin typeface="Cambria Math" panose="02040503050406030204" pitchFamily="18" charset="0"/>
                                  </a:rPr>
                                  <m:t>×</m:t>
                                </m:r>
                                <m:r>
                                  <m:rPr>
                                    <m:nor/>
                                  </m:rPr>
                                  <a:rPr lang="en-US" altLang="ko-KR" sz="1200" dirty="0" smtClean="0">
                                    <a:latin typeface="Times New Roman" panose="02020603050405020304" pitchFamily="18" charset="0"/>
                                    <a:cs typeface="Times New Roman" panose="02020603050405020304" pitchFamily="18" charset="0"/>
                                  </a:rPr>
                                  <m:t>MSDU</m:t>
                                </m:r>
                              </m:oMath>
                            </m:oMathPara>
                          </a14:m>
                          <a:endParaRPr lang="en-US" altLang="ko-KR" sz="1200" dirty="0">
                            <a:latin typeface="Times New Roman" panose="02020603050405020304" pitchFamily="18" charset="0"/>
                            <a:cs typeface="Times New Roman" panose="02020603050405020304" pitchFamily="18" charset="0"/>
                          </a:endParaRPr>
                        </a:p>
                      </a:txBody>
                      <a:tcPr marL="84406" marR="84406"/>
                    </a:tc>
                  </a:tr>
                  <a:tr h="370840">
                    <a:tc>
                      <a:txBody>
                        <a:bodyPr/>
                        <a:lstStyle/>
                        <a:p>
                          <a:pPr latinLnBrk="1"/>
                          <a:r>
                            <a:rPr lang="en-US" altLang="ko-KR" dirty="0" smtClean="0">
                              <a:latin typeface="Times New Roman" panose="02020603050405020304" pitchFamily="18" charset="0"/>
                              <a:cs typeface="Times New Roman" panose="02020603050405020304" pitchFamily="18" charset="0"/>
                            </a:rPr>
                            <a:t>State</a:t>
                          </a:r>
                          <a:r>
                            <a:rPr lang="en-US" altLang="ko-KR" baseline="0" dirty="0" smtClean="0">
                              <a:latin typeface="Times New Roman" panose="02020603050405020304" pitchFamily="18" charset="0"/>
                              <a:cs typeface="Times New Roman" panose="02020603050405020304" pitchFamily="18" charset="0"/>
                            </a:rPr>
                            <a:t> 3</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Pre-TX</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96</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10.02</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pPr latinLnBrk="1"/>
                          <a:endParaRPr lang="ko-KR" altLang="en-US" dirty="0">
                            <a:solidFill>
                              <a:srgbClr val="C00000"/>
                            </a:solidFill>
                            <a:latin typeface="Times New Roman" panose="02020603050405020304" pitchFamily="18" charset="0"/>
                            <a:cs typeface="Times New Roman" panose="02020603050405020304" pitchFamily="18" charset="0"/>
                          </a:endParaRPr>
                        </a:p>
                      </a:txBody>
                      <a:tcPr marL="84406" marR="84406"/>
                    </a:tc>
                  </a:tr>
                  <a:tr h="370840">
                    <a:tc>
                      <a:txBody>
                        <a:bodyPr/>
                        <a:lstStyle/>
                        <a:p>
                          <a:pPr latinLnBrk="1"/>
                          <a:r>
                            <a:rPr lang="en-US" altLang="ko-KR" dirty="0" smtClean="0">
                              <a:latin typeface="Times New Roman" panose="02020603050405020304" pitchFamily="18" charset="0"/>
                              <a:cs typeface="Times New Roman" panose="02020603050405020304" pitchFamily="18" charset="0"/>
                            </a:rPr>
                            <a:t>State 4</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TX Active</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variable</a:t>
                          </a: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14.5</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pPr latinLnBrk="1"/>
                          <a:endParaRPr lang="ko-KR" altLang="en-US" dirty="0">
                            <a:solidFill>
                              <a:srgbClr val="C00000"/>
                            </a:solidFill>
                            <a:latin typeface="Times New Roman" panose="02020603050405020304" pitchFamily="18" charset="0"/>
                            <a:cs typeface="Times New Roman" panose="02020603050405020304" pitchFamily="18" charset="0"/>
                          </a:endParaRPr>
                        </a:p>
                      </a:txBody>
                      <a:tcPr marL="84406" marR="84406"/>
                    </a:tc>
                  </a:tr>
                  <a:tr h="370840">
                    <a:tc>
                      <a:txBody>
                        <a:bodyPr/>
                        <a:lstStyle/>
                        <a:p>
                          <a:pPr latinLnBrk="1"/>
                          <a:r>
                            <a:rPr lang="en-US" altLang="ko-KR" dirty="0" smtClean="0">
                              <a:latin typeface="Times New Roman" panose="02020603050405020304" pitchFamily="18" charset="0"/>
                              <a:cs typeface="Times New Roman" panose="02020603050405020304" pitchFamily="18" charset="0"/>
                            </a:rPr>
                            <a:t>State 5</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TX-to-RX</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192</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7.5</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pPr latinLnBrk="1"/>
                          <a:endParaRPr lang="ko-KR" altLang="en-US" dirty="0">
                            <a:solidFill>
                              <a:srgbClr val="C00000"/>
                            </a:solidFill>
                            <a:latin typeface="Times New Roman" panose="02020603050405020304" pitchFamily="18" charset="0"/>
                            <a:cs typeface="Times New Roman" panose="02020603050405020304" pitchFamily="18" charset="0"/>
                          </a:endParaRPr>
                        </a:p>
                      </a:txBody>
                      <a:tcPr marL="84406" marR="84406"/>
                    </a:tc>
                  </a:tr>
                  <a:tr h="370840">
                    <a:tc>
                      <a:txBody>
                        <a:bodyPr/>
                        <a:lstStyle/>
                        <a:p>
                          <a:pPr latinLnBrk="1"/>
                          <a:r>
                            <a:rPr lang="en-US" altLang="ko-KR" dirty="0" smtClean="0">
                              <a:latin typeface="Times New Roman" panose="02020603050405020304" pitchFamily="18" charset="0"/>
                              <a:cs typeface="Times New Roman" panose="02020603050405020304" pitchFamily="18" charset="0"/>
                            </a:rPr>
                            <a:t>State</a:t>
                          </a:r>
                          <a:r>
                            <a:rPr lang="en-US" altLang="ko-KR" baseline="0" dirty="0" smtClean="0">
                              <a:latin typeface="Times New Roman" panose="02020603050405020304" pitchFamily="18" charset="0"/>
                              <a:cs typeface="Times New Roman" panose="02020603050405020304" pitchFamily="18" charset="0"/>
                            </a:rPr>
                            <a:t> 6</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RX</a:t>
                          </a:r>
                          <a:r>
                            <a:rPr lang="en-US" altLang="ko-KR" baseline="0" dirty="0" smtClean="0">
                              <a:latin typeface="Times New Roman" panose="02020603050405020304" pitchFamily="18" charset="0"/>
                              <a:cs typeface="Times New Roman" panose="02020603050405020304" pitchFamily="18" charset="0"/>
                            </a:rPr>
                            <a:t> Active</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variable</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9.5</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pPr latinLnBrk="1"/>
                          <a:endParaRPr lang="ko-KR" altLang="en-US" dirty="0">
                            <a:solidFill>
                              <a:srgbClr val="C00000"/>
                            </a:solidFill>
                            <a:latin typeface="Times New Roman" panose="02020603050405020304" pitchFamily="18" charset="0"/>
                            <a:cs typeface="Times New Roman" panose="02020603050405020304" pitchFamily="18" charset="0"/>
                          </a:endParaRPr>
                        </a:p>
                      </a:txBody>
                      <a:tcPr marL="84406" marR="84406"/>
                    </a:tc>
                  </a:tr>
                  <a:tr h="370840">
                    <a:tc>
                      <a:txBody>
                        <a:bodyPr/>
                        <a:lstStyle/>
                        <a:p>
                          <a:pPr latinLnBrk="1"/>
                          <a:r>
                            <a:rPr lang="en-US" altLang="ko-KR" dirty="0" smtClean="0">
                              <a:latin typeface="Times New Roman" panose="02020603050405020304" pitchFamily="18" charset="0"/>
                              <a:cs typeface="Times New Roman" panose="02020603050405020304" pitchFamily="18" charset="0"/>
                            </a:rPr>
                            <a:t>State</a:t>
                          </a:r>
                          <a:r>
                            <a:rPr lang="en-US" altLang="ko-KR" baseline="0" dirty="0" smtClean="0">
                              <a:latin typeface="Times New Roman" panose="02020603050405020304" pitchFamily="18" charset="0"/>
                              <a:cs typeface="Times New Roman" panose="02020603050405020304" pitchFamily="18" charset="0"/>
                            </a:rPr>
                            <a:t> 7</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Post-processing</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365.3</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7.5</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pPr latinLnBrk="1"/>
                          <a14:m>
                            <m:oMathPara xmlns:m="http://schemas.openxmlformats.org/officeDocument/2006/math">
                              <m:oMathParaPr>
                                <m:jc m:val="centerGroup"/>
                              </m:oMathParaPr>
                              <m:oMath xmlns:m="http://schemas.openxmlformats.org/officeDocument/2006/math">
                                <m:f>
                                  <m:fPr>
                                    <m:ctrlPr>
                                      <a:rPr lang="en-US" altLang="ko-KR" sz="1000" b="0" i="1" smtClean="0">
                                        <a:latin typeface="Cambria Math" charset="0"/>
                                      </a:rPr>
                                    </m:ctrlPr>
                                  </m:fPr>
                                  <m:num>
                                    <m:r>
                                      <a:rPr lang="en-US" altLang="ko-KR" sz="1000" b="0" i="1" smtClean="0">
                                        <a:latin typeface="Cambria Math" panose="02040503050406030204" pitchFamily="18" charset="0"/>
                                      </a:rPr>
                                      <m:t>1</m:t>
                                    </m:r>
                                    <m:r>
                                      <a:rPr lang="en-US" altLang="ko-KR" sz="1000" b="0" i="1" smtClean="0">
                                        <a:latin typeface="Cambria Math"/>
                                      </a:rPr>
                                      <m:t>0960</m:t>
                                    </m:r>
                                  </m:num>
                                  <m:den>
                                    <m:r>
                                      <a:rPr lang="en-US" altLang="ko-KR" sz="1000" b="0" i="1" smtClean="0">
                                        <a:latin typeface="Cambria Math" panose="02040503050406030204" pitchFamily="18" charset="0"/>
                                      </a:rPr>
                                      <m:t>30</m:t>
                                    </m:r>
                                    <m:r>
                                      <a:rPr lang="en-US" altLang="ko-KR" sz="1000" b="0" i="1" smtClean="0">
                                        <a:latin typeface="Cambria Math" panose="02040503050406030204" pitchFamily="18" charset="0"/>
                                      </a:rPr>
                                      <m:t>𝑀𝐻𝑧</m:t>
                                    </m:r>
                                  </m:den>
                                </m:f>
                              </m:oMath>
                            </m:oMathPara>
                          </a14:m>
                          <a:endParaRPr lang="ko-KR" altLang="en-US" sz="1000" dirty="0">
                            <a:solidFill>
                              <a:srgbClr val="C00000"/>
                            </a:solidFill>
                            <a:latin typeface="Times New Roman" panose="02020603050405020304" pitchFamily="18" charset="0"/>
                            <a:cs typeface="Times New Roman" panose="02020603050405020304" pitchFamily="18" charset="0"/>
                          </a:endParaRPr>
                        </a:p>
                      </a:txBody>
                      <a:tcPr marL="84406" marR="84406"/>
                    </a:tc>
                  </a:tr>
                  <a:tr h="370840">
                    <a:tc>
                      <a:txBody>
                        <a:bodyPr/>
                        <a:lstStyle/>
                        <a:p>
                          <a:pPr latinLnBrk="1"/>
                          <a:r>
                            <a:rPr lang="en-US" altLang="ko-KR" dirty="0" smtClean="0">
                              <a:latin typeface="Times New Roman" panose="02020603050405020304" pitchFamily="18" charset="0"/>
                              <a:cs typeface="Times New Roman" panose="02020603050405020304" pitchFamily="18" charset="0"/>
                            </a:rPr>
                            <a:t>State</a:t>
                          </a:r>
                          <a:r>
                            <a:rPr lang="en-US" altLang="ko-KR" baseline="0" dirty="0" smtClean="0">
                              <a:latin typeface="Times New Roman" panose="02020603050405020304" pitchFamily="18" charset="0"/>
                              <a:cs typeface="Times New Roman" panose="02020603050405020304" pitchFamily="18" charset="0"/>
                            </a:rPr>
                            <a:t> 8</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Pre-Sleep</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10</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0.77</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pPr latinLnBrk="1"/>
                          <a:endParaRPr lang="ko-KR" altLang="en-US" dirty="0">
                            <a:solidFill>
                              <a:srgbClr val="C00000"/>
                            </a:solidFill>
                            <a:latin typeface="Times New Roman" panose="02020603050405020304" pitchFamily="18" charset="0"/>
                            <a:cs typeface="Times New Roman" panose="02020603050405020304" pitchFamily="18" charset="0"/>
                          </a:endParaRPr>
                        </a:p>
                      </a:txBody>
                      <a:tcPr marL="84406" marR="84406"/>
                    </a:tc>
                  </a:tr>
                </a:tbl>
              </a:graphicData>
            </a:graphic>
          </p:graphicFrame>
        </mc:Choice>
        <mc:Fallback xmlns="">
          <p:graphicFrame>
            <p:nvGraphicFramePr>
              <p:cNvPr id="3" name="표 2"/>
              <p:cNvGraphicFramePr>
                <a:graphicFrameLocks noGrp="1"/>
              </p:cNvGraphicFramePr>
              <p:nvPr>
                <p:extLst>
                  <p:ext uri="{D42A27DB-BD31-4B8C-83A1-F6EECF244321}">
                    <p14:modId xmlns:p14="http://schemas.microsoft.com/office/powerpoint/2010/main" val="883896306"/>
                  </p:ext>
                </p:extLst>
              </p:nvPr>
            </p:nvGraphicFramePr>
            <p:xfrm>
              <a:off x="384458" y="1295400"/>
              <a:ext cx="8530942" cy="3408617"/>
            </p:xfrm>
            <a:graphic>
              <a:graphicData uri="http://schemas.openxmlformats.org/drawingml/2006/table">
                <a:tbl>
                  <a:tblPr firstRow="1" bandRow="1">
                    <a:tableStyleId>{5C22544A-7EE6-4342-B048-85BDC9FD1C3A}</a:tableStyleId>
                  </a:tblPr>
                  <a:tblGrid>
                    <a:gridCol w="987142"/>
                    <a:gridCol w="2133600"/>
                    <a:gridCol w="1524000"/>
                    <a:gridCol w="1524000"/>
                    <a:gridCol w="2362200"/>
                  </a:tblGrid>
                  <a:tr h="370840">
                    <a:tc>
                      <a:txBody>
                        <a:bodyPr/>
                        <a:lstStyle/>
                        <a:p>
                          <a:pPr latinLnBrk="1"/>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Time [us]</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Power [</a:t>
                          </a:r>
                          <a:r>
                            <a:rPr lang="en-US" altLang="ko-KR" dirty="0" err="1" smtClean="0">
                              <a:latin typeface="Times New Roman" panose="02020603050405020304" pitchFamily="18" charset="0"/>
                              <a:cs typeface="Times New Roman" panose="02020603050405020304" pitchFamily="18" charset="0"/>
                            </a:rPr>
                            <a:t>mW</a:t>
                          </a:r>
                          <a:r>
                            <a:rPr lang="en-US" altLang="ko-KR" dirty="0" smtClean="0">
                              <a:latin typeface="Times New Roman" panose="02020603050405020304" pitchFamily="18" charset="0"/>
                              <a:cs typeface="Times New Roman" panose="02020603050405020304" pitchFamily="18" charset="0"/>
                            </a:rPr>
                            <a:t>]</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latin typeface="Times New Roman" panose="02020603050405020304" pitchFamily="18" charset="0"/>
                              <a:cs typeface="Times New Roman" panose="02020603050405020304" pitchFamily="18" charset="0"/>
                            </a:rPr>
                            <a:t>Remark</a:t>
                          </a:r>
                          <a:endParaRPr lang="ko-KR" altLang="en-US" dirty="0" smtClean="0">
                            <a:latin typeface="Times New Roman" panose="02020603050405020304" pitchFamily="18" charset="0"/>
                            <a:cs typeface="Times New Roman" panose="02020603050405020304" pitchFamily="18" charset="0"/>
                          </a:endParaRPr>
                        </a:p>
                      </a:txBody>
                      <a:tcPr marL="84406" marR="84406"/>
                    </a:tc>
                  </a:tr>
                  <a:tr h="370840">
                    <a:tc>
                      <a:txBody>
                        <a:bodyPr/>
                        <a:lstStyle/>
                        <a:p>
                          <a:pPr latinLnBrk="1"/>
                          <a:r>
                            <a:rPr lang="en-US" altLang="ko-KR" sz="1800" dirty="0" smtClean="0">
                              <a:latin typeface="Times New Roman" panose="02020603050405020304" pitchFamily="18" charset="0"/>
                              <a:cs typeface="Times New Roman" panose="02020603050405020304" pitchFamily="18" charset="0"/>
                            </a:rPr>
                            <a:t>State 1</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Wake-up</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10</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0.77</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pPr latinLnBrk="1"/>
                          <a:endParaRPr lang="ko-KR" altLang="en-US" dirty="0">
                            <a:solidFill>
                              <a:srgbClr val="C00000"/>
                            </a:solidFill>
                            <a:latin typeface="Times New Roman" panose="02020603050405020304" pitchFamily="18" charset="0"/>
                            <a:cs typeface="Times New Roman" panose="02020603050405020304" pitchFamily="18" charset="0"/>
                          </a:endParaRPr>
                        </a:p>
                      </a:txBody>
                      <a:tcPr marL="84406" marR="84406"/>
                    </a:tc>
                  </a:tr>
                  <a:tr h="434975">
                    <a:tc>
                      <a:txBody>
                        <a:bodyPr/>
                        <a:lstStyle/>
                        <a:p>
                          <a:pPr latinLnBrk="1"/>
                          <a:r>
                            <a:rPr lang="en-US" altLang="ko-KR" dirty="0" smtClean="0">
                              <a:latin typeface="Times New Roman" panose="02020603050405020304" pitchFamily="18" charset="0"/>
                              <a:cs typeface="Times New Roman" panose="02020603050405020304" pitchFamily="18" charset="0"/>
                            </a:rPr>
                            <a:t>State 2</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Pre-processing</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4202.6</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7.5</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endParaRPr lang="ko-KR"/>
                        </a:p>
                      </a:txBody>
                      <a:tcPr marL="84406" marR="84406">
                        <a:blipFill rotWithShape="1">
                          <a:blip r:embed="rId2"/>
                          <a:stretch>
                            <a:fillRect l="-260825" t="-178873" b="-536620"/>
                          </a:stretch>
                        </a:blipFill>
                      </a:tcPr>
                    </a:tc>
                  </a:tr>
                  <a:tr h="370840">
                    <a:tc>
                      <a:txBody>
                        <a:bodyPr/>
                        <a:lstStyle/>
                        <a:p>
                          <a:pPr latinLnBrk="1"/>
                          <a:r>
                            <a:rPr lang="en-US" altLang="ko-KR" dirty="0" smtClean="0">
                              <a:latin typeface="Times New Roman" panose="02020603050405020304" pitchFamily="18" charset="0"/>
                              <a:cs typeface="Times New Roman" panose="02020603050405020304" pitchFamily="18" charset="0"/>
                            </a:rPr>
                            <a:t>State</a:t>
                          </a:r>
                          <a:r>
                            <a:rPr lang="en-US" altLang="ko-KR" baseline="0" dirty="0" smtClean="0">
                              <a:latin typeface="Times New Roman" panose="02020603050405020304" pitchFamily="18" charset="0"/>
                              <a:cs typeface="Times New Roman" panose="02020603050405020304" pitchFamily="18" charset="0"/>
                            </a:rPr>
                            <a:t> 3</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Pre-TX</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96</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10.02</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pPr latinLnBrk="1"/>
                          <a:endParaRPr lang="ko-KR" altLang="en-US" dirty="0">
                            <a:solidFill>
                              <a:srgbClr val="C00000"/>
                            </a:solidFill>
                            <a:latin typeface="Times New Roman" panose="02020603050405020304" pitchFamily="18" charset="0"/>
                            <a:cs typeface="Times New Roman" panose="02020603050405020304" pitchFamily="18" charset="0"/>
                          </a:endParaRPr>
                        </a:p>
                      </a:txBody>
                      <a:tcPr marL="84406" marR="84406"/>
                    </a:tc>
                  </a:tr>
                  <a:tr h="370840">
                    <a:tc>
                      <a:txBody>
                        <a:bodyPr/>
                        <a:lstStyle/>
                        <a:p>
                          <a:pPr latinLnBrk="1"/>
                          <a:r>
                            <a:rPr lang="en-US" altLang="ko-KR" dirty="0" smtClean="0">
                              <a:latin typeface="Times New Roman" panose="02020603050405020304" pitchFamily="18" charset="0"/>
                              <a:cs typeface="Times New Roman" panose="02020603050405020304" pitchFamily="18" charset="0"/>
                            </a:rPr>
                            <a:t>State 4</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TX Active</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variable</a:t>
                          </a: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14.5</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pPr latinLnBrk="1"/>
                          <a:endParaRPr lang="ko-KR" altLang="en-US" dirty="0">
                            <a:solidFill>
                              <a:srgbClr val="C00000"/>
                            </a:solidFill>
                            <a:latin typeface="Times New Roman" panose="02020603050405020304" pitchFamily="18" charset="0"/>
                            <a:cs typeface="Times New Roman" panose="02020603050405020304" pitchFamily="18" charset="0"/>
                          </a:endParaRPr>
                        </a:p>
                      </a:txBody>
                      <a:tcPr marL="84406" marR="84406"/>
                    </a:tc>
                  </a:tr>
                  <a:tr h="370840">
                    <a:tc>
                      <a:txBody>
                        <a:bodyPr/>
                        <a:lstStyle/>
                        <a:p>
                          <a:pPr latinLnBrk="1"/>
                          <a:r>
                            <a:rPr lang="en-US" altLang="ko-KR" dirty="0" smtClean="0">
                              <a:latin typeface="Times New Roman" panose="02020603050405020304" pitchFamily="18" charset="0"/>
                              <a:cs typeface="Times New Roman" panose="02020603050405020304" pitchFamily="18" charset="0"/>
                            </a:rPr>
                            <a:t>State 5</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TX-to-RX</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192</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7.5</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pPr latinLnBrk="1"/>
                          <a:endParaRPr lang="ko-KR" altLang="en-US" dirty="0">
                            <a:solidFill>
                              <a:srgbClr val="C00000"/>
                            </a:solidFill>
                            <a:latin typeface="Times New Roman" panose="02020603050405020304" pitchFamily="18" charset="0"/>
                            <a:cs typeface="Times New Roman" panose="02020603050405020304" pitchFamily="18" charset="0"/>
                          </a:endParaRPr>
                        </a:p>
                      </a:txBody>
                      <a:tcPr marL="84406" marR="84406"/>
                    </a:tc>
                  </a:tr>
                  <a:tr h="370840">
                    <a:tc>
                      <a:txBody>
                        <a:bodyPr/>
                        <a:lstStyle/>
                        <a:p>
                          <a:pPr latinLnBrk="1"/>
                          <a:r>
                            <a:rPr lang="en-US" altLang="ko-KR" dirty="0" smtClean="0">
                              <a:latin typeface="Times New Roman" panose="02020603050405020304" pitchFamily="18" charset="0"/>
                              <a:cs typeface="Times New Roman" panose="02020603050405020304" pitchFamily="18" charset="0"/>
                            </a:rPr>
                            <a:t>State</a:t>
                          </a:r>
                          <a:r>
                            <a:rPr lang="en-US" altLang="ko-KR" baseline="0" dirty="0" smtClean="0">
                              <a:latin typeface="Times New Roman" panose="02020603050405020304" pitchFamily="18" charset="0"/>
                              <a:cs typeface="Times New Roman" panose="02020603050405020304" pitchFamily="18" charset="0"/>
                            </a:rPr>
                            <a:t> 6</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RX</a:t>
                          </a:r>
                          <a:r>
                            <a:rPr lang="en-US" altLang="ko-KR" baseline="0" dirty="0" smtClean="0">
                              <a:latin typeface="Times New Roman" panose="02020603050405020304" pitchFamily="18" charset="0"/>
                              <a:cs typeface="Times New Roman" panose="02020603050405020304" pitchFamily="18" charset="0"/>
                            </a:rPr>
                            <a:t> Active</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variable</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9.5</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pPr latinLnBrk="1"/>
                          <a:endParaRPr lang="ko-KR" altLang="en-US" dirty="0">
                            <a:solidFill>
                              <a:srgbClr val="C00000"/>
                            </a:solidFill>
                            <a:latin typeface="Times New Roman" panose="02020603050405020304" pitchFamily="18" charset="0"/>
                            <a:cs typeface="Times New Roman" panose="02020603050405020304" pitchFamily="18" charset="0"/>
                          </a:endParaRPr>
                        </a:p>
                      </a:txBody>
                      <a:tcPr marL="84406" marR="84406"/>
                    </a:tc>
                  </a:tr>
                  <a:tr h="377762">
                    <a:tc>
                      <a:txBody>
                        <a:bodyPr/>
                        <a:lstStyle/>
                        <a:p>
                          <a:pPr latinLnBrk="1"/>
                          <a:r>
                            <a:rPr lang="en-US" altLang="ko-KR" dirty="0" smtClean="0">
                              <a:latin typeface="Times New Roman" panose="02020603050405020304" pitchFamily="18" charset="0"/>
                              <a:cs typeface="Times New Roman" panose="02020603050405020304" pitchFamily="18" charset="0"/>
                            </a:rPr>
                            <a:t>State</a:t>
                          </a:r>
                          <a:r>
                            <a:rPr lang="en-US" altLang="ko-KR" baseline="0" dirty="0" smtClean="0">
                              <a:latin typeface="Times New Roman" panose="02020603050405020304" pitchFamily="18" charset="0"/>
                              <a:cs typeface="Times New Roman" panose="02020603050405020304" pitchFamily="18" charset="0"/>
                            </a:rPr>
                            <a:t> 7</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Post-processing</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365.3</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7.5</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endParaRPr lang="ko-KR"/>
                        </a:p>
                      </a:txBody>
                      <a:tcPr marL="84406" marR="84406">
                        <a:blipFill rotWithShape="1">
                          <a:blip r:embed="rId2"/>
                          <a:stretch>
                            <a:fillRect l="-260825" t="-711290" b="-122581"/>
                          </a:stretch>
                        </a:blipFill>
                      </a:tcPr>
                    </a:tc>
                  </a:tr>
                  <a:tr h="370840">
                    <a:tc>
                      <a:txBody>
                        <a:bodyPr/>
                        <a:lstStyle/>
                        <a:p>
                          <a:pPr latinLnBrk="1"/>
                          <a:r>
                            <a:rPr lang="en-US" altLang="ko-KR" dirty="0" smtClean="0">
                              <a:latin typeface="Times New Roman" panose="02020603050405020304" pitchFamily="18" charset="0"/>
                              <a:cs typeface="Times New Roman" panose="02020603050405020304" pitchFamily="18" charset="0"/>
                            </a:rPr>
                            <a:t>State</a:t>
                          </a:r>
                          <a:r>
                            <a:rPr lang="en-US" altLang="ko-KR" baseline="0" dirty="0" smtClean="0">
                              <a:latin typeface="Times New Roman" panose="02020603050405020304" pitchFamily="18" charset="0"/>
                              <a:cs typeface="Times New Roman" panose="02020603050405020304" pitchFamily="18" charset="0"/>
                            </a:rPr>
                            <a:t> 8</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Pre-Sleep</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10</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0.77</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pPr latinLnBrk="1"/>
                          <a:endParaRPr lang="ko-KR" altLang="en-US" dirty="0">
                            <a:solidFill>
                              <a:srgbClr val="C00000"/>
                            </a:solidFill>
                            <a:latin typeface="Times New Roman" panose="02020603050405020304" pitchFamily="18" charset="0"/>
                            <a:cs typeface="Times New Roman" panose="02020603050405020304" pitchFamily="18" charset="0"/>
                          </a:endParaRPr>
                        </a:p>
                      </a:txBody>
                      <a:tcPr marL="84406" marR="84406"/>
                    </a:tc>
                  </a:tr>
                </a:tbl>
              </a:graphicData>
            </a:graphic>
          </p:graphicFrame>
        </mc:Fallback>
      </mc:AlternateContent>
      <p:graphicFrame>
        <p:nvGraphicFramePr>
          <p:cNvPr id="4" name="표 3"/>
          <p:cNvGraphicFramePr>
            <a:graphicFrameLocks noGrp="1"/>
          </p:cNvGraphicFramePr>
          <p:nvPr>
            <p:extLst>
              <p:ext uri="{D42A27DB-BD31-4B8C-83A1-F6EECF244321}">
                <p14:modId xmlns:p14="http://schemas.microsoft.com/office/powerpoint/2010/main" val="42478037"/>
              </p:ext>
            </p:extLst>
          </p:nvPr>
        </p:nvGraphicFramePr>
        <p:xfrm>
          <a:off x="516775" y="5487388"/>
          <a:ext cx="4626236" cy="741680"/>
        </p:xfrm>
        <a:graphic>
          <a:graphicData uri="http://schemas.openxmlformats.org/drawingml/2006/table">
            <a:tbl>
              <a:tblPr firstRow="1" bandRow="1">
                <a:tableStyleId>{5C22544A-7EE6-4342-B048-85BDC9FD1C3A}</a:tableStyleId>
              </a:tblPr>
              <a:tblGrid>
                <a:gridCol w="989251"/>
                <a:gridCol w="2094906"/>
                <a:gridCol w="1542079"/>
              </a:tblGrid>
              <a:tr h="370840">
                <a:tc>
                  <a:txBody>
                    <a:bodyPr/>
                    <a:lstStyle/>
                    <a:p>
                      <a:pPr latinLnBrk="1"/>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Current [mA]</a:t>
                      </a:r>
                      <a:endParaRPr lang="ko-KR" altLang="en-US" dirty="0">
                        <a:latin typeface="Times New Roman" panose="02020603050405020304" pitchFamily="18" charset="0"/>
                        <a:cs typeface="Times New Roman" panose="02020603050405020304" pitchFamily="18" charset="0"/>
                      </a:endParaRPr>
                    </a:p>
                  </a:txBody>
                  <a:tcPr marL="84406" marR="84406"/>
                </a:tc>
              </a:tr>
              <a:tr h="370840">
                <a:tc>
                  <a:txBody>
                    <a:bodyPr/>
                    <a:lstStyle/>
                    <a:p>
                      <a:pPr latinLnBrk="1"/>
                      <a:r>
                        <a:rPr lang="en-US" altLang="ko-KR" sz="1800" dirty="0" smtClean="0">
                          <a:latin typeface="Times New Roman" panose="02020603050405020304" pitchFamily="18" charset="0"/>
                          <a:cs typeface="Times New Roman" panose="02020603050405020304" pitchFamily="18" charset="0"/>
                        </a:rPr>
                        <a:t>State 9</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Sleep</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0.001</a:t>
                      </a:r>
                      <a:endParaRPr lang="ko-KR" altLang="en-US" dirty="0">
                        <a:latin typeface="Times New Roman" panose="02020603050405020304" pitchFamily="18" charset="0"/>
                        <a:cs typeface="Times New Roman" panose="02020603050405020304" pitchFamily="18" charset="0"/>
                      </a:endParaRPr>
                    </a:p>
                  </a:txBody>
                  <a:tcPr marL="84406" marR="84406"/>
                </a:tc>
              </a:tr>
            </a:tbl>
          </a:graphicData>
        </a:graphic>
      </p:graphicFrame>
      <p:sp>
        <p:nvSpPr>
          <p:cNvPr id="17" name="Date Placeholder 3"/>
          <p:cNvSpPr>
            <a:spLocks noGrp="1"/>
          </p:cNvSpPr>
          <p:nvPr>
            <p:ph type="dt" sz="quarter" idx="10"/>
          </p:nvPr>
        </p:nvSpPr>
        <p:spPr>
          <a:xfrm>
            <a:off x="685800" y="377825"/>
            <a:ext cx="160020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400" dirty="0" smtClean="0">
                <a:latin typeface="Times New Roman" pitchFamily="18" charset="0"/>
              </a:rPr>
              <a:t>May 2015</a:t>
            </a:r>
          </a:p>
        </p:txBody>
      </p:sp>
      <p:cxnSp>
        <p:nvCxnSpPr>
          <p:cNvPr id="31" name="직선 화살표 연결선 30"/>
          <p:cNvCxnSpPr/>
          <p:nvPr/>
        </p:nvCxnSpPr>
        <p:spPr bwMode="auto">
          <a:xfrm flipH="1" flipV="1">
            <a:off x="7019925" y="2419350"/>
            <a:ext cx="742950" cy="2743202"/>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32" name="TextBox 31"/>
          <p:cNvSpPr txBox="1"/>
          <p:nvPr/>
        </p:nvSpPr>
        <p:spPr>
          <a:xfrm>
            <a:off x="7787030" y="4896256"/>
            <a:ext cx="1080745" cy="461665"/>
          </a:xfrm>
          <a:prstGeom prst="rect">
            <a:avLst/>
          </a:prstGeom>
          <a:noFill/>
        </p:spPr>
        <p:txBody>
          <a:bodyPr wrap="none" rtlCol="0">
            <a:spAutoFit/>
          </a:bodyPr>
          <a:lstStyle/>
          <a:p>
            <a:r>
              <a:rPr lang="en-US" altLang="ko-KR" sz="1200" dirty="0" smtClean="0"/>
              <a:t>MCU 30 MHz</a:t>
            </a:r>
          </a:p>
          <a:p>
            <a:r>
              <a:rPr lang="en-US" altLang="ko-KR" sz="1200" dirty="0" smtClean="0"/>
              <a:t>MSDU 118 B</a:t>
            </a:r>
            <a:endParaRPr lang="ko-KR" altLang="en-US" sz="1200" dirty="0"/>
          </a:p>
        </p:txBody>
      </p:sp>
      <p:cxnSp>
        <p:nvCxnSpPr>
          <p:cNvPr id="33" name="직선 화살표 연결선 32"/>
          <p:cNvCxnSpPr/>
          <p:nvPr/>
        </p:nvCxnSpPr>
        <p:spPr bwMode="auto">
          <a:xfrm flipH="1" flipV="1">
            <a:off x="7639050" y="4286250"/>
            <a:ext cx="136869" cy="878604"/>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35" name="Slide Number Placeholder 3"/>
          <p:cNvSpPr>
            <a:spLocks noGrp="1"/>
          </p:cNvSpPr>
          <p:nvPr>
            <p:ph type="sldNum" sz="quarter" idx="12"/>
          </p:nvPr>
        </p:nvSpPr>
        <p:spPr>
          <a:xfrm>
            <a:off x="4344988"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a:latin typeface="Times New Roman" pitchFamily="18" charset="0"/>
              </a:rPr>
              <a:t>Slide </a:t>
            </a:r>
            <a:fld id="{3089E93B-7258-4CC0-854C-EFEEBF5C865F}" type="slidenum">
              <a:rPr lang="en-US" altLang="en-US" sz="1200">
                <a:latin typeface="Times New Roman" pitchFamily="18" charset="0"/>
              </a:rPr>
              <a:pPr>
                <a:spcBef>
                  <a:spcPct val="0"/>
                </a:spcBef>
                <a:buFontTx/>
                <a:buNone/>
              </a:pPr>
              <a:t>20</a:t>
            </a:fld>
            <a:endParaRPr lang="en-US" altLang="en-US" sz="1200" dirty="0">
              <a:latin typeface="Times New Roman" pitchFamily="18" charset="0"/>
            </a:endParaRPr>
          </a:p>
        </p:txBody>
      </p:sp>
      <p:sp>
        <p:nvSpPr>
          <p:cNvPr id="11" name="Footer Placeholder 4"/>
          <p:cNvSpPr>
            <a:spLocks noGrp="1"/>
          </p:cNvSpPr>
          <p:nvPr>
            <p:ph type="ftr" sz="quarter" idx="11"/>
          </p:nvPr>
        </p:nvSpPr>
        <p:spPr>
          <a:xfrm>
            <a:off x="5486400" y="6475413"/>
            <a:ext cx="3124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smtClean="0">
                <a:latin typeface="Times New Roman" pitchFamily="18" charset="0"/>
              </a:rPr>
              <a:t>(Kiran </a:t>
            </a:r>
            <a:r>
              <a:rPr lang="en-US" altLang="en-US" sz="1200" dirty="0" err="1" smtClean="0">
                <a:latin typeface="Times New Roman" pitchFamily="18" charset="0"/>
              </a:rPr>
              <a:t>Bynam</a:t>
            </a:r>
            <a:r>
              <a:rPr lang="en-US" altLang="en-US" sz="1200" dirty="0" smtClean="0">
                <a:latin typeface="Times New Roman" pitchFamily="18" charset="0"/>
              </a:rPr>
              <a:t>, </a:t>
            </a:r>
            <a:r>
              <a:rPr lang="en-US" altLang="en-US" sz="1200" dirty="0" err="1" smtClean="0">
                <a:latin typeface="Times New Roman" pitchFamily="18" charset="0"/>
              </a:rPr>
              <a:t>Youngsoo</a:t>
            </a:r>
            <a:r>
              <a:rPr lang="en-US" altLang="en-US" sz="1200" dirty="0" smtClean="0">
                <a:latin typeface="Times New Roman" pitchFamily="18" charset="0"/>
              </a:rPr>
              <a:t> Kim </a:t>
            </a:r>
            <a:r>
              <a:rPr lang="en-US" altLang="en-US" sz="1200" i="1" dirty="0" smtClean="0">
                <a:latin typeface="Times New Roman" pitchFamily="18" charset="0"/>
              </a:rPr>
              <a:t>et.al.</a:t>
            </a:r>
            <a:r>
              <a:rPr lang="en-US" altLang="en-US" sz="1200" dirty="0" smtClean="0">
                <a:latin typeface="Times New Roman" pitchFamily="18" charset="0"/>
              </a:rPr>
              <a:t>, Samsung)</a:t>
            </a:r>
          </a:p>
        </p:txBody>
      </p:sp>
    </p:spTree>
    <p:extLst>
      <p:ext uri="{BB962C8B-B14F-4D97-AF65-F5344CB8AC3E}">
        <p14:creationId xmlns:p14="http://schemas.microsoft.com/office/powerpoint/2010/main" val="11376870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206619" y="683669"/>
            <a:ext cx="8784981" cy="535531"/>
          </a:xfrm>
        </p:spPr>
        <p:txBody>
          <a:bodyPr/>
          <a:lstStyle/>
          <a:p>
            <a:r>
              <a:rPr lang="en-US" altLang="ko-KR" sz="3200" dirty="0"/>
              <a:t>IEEE 802.15.4q TASK </a:t>
            </a:r>
            <a:r>
              <a:rPr lang="en-US" altLang="ko-KR" sz="3200" dirty="0" smtClean="0"/>
              <a:t>Power </a:t>
            </a:r>
            <a:r>
              <a:rPr lang="en-US" altLang="ko-KR" sz="3200" dirty="0"/>
              <a:t>Model: Receiver</a:t>
            </a:r>
            <a:endParaRPr lang="ko-KR" altLang="en-US" sz="3200" dirty="0"/>
          </a:p>
        </p:txBody>
      </p:sp>
      <mc:AlternateContent xmlns:mc="http://schemas.openxmlformats.org/markup-compatibility/2006" xmlns:a14="http://schemas.microsoft.com/office/drawing/2010/main">
        <mc:Choice Requires="a14">
          <p:graphicFrame>
            <p:nvGraphicFramePr>
              <p:cNvPr id="3" name="표 2"/>
              <p:cNvGraphicFramePr>
                <a:graphicFrameLocks noGrp="1"/>
              </p:cNvGraphicFramePr>
              <p:nvPr>
                <p:extLst>
                  <p:ext uri="{D42A27DB-BD31-4B8C-83A1-F6EECF244321}">
                    <p14:modId xmlns:p14="http://schemas.microsoft.com/office/powerpoint/2010/main" val="1139927561"/>
                  </p:ext>
                </p:extLst>
              </p:nvPr>
            </p:nvGraphicFramePr>
            <p:xfrm>
              <a:off x="384458" y="1295400"/>
              <a:ext cx="8530942" cy="3408617"/>
            </p:xfrm>
            <a:graphic>
              <a:graphicData uri="http://schemas.openxmlformats.org/drawingml/2006/table">
                <a:tbl>
                  <a:tblPr firstRow="1" bandRow="1">
                    <a:tableStyleId>{5C22544A-7EE6-4342-B048-85BDC9FD1C3A}</a:tableStyleId>
                  </a:tblPr>
                  <a:tblGrid>
                    <a:gridCol w="987142"/>
                    <a:gridCol w="2133600"/>
                    <a:gridCol w="1524000"/>
                    <a:gridCol w="1524000"/>
                    <a:gridCol w="2362200"/>
                  </a:tblGrid>
                  <a:tr h="370840">
                    <a:tc>
                      <a:txBody>
                        <a:bodyPr/>
                        <a:lstStyle/>
                        <a:p>
                          <a:pPr latinLnBrk="1"/>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Time [us]</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Power [</a:t>
                          </a:r>
                          <a:r>
                            <a:rPr lang="en-US" altLang="ko-KR" dirty="0" err="1" smtClean="0">
                              <a:latin typeface="Times New Roman" panose="02020603050405020304" pitchFamily="18" charset="0"/>
                              <a:cs typeface="Times New Roman" panose="02020603050405020304" pitchFamily="18" charset="0"/>
                            </a:rPr>
                            <a:t>mW</a:t>
                          </a:r>
                          <a:r>
                            <a:rPr lang="en-US" altLang="ko-KR" dirty="0" smtClean="0">
                              <a:latin typeface="Times New Roman" panose="02020603050405020304" pitchFamily="18" charset="0"/>
                              <a:cs typeface="Times New Roman" panose="02020603050405020304" pitchFamily="18" charset="0"/>
                            </a:rPr>
                            <a:t>]</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latin typeface="Times New Roman" panose="02020603050405020304" pitchFamily="18" charset="0"/>
                              <a:cs typeface="Times New Roman" panose="02020603050405020304" pitchFamily="18" charset="0"/>
                            </a:rPr>
                            <a:t>Remark</a:t>
                          </a:r>
                          <a:endParaRPr lang="ko-KR" altLang="en-US" dirty="0" smtClean="0">
                            <a:latin typeface="Times New Roman" panose="02020603050405020304" pitchFamily="18" charset="0"/>
                            <a:cs typeface="Times New Roman" panose="02020603050405020304" pitchFamily="18" charset="0"/>
                          </a:endParaRPr>
                        </a:p>
                      </a:txBody>
                      <a:tcPr marL="84406" marR="84406"/>
                    </a:tc>
                  </a:tr>
                  <a:tr h="370840">
                    <a:tc>
                      <a:txBody>
                        <a:bodyPr/>
                        <a:lstStyle/>
                        <a:p>
                          <a:pPr latinLnBrk="1"/>
                          <a:r>
                            <a:rPr lang="en-US" altLang="ko-KR" sz="1800" dirty="0" smtClean="0">
                              <a:latin typeface="Times New Roman" panose="02020603050405020304" pitchFamily="18" charset="0"/>
                              <a:cs typeface="Times New Roman" panose="02020603050405020304" pitchFamily="18" charset="0"/>
                            </a:rPr>
                            <a:t>State 1</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Wake-up</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10</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0.77</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pPr latinLnBrk="1"/>
                          <a:endParaRPr lang="ko-KR" altLang="en-US" dirty="0">
                            <a:solidFill>
                              <a:srgbClr val="C00000"/>
                            </a:solidFill>
                            <a:latin typeface="Times New Roman" panose="02020603050405020304" pitchFamily="18" charset="0"/>
                            <a:cs typeface="Times New Roman" panose="02020603050405020304" pitchFamily="18" charset="0"/>
                          </a:endParaRPr>
                        </a:p>
                      </a:txBody>
                      <a:tcPr marL="84406" marR="84406"/>
                    </a:tc>
                  </a:tr>
                  <a:tr h="370840">
                    <a:tc>
                      <a:txBody>
                        <a:bodyPr/>
                        <a:lstStyle/>
                        <a:p>
                          <a:pPr latinLnBrk="1"/>
                          <a:r>
                            <a:rPr lang="en-US" altLang="ko-KR" dirty="0" smtClean="0">
                              <a:latin typeface="Times New Roman" panose="02020603050405020304" pitchFamily="18" charset="0"/>
                              <a:cs typeface="Times New Roman" panose="02020603050405020304" pitchFamily="18" charset="0"/>
                            </a:rPr>
                            <a:t>State 2</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Pre-processing</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365.3</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7.5</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altLang="ko-KR" sz="1000" b="0" i="1" smtClean="0">
                                        <a:latin typeface="Cambria Math" charset="0"/>
                                      </a:rPr>
                                    </m:ctrlPr>
                                  </m:fPr>
                                  <m:num>
                                    <m:r>
                                      <a:rPr lang="en-US" altLang="ko-KR" sz="1000" b="0" i="1" smtClean="0">
                                        <a:latin typeface="Cambria Math" panose="02040503050406030204" pitchFamily="18" charset="0"/>
                                      </a:rPr>
                                      <m:t>1</m:t>
                                    </m:r>
                                    <m:r>
                                      <a:rPr lang="en-US" altLang="ko-KR" sz="1000" b="0" i="1" smtClean="0">
                                        <a:latin typeface="Cambria Math"/>
                                      </a:rPr>
                                      <m:t>0960</m:t>
                                    </m:r>
                                  </m:num>
                                  <m:den>
                                    <m:r>
                                      <a:rPr lang="en-US" altLang="ko-KR" sz="1000" b="0" i="1" smtClean="0">
                                        <a:latin typeface="Cambria Math" panose="02040503050406030204" pitchFamily="18" charset="0"/>
                                      </a:rPr>
                                      <m:t>30</m:t>
                                    </m:r>
                                    <m:r>
                                      <a:rPr lang="en-US" altLang="ko-KR" sz="1000" b="0" i="1" smtClean="0">
                                        <a:latin typeface="Cambria Math" panose="02040503050406030204" pitchFamily="18" charset="0"/>
                                      </a:rPr>
                                      <m:t>𝑀𝐻𝑧</m:t>
                                    </m:r>
                                  </m:den>
                                </m:f>
                              </m:oMath>
                            </m:oMathPara>
                          </a14:m>
                          <a:endParaRPr lang="en-US" altLang="ko-KR" sz="1200" dirty="0">
                            <a:latin typeface="Times New Roman" panose="02020603050405020304" pitchFamily="18" charset="0"/>
                            <a:cs typeface="Times New Roman" panose="02020603050405020304" pitchFamily="18" charset="0"/>
                          </a:endParaRPr>
                        </a:p>
                      </a:txBody>
                      <a:tcPr marL="84406" marR="84406"/>
                    </a:tc>
                  </a:tr>
                  <a:tr h="370840">
                    <a:tc>
                      <a:txBody>
                        <a:bodyPr/>
                        <a:lstStyle/>
                        <a:p>
                          <a:pPr latinLnBrk="1"/>
                          <a:r>
                            <a:rPr lang="en-US" altLang="ko-KR" dirty="0" smtClean="0">
                              <a:latin typeface="Times New Roman" panose="02020603050405020304" pitchFamily="18" charset="0"/>
                              <a:cs typeface="Times New Roman" panose="02020603050405020304" pitchFamily="18" charset="0"/>
                            </a:rPr>
                            <a:t>State</a:t>
                          </a:r>
                          <a:r>
                            <a:rPr lang="en-US" altLang="ko-KR" baseline="0" dirty="0" smtClean="0">
                              <a:latin typeface="Times New Roman" panose="02020603050405020304" pitchFamily="18" charset="0"/>
                              <a:cs typeface="Times New Roman" panose="02020603050405020304" pitchFamily="18" charset="0"/>
                            </a:rPr>
                            <a:t> 3</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Pre-RX</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96</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8.22</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pPr latinLnBrk="1"/>
                          <a:endParaRPr lang="ko-KR" altLang="en-US" dirty="0">
                            <a:solidFill>
                              <a:srgbClr val="C00000"/>
                            </a:solidFill>
                            <a:latin typeface="Times New Roman" panose="02020603050405020304" pitchFamily="18" charset="0"/>
                            <a:cs typeface="Times New Roman" panose="02020603050405020304" pitchFamily="18" charset="0"/>
                          </a:endParaRPr>
                        </a:p>
                      </a:txBody>
                      <a:tcPr marL="84406" marR="84406"/>
                    </a:tc>
                  </a:tr>
                  <a:tr h="370840">
                    <a:tc>
                      <a:txBody>
                        <a:bodyPr/>
                        <a:lstStyle/>
                        <a:p>
                          <a:pPr latinLnBrk="1"/>
                          <a:r>
                            <a:rPr lang="en-US" altLang="ko-KR" dirty="0" smtClean="0">
                              <a:latin typeface="Times New Roman" panose="02020603050405020304" pitchFamily="18" charset="0"/>
                              <a:cs typeface="Times New Roman" panose="02020603050405020304" pitchFamily="18" charset="0"/>
                            </a:rPr>
                            <a:t>State 4</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RX Active</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variable</a:t>
                          </a: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9.5</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pPr latinLnBrk="1"/>
                          <a:endParaRPr lang="ko-KR" altLang="en-US" dirty="0">
                            <a:solidFill>
                              <a:srgbClr val="C00000"/>
                            </a:solidFill>
                            <a:latin typeface="Times New Roman" panose="02020603050405020304" pitchFamily="18" charset="0"/>
                            <a:cs typeface="Times New Roman" panose="02020603050405020304" pitchFamily="18" charset="0"/>
                          </a:endParaRPr>
                        </a:p>
                      </a:txBody>
                      <a:tcPr marL="84406" marR="84406"/>
                    </a:tc>
                  </a:tr>
                  <a:tr h="370840">
                    <a:tc>
                      <a:txBody>
                        <a:bodyPr/>
                        <a:lstStyle/>
                        <a:p>
                          <a:pPr latinLnBrk="1"/>
                          <a:r>
                            <a:rPr lang="en-US" altLang="ko-KR" dirty="0" smtClean="0">
                              <a:latin typeface="Times New Roman" panose="02020603050405020304" pitchFamily="18" charset="0"/>
                              <a:cs typeface="Times New Roman" panose="02020603050405020304" pitchFamily="18" charset="0"/>
                            </a:rPr>
                            <a:t>State 5</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RX-to-TX</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192</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7.5</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pPr latinLnBrk="1"/>
                          <a:endParaRPr lang="ko-KR" altLang="en-US" dirty="0">
                            <a:solidFill>
                              <a:srgbClr val="C00000"/>
                            </a:solidFill>
                            <a:latin typeface="Times New Roman" panose="02020603050405020304" pitchFamily="18" charset="0"/>
                            <a:cs typeface="Times New Roman" panose="02020603050405020304" pitchFamily="18" charset="0"/>
                          </a:endParaRPr>
                        </a:p>
                      </a:txBody>
                      <a:tcPr marL="84406" marR="84406"/>
                    </a:tc>
                  </a:tr>
                  <a:tr h="370840">
                    <a:tc>
                      <a:txBody>
                        <a:bodyPr/>
                        <a:lstStyle/>
                        <a:p>
                          <a:pPr latinLnBrk="1"/>
                          <a:r>
                            <a:rPr lang="en-US" altLang="ko-KR" dirty="0" smtClean="0">
                              <a:latin typeface="Times New Roman" panose="02020603050405020304" pitchFamily="18" charset="0"/>
                              <a:cs typeface="Times New Roman" panose="02020603050405020304" pitchFamily="18" charset="0"/>
                            </a:rPr>
                            <a:t>State</a:t>
                          </a:r>
                          <a:r>
                            <a:rPr lang="en-US" altLang="ko-KR" baseline="0" dirty="0" smtClean="0">
                              <a:latin typeface="Times New Roman" panose="02020603050405020304" pitchFamily="18" charset="0"/>
                              <a:cs typeface="Times New Roman" panose="02020603050405020304" pitchFamily="18" charset="0"/>
                            </a:rPr>
                            <a:t> 6</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TX</a:t>
                          </a:r>
                          <a:r>
                            <a:rPr lang="en-US" altLang="ko-KR" baseline="0" dirty="0" smtClean="0">
                              <a:latin typeface="Times New Roman" panose="02020603050405020304" pitchFamily="18" charset="0"/>
                              <a:cs typeface="Times New Roman" panose="02020603050405020304" pitchFamily="18" charset="0"/>
                            </a:rPr>
                            <a:t> Active</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variable</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14.5</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pPr latinLnBrk="1"/>
                          <a:endParaRPr lang="ko-KR" altLang="en-US" dirty="0">
                            <a:solidFill>
                              <a:srgbClr val="C00000"/>
                            </a:solidFill>
                            <a:latin typeface="Times New Roman" panose="02020603050405020304" pitchFamily="18" charset="0"/>
                            <a:cs typeface="Times New Roman" panose="02020603050405020304" pitchFamily="18" charset="0"/>
                          </a:endParaRPr>
                        </a:p>
                      </a:txBody>
                      <a:tcPr marL="84406" marR="84406"/>
                    </a:tc>
                  </a:tr>
                  <a:tr h="370840">
                    <a:tc>
                      <a:txBody>
                        <a:bodyPr/>
                        <a:lstStyle/>
                        <a:p>
                          <a:pPr latinLnBrk="1"/>
                          <a:r>
                            <a:rPr lang="en-US" altLang="ko-KR" dirty="0" smtClean="0">
                              <a:latin typeface="Times New Roman" panose="02020603050405020304" pitchFamily="18" charset="0"/>
                              <a:cs typeface="Times New Roman" panose="02020603050405020304" pitchFamily="18" charset="0"/>
                            </a:rPr>
                            <a:t>State</a:t>
                          </a:r>
                          <a:r>
                            <a:rPr lang="en-US" altLang="ko-KR" baseline="0" dirty="0" smtClean="0">
                              <a:latin typeface="Times New Roman" panose="02020603050405020304" pitchFamily="18" charset="0"/>
                              <a:cs typeface="Times New Roman" panose="02020603050405020304" pitchFamily="18" charset="0"/>
                            </a:rPr>
                            <a:t> 7</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Post-processing</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4202.6</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7.5</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altLang="ko-KR" sz="1200" b="0" i="1" smtClean="0">
                                        <a:latin typeface="Cambria Math" charset="0"/>
                                      </a:rPr>
                                    </m:ctrlPr>
                                  </m:fPr>
                                  <m:num>
                                    <m:r>
                                      <a:rPr lang="en-US" altLang="ko-KR" sz="1200" b="0" i="1" smtClean="0">
                                        <a:latin typeface="Cambria Math" panose="02040503050406030204" pitchFamily="18" charset="0"/>
                                      </a:rPr>
                                      <m:t>12800</m:t>
                                    </m:r>
                                  </m:num>
                                  <m:den>
                                    <m:r>
                                      <a:rPr lang="en-US" altLang="ko-KR" sz="1200" b="0" i="1" smtClean="0">
                                        <a:latin typeface="Cambria Math" panose="02040503050406030204" pitchFamily="18" charset="0"/>
                                      </a:rPr>
                                      <m:t>30</m:t>
                                    </m:r>
                                    <m:r>
                                      <a:rPr lang="en-US" altLang="ko-KR" sz="1200" b="0" i="1" smtClean="0">
                                        <a:latin typeface="Cambria Math" panose="02040503050406030204" pitchFamily="18" charset="0"/>
                                      </a:rPr>
                                      <m:t>𝑀𝐻𝑧</m:t>
                                    </m:r>
                                  </m:den>
                                </m:f>
                                <m:r>
                                  <a:rPr lang="en-US" altLang="ko-KR" sz="1200" b="0" i="1" smtClean="0">
                                    <a:latin typeface="Cambria Math" panose="02040503050406030204" pitchFamily="18" charset="0"/>
                                  </a:rPr>
                                  <m:t>+32 </m:t>
                                </m:r>
                                <m:r>
                                  <a:rPr lang="en-US" altLang="ko-KR" sz="1200" b="0" i="1" smtClean="0">
                                    <a:latin typeface="Cambria Math" panose="02040503050406030204" pitchFamily="18" charset="0"/>
                                  </a:rPr>
                                  <m:t>𝜇</m:t>
                                </m:r>
                                <m:r>
                                  <a:rPr lang="en-US" altLang="ko-KR" sz="1200" b="0" i="1" smtClean="0">
                                    <a:latin typeface="Cambria Math" panose="02040503050406030204" pitchFamily="18" charset="0"/>
                                  </a:rPr>
                                  <m:t>𝑠</m:t>
                                </m:r>
                                <m:r>
                                  <a:rPr lang="en-US" altLang="ko-KR" sz="1200" b="0" i="1" smtClean="0">
                                    <a:latin typeface="Cambria Math" panose="02040503050406030204" pitchFamily="18" charset="0"/>
                                  </a:rPr>
                                  <m:t>×</m:t>
                                </m:r>
                                <m:r>
                                  <m:rPr>
                                    <m:nor/>
                                  </m:rPr>
                                  <a:rPr lang="en-US" altLang="ko-KR" sz="1200" dirty="0" smtClean="0">
                                    <a:latin typeface="Times New Roman" panose="02020603050405020304" pitchFamily="18" charset="0"/>
                                    <a:cs typeface="Times New Roman" panose="02020603050405020304" pitchFamily="18" charset="0"/>
                                  </a:rPr>
                                  <m:t>MSDU</m:t>
                                </m:r>
                              </m:oMath>
                            </m:oMathPara>
                          </a14:m>
                          <a:endParaRPr lang="en-US" altLang="ko-KR" sz="1200" dirty="0">
                            <a:latin typeface="Times New Roman" panose="02020603050405020304" pitchFamily="18" charset="0"/>
                            <a:cs typeface="Times New Roman" panose="02020603050405020304" pitchFamily="18" charset="0"/>
                          </a:endParaRPr>
                        </a:p>
                      </a:txBody>
                      <a:tcPr marL="84406" marR="84406"/>
                    </a:tc>
                  </a:tr>
                  <a:tr h="370840">
                    <a:tc>
                      <a:txBody>
                        <a:bodyPr/>
                        <a:lstStyle/>
                        <a:p>
                          <a:pPr latinLnBrk="1"/>
                          <a:r>
                            <a:rPr lang="en-US" altLang="ko-KR" dirty="0" smtClean="0">
                              <a:latin typeface="Times New Roman" panose="02020603050405020304" pitchFamily="18" charset="0"/>
                              <a:cs typeface="Times New Roman" panose="02020603050405020304" pitchFamily="18" charset="0"/>
                            </a:rPr>
                            <a:t>State</a:t>
                          </a:r>
                          <a:r>
                            <a:rPr lang="en-US" altLang="ko-KR" baseline="0" dirty="0" smtClean="0">
                              <a:latin typeface="Times New Roman" panose="02020603050405020304" pitchFamily="18" charset="0"/>
                              <a:cs typeface="Times New Roman" panose="02020603050405020304" pitchFamily="18" charset="0"/>
                            </a:rPr>
                            <a:t> 8</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Pre-Sleep</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10</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0.77</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pPr latinLnBrk="1"/>
                          <a:endParaRPr lang="ko-KR" altLang="en-US" dirty="0">
                            <a:solidFill>
                              <a:srgbClr val="C00000"/>
                            </a:solidFill>
                            <a:latin typeface="Times New Roman" panose="02020603050405020304" pitchFamily="18" charset="0"/>
                            <a:cs typeface="Times New Roman" panose="02020603050405020304" pitchFamily="18" charset="0"/>
                          </a:endParaRPr>
                        </a:p>
                      </a:txBody>
                      <a:tcPr marL="84406" marR="84406"/>
                    </a:tc>
                  </a:tr>
                </a:tbl>
              </a:graphicData>
            </a:graphic>
          </p:graphicFrame>
        </mc:Choice>
        <mc:Fallback xmlns="">
          <p:graphicFrame>
            <p:nvGraphicFramePr>
              <p:cNvPr id="3" name="표 2"/>
              <p:cNvGraphicFramePr>
                <a:graphicFrameLocks noGrp="1"/>
              </p:cNvGraphicFramePr>
              <p:nvPr>
                <p:extLst>
                  <p:ext uri="{D42A27DB-BD31-4B8C-83A1-F6EECF244321}">
                    <p14:modId xmlns:p14="http://schemas.microsoft.com/office/powerpoint/2010/main" val="1139927561"/>
                  </p:ext>
                </p:extLst>
              </p:nvPr>
            </p:nvGraphicFramePr>
            <p:xfrm>
              <a:off x="384458" y="1295400"/>
              <a:ext cx="8530942" cy="3408617"/>
            </p:xfrm>
            <a:graphic>
              <a:graphicData uri="http://schemas.openxmlformats.org/drawingml/2006/table">
                <a:tbl>
                  <a:tblPr firstRow="1" bandRow="1">
                    <a:tableStyleId>{5C22544A-7EE6-4342-B048-85BDC9FD1C3A}</a:tableStyleId>
                  </a:tblPr>
                  <a:tblGrid>
                    <a:gridCol w="987142"/>
                    <a:gridCol w="2133600"/>
                    <a:gridCol w="1524000"/>
                    <a:gridCol w="1524000"/>
                    <a:gridCol w="2362200"/>
                  </a:tblGrid>
                  <a:tr h="370840">
                    <a:tc>
                      <a:txBody>
                        <a:bodyPr/>
                        <a:lstStyle/>
                        <a:p>
                          <a:pPr latinLnBrk="1"/>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Time [us]</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Power [</a:t>
                          </a:r>
                          <a:r>
                            <a:rPr lang="en-US" altLang="ko-KR" dirty="0" err="1" smtClean="0">
                              <a:latin typeface="Times New Roman" panose="02020603050405020304" pitchFamily="18" charset="0"/>
                              <a:cs typeface="Times New Roman" panose="02020603050405020304" pitchFamily="18" charset="0"/>
                            </a:rPr>
                            <a:t>mW</a:t>
                          </a:r>
                          <a:r>
                            <a:rPr lang="en-US" altLang="ko-KR" dirty="0" smtClean="0">
                              <a:latin typeface="Times New Roman" panose="02020603050405020304" pitchFamily="18" charset="0"/>
                              <a:cs typeface="Times New Roman" panose="02020603050405020304" pitchFamily="18" charset="0"/>
                            </a:rPr>
                            <a:t>]</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latin typeface="Times New Roman" panose="02020603050405020304" pitchFamily="18" charset="0"/>
                              <a:cs typeface="Times New Roman" panose="02020603050405020304" pitchFamily="18" charset="0"/>
                            </a:rPr>
                            <a:t>Remark</a:t>
                          </a:r>
                          <a:endParaRPr lang="ko-KR" altLang="en-US" dirty="0" smtClean="0">
                            <a:latin typeface="Times New Roman" panose="02020603050405020304" pitchFamily="18" charset="0"/>
                            <a:cs typeface="Times New Roman" panose="02020603050405020304" pitchFamily="18" charset="0"/>
                          </a:endParaRPr>
                        </a:p>
                      </a:txBody>
                      <a:tcPr marL="84406" marR="84406"/>
                    </a:tc>
                  </a:tr>
                  <a:tr h="370840">
                    <a:tc>
                      <a:txBody>
                        <a:bodyPr/>
                        <a:lstStyle/>
                        <a:p>
                          <a:pPr latinLnBrk="1"/>
                          <a:r>
                            <a:rPr lang="en-US" altLang="ko-KR" sz="1800" dirty="0" smtClean="0">
                              <a:latin typeface="Times New Roman" panose="02020603050405020304" pitchFamily="18" charset="0"/>
                              <a:cs typeface="Times New Roman" panose="02020603050405020304" pitchFamily="18" charset="0"/>
                            </a:rPr>
                            <a:t>State 1</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Wake-up</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10</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0.77</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pPr latinLnBrk="1"/>
                          <a:endParaRPr lang="ko-KR" altLang="en-US" dirty="0">
                            <a:solidFill>
                              <a:srgbClr val="C00000"/>
                            </a:solidFill>
                            <a:latin typeface="Times New Roman" panose="02020603050405020304" pitchFamily="18" charset="0"/>
                            <a:cs typeface="Times New Roman" panose="02020603050405020304" pitchFamily="18" charset="0"/>
                          </a:endParaRPr>
                        </a:p>
                      </a:txBody>
                      <a:tcPr marL="84406" marR="84406"/>
                    </a:tc>
                  </a:tr>
                  <a:tr h="377762">
                    <a:tc>
                      <a:txBody>
                        <a:bodyPr/>
                        <a:lstStyle/>
                        <a:p>
                          <a:pPr latinLnBrk="1"/>
                          <a:r>
                            <a:rPr lang="en-US" altLang="ko-KR" dirty="0" smtClean="0">
                              <a:latin typeface="Times New Roman" panose="02020603050405020304" pitchFamily="18" charset="0"/>
                              <a:cs typeface="Times New Roman" panose="02020603050405020304" pitchFamily="18" charset="0"/>
                            </a:rPr>
                            <a:t>State 2</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Pre-processing</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365.3</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7.5</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endParaRPr lang="ko-KR"/>
                        </a:p>
                      </a:txBody>
                      <a:tcPr marL="84406" marR="84406">
                        <a:blipFill rotWithShape="1">
                          <a:blip r:embed="rId2"/>
                          <a:stretch>
                            <a:fillRect l="-260825" t="-204839" b="-629032"/>
                          </a:stretch>
                        </a:blipFill>
                      </a:tcPr>
                    </a:tc>
                  </a:tr>
                  <a:tr h="370840">
                    <a:tc>
                      <a:txBody>
                        <a:bodyPr/>
                        <a:lstStyle/>
                        <a:p>
                          <a:pPr latinLnBrk="1"/>
                          <a:r>
                            <a:rPr lang="en-US" altLang="ko-KR" dirty="0" smtClean="0">
                              <a:latin typeface="Times New Roman" panose="02020603050405020304" pitchFamily="18" charset="0"/>
                              <a:cs typeface="Times New Roman" panose="02020603050405020304" pitchFamily="18" charset="0"/>
                            </a:rPr>
                            <a:t>State</a:t>
                          </a:r>
                          <a:r>
                            <a:rPr lang="en-US" altLang="ko-KR" baseline="0" dirty="0" smtClean="0">
                              <a:latin typeface="Times New Roman" panose="02020603050405020304" pitchFamily="18" charset="0"/>
                              <a:cs typeface="Times New Roman" panose="02020603050405020304" pitchFamily="18" charset="0"/>
                            </a:rPr>
                            <a:t> 3</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Pre-RX</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96</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8.22</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pPr latinLnBrk="1"/>
                          <a:endParaRPr lang="ko-KR" altLang="en-US" dirty="0">
                            <a:solidFill>
                              <a:srgbClr val="C00000"/>
                            </a:solidFill>
                            <a:latin typeface="Times New Roman" panose="02020603050405020304" pitchFamily="18" charset="0"/>
                            <a:cs typeface="Times New Roman" panose="02020603050405020304" pitchFamily="18" charset="0"/>
                          </a:endParaRPr>
                        </a:p>
                      </a:txBody>
                      <a:tcPr marL="84406" marR="84406"/>
                    </a:tc>
                  </a:tr>
                  <a:tr h="370840">
                    <a:tc>
                      <a:txBody>
                        <a:bodyPr/>
                        <a:lstStyle/>
                        <a:p>
                          <a:pPr latinLnBrk="1"/>
                          <a:r>
                            <a:rPr lang="en-US" altLang="ko-KR" dirty="0" smtClean="0">
                              <a:latin typeface="Times New Roman" panose="02020603050405020304" pitchFamily="18" charset="0"/>
                              <a:cs typeface="Times New Roman" panose="02020603050405020304" pitchFamily="18" charset="0"/>
                            </a:rPr>
                            <a:t>State 4</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RX Active</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variable</a:t>
                          </a: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9.5</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pPr latinLnBrk="1"/>
                          <a:endParaRPr lang="ko-KR" altLang="en-US" dirty="0">
                            <a:solidFill>
                              <a:srgbClr val="C00000"/>
                            </a:solidFill>
                            <a:latin typeface="Times New Roman" panose="02020603050405020304" pitchFamily="18" charset="0"/>
                            <a:cs typeface="Times New Roman" panose="02020603050405020304" pitchFamily="18" charset="0"/>
                          </a:endParaRPr>
                        </a:p>
                      </a:txBody>
                      <a:tcPr marL="84406" marR="84406"/>
                    </a:tc>
                  </a:tr>
                  <a:tr h="370840">
                    <a:tc>
                      <a:txBody>
                        <a:bodyPr/>
                        <a:lstStyle/>
                        <a:p>
                          <a:pPr latinLnBrk="1"/>
                          <a:r>
                            <a:rPr lang="en-US" altLang="ko-KR" dirty="0" smtClean="0">
                              <a:latin typeface="Times New Roman" panose="02020603050405020304" pitchFamily="18" charset="0"/>
                              <a:cs typeface="Times New Roman" panose="02020603050405020304" pitchFamily="18" charset="0"/>
                            </a:rPr>
                            <a:t>State 5</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RX-to-TX</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192</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7.5</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pPr latinLnBrk="1"/>
                          <a:endParaRPr lang="ko-KR" altLang="en-US" dirty="0">
                            <a:solidFill>
                              <a:srgbClr val="C00000"/>
                            </a:solidFill>
                            <a:latin typeface="Times New Roman" panose="02020603050405020304" pitchFamily="18" charset="0"/>
                            <a:cs typeface="Times New Roman" panose="02020603050405020304" pitchFamily="18" charset="0"/>
                          </a:endParaRPr>
                        </a:p>
                      </a:txBody>
                      <a:tcPr marL="84406" marR="84406"/>
                    </a:tc>
                  </a:tr>
                  <a:tr h="370840">
                    <a:tc>
                      <a:txBody>
                        <a:bodyPr/>
                        <a:lstStyle/>
                        <a:p>
                          <a:pPr latinLnBrk="1"/>
                          <a:r>
                            <a:rPr lang="en-US" altLang="ko-KR" dirty="0" smtClean="0">
                              <a:latin typeface="Times New Roman" panose="02020603050405020304" pitchFamily="18" charset="0"/>
                              <a:cs typeface="Times New Roman" panose="02020603050405020304" pitchFamily="18" charset="0"/>
                            </a:rPr>
                            <a:t>State</a:t>
                          </a:r>
                          <a:r>
                            <a:rPr lang="en-US" altLang="ko-KR" baseline="0" dirty="0" smtClean="0">
                              <a:latin typeface="Times New Roman" panose="02020603050405020304" pitchFamily="18" charset="0"/>
                              <a:cs typeface="Times New Roman" panose="02020603050405020304" pitchFamily="18" charset="0"/>
                            </a:rPr>
                            <a:t> 6</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TX</a:t>
                          </a:r>
                          <a:r>
                            <a:rPr lang="en-US" altLang="ko-KR" baseline="0" dirty="0" smtClean="0">
                              <a:latin typeface="Times New Roman" panose="02020603050405020304" pitchFamily="18" charset="0"/>
                              <a:cs typeface="Times New Roman" panose="02020603050405020304" pitchFamily="18" charset="0"/>
                            </a:rPr>
                            <a:t> Active</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variable</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14.5</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pPr latinLnBrk="1"/>
                          <a:endParaRPr lang="ko-KR" altLang="en-US" dirty="0">
                            <a:solidFill>
                              <a:srgbClr val="C00000"/>
                            </a:solidFill>
                            <a:latin typeface="Times New Roman" panose="02020603050405020304" pitchFamily="18" charset="0"/>
                            <a:cs typeface="Times New Roman" panose="02020603050405020304" pitchFamily="18" charset="0"/>
                          </a:endParaRPr>
                        </a:p>
                      </a:txBody>
                      <a:tcPr marL="84406" marR="84406"/>
                    </a:tc>
                  </a:tr>
                  <a:tr h="434975">
                    <a:tc>
                      <a:txBody>
                        <a:bodyPr/>
                        <a:lstStyle/>
                        <a:p>
                          <a:pPr latinLnBrk="1"/>
                          <a:r>
                            <a:rPr lang="en-US" altLang="ko-KR" dirty="0" smtClean="0">
                              <a:latin typeface="Times New Roman" panose="02020603050405020304" pitchFamily="18" charset="0"/>
                              <a:cs typeface="Times New Roman" panose="02020603050405020304" pitchFamily="18" charset="0"/>
                            </a:rPr>
                            <a:t>State</a:t>
                          </a:r>
                          <a:r>
                            <a:rPr lang="en-US" altLang="ko-KR" baseline="0" dirty="0" smtClean="0">
                              <a:latin typeface="Times New Roman" panose="02020603050405020304" pitchFamily="18" charset="0"/>
                              <a:cs typeface="Times New Roman" panose="02020603050405020304" pitchFamily="18" charset="0"/>
                            </a:rPr>
                            <a:t> 7</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Post-processing</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4202.6</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7.5</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endParaRPr lang="ko-KR"/>
                        </a:p>
                      </a:txBody>
                      <a:tcPr marL="84406" marR="84406">
                        <a:blipFill rotWithShape="1">
                          <a:blip r:embed="rId2"/>
                          <a:stretch>
                            <a:fillRect l="-260825" t="-608451" b="-107042"/>
                          </a:stretch>
                        </a:blipFill>
                      </a:tcPr>
                    </a:tc>
                  </a:tr>
                  <a:tr h="370840">
                    <a:tc>
                      <a:txBody>
                        <a:bodyPr/>
                        <a:lstStyle/>
                        <a:p>
                          <a:pPr latinLnBrk="1"/>
                          <a:r>
                            <a:rPr lang="en-US" altLang="ko-KR" dirty="0" smtClean="0">
                              <a:latin typeface="Times New Roman" panose="02020603050405020304" pitchFamily="18" charset="0"/>
                              <a:cs typeface="Times New Roman" panose="02020603050405020304" pitchFamily="18" charset="0"/>
                            </a:rPr>
                            <a:t>State</a:t>
                          </a:r>
                          <a:r>
                            <a:rPr lang="en-US" altLang="ko-KR" baseline="0" dirty="0" smtClean="0">
                              <a:latin typeface="Times New Roman" panose="02020603050405020304" pitchFamily="18" charset="0"/>
                              <a:cs typeface="Times New Roman" panose="02020603050405020304" pitchFamily="18" charset="0"/>
                            </a:rPr>
                            <a:t> 8</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Pre-Sleep</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10</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solidFill>
                                <a:schemeClr val="tx1"/>
                              </a:solidFill>
                              <a:latin typeface="Times New Roman" panose="02020603050405020304" pitchFamily="18" charset="0"/>
                              <a:cs typeface="Times New Roman" panose="02020603050405020304" pitchFamily="18" charset="0"/>
                            </a:rPr>
                            <a:t>0.77</a:t>
                          </a:r>
                          <a:endParaRPr lang="ko-KR" altLang="en-US"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pPr latinLnBrk="1"/>
                          <a:endParaRPr lang="ko-KR" altLang="en-US" dirty="0">
                            <a:solidFill>
                              <a:srgbClr val="C00000"/>
                            </a:solidFill>
                            <a:latin typeface="Times New Roman" panose="02020603050405020304" pitchFamily="18" charset="0"/>
                            <a:cs typeface="Times New Roman" panose="02020603050405020304" pitchFamily="18" charset="0"/>
                          </a:endParaRPr>
                        </a:p>
                      </a:txBody>
                      <a:tcPr marL="84406" marR="84406"/>
                    </a:tc>
                  </a:tr>
                </a:tbl>
              </a:graphicData>
            </a:graphic>
          </p:graphicFrame>
        </mc:Fallback>
      </mc:AlternateContent>
      <p:graphicFrame>
        <p:nvGraphicFramePr>
          <p:cNvPr id="4" name="표 3"/>
          <p:cNvGraphicFramePr>
            <a:graphicFrameLocks noGrp="1"/>
          </p:cNvGraphicFramePr>
          <p:nvPr>
            <p:extLst>
              <p:ext uri="{D42A27DB-BD31-4B8C-83A1-F6EECF244321}">
                <p14:modId xmlns:p14="http://schemas.microsoft.com/office/powerpoint/2010/main" val="2844404393"/>
              </p:ext>
            </p:extLst>
          </p:nvPr>
        </p:nvGraphicFramePr>
        <p:xfrm>
          <a:off x="516775" y="5487388"/>
          <a:ext cx="4626236" cy="741680"/>
        </p:xfrm>
        <a:graphic>
          <a:graphicData uri="http://schemas.openxmlformats.org/drawingml/2006/table">
            <a:tbl>
              <a:tblPr firstRow="1" bandRow="1">
                <a:tableStyleId>{5C22544A-7EE6-4342-B048-85BDC9FD1C3A}</a:tableStyleId>
              </a:tblPr>
              <a:tblGrid>
                <a:gridCol w="989251"/>
                <a:gridCol w="2094906"/>
                <a:gridCol w="1542079"/>
              </a:tblGrid>
              <a:tr h="370840">
                <a:tc>
                  <a:txBody>
                    <a:bodyPr/>
                    <a:lstStyle/>
                    <a:p>
                      <a:pPr latinLnBrk="1"/>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Current [mA]</a:t>
                      </a:r>
                      <a:endParaRPr lang="ko-KR" altLang="en-US" dirty="0">
                        <a:latin typeface="Times New Roman" panose="02020603050405020304" pitchFamily="18" charset="0"/>
                        <a:cs typeface="Times New Roman" panose="02020603050405020304" pitchFamily="18" charset="0"/>
                      </a:endParaRPr>
                    </a:p>
                  </a:txBody>
                  <a:tcPr marL="84406" marR="84406"/>
                </a:tc>
              </a:tr>
              <a:tr h="370840">
                <a:tc>
                  <a:txBody>
                    <a:bodyPr/>
                    <a:lstStyle/>
                    <a:p>
                      <a:pPr latinLnBrk="1"/>
                      <a:r>
                        <a:rPr lang="en-US" altLang="ko-KR" sz="1800" dirty="0" smtClean="0">
                          <a:latin typeface="Times New Roman" panose="02020603050405020304" pitchFamily="18" charset="0"/>
                          <a:cs typeface="Times New Roman" panose="02020603050405020304" pitchFamily="18" charset="0"/>
                        </a:rPr>
                        <a:t>State 9</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Sleep</a:t>
                      </a:r>
                      <a:endParaRPr lang="ko-KR" altLang="en-US" dirty="0">
                        <a:latin typeface="Times New Roman" panose="02020603050405020304" pitchFamily="18" charset="0"/>
                        <a:cs typeface="Times New Roman" panose="02020603050405020304" pitchFamily="18" charset="0"/>
                      </a:endParaRPr>
                    </a:p>
                  </a:txBody>
                  <a:tcPr marL="84406" marR="84406"/>
                </a:tc>
                <a:tc>
                  <a:txBody>
                    <a:bodyPr/>
                    <a:lstStyle/>
                    <a:p>
                      <a:pPr latinLnBrk="1"/>
                      <a:r>
                        <a:rPr lang="en-US" altLang="ko-KR" dirty="0" smtClean="0">
                          <a:latin typeface="Times New Roman" panose="02020603050405020304" pitchFamily="18" charset="0"/>
                          <a:cs typeface="Times New Roman" panose="02020603050405020304" pitchFamily="18" charset="0"/>
                        </a:rPr>
                        <a:t>0.001</a:t>
                      </a:r>
                      <a:endParaRPr lang="ko-KR" altLang="en-US" dirty="0">
                        <a:latin typeface="Times New Roman" panose="02020603050405020304" pitchFamily="18" charset="0"/>
                        <a:cs typeface="Times New Roman" panose="02020603050405020304" pitchFamily="18" charset="0"/>
                      </a:endParaRPr>
                    </a:p>
                  </a:txBody>
                  <a:tcPr marL="84406" marR="84406"/>
                </a:tc>
              </a:tr>
            </a:tbl>
          </a:graphicData>
        </a:graphic>
      </p:graphicFrame>
      <p:sp>
        <p:nvSpPr>
          <p:cNvPr id="17" name="Date Placeholder 3"/>
          <p:cNvSpPr>
            <a:spLocks noGrp="1"/>
          </p:cNvSpPr>
          <p:nvPr>
            <p:ph type="dt" sz="quarter" idx="10"/>
          </p:nvPr>
        </p:nvSpPr>
        <p:spPr>
          <a:xfrm>
            <a:off x="685800" y="377825"/>
            <a:ext cx="160020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400" dirty="0" smtClean="0">
                <a:latin typeface="Times New Roman" pitchFamily="18" charset="0"/>
              </a:rPr>
              <a:t>May 2015</a:t>
            </a:r>
          </a:p>
        </p:txBody>
      </p:sp>
      <p:cxnSp>
        <p:nvCxnSpPr>
          <p:cNvPr id="31" name="직선 화살표 연결선 30"/>
          <p:cNvCxnSpPr/>
          <p:nvPr/>
        </p:nvCxnSpPr>
        <p:spPr bwMode="auto">
          <a:xfrm flipH="1" flipV="1">
            <a:off x="7610475" y="2390775"/>
            <a:ext cx="152400" cy="2771777"/>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32" name="TextBox 31"/>
          <p:cNvSpPr txBox="1"/>
          <p:nvPr/>
        </p:nvSpPr>
        <p:spPr>
          <a:xfrm>
            <a:off x="7787030" y="4896256"/>
            <a:ext cx="1080745" cy="461665"/>
          </a:xfrm>
          <a:prstGeom prst="rect">
            <a:avLst/>
          </a:prstGeom>
          <a:noFill/>
        </p:spPr>
        <p:txBody>
          <a:bodyPr wrap="none" rtlCol="0">
            <a:spAutoFit/>
          </a:bodyPr>
          <a:lstStyle/>
          <a:p>
            <a:r>
              <a:rPr lang="en-US" altLang="ko-KR" sz="1200" dirty="0" smtClean="0"/>
              <a:t>MCU 30 MHz</a:t>
            </a:r>
          </a:p>
          <a:p>
            <a:r>
              <a:rPr lang="en-US" altLang="ko-KR" sz="1200" dirty="0" smtClean="0"/>
              <a:t>MSDU 118 B</a:t>
            </a:r>
            <a:endParaRPr lang="ko-KR" altLang="en-US" sz="1200" dirty="0"/>
          </a:p>
        </p:txBody>
      </p:sp>
      <p:cxnSp>
        <p:nvCxnSpPr>
          <p:cNvPr id="33" name="직선 화살표 연결선 32"/>
          <p:cNvCxnSpPr/>
          <p:nvPr/>
        </p:nvCxnSpPr>
        <p:spPr bwMode="auto">
          <a:xfrm flipH="1" flipV="1">
            <a:off x="7000875" y="4305300"/>
            <a:ext cx="775045" cy="859554"/>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14" name="Slide Number Placeholder 3"/>
          <p:cNvSpPr>
            <a:spLocks noGrp="1"/>
          </p:cNvSpPr>
          <p:nvPr>
            <p:ph type="sldNum" sz="quarter" idx="12"/>
          </p:nvPr>
        </p:nvSpPr>
        <p:spPr>
          <a:xfrm>
            <a:off x="4344988"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a:latin typeface="Times New Roman" pitchFamily="18" charset="0"/>
              </a:rPr>
              <a:t>Slide </a:t>
            </a:r>
            <a:fld id="{3089E93B-7258-4CC0-854C-EFEEBF5C865F}" type="slidenum">
              <a:rPr lang="en-US" altLang="en-US" sz="1200">
                <a:latin typeface="Times New Roman" pitchFamily="18" charset="0"/>
              </a:rPr>
              <a:pPr>
                <a:spcBef>
                  <a:spcPct val="0"/>
                </a:spcBef>
                <a:buFontTx/>
                <a:buNone/>
              </a:pPr>
              <a:t>21</a:t>
            </a:fld>
            <a:endParaRPr lang="en-US" altLang="en-US" sz="1200" dirty="0">
              <a:latin typeface="Times New Roman" pitchFamily="18" charset="0"/>
            </a:endParaRPr>
          </a:p>
        </p:txBody>
      </p:sp>
      <p:sp>
        <p:nvSpPr>
          <p:cNvPr id="11" name="Footer Placeholder 4"/>
          <p:cNvSpPr>
            <a:spLocks noGrp="1"/>
          </p:cNvSpPr>
          <p:nvPr>
            <p:ph type="ftr" sz="quarter" idx="11"/>
          </p:nvPr>
        </p:nvSpPr>
        <p:spPr>
          <a:xfrm>
            <a:off x="5486400" y="6475413"/>
            <a:ext cx="3124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smtClean="0">
                <a:latin typeface="Times New Roman" pitchFamily="18" charset="0"/>
              </a:rPr>
              <a:t>(Kiran </a:t>
            </a:r>
            <a:r>
              <a:rPr lang="en-US" altLang="en-US" sz="1200" dirty="0" err="1" smtClean="0">
                <a:latin typeface="Times New Roman" pitchFamily="18" charset="0"/>
              </a:rPr>
              <a:t>Bynam</a:t>
            </a:r>
            <a:r>
              <a:rPr lang="en-US" altLang="en-US" sz="1200" dirty="0" smtClean="0">
                <a:latin typeface="Times New Roman" pitchFamily="18" charset="0"/>
              </a:rPr>
              <a:t>, </a:t>
            </a:r>
            <a:r>
              <a:rPr lang="en-US" altLang="en-US" sz="1200" dirty="0" err="1" smtClean="0">
                <a:latin typeface="Times New Roman" pitchFamily="18" charset="0"/>
              </a:rPr>
              <a:t>Youngsoo</a:t>
            </a:r>
            <a:r>
              <a:rPr lang="en-US" altLang="en-US" sz="1200" dirty="0" smtClean="0">
                <a:latin typeface="Times New Roman" pitchFamily="18" charset="0"/>
              </a:rPr>
              <a:t> Kim </a:t>
            </a:r>
            <a:r>
              <a:rPr lang="en-US" altLang="en-US" sz="1200" i="1" dirty="0" smtClean="0">
                <a:latin typeface="Times New Roman" pitchFamily="18" charset="0"/>
              </a:rPr>
              <a:t>et.al.</a:t>
            </a:r>
            <a:r>
              <a:rPr lang="en-US" altLang="en-US" sz="1200" dirty="0" smtClean="0">
                <a:latin typeface="Times New Roman" pitchFamily="18" charset="0"/>
              </a:rPr>
              <a:t>, Samsung)</a:t>
            </a:r>
          </a:p>
        </p:txBody>
      </p:sp>
    </p:spTree>
    <p:extLst>
      <p:ext uri="{BB962C8B-B14F-4D97-AF65-F5344CB8AC3E}">
        <p14:creationId xmlns:p14="http://schemas.microsoft.com/office/powerpoint/2010/main" val="17094185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222755" y="683669"/>
            <a:ext cx="8784981" cy="535531"/>
          </a:xfrm>
        </p:spPr>
        <p:txBody>
          <a:bodyPr/>
          <a:lstStyle/>
          <a:p>
            <a:r>
              <a:rPr lang="en-US" dirty="0" smtClean="0"/>
              <a:t>BT LE: </a:t>
            </a:r>
            <a:r>
              <a:rPr lang="en-US" altLang="ko-KR" dirty="0" smtClean="0"/>
              <a:t>MAC Mechanism</a:t>
            </a:r>
            <a:endParaRPr lang="ko-KR" altLang="en-US" dirty="0"/>
          </a:p>
        </p:txBody>
      </p:sp>
      <p:sp>
        <p:nvSpPr>
          <p:cNvPr id="4" name="TextBox 3"/>
          <p:cNvSpPr txBox="1"/>
          <p:nvPr/>
        </p:nvSpPr>
        <p:spPr>
          <a:xfrm>
            <a:off x="430789" y="1457400"/>
            <a:ext cx="2836033" cy="707886"/>
          </a:xfrm>
          <a:prstGeom prst="rect">
            <a:avLst/>
          </a:prstGeom>
          <a:noFill/>
        </p:spPr>
        <p:txBody>
          <a:bodyPr wrap="none" rtlCol="0">
            <a:spAutoFit/>
          </a:bodyPr>
          <a:lstStyle/>
          <a:p>
            <a:pPr marL="182563" indent="-182563">
              <a:buFont typeface="Arial" panose="020B0604020202020204" pitchFamily="34" charset="0"/>
              <a:buChar char="•"/>
            </a:pPr>
            <a:r>
              <a:rPr lang="en-US" sz="1600" b="1" dirty="0" smtClean="0">
                <a:cs typeface="Times New Roman" panose="02020603050405020304" pitchFamily="18" charset="0"/>
              </a:rPr>
              <a:t>Connection Establishment </a:t>
            </a:r>
          </a:p>
          <a:p>
            <a:pPr marL="285750" indent="-285750">
              <a:buFont typeface="Arial" panose="020B0604020202020204" pitchFamily="34" charset="0"/>
              <a:buChar char="•"/>
            </a:pPr>
            <a:endParaRPr lang="en-US" dirty="0" smtClean="0">
              <a:cs typeface="Times New Roman" panose="02020603050405020304" pitchFamily="18" charset="0"/>
            </a:endParaRPr>
          </a:p>
          <a:p>
            <a:pPr marL="285750" indent="-285750">
              <a:buFont typeface="Arial" panose="020B0604020202020204" pitchFamily="34" charset="0"/>
              <a:buChar char="•"/>
            </a:pPr>
            <a:endParaRPr lang="en-US" dirty="0" err="1" smtClean="0">
              <a:cs typeface="Times New Roman" panose="02020603050405020304" pitchFamily="18" charset="0"/>
            </a:endParaRPr>
          </a:p>
        </p:txBody>
      </p:sp>
      <p:cxnSp>
        <p:nvCxnSpPr>
          <p:cNvPr id="8" name="Straight Connector 7"/>
          <p:cNvCxnSpPr/>
          <p:nvPr/>
        </p:nvCxnSpPr>
        <p:spPr bwMode="auto">
          <a:xfrm>
            <a:off x="989760" y="2143413"/>
            <a:ext cx="0" cy="3991350"/>
          </a:xfrm>
          <a:prstGeom prst="line">
            <a:avLst/>
          </a:prstGeom>
          <a:noFill/>
          <a:ln w="19050">
            <a:solidFill>
              <a:schemeClr val="tx1"/>
            </a:solidFill>
            <a:round/>
            <a:headEnd type="none" w="med" len="med"/>
            <a:tailEnd type="none"/>
          </a:ln>
        </p:spPr>
      </p:cxnSp>
      <p:cxnSp>
        <p:nvCxnSpPr>
          <p:cNvPr id="11" name="Straight Connector 10"/>
          <p:cNvCxnSpPr/>
          <p:nvPr/>
        </p:nvCxnSpPr>
        <p:spPr bwMode="auto">
          <a:xfrm>
            <a:off x="2983828" y="2143413"/>
            <a:ext cx="0" cy="3991350"/>
          </a:xfrm>
          <a:prstGeom prst="line">
            <a:avLst/>
          </a:prstGeom>
          <a:noFill/>
          <a:ln w="19050">
            <a:solidFill>
              <a:schemeClr val="tx1"/>
            </a:solidFill>
            <a:round/>
            <a:headEnd type="none" w="med" len="med"/>
            <a:tailEnd type="none"/>
          </a:ln>
        </p:spPr>
      </p:cxnSp>
      <p:sp>
        <p:nvSpPr>
          <p:cNvPr id="14" name="TextBox 13"/>
          <p:cNvSpPr txBox="1"/>
          <p:nvPr/>
        </p:nvSpPr>
        <p:spPr>
          <a:xfrm>
            <a:off x="625790" y="1874646"/>
            <a:ext cx="755335" cy="239904"/>
          </a:xfrm>
          <a:prstGeom prst="rect">
            <a:avLst/>
          </a:prstGeom>
          <a:noFill/>
        </p:spPr>
        <p:txBody>
          <a:bodyPr wrap="none" rtlCol="0">
            <a:spAutoFit/>
          </a:bodyPr>
          <a:lstStyle/>
          <a:p>
            <a:r>
              <a:rPr lang="en-US" dirty="0" smtClean="0">
                <a:latin typeface="+mn-lt"/>
                <a:ea typeface="+mn-ea"/>
              </a:rPr>
              <a:t>Scanner</a:t>
            </a:r>
          </a:p>
        </p:txBody>
      </p:sp>
      <p:sp>
        <p:nvSpPr>
          <p:cNvPr id="15" name="TextBox 14"/>
          <p:cNvSpPr txBox="1"/>
          <p:nvPr/>
        </p:nvSpPr>
        <p:spPr>
          <a:xfrm>
            <a:off x="2529209" y="1874646"/>
            <a:ext cx="918841" cy="239904"/>
          </a:xfrm>
          <a:prstGeom prst="rect">
            <a:avLst/>
          </a:prstGeom>
          <a:noFill/>
        </p:spPr>
        <p:txBody>
          <a:bodyPr wrap="none" rtlCol="0">
            <a:spAutoFit/>
          </a:bodyPr>
          <a:lstStyle/>
          <a:p>
            <a:r>
              <a:rPr lang="en-US" dirty="0" smtClean="0">
                <a:latin typeface="+mn-lt"/>
                <a:ea typeface="+mn-ea"/>
              </a:rPr>
              <a:t>Advertiser </a:t>
            </a:r>
          </a:p>
        </p:txBody>
      </p:sp>
      <p:cxnSp>
        <p:nvCxnSpPr>
          <p:cNvPr id="23" name="Straight Arrow Connector 22"/>
          <p:cNvCxnSpPr/>
          <p:nvPr/>
        </p:nvCxnSpPr>
        <p:spPr bwMode="auto">
          <a:xfrm flipH="1">
            <a:off x="989760" y="2455237"/>
            <a:ext cx="1994068" cy="0"/>
          </a:xfrm>
          <a:prstGeom prst="straightConnector1">
            <a:avLst/>
          </a:prstGeom>
          <a:noFill/>
          <a:ln w="19050">
            <a:solidFill>
              <a:schemeClr val="tx1"/>
            </a:solidFill>
            <a:round/>
            <a:headEnd type="none" w="med" len="med"/>
            <a:tailEnd type="arrow"/>
          </a:ln>
        </p:spPr>
      </p:cxnSp>
      <p:cxnSp>
        <p:nvCxnSpPr>
          <p:cNvPr id="24" name="Straight Arrow Connector 23"/>
          <p:cNvCxnSpPr/>
          <p:nvPr/>
        </p:nvCxnSpPr>
        <p:spPr bwMode="auto">
          <a:xfrm flipH="1">
            <a:off x="989760" y="2829426"/>
            <a:ext cx="1994068" cy="0"/>
          </a:xfrm>
          <a:prstGeom prst="straightConnector1">
            <a:avLst/>
          </a:prstGeom>
          <a:noFill/>
          <a:ln w="19050">
            <a:solidFill>
              <a:schemeClr val="tx1"/>
            </a:solidFill>
            <a:round/>
            <a:headEnd type="none" w="med" len="med"/>
            <a:tailEnd type="arrow"/>
          </a:ln>
        </p:spPr>
      </p:cxnSp>
      <p:cxnSp>
        <p:nvCxnSpPr>
          <p:cNvPr id="26" name="Straight Arrow Connector 25"/>
          <p:cNvCxnSpPr/>
          <p:nvPr/>
        </p:nvCxnSpPr>
        <p:spPr bwMode="auto">
          <a:xfrm>
            <a:off x="989760" y="3175452"/>
            <a:ext cx="1994068" cy="0"/>
          </a:xfrm>
          <a:prstGeom prst="straightConnector1">
            <a:avLst/>
          </a:prstGeom>
          <a:noFill/>
          <a:ln w="19050">
            <a:solidFill>
              <a:schemeClr val="tx1"/>
            </a:solidFill>
            <a:round/>
            <a:headEnd type="none" w="med" len="med"/>
            <a:tailEnd type="arrow"/>
          </a:ln>
        </p:spPr>
      </p:cxnSp>
      <p:sp>
        <p:nvSpPr>
          <p:cNvPr id="27" name="TextBox 26"/>
          <p:cNvSpPr txBox="1"/>
          <p:nvPr/>
        </p:nvSpPr>
        <p:spPr>
          <a:xfrm>
            <a:off x="1787387" y="2205779"/>
            <a:ext cx="516488" cy="276999"/>
          </a:xfrm>
          <a:prstGeom prst="rect">
            <a:avLst/>
          </a:prstGeom>
          <a:noFill/>
        </p:spPr>
        <p:txBody>
          <a:bodyPr wrap="none" rtlCol="0">
            <a:spAutoFit/>
          </a:bodyPr>
          <a:lstStyle/>
          <a:p>
            <a:r>
              <a:rPr lang="en-US" dirty="0" smtClean="0">
                <a:cs typeface="Times New Roman" panose="02020603050405020304" pitchFamily="18" charset="0"/>
              </a:rPr>
              <a:t>ADV</a:t>
            </a:r>
          </a:p>
        </p:txBody>
      </p:sp>
      <p:sp>
        <p:nvSpPr>
          <p:cNvPr id="29" name="TextBox 28"/>
          <p:cNvSpPr txBox="1"/>
          <p:nvPr/>
        </p:nvSpPr>
        <p:spPr>
          <a:xfrm>
            <a:off x="1787387" y="2579968"/>
            <a:ext cx="516488" cy="276999"/>
          </a:xfrm>
          <a:prstGeom prst="rect">
            <a:avLst/>
          </a:prstGeom>
          <a:noFill/>
        </p:spPr>
        <p:txBody>
          <a:bodyPr wrap="none" rtlCol="0">
            <a:spAutoFit/>
          </a:bodyPr>
          <a:lstStyle/>
          <a:p>
            <a:r>
              <a:rPr lang="en-US" dirty="0" smtClean="0">
                <a:cs typeface="Times New Roman" panose="02020603050405020304" pitchFamily="18" charset="0"/>
              </a:rPr>
              <a:t>ADV</a:t>
            </a:r>
          </a:p>
        </p:txBody>
      </p:sp>
      <p:sp>
        <p:nvSpPr>
          <p:cNvPr id="30" name="TextBox 29"/>
          <p:cNvSpPr txBox="1"/>
          <p:nvPr/>
        </p:nvSpPr>
        <p:spPr>
          <a:xfrm>
            <a:off x="1587980" y="3186516"/>
            <a:ext cx="893193" cy="276999"/>
          </a:xfrm>
          <a:prstGeom prst="rect">
            <a:avLst/>
          </a:prstGeom>
          <a:noFill/>
        </p:spPr>
        <p:txBody>
          <a:bodyPr wrap="none" rtlCol="0">
            <a:spAutoFit/>
          </a:bodyPr>
          <a:lstStyle/>
          <a:p>
            <a:r>
              <a:rPr lang="en-US" dirty="0" smtClean="0">
                <a:cs typeface="Times New Roman" panose="02020603050405020304" pitchFamily="18" charset="0"/>
              </a:rPr>
              <a:t>CON_REQ</a:t>
            </a:r>
          </a:p>
        </p:txBody>
      </p:sp>
      <p:sp>
        <p:nvSpPr>
          <p:cNvPr id="31" name="Right Brace 30"/>
          <p:cNvSpPr/>
          <p:nvPr/>
        </p:nvSpPr>
        <p:spPr bwMode="auto">
          <a:xfrm>
            <a:off x="3009406" y="4709637"/>
            <a:ext cx="416688" cy="249459"/>
          </a:xfrm>
          <a:prstGeom prst="rightBrace">
            <a:avLst/>
          </a:prstGeom>
          <a:noFill/>
          <a:ln w="19050">
            <a:solidFill>
              <a:schemeClr val="tx1"/>
            </a:solidFill>
            <a:round/>
            <a:headEnd type="none" w="med" len="med"/>
            <a:tailEnd type="none"/>
          </a:ln>
        </p:spPr>
        <p:txBody>
          <a:bodyPr rtlCol="0" anchor="ctr"/>
          <a:lstStyle/>
          <a:p>
            <a:pPr algn="ctr"/>
            <a:endParaRPr lang="en-US">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2" name="TextBox 31"/>
              <p:cNvSpPr txBox="1"/>
              <p:nvPr/>
            </p:nvSpPr>
            <p:spPr>
              <a:xfrm>
                <a:off x="3426094" y="4709638"/>
                <a:ext cx="497829" cy="276999"/>
              </a:xfrm>
              <a:prstGeom prst="rect">
                <a:avLst/>
              </a:prstGeom>
              <a:noFill/>
            </p:spPr>
            <p:txBody>
              <a:bodyPr wrap="none" rtlCol="0">
                <a:spAutoFit/>
              </a:bodyPr>
              <a:lstStyle/>
              <a:p>
                <a14:m>
                  <m:oMath xmlns:m="http://schemas.openxmlformats.org/officeDocument/2006/math">
                    <m:sSub>
                      <m:sSubPr>
                        <m:ctrlPr>
                          <a:rPr lang="en-US" b="0" i="1" smtClean="0">
                            <a:latin typeface="Cambria Math" charset="0"/>
                          </a:rPr>
                        </m:ctrlPr>
                      </m:sSubPr>
                      <m:e>
                        <m:r>
                          <a:rPr lang="en-US" b="0" i="1" smtClean="0">
                            <a:latin typeface="Cambria Math"/>
                          </a:rPr>
                          <m:t>𝑑</m:t>
                        </m:r>
                      </m:e>
                      <m:sub>
                        <m:r>
                          <a:rPr lang="en-US" b="0" i="1" smtClean="0">
                            <a:latin typeface="Cambria Math"/>
                          </a:rPr>
                          <m:t>𝐼𝐹𝑆</m:t>
                        </m:r>
                      </m:sub>
                    </m:sSub>
                  </m:oMath>
                </a14:m>
                <a:r>
                  <a:rPr lang="en-US" dirty="0" smtClean="0">
                    <a:cs typeface="Times New Roman" panose="02020603050405020304" pitchFamily="18" charset="0"/>
                  </a:rPr>
                  <a:t> </a:t>
                </a:r>
                <a:endParaRPr lang="en-US" dirty="0" err="1" smtClean="0">
                  <a:cs typeface="Times New Roman" panose="02020603050405020304" pitchFamily="18" charset="0"/>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3426094" y="4709638"/>
                <a:ext cx="497829" cy="276999"/>
              </a:xfrm>
              <a:prstGeom prst="rect">
                <a:avLst/>
              </a:prstGeom>
              <a:blipFill rotWithShape="1">
                <a:blip r:embed="rId2"/>
                <a:stretch>
                  <a:fillRect/>
                </a:stretch>
              </a:blipFill>
            </p:spPr>
            <p:txBody>
              <a:bodyPr/>
              <a:lstStyle/>
              <a:p>
                <a:r>
                  <a:rPr lang="ko-KR" altLang="en-US">
                    <a:noFill/>
                  </a:rPr>
                  <a:t> </a:t>
                </a:r>
              </a:p>
            </p:txBody>
          </p:sp>
        </mc:Fallback>
      </mc:AlternateContent>
      <p:sp>
        <p:nvSpPr>
          <p:cNvPr id="33" name="Right Brace 32"/>
          <p:cNvSpPr/>
          <p:nvPr/>
        </p:nvSpPr>
        <p:spPr bwMode="auto">
          <a:xfrm>
            <a:off x="3022195" y="2455237"/>
            <a:ext cx="416688" cy="374189"/>
          </a:xfrm>
          <a:prstGeom prst="rightBrace">
            <a:avLst/>
          </a:prstGeom>
          <a:noFill/>
          <a:ln w="19050">
            <a:solidFill>
              <a:schemeClr val="tx1"/>
            </a:solidFill>
            <a:round/>
            <a:headEnd type="none" w="med" len="med"/>
            <a:tailEnd type="none"/>
          </a:ln>
        </p:spPr>
        <p:txBody>
          <a:bodyPr rtlCol="0" anchor="ctr"/>
          <a:lstStyle/>
          <a:p>
            <a:pPr algn="ctr"/>
            <a:endParaRPr lang="en-US">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4" name="TextBox 33"/>
              <p:cNvSpPr txBox="1"/>
              <p:nvPr/>
            </p:nvSpPr>
            <p:spPr>
              <a:xfrm>
                <a:off x="3421010" y="2518370"/>
                <a:ext cx="373179"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a:rPr>
                            <m:t>𝑇</m:t>
                          </m:r>
                        </m:e>
                        <m:sub>
                          <m:r>
                            <a:rPr lang="en-US" b="0" i="1" smtClean="0">
                              <a:latin typeface="Cambria Math"/>
                            </a:rPr>
                            <m:t>𝑎</m:t>
                          </m:r>
                        </m:sub>
                      </m:sSub>
                    </m:oMath>
                  </m:oMathPara>
                </a14:m>
                <a:endParaRPr lang="en-US" dirty="0" err="1" smtClean="0">
                  <a:cs typeface="Times New Roman" panose="02020603050405020304" pitchFamily="18"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3421010" y="2518370"/>
                <a:ext cx="373179" cy="276999"/>
              </a:xfrm>
              <a:prstGeom prst="rect">
                <a:avLst/>
              </a:prstGeom>
              <a:blipFill rotWithShape="1">
                <a:blip r:embed="rId3"/>
                <a:stretch>
                  <a:fillRect/>
                </a:stretch>
              </a:blipFill>
            </p:spPr>
            <p:txBody>
              <a:bodyPr/>
              <a:lstStyle/>
              <a:p>
                <a:r>
                  <a:rPr lang="ko-KR" altLang="en-US">
                    <a:noFill/>
                  </a:rPr>
                  <a:t> </a:t>
                </a:r>
              </a:p>
            </p:txBody>
          </p:sp>
        </mc:Fallback>
      </mc:AlternateContent>
      <p:cxnSp>
        <p:nvCxnSpPr>
          <p:cNvPr id="36" name="Straight Arrow Connector 35"/>
          <p:cNvCxnSpPr/>
          <p:nvPr/>
        </p:nvCxnSpPr>
        <p:spPr bwMode="auto">
          <a:xfrm>
            <a:off x="989760" y="4700372"/>
            <a:ext cx="1994068" cy="0"/>
          </a:xfrm>
          <a:prstGeom prst="straightConnector1">
            <a:avLst/>
          </a:prstGeom>
          <a:noFill/>
          <a:ln w="19050">
            <a:solidFill>
              <a:schemeClr val="tx1"/>
            </a:solidFill>
            <a:round/>
            <a:headEnd type="none" w="med" len="med"/>
            <a:tailEnd type="arrow"/>
          </a:ln>
        </p:spPr>
      </p:cxnSp>
      <p:cxnSp>
        <p:nvCxnSpPr>
          <p:cNvPr id="40" name="Straight Arrow Connector 39"/>
          <p:cNvCxnSpPr/>
          <p:nvPr/>
        </p:nvCxnSpPr>
        <p:spPr bwMode="auto">
          <a:xfrm flipH="1">
            <a:off x="989760" y="4949831"/>
            <a:ext cx="1994068" cy="0"/>
          </a:xfrm>
          <a:prstGeom prst="straightConnector1">
            <a:avLst/>
          </a:prstGeom>
          <a:noFill/>
          <a:ln w="19050">
            <a:solidFill>
              <a:schemeClr val="tx1"/>
            </a:solidFill>
            <a:round/>
            <a:headEnd type="none" w="med" len="med"/>
            <a:tailEnd type="arrow"/>
          </a:ln>
        </p:spPr>
      </p:cxnSp>
      <p:sp>
        <p:nvSpPr>
          <p:cNvPr id="41" name="TextBox 40"/>
          <p:cNvSpPr txBox="1"/>
          <p:nvPr/>
        </p:nvSpPr>
        <p:spPr>
          <a:xfrm>
            <a:off x="1578526" y="4433812"/>
            <a:ext cx="843501" cy="276999"/>
          </a:xfrm>
          <a:prstGeom prst="rect">
            <a:avLst/>
          </a:prstGeom>
          <a:noFill/>
        </p:spPr>
        <p:txBody>
          <a:bodyPr wrap="none" rtlCol="0">
            <a:spAutoFit/>
          </a:bodyPr>
          <a:lstStyle/>
          <a:p>
            <a:r>
              <a:rPr lang="en-US" dirty="0" smtClean="0">
                <a:cs typeface="Times New Roman" panose="02020603050405020304" pitchFamily="18" charset="0"/>
              </a:rPr>
              <a:t>EVENT_1</a:t>
            </a:r>
          </a:p>
        </p:txBody>
      </p:sp>
      <p:sp>
        <p:nvSpPr>
          <p:cNvPr id="42" name="TextBox 41"/>
          <p:cNvSpPr txBox="1"/>
          <p:nvPr/>
        </p:nvSpPr>
        <p:spPr>
          <a:xfrm>
            <a:off x="1673930" y="4995096"/>
            <a:ext cx="508473" cy="276999"/>
          </a:xfrm>
          <a:prstGeom prst="rect">
            <a:avLst/>
          </a:prstGeom>
          <a:noFill/>
        </p:spPr>
        <p:txBody>
          <a:bodyPr wrap="none" rtlCol="0">
            <a:spAutoFit/>
          </a:bodyPr>
          <a:lstStyle/>
          <a:p>
            <a:r>
              <a:rPr lang="en-US" dirty="0" smtClean="0">
                <a:cs typeface="Times New Roman" panose="02020603050405020304" pitchFamily="18" charset="0"/>
              </a:rPr>
              <a:t>ACK</a:t>
            </a:r>
          </a:p>
        </p:txBody>
      </p:sp>
      <p:cxnSp>
        <p:nvCxnSpPr>
          <p:cNvPr id="44" name="Straight Connector 43"/>
          <p:cNvCxnSpPr/>
          <p:nvPr/>
        </p:nvCxnSpPr>
        <p:spPr bwMode="auto">
          <a:xfrm>
            <a:off x="989760" y="4388547"/>
            <a:ext cx="1994068" cy="0"/>
          </a:xfrm>
          <a:prstGeom prst="line">
            <a:avLst/>
          </a:prstGeom>
          <a:noFill/>
          <a:ln w="19050">
            <a:solidFill>
              <a:schemeClr val="tx1"/>
            </a:solidFill>
            <a:prstDash val="dash"/>
            <a:round/>
            <a:headEnd type="none" w="med" len="med"/>
            <a:tailEnd type="none"/>
          </a:ln>
        </p:spPr>
      </p:cxnSp>
      <p:cxnSp>
        <p:nvCxnSpPr>
          <p:cNvPr id="46" name="Straight Arrow Connector 45"/>
          <p:cNvCxnSpPr/>
          <p:nvPr/>
        </p:nvCxnSpPr>
        <p:spPr bwMode="auto">
          <a:xfrm>
            <a:off x="3183234" y="3186516"/>
            <a:ext cx="0" cy="1202033"/>
          </a:xfrm>
          <a:prstGeom prst="straightConnector1">
            <a:avLst/>
          </a:prstGeom>
          <a:noFill/>
          <a:ln w="19050">
            <a:solidFill>
              <a:schemeClr val="tx1"/>
            </a:solidFill>
            <a:round/>
            <a:headEnd type="arrow" w="med" len="med"/>
            <a:tailEnd type="arrow"/>
          </a:ln>
        </p:spPr>
      </p:cxnSp>
      <mc:AlternateContent xmlns:mc="http://schemas.openxmlformats.org/markup-compatibility/2006" xmlns:a14="http://schemas.microsoft.com/office/drawing/2010/main">
        <mc:Choice Requires="a14">
          <p:sp>
            <p:nvSpPr>
              <p:cNvPr id="48" name="TextBox 47"/>
              <p:cNvSpPr txBox="1"/>
              <p:nvPr/>
            </p:nvSpPr>
            <p:spPr>
              <a:xfrm>
                <a:off x="3183234" y="3498340"/>
                <a:ext cx="120116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a:rPr>
                            <m:t>𝑑</m:t>
                          </m:r>
                        </m:e>
                        <m:sub>
                          <m:r>
                            <a:rPr lang="en-US" b="0" i="1" smtClean="0">
                              <a:latin typeface="Cambria Math"/>
                            </a:rPr>
                            <m:t>𝑡𝑤𝑜</m:t>
                          </m:r>
                        </m:sub>
                      </m:sSub>
                      <m:r>
                        <a:rPr lang="en-US" b="0" i="1" smtClean="0">
                          <a:latin typeface="Cambria Math"/>
                        </a:rPr>
                        <m:t>+1.25</m:t>
                      </m:r>
                      <m:r>
                        <a:rPr lang="en-US" b="0" i="1" smtClean="0">
                          <a:latin typeface="Cambria Math"/>
                        </a:rPr>
                        <m:t>𝑚𝑠</m:t>
                      </m:r>
                    </m:oMath>
                  </m:oMathPara>
                </a14:m>
                <a:endParaRPr lang="en-US" dirty="0" err="1" smtClean="0">
                  <a:cs typeface="Times New Roman" panose="02020603050405020304" pitchFamily="18" charset="0"/>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3183234" y="3498340"/>
                <a:ext cx="1201162" cy="276999"/>
              </a:xfrm>
              <a:prstGeom prst="rect">
                <a:avLst/>
              </a:prstGeom>
              <a:blipFill rotWithShape="1">
                <a:blip r:embed="rId4"/>
                <a:stretch>
                  <a:fillRect/>
                </a:stretch>
              </a:blipFill>
            </p:spPr>
            <p:txBody>
              <a:bodyPr/>
              <a:lstStyle/>
              <a:p>
                <a:r>
                  <a:rPr lang="ko-KR" altLang="en-US">
                    <a:noFill/>
                  </a:rPr>
                  <a:t> </a:t>
                </a:r>
              </a:p>
            </p:txBody>
          </p:sp>
        </mc:Fallback>
      </mc:AlternateContent>
      <p:sp>
        <p:nvSpPr>
          <p:cNvPr id="49" name="Right Brace 48"/>
          <p:cNvSpPr/>
          <p:nvPr/>
        </p:nvSpPr>
        <p:spPr bwMode="auto">
          <a:xfrm>
            <a:off x="2983828" y="2841059"/>
            <a:ext cx="416688" cy="249459"/>
          </a:xfrm>
          <a:prstGeom prst="rightBrace">
            <a:avLst/>
          </a:prstGeom>
          <a:noFill/>
          <a:ln w="19050">
            <a:solidFill>
              <a:schemeClr val="tx1"/>
            </a:solidFill>
            <a:round/>
            <a:headEnd type="none" w="med" len="med"/>
            <a:tailEnd type="none"/>
          </a:ln>
        </p:spPr>
        <p:txBody>
          <a:bodyPr rtlCol="0" anchor="ctr"/>
          <a:lstStyle/>
          <a:p>
            <a:pPr algn="ctr"/>
            <a:endParaRPr lang="en-US">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0" name="TextBox 49"/>
              <p:cNvSpPr txBox="1"/>
              <p:nvPr/>
            </p:nvSpPr>
            <p:spPr>
              <a:xfrm>
                <a:off x="3400516" y="2841060"/>
                <a:ext cx="497829" cy="276999"/>
              </a:xfrm>
              <a:prstGeom prst="rect">
                <a:avLst/>
              </a:prstGeom>
              <a:noFill/>
            </p:spPr>
            <p:txBody>
              <a:bodyPr wrap="none" rtlCol="0">
                <a:spAutoFit/>
              </a:bodyPr>
              <a:lstStyle/>
              <a:p>
                <a14:m>
                  <m:oMath xmlns:m="http://schemas.openxmlformats.org/officeDocument/2006/math">
                    <m:sSub>
                      <m:sSubPr>
                        <m:ctrlPr>
                          <a:rPr lang="en-US" b="0" i="1" smtClean="0">
                            <a:latin typeface="Cambria Math" charset="0"/>
                          </a:rPr>
                        </m:ctrlPr>
                      </m:sSubPr>
                      <m:e>
                        <m:r>
                          <a:rPr lang="en-US" b="0" i="1" smtClean="0">
                            <a:latin typeface="Cambria Math"/>
                          </a:rPr>
                          <m:t>𝑑</m:t>
                        </m:r>
                      </m:e>
                      <m:sub>
                        <m:r>
                          <a:rPr lang="en-US" b="0" i="1" smtClean="0">
                            <a:latin typeface="Cambria Math"/>
                          </a:rPr>
                          <m:t>𝐼𝐹𝑆</m:t>
                        </m:r>
                      </m:sub>
                    </m:sSub>
                  </m:oMath>
                </a14:m>
                <a:r>
                  <a:rPr lang="en-US" dirty="0" smtClean="0">
                    <a:cs typeface="Times New Roman" panose="02020603050405020304" pitchFamily="18" charset="0"/>
                  </a:rPr>
                  <a:t> </a:t>
                </a:r>
                <a:endParaRPr lang="en-US" dirty="0" err="1" smtClean="0">
                  <a:cs typeface="Times New Roman" panose="02020603050405020304" pitchFamily="18" charset="0"/>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3400516" y="2841060"/>
                <a:ext cx="497829" cy="276999"/>
              </a:xfrm>
              <a:prstGeom prst="rect">
                <a:avLst/>
              </a:prstGeom>
              <a:blipFill rotWithShape="1">
                <a:blip r:embed="rId5"/>
                <a:stretch>
                  <a:fillRect/>
                </a:stretch>
              </a:blipFill>
            </p:spPr>
            <p:txBody>
              <a:bodyPr/>
              <a:lstStyle/>
              <a:p>
                <a:r>
                  <a:rPr lang="ko-KR" altLang="en-US">
                    <a:noFill/>
                  </a:rPr>
                  <a:t> </a:t>
                </a:r>
              </a:p>
            </p:txBody>
          </p:sp>
        </mc:Fallback>
      </mc:AlternateContent>
      <p:cxnSp>
        <p:nvCxnSpPr>
          <p:cNvPr id="51" name="Straight Connector 50"/>
          <p:cNvCxnSpPr/>
          <p:nvPr/>
        </p:nvCxnSpPr>
        <p:spPr bwMode="auto">
          <a:xfrm>
            <a:off x="989760" y="5386385"/>
            <a:ext cx="1994068" cy="0"/>
          </a:xfrm>
          <a:prstGeom prst="line">
            <a:avLst/>
          </a:prstGeom>
          <a:noFill/>
          <a:ln w="19050">
            <a:solidFill>
              <a:schemeClr val="tx1"/>
            </a:solidFill>
            <a:prstDash val="dash"/>
            <a:round/>
            <a:headEnd type="none" w="med" len="med"/>
            <a:tailEnd type="none"/>
          </a:ln>
        </p:spPr>
      </p:cxnSp>
      <p:cxnSp>
        <p:nvCxnSpPr>
          <p:cNvPr id="54" name="Straight Arrow Connector 53"/>
          <p:cNvCxnSpPr/>
          <p:nvPr/>
        </p:nvCxnSpPr>
        <p:spPr bwMode="auto">
          <a:xfrm>
            <a:off x="3854565" y="4496177"/>
            <a:ext cx="0" cy="952573"/>
          </a:xfrm>
          <a:prstGeom prst="straightConnector1">
            <a:avLst/>
          </a:prstGeom>
          <a:noFill/>
          <a:ln w="19050">
            <a:solidFill>
              <a:schemeClr val="tx1"/>
            </a:solidFill>
            <a:round/>
            <a:headEnd type="arrow" w="med" len="med"/>
            <a:tailEnd type="arrow"/>
          </a:ln>
        </p:spPr>
      </p:cxnSp>
      <mc:AlternateContent xmlns:mc="http://schemas.openxmlformats.org/markup-compatibility/2006" xmlns:a14="http://schemas.microsoft.com/office/drawing/2010/main">
        <mc:Choice Requires="a14">
          <p:sp>
            <p:nvSpPr>
              <p:cNvPr id="56" name="TextBox 55"/>
              <p:cNvSpPr txBox="1"/>
              <p:nvPr/>
            </p:nvSpPr>
            <p:spPr>
              <a:xfrm>
                <a:off x="3840842" y="4771003"/>
                <a:ext cx="463204"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a:rPr>
                            <m:t>𝑑</m:t>
                          </m:r>
                        </m:e>
                        <m:sub>
                          <m:r>
                            <a:rPr lang="en-US" b="0" i="1" smtClean="0">
                              <a:latin typeface="Cambria Math"/>
                            </a:rPr>
                            <m:t>𝑡𝑤</m:t>
                          </m:r>
                        </m:sub>
                      </m:sSub>
                    </m:oMath>
                  </m:oMathPara>
                </a14:m>
                <a:endParaRPr lang="en-US" dirty="0" err="1" smtClean="0">
                  <a:cs typeface="Times New Roman" panose="02020603050405020304" pitchFamily="18" charset="0"/>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3840842" y="4771003"/>
                <a:ext cx="463204" cy="276999"/>
              </a:xfrm>
              <a:prstGeom prst="rect">
                <a:avLst/>
              </a:prstGeom>
              <a:blipFill rotWithShape="1">
                <a:blip r:embed="rId6"/>
                <a:stretch>
                  <a:fillRect/>
                </a:stretch>
              </a:blipFill>
            </p:spPr>
            <p:txBody>
              <a:bodyPr/>
              <a:lstStyle/>
              <a:p>
                <a:r>
                  <a:rPr lang="ko-KR" altLang="en-US">
                    <a:noFill/>
                  </a:rPr>
                  <a:t> </a:t>
                </a:r>
              </a:p>
            </p:txBody>
          </p:sp>
        </mc:Fallback>
      </mc:AlternateContent>
      <p:cxnSp>
        <p:nvCxnSpPr>
          <p:cNvPr id="38" name="Straight Connector 37"/>
          <p:cNvCxnSpPr/>
          <p:nvPr/>
        </p:nvCxnSpPr>
        <p:spPr bwMode="auto">
          <a:xfrm>
            <a:off x="5702270" y="2143413"/>
            <a:ext cx="3541" cy="3928985"/>
          </a:xfrm>
          <a:prstGeom prst="line">
            <a:avLst/>
          </a:prstGeom>
          <a:noFill/>
          <a:ln w="19050">
            <a:solidFill>
              <a:schemeClr val="tx1"/>
            </a:solidFill>
            <a:round/>
            <a:headEnd type="none" w="med" len="med"/>
            <a:tailEnd type="none"/>
          </a:ln>
        </p:spPr>
      </p:cxnSp>
      <p:cxnSp>
        <p:nvCxnSpPr>
          <p:cNvPr id="39" name="Straight Connector 38"/>
          <p:cNvCxnSpPr/>
          <p:nvPr/>
        </p:nvCxnSpPr>
        <p:spPr bwMode="auto">
          <a:xfrm>
            <a:off x="7496931" y="2143413"/>
            <a:ext cx="0" cy="3928985"/>
          </a:xfrm>
          <a:prstGeom prst="line">
            <a:avLst/>
          </a:prstGeom>
          <a:noFill/>
          <a:ln w="19050">
            <a:solidFill>
              <a:schemeClr val="tx1"/>
            </a:solidFill>
            <a:round/>
            <a:headEnd type="none" w="med" len="med"/>
            <a:tailEnd type="none"/>
          </a:ln>
        </p:spPr>
      </p:cxnSp>
      <p:cxnSp>
        <p:nvCxnSpPr>
          <p:cNvPr id="47" name="Straight Arrow Connector 46"/>
          <p:cNvCxnSpPr/>
          <p:nvPr/>
        </p:nvCxnSpPr>
        <p:spPr bwMode="auto">
          <a:xfrm>
            <a:off x="5705811" y="2517602"/>
            <a:ext cx="1791120" cy="0"/>
          </a:xfrm>
          <a:prstGeom prst="straightConnector1">
            <a:avLst/>
          </a:prstGeom>
          <a:noFill/>
          <a:ln w="19050">
            <a:solidFill>
              <a:schemeClr val="tx1"/>
            </a:solidFill>
            <a:round/>
            <a:headEnd type="none" w="med" len="med"/>
            <a:tailEnd type="arrow"/>
          </a:ln>
        </p:spPr>
      </p:cxnSp>
      <p:cxnSp>
        <p:nvCxnSpPr>
          <p:cNvPr id="52" name="Straight Arrow Connector 51"/>
          <p:cNvCxnSpPr/>
          <p:nvPr/>
        </p:nvCxnSpPr>
        <p:spPr bwMode="auto">
          <a:xfrm flipH="1">
            <a:off x="5705811" y="2767062"/>
            <a:ext cx="1791120" cy="0"/>
          </a:xfrm>
          <a:prstGeom prst="straightConnector1">
            <a:avLst/>
          </a:prstGeom>
          <a:noFill/>
          <a:ln w="19050">
            <a:solidFill>
              <a:schemeClr val="tx1"/>
            </a:solidFill>
            <a:round/>
            <a:headEnd type="none" w="med" len="med"/>
            <a:tailEnd type="arrow"/>
          </a:ln>
        </p:spPr>
      </p:cxnSp>
      <p:cxnSp>
        <p:nvCxnSpPr>
          <p:cNvPr id="53" name="Straight Arrow Connector 52"/>
          <p:cNvCxnSpPr/>
          <p:nvPr/>
        </p:nvCxnSpPr>
        <p:spPr bwMode="auto">
          <a:xfrm>
            <a:off x="5702270" y="3951994"/>
            <a:ext cx="1794661" cy="0"/>
          </a:xfrm>
          <a:prstGeom prst="straightConnector1">
            <a:avLst/>
          </a:prstGeom>
          <a:noFill/>
          <a:ln w="19050">
            <a:solidFill>
              <a:schemeClr val="tx1"/>
            </a:solidFill>
            <a:round/>
            <a:headEnd type="none" w="med" len="med"/>
            <a:tailEnd type="arrow"/>
          </a:ln>
        </p:spPr>
      </p:cxnSp>
      <p:cxnSp>
        <p:nvCxnSpPr>
          <p:cNvPr id="55" name="Straight Arrow Connector 54"/>
          <p:cNvCxnSpPr/>
          <p:nvPr/>
        </p:nvCxnSpPr>
        <p:spPr bwMode="auto">
          <a:xfrm flipH="1">
            <a:off x="5705811" y="4201453"/>
            <a:ext cx="1791120" cy="0"/>
          </a:xfrm>
          <a:prstGeom prst="straightConnector1">
            <a:avLst/>
          </a:prstGeom>
          <a:noFill/>
          <a:ln w="19050">
            <a:solidFill>
              <a:schemeClr val="tx1"/>
            </a:solidFill>
            <a:round/>
            <a:headEnd type="none" w="med" len="med"/>
            <a:tailEnd type="arrow"/>
          </a:ln>
        </p:spPr>
      </p:cxnSp>
      <p:cxnSp>
        <p:nvCxnSpPr>
          <p:cNvPr id="58" name="Straight Arrow Connector 57"/>
          <p:cNvCxnSpPr/>
          <p:nvPr/>
        </p:nvCxnSpPr>
        <p:spPr bwMode="auto">
          <a:xfrm>
            <a:off x="5702270" y="5386385"/>
            <a:ext cx="1794661" cy="0"/>
          </a:xfrm>
          <a:prstGeom prst="straightConnector1">
            <a:avLst/>
          </a:prstGeom>
          <a:noFill/>
          <a:ln w="19050">
            <a:solidFill>
              <a:schemeClr val="tx1"/>
            </a:solidFill>
            <a:round/>
            <a:headEnd type="none" w="med" len="med"/>
            <a:tailEnd type="arrow"/>
          </a:ln>
        </p:spPr>
      </p:cxnSp>
      <p:cxnSp>
        <p:nvCxnSpPr>
          <p:cNvPr id="59" name="Straight Arrow Connector 58"/>
          <p:cNvCxnSpPr/>
          <p:nvPr/>
        </p:nvCxnSpPr>
        <p:spPr bwMode="auto">
          <a:xfrm flipH="1">
            <a:off x="5705811" y="5635844"/>
            <a:ext cx="1791120" cy="0"/>
          </a:xfrm>
          <a:prstGeom prst="straightConnector1">
            <a:avLst/>
          </a:prstGeom>
          <a:noFill/>
          <a:ln w="19050">
            <a:solidFill>
              <a:schemeClr val="tx1"/>
            </a:solidFill>
            <a:round/>
            <a:headEnd type="none" w="med" len="med"/>
            <a:tailEnd type="arrow"/>
          </a:ln>
        </p:spPr>
      </p:cxnSp>
      <p:cxnSp>
        <p:nvCxnSpPr>
          <p:cNvPr id="60" name="Straight Arrow Connector 59"/>
          <p:cNvCxnSpPr/>
          <p:nvPr/>
        </p:nvCxnSpPr>
        <p:spPr bwMode="auto">
          <a:xfrm>
            <a:off x="7563400" y="2455237"/>
            <a:ext cx="9466" cy="1496756"/>
          </a:xfrm>
          <a:prstGeom prst="straightConnector1">
            <a:avLst/>
          </a:prstGeom>
          <a:noFill/>
          <a:ln w="19050">
            <a:solidFill>
              <a:schemeClr val="tx1"/>
            </a:solidFill>
            <a:round/>
            <a:headEnd type="arrow" w="med" len="med"/>
            <a:tailEnd type="arrow"/>
          </a:ln>
        </p:spPr>
      </p:cxnSp>
      <mc:AlternateContent xmlns:mc="http://schemas.openxmlformats.org/markup-compatibility/2006" xmlns:a14="http://schemas.microsoft.com/office/drawing/2010/main">
        <mc:Choice Requires="a14">
          <p:sp>
            <p:nvSpPr>
              <p:cNvPr id="61" name="TextBox 60"/>
              <p:cNvSpPr txBox="1"/>
              <p:nvPr/>
            </p:nvSpPr>
            <p:spPr>
              <a:xfrm>
                <a:off x="5037581" y="2330509"/>
                <a:ext cx="68775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a:rPr>
                            <m:t>𝑡</m:t>
                          </m:r>
                        </m:e>
                        <m:sub>
                          <m:r>
                            <a:rPr lang="en-US" b="0" i="1" smtClean="0">
                              <a:latin typeface="Cambria Math"/>
                            </a:rPr>
                            <m:t>𝑎𝑛𝑐h𝑜𝑟</m:t>
                          </m:r>
                        </m:sub>
                      </m:sSub>
                    </m:oMath>
                  </m:oMathPara>
                </a14:m>
                <a:endParaRPr lang="en-US" dirty="0" err="1" smtClean="0">
                  <a:cs typeface="Times New Roman" panose="02020603050405020304" pitchFamily="18" charset="0"/>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5037581" y="2330509"/>
                <a:ext cx="687752" cy="276999"/>
              </a:xfrm>
              <a:prstGeom prst="rect">
                <a:avLst/>
              </a:prstGeom>
              <a:blipFill rotWithShape="1">
                <a:blip r:embed="rId7"/>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7496931" y="3016522"/>
                <a:ext cx="35958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a:rPr>
                            <m:t>𝑇</m:t>
                          </m:r>
                        </m:e>
                        <m:sub>
                          <m:r>
                            <a:rPr lang="en-US" b="0" i="1" smtClean="0">
                              <a:latin typeface="Cambria Math"/>
                            </a:rPr>
                            <m:t>𝑐</m:t>
                          </m:r>
                        </m:sub>
                      </m:sSub>
                    </m:oMath>
                  </m:oMathPara>
                </a14:m>
                <a:endParaRPr lang="en-US" dirty="0" err="1" smtClean="0">
                  <a:cs typeface="Times New Roman" panose="02020603050405020304" pitchFamily="18" charset="0"/>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7496931" y="3016522"/>
                <a:ext cx="359586" cy="276999"/>
              </a:xfrm>
              <a:prstGeom prst="rect">
                <a:avLst/>
              </a:prstGeom>
              <a:blipFill rotWithShape="1">
                <a:blip r:embed="rId8"/>
                <a:stretch>
                  <a:fillRect/>
                </a:stretch>
              </a:blipFill>
            </p:spPr>
            <p:txBody>
              <a:bodyPr/>
              <a:lstStyle/>
              <a:p>
                <a:r>
                  <a:rPr lang="ko-KR" altLang="en-US">
                    <a:noFill/>
                  </a:rPr>
                  <a:t> </a:t>
                </a:r>
              </a:p>
            </p:txBody>
          </p:sp>
        </mc:Fallback>
      </mc:AlternateContent>
      <p:sp>
        <p:nvSpPr>
          <p:cNvPr id="63" name="Right Brace 62"/>
          <p:cNvSpPr/>
          <p:nvPr/>
        </p:nvSpPr>
        <p:spPr bwMode="auto">
          <a:xfrm>
            <a:off x="7678463" y="2529235"/>
            <a:ext cx="416688" cy="249459"/>
          </a:xfrm>
          <a:prstGeom prst="rightBrace">
            <a:avLst/>
          </a:prstGeom>
          <a:noFill/>
          <a:ln w="19050">
            <a:solidFill>
              <a:schemeClr val="tx1"/>
            </a:solidFill>
            <a:round/>
            <a:headEnd type="none" w="med" len="med"/>
            <a:tailEnd type="none"/>
          </a:ln>
        </p:spPr>
        <p:txBody>
          <a:bodyPr rtlCol="0" anchor="ctr"/>
          <a:lstStyle/>
          <a:p>
            <a:pPr algn="ctr"/>
            <a:endParaRPr lang="en-US">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4" name="TextBox 63"/>
              <p:cNvSpPr txBox="1"/>
              <p:nvPr/>
            </p:nvSpPr>
            <p:spPr>
              <a:xfrm>
                <a:off x="8115757" y="2529235"/>
                <a:ext cx="497829" cy="276999"/>
              </a:xfrm>
              <a:prstGeom prst="rect">
                <a:avLst/>
              </a:prstGeom>
              <a:noFill/>
            </p:spPr>
            <p:txBody>
              <a:bodyPr wrap="none" rtlCol="0">
                <a:spAutoFit/>
              </a:bodyPr>
              <a:lstStyle/>
              <a:p>
                <a14:m>
                  <m:oMath xmlns:m="http://schemas.openxmlformats.org/officeDocument/2006/math">
                    <m:sSub>
                      <m:sSubPr>
                        <m:ctrlPr>
                          <a:rPr lang="en-US" b="0" i="1" smtClean="0">
                            <a:latin typeface="Cambria Math" charset="0"/>
                          </a:rPr>
                        </m:ctrlPr>
                      </m:sSubPr>
                      <m:e>
                        <m:r>
                          <a:rPr lang="en-US" b="0" i="1" smtClean="0">
                            <a:latin typeface="Cambria Math"/>
                          </a:rPr>
                          <m:t>𝑑</m:t>
                        </m:r>
                      </m:e>
                      <m:sub>
                        <m:r>
                          <a:rPr lang="en-US" b="0" i="1" smtClean="0">
                            <a:latin typeface="Cambria Math"/>
                          </a:rPr>
                          <m:t>𝐼𝐹𝑆</m:t>
                        </m:r>
                      </m:sub>
                    </m:sSub>
                  </m:oMath>
                </a14:m>
                <a:r>
                  <a:rPr lang="en-US" dirty="0" smtClean="0">
                    <a:cs typeface="Times New Roman" panose="02020603050405020304" pitchFamily="18" charset="0"/>
                  </a:rPr>
                  <a:t> </a:t>
                </a:r>
                <a:endParaRPr lang="en-US" dirty="0" err="1" smtClean="0">
                  <a:cs typeface="Times New Roman" panose="02020603050405020304" pitchFamily="18" charset="0"/>
                </a:endParaRPr>
              </a:p>
            </p:txBody>
          </p:sp>
        </mc:Choice>
        <mc:Fallback xmlns="">
          <p:sp>
            <p:nvSpPr>
              <p:cNvPr id="64" name="TextBox 63"/>
              <p:cNvSpPr txBox="1">
                <a:spLocks noRot="1" noChangeAspect="1" noMove="1" noResize="1" noEditPoints="1" noAdjustHandles="1" noChangeArrowheads="1" noChangeShapeType="1" noTextEdit="1"/>
              </p:cNvSpPr>
              <p:nvPr/>
            </p:nvSpPr>
            <p:spPr>
              <a:xfrm>
                <a:off x="8115757" y="2529235"/>
                <a:ext cx="497829" cy="276999"/>
              </a:xfrm>
              <a:prstGeom prst="rect">
                <a:avLst/>
              </a:prstGeom>
              <a:blipFill rotWithShape="1">
                <a:blip r:embed="rId2"/>
                <a:stretch>
                  <a:fillRect/>
                </a:stretch>
              </a:blipFill>
            </p:spPr>
            <p:txBody>
              <a:bodyPr/>
              <a:lstStyle/>
              <a:p>
                <a:r>
                  <a:rPr lang="ko-KR" altLang="en-US">
                    <a:noFill/>
                  </a:rPr>
                  <a:t> </a:t>
                </a:r>
              </a:p>
            </p:txBody>
          </p:sp>
        </mc:Fallback>
      </mc:AlternateContent>
      <p:sp>
        <p:nvSpPr>
          <p:cNvPr id="65" name="Right Brace 64"/>
          <p:cNvSpPr/>
          <p:nvPr/>
        </p:nvSpPr>
        <p:spPr bwMode="auto">
          <a:xfrm>
            <a:off x="7696338" y="3951994"/>
            <a:ext cx="416688" cy="249459"/>
          </a:xfrm>
          <a:prstGeom prst="rightBrace">
            <a:avLst/>
          </a:prstGeom>
          <a:noFill/>
          <a:ln w="19050">
            <a:solidFill>
              <a:schemeClr val="tx1"/>
            </a:solidFill>
            <a:round/>
            <a:headEnd type="none" w="med" len="med"/>
            <a:tailEnd type="none"/>
          </a:ln>
        </p:spPr>
        <p:txBody>
          <a:bodyPr rtlCol="0" anchor="ctr"/>
          <a:lstStyle/>
          <a:p>
            <a:pPr algn="ctr"/>
            <a:endParaRPr lang="en-US">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6" name="TextBox 65"/>
              <p:cNvSpPr txBox="1"/>
              <p:nvPr/>
            </p:nvSpPr>
            <p:spPr>
              <a:xfrm>
                <a:off x="8115757" y="3951994"/>
                <a:ext cx="497829" cy="276999"/>
              </a:xfrm>
              <a:prstGeom prst="rect">
                <a:avLst/>
              </a:prstGeom>
              <a:noFill/>
            </p:spPr>
            <p:txBody>
              <a:bodyPr wrap="none" rtlCol="0">
                <a:spAutoFit/>
              </a:bodyPr>
              <a:lstStyle/>
              <a:p>
                <a14:m>
                  <m:oMath xmlns:m="http://schemas.openxmlformats.org/officeDocument/2006/math">
                    <m:sSub>
                      <m:sSubPr>
                        <m:ctrlPr>
                          <a:rPr lang="en-US" b="0" i="1" smtClean="0">
                            <a:latin typeface="Cambria Math" charset="0"/>
                          </a:rPr>
                        </m:ctrlPr>
                      </m:sSubPr>
                      <m:e>
                        <m:r>
                          <a:rPr lang="en-US" b="0" i="1" smtClean="0">
                            <a:latin typeface="Cambria Math"/>
                          </a:rPr>
                          <m:t>𝑑</m:t>
                        </m:r>
                      </m:e>
                      <m:sub>
                        <m:r>
                          <a:rPr lang="en-US" b="0" i="1" smtClean="0">
                            <a:latin typeface="Cambria Math"/>
                          </a:rPr>
                          <m:t>𝐼𝐹𝑆</m:t>
                        </m:r>
                      </m:sub>
                    </m:sSub>
                  </m:oMath>
                </a14:m>
                <a:r>
                  <a:rPr lang="en-US" dirty="0" smtClean="0">
                    <a:cs typeface="Times New Roman" panose="02020603050405020304" pitchFamily="18" charset="0"/>
                  </a:rPr>
                  <a:t> </a:t>
                </a:r>
                <a:endParaRPr lang="en-US" dirty="0" err="1" smtClean="0">
                  <a:cs typeface="Times New Roman" panose="02020603050405020304" pitchFamily="18" charset="0"/>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8115757" y="3951994"/>
                <a:ext cx="497829" cy="276999"/>
              </a:xfrm>
              <a:prstGeom prst="rect">
                <a:avLst/>
              </a:prstGeom>
              <a:blipFill rotWithShape="1">
                <a:blip r:embed="rId9"/>
                <a:stretch>
                  <a:fillRect/>
                </a:stretch>
              </a:blipFill>
            </p:spPr>
            <p:txBody>
              <a:bodyPr/>
              <a:lstStyle/>
              <a:p>
                <a:r>
                  <a:rPr lang="ko-KR" altLang="en-US">
                    <a:noFill/>
                  </a:rPr>
                  <a:t> </a:t>
                </a:r>
              </a:p>
            </p:txBody>
          </p:sp>
        </mc:Fallback>
      </mc:AlternateContent>
      <p:sp>
        <p:nvSpPr>
          <p:cNvPr id="67" name="Right Brace 66"/>
          <p:cNvSpPr/>
          <p:nvPr/>
        </p:nvSpPr>
        <p:spPr bwMode="auto">
          <a:xfrm>
            <a:off x="7563400" y="5383651"/>
            <a:ext cx="416688" cy="249459"/>
          </a:xfrm>
          <a:prstGeom prst="rightBrace">
            <a:avLst/>
          </a:prstGeom>
          <a:noFill/>
          <a:ln w="19050">
            <a:solidFill>
              <a:schemeClr val="tx1"/>
            </a:solidFill>
            <a:round/>
            <a:headEnd type="none" w="med" len="med"/>
            <a:tailEnd type="none"/>
          </a:ln>
        </p:spPr>
        <p:txBody>
          <a:bodyPr rtlCol="0" anchor="ctr"/>
          <a:lstStyle/>
          <a:p>
            <a:pPr algn="ctr"/>
            <a:endParaRPr lang="en-US">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8" name="TextBox 67"/>
              <p:cNvSpPr txBox="1"/>
              <p:nvPr/>
            </p:nvSpPr>
            <p:spPr>
              <a:xfrm>
                <a:off x="7982819" y="5383652"/>
                <a:ext cx="497829" cy="276999"/>
              </a:xfrm>
              <a:prstGeom prst="rect">
                <a:avLst/>
              </a:prstGeom>
              <a:noFill/>
            </p:spPr>
            <p:txBody>
              <a:bodyPr wrap="none" rtlCol="0">
                <a:spAutoFit/>
              </a:bodyPr>
              <a:lstStyle/>
              <a:p>
                <a14:m>
                  <m:oMath xmlns:m="http://schemas.openxmlformats.org/officeDocument/2006/math">
                    <m:sSub>
                      <m:sSubPr>
                        <m:ctrlPr>
                          <a:rPr lang="en-US" b="0" i="1" smtClean="0">
                            <a:latin typeface="Cambria Math" charset="0"/>
                          </a:rPr>
                        </m:ctrlPr>
                      </m:sSubPr>
                      <m:e>
                        <m:r>
                          <a:rPr lang="en-US" b="0" i="1" smtClean="0">
                            <a:latin typeface="Cambria Math"/>
                          </a:rPr>
                          <m:t>𝑑</m:t>
                        </m:r>
                      </m:e>
                      <m:sub>
                        <m:r>
                          <a:rPr lang="en-US" b="0" i="1" smtClean="0">
                            <a:latin typeface="Cambria Math"/>
                          </a:rPr>
                          <m:t>𝐼𝐹𝑆</m:t>
                        </m:r>
                      </m:sub>
                    </m:sSub>
                  </m:oMath>
                </a14:m>
                <a:r>
                  <a:rPr lang="en-US" dirty="0" smtClean="0">
                    <a:cs typeface="Times New Roman" panose="02020603050405020304" pitchFamily="18" charset="0"/>
                  </a:rPr>
                  <a:t> </a:t>
                </a:r>
                <a:endParaRPr lang="en-US" dirty="0" err="1" smtClean="0">
                  <a:cs typeface="Times New Roman" panose="02020603050405020304" pitchFamily="18" charset="0"/>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7982819" y="5383652"/>
                <a:ext cx="497829" cy="276999"/>
              </a:xfrm>
              <a:prstGeom prst="rect">
                <a:avLst/>
              </a:prstGeom>
              <a:blipFill rotWithShape="1">
                <a:blip r:embed="rId10"/>
                <a:stretch>
                  <a:fillRect/>
                </a:stretch>
              </a:blipFill>
            </p:spPr>
            <p:txBody>
              <a:bodyPr/>
              <a:lstStyle/>
              <a:p>
                <a:r>
                  <a:rPr lang="ko-KR" altLang="en-US">
                    <a:noFill/>
                  </a:rPr>
                  <a:t> </a:t>
                </a:r>
              </a:p>
            </p:txBody>
          </p:sp>
        </mc:Fallback>
      </mc:AlternateContent>
      <p:sp>
        <p:nvSpPr>
          <p:cNvPr id="69" name="TextBox 68"/>
          <p:cNvSpPr txBox="1"/>
          <p:nvPr/>
        </p:nvSpPr>
        <p:spPr>
          <a:xfrm>
            <a:off x="6167553" y="2251043"/>
            <a:ext cx="843501" cy="276999"/>
          </a:xfrm>
          <a:prstGeom prst="rect">
            <a:avLst/>
          </a:prstGeom>
          <a:noFill/>
        </p:spPr>
        <p:txBody>
          <a:bodyPr wrap="none" rtlCol="0">
            <a:spAutoFit/>
          </a:bodyPr>
          <a:lstStyle/>
          <a:p>
            <a:r>
              <a:rPr lang="en-US" dirty="0" smtClean="0">
                <a:cs typeface="Times New Roman" panose="02020603050405020304" pitchFamily="18" charset="0"/>
              </a:rPr>
              <a:t>EVENT_1</a:t>
            </a:r>
          </a:p>
        </p:txBody>
      </p:sp>
      <p:sp>
        <p:nvSpPr>
          <p:cNvPr id="70" name="TextBox 69"/>
          <p:cNvSpPr txBox="1"/>
          <p:nvPr/>
        </p:nvSpPr>
        <p:spPr>
          <a:xfrm>
            <a:off x="6167553" y="3685433"/>
            <a:ext cx="843501" cy="276999"/>
          </a:xfrm>
          <a:prstGeom prst="rect">
            <a:avLst/>
          </a:prstGeom>
          <a:noFill/>
        </p:spPr>
        <p:txBody>
          <a:bodyPr wrap="none" rtlCol="0">
            <a:spAutoFit/>
          </a:bodyPr>
          <a:lstStyle/>
          <a:p>
            <a:r>
              <a:rPr lang="en-US" dirty="0" smtClean="0">
                <a:cs typeface="Times New Roman" panose="02020603050405020304" pitchFamily="18" charset="0"/>
              </a:rPr>
              <a:t>EVENT_2</a:t>
            </a:r>
          </a:p>
        </p:txBody>
      </p:sp>
      <p:sp>
        <p:nvSpPr>
          <p:cNvPr id="71" name="TextBox 70"/>
          <p:cNvSpPr txBox="1"/>
          <p:nvPr/>
        </p:nvSpPr>
        <p:spPr>
          <a:xfrm>
            <a:off x="6234022" y="5136926"/>
            <a:ext cx="843501" cy="276999"/>
          </a:xfrm>
          <a:prstGeom prst="rect">
            <a:avLst/>
          </a:prstGeom>
          <a:noFill/>
        </p:spPr>
        <p:txBody>
          <a:bodyPr wrap="none" rtlCol="0">
            <a:spAutoFit/>
          </a:bodyPr>
          <a:lstStyle/>
          <a:p>
            <a:r>
              <a:rPr lang="en-US" dirty="0" smtClean="0">
                <a:cs typeface="Times New Roman" panose="02020603050405020304" pitchFamily="18" charset="0"/>
              </a:rPr>
              <a:t>EVENT_3</a:t>
            </a:r>
          </a:p>
        </p:txBody>
      </p:sp>
      <p:sp>
        <p:nvSpPr>
          <p:cNvPr id="72" name="TextBox 71"/>
          <p:cNvSpPr txBox="1"/>
          <p:nvPr/>
        </p:nvSpPr>
        <p:spPr>
          <a:xfrm>
            <a:off x="6300490" y="2767063"/>
            <a:ext cx="508473" cy="276999"/>
          </a:xfrm>
          <a:prstGeom prst="rect">
            <a:avLst/>
          </a:prstGeom>
          <a:noFill/>
        </p:spPr>
        <p:txBody>
          <a:bodyPr wrap="none" rtlCol="0">
            <a:spAutoFit/>
          </a:bodyPr>
          <a:lstStyle/>
          <a:p>
            <a:r>
              <a:rPr lang="en-US" dirty="0" smtClean="0">
                <a:cs typeface="Times New Roman" panose="02020603050405020304" pitchFamily="18" charset="0"/>
              </a:rPr>
              <a:t>ACK</a:t>
            </a:r>
          </a:p>
        </p:txBody>
      </p:sp>
      <p:sp>
        <p:nvSpPr>
          <p:cNvPr id="73" name="TextBox 72"/>
          <p:cNvSpPr txBox="1"/>
          <p:nvPr/>
        </p:nvSpPr>
        <p:spPr>
          <a:xfrm>
            <a:off x="6300490" y="4201454"/>
            <a:ext cx="508473" cy="276999"/>
          </a:xfrm>
          <a:prstGeom prst="rect">
            <a:avLst/>
          </a:prstGeom>
          <a:noFill/>
        </p:spPr>
        <p:txBody>
          <a:bodyPr wrap="none" rtlCol="0">
            <a:spAutoFit/>
          </a:bodyPr>
          <a:lstStyle/>
          <a:p>
            <a:r>
              <a:rPr lang="en-US" dirty="0" smtClean="0">
                <a:cs typeface="Times New Roman" panose="02020603050405020304" pitchFamily="18" charset="0"/>
              </a:rPr>
              <a:t>ACK</a:t>
            </a:r>
          </a:p>
        </p:txBody>
      </p:sp>
      <p:sp>
        <p:nvSpPr>
          <p:cNvPr id="74" name="TextBox 73"/>
          <p:cNvSpPr txBox="1"/>
          <p:nvPr/>
        </p:nvSpPr>
        <p:spPr>
          <a:xfrm>
            <a:off x="6366959" y="5698210"/>
            <a:ext cx="508473" cy="276999"/>
          </a:xfrm>
          <a:prstGeom prst="rect">
            <a:avLst/>
          </a:prstGeom>
          <a:noFill/>
        </p:spPr>
        <p:txBody>
          <a:bodyPr wrap="none" rtlCol="0">
            <a:spAutoFit/>
          </a:bodyPr>
          <a:lstStyle/>
          <a:p>
            <a:r>
              <a:rPr lang="en-US" dirty="0" smtClean="0">
                <a:cs typeface="Times New Roman" panose="02020603050405020304" pitchFamily="18" charset="0"/>
              </a:rPr>
              <a:t>ACK</a:t>
            </a:r>
          </a:p>
        </p:txBody>
      </p:sp>
      <p:sp>
        <p:nvSpPr>
          <p:cNvPr id="75" name="TextBox 74"/>
          <p:cNvSpPr txBox="1"/>
          <p:nvPr/>
        </p:nvSpPr>
        <p:spPr>
          <a:xfrm>
            <a:off x="4980892" y="1461020"/>
            <a:ext cx="2925801" cy="707886"/>
          </a:xfrm>
          <a:prstGeom prst="rect">
            <a:avLst/>
          </a:prstGeom>
          <a:noFill/>
        </p:spPr>
        <p:txBody>
          <a:bodyPr wrap="none" rtlCol="0">
            <a:spAutoFit/>
          </a:bodyPr>
          <a:lstStyle/>
          <a:p>
            <a:pPr marL="182563" indent="-182563">
              <a:buFont typeface="Arial" panose="020B0604020202020204" pitchFamily="34" charset="0"/>
              <a:buChar char="•"/>
            </a:pPr>
            <a:r>
              <a:rPr lang="en-US" sz="1600" b="1" dirty="0" smtClean="0">
                <a:cs typeface="Times New Roman" panose="02020603050405020304" pitchFamily="18" charset="0"/>
              </a:rPr>
              <a:t>Connected Communication </a:t>
            </a:r>
          </a:p>
          <a:p>
            <a:pPr marL="285750" indent="-285750">
              <a:buFont typeface="Arial" panose="020B0604020202020204" pitchFamily="34" charset="0"/>
              <a:buChar char="•"/>
            </a:pPr>
            <a:endParaRPr lang="en-US" dirty="0" smtClean="0">
              <a:cs typeface="Times New Roman" panose="02020603050405020304" pitchFamily="18" charset="0"/>
            </a:endParaRPr>
          </a:p>
          <a:p>
            <a:pPr marL="285750" indent="-285750">
              <a:buFont typeface="Arial" panose="020B0604020202020204" pitchFamily="34" charset="0"/>
              <a:buChar char="•"/>
            </a:pPr>
            <a:endParaRPr lang="en-US" dirty="0" err="1" smtClean="0">
              <a:cs typeface="Times New Roman" panose="02020603050405020304" pitchFamily="18" charset="0"/>
            </a:endParaRPr>
          </a:p>
        </p:txBody>
      </p:sp>
      <p:sp>
        <p:nvSpPr>
          <p:cNvPr id="77" name="Date Placeholder 3"/>
          <p:cNvSpPr>
            <a:spLocks noGrp="1"/>
          </p:cNvSpPr>
          <p:nvPr>
            <p:ph type="dt" sz="quarter" idx="10"/>
          </p:nvPr>
        </p:nvSpPr>
        <p:spPr>
          <a:xfrm>
            <a:off x="685800" y="377825"/>
            <a:ext cx="160020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400" dirty="0" smtClean="0">
                <a:latin typeface="Times New Roman" pitchFamily="18" charset="0"/>
              </a:rPr>
              <a:t>May 2015</a:t>
            </a:r>
          </a:p>
        </p:txBody>
      </p:sp>
      <p:sp>
        <p:nvSpPr>
          <p:cNvPr id="79" name="Slide Number Placeholder 3"/>
          <p:cNvSpPr>
            <a:spLocks noGrp="1"/>
          </p:cNvSpPr>
          <p:nvPr>
            <p:ph type="sldNum" sz="quarter" idx="12"/>
          </p:nvPr>
        </p:nvSpPr>
        <p:spPr>
          <a:xfrm>
            <a:off x="4344988"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a:latin typeface="Times New Roman" pitchFamily="18" charset="0"/>
              </a:rPr>
              <a:t>Slide </a:t>
            </a:r>
            <a:fld id="{3089E93B-7258-4CC0-854C-EFEEBF5C865F}" type="slidenum">
              <a:rPr lang="en-US" altLang="en-US" sz="1200">
                <a:latin typeface="Times New Roman" pitchFamily="18" charset="0"/>
              </a:rPr>
              <a:pPr>
                <a:spcBef>
                  <a:spcPct val="0"/>
                </a:spcBef>
                <a:buFontTx/>
                <a:buNone/>
              </a:pPr>
              <a:t>22</a:t>
            </a:fld>
            <a:endParaRPr lang="en-US" altLang="en-US" sz="1200" dirty="0">
              <a:latin typeface="Times New Roman" pitchFamily="18" charset="0"/>
            </a:endParaRPr>
          </a:p>
        </p:txBody>
      </p:sp>
      <p:sp>
        <p:nvSpPr>
          <p:cNvPr id="76" name="TextBox 75"/>
          <p:cNvSpPr txBox="1"/>
          <p:nvPr/>
        </p:nvSpPr>
        <p:spPr>
          <a:xfrm>
            <a:off x="5066156" y="1874646"/>
            <a:ext cx="1268296" cy="239904"/>
          </a:xfrm>
          <a:prstGeom prst="rect">
            <a:avLst/>
          </a:prstGeom>
          <a:noFill/>
        </p:spPr>
        <p:txBody>
          <a:bodyPr wrap="none" rtlCol="0">
            <a:spAutoFit/>
          </a:bodyPr>
          <a:lstStyle/>
          <a:p>
            <a:r>
              <a:rPr lang="en-US" dirty="0" smtClean="0">
                <a:latin typeface="+mn-lt"/>
                <a:ea typeface="+mn-ea"/>
              </a:rPr>
              <a:t>Scanner/Master</a:t>
            </a:r>
          </a:p>
        </p:txBody>
      </p:sp>
      <p:sp>
        <p:nvSpPr>
          <p:cNvPr id="80" name="TextBox 79"/>
          <p:cNvSpPr txBox="1"/>
          <p:nvPr/>
        </p:nvSpPr>
        <p:spPr>
          <a:xfrm>
            <a:off x="6819900" y="1874646"/>
            <a:ext cx="1345240" cy="239904"/>
          </a:xfrm>
          <a:prstGeom prst="rect">
            <a:avLst/>
          </a:prstGeom>
          <a:noFill/>
        </p:spPr>
        <p:txBody>
          <a:bodyPr wrap="none" rtlCol="0">
            <a:spAutoFit/>
          </a:bodyPr>
          <a:lstStyle/>
          <a:p>
            <a:r>
              <a:rPr lang="en-US" dirty="0" smtClean="0">
                <a:latin typeface="+mn-lt"/>
                <a:ea typeface="+mn-ea"/>
              </a:rPr>
              <a:t>Advertiser/Slave </a:t>
            </a:r>
          </a:p>
        </p:txBody>
      </p:sp>
      <p:sp>
        <p:nvSpPr>
          <p:cNvPr id="81" name="Footer Placeholder 4"/>
          <p:cNvSpPr>
            <a:spLocks noGrp="1"/>
          </p:cNvSpPr>
          <p:nvPr>
            <p:ph type="ftr" sz="quarter" idx="11"/>
          </p:nvPr>
        </p:nvSpPr>
        <p:spPr>
          <a:xfrm>
            <a:off x="5486400" y="6475413"/>
            <a:ext cx="3124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smtClean="0">
                <a:latin typeface="Times New Roman" pitchFamily="18" charset="0"/>
              </a:rPr>
              <a:t>(Kiran </a:t>
            </a:r>
            <a:r>
              <a:rPr lang="en-US" altLang="en-US" sz="1200" dirty="0" err="1" smtClean="0">
                <a:latin typeface="Times New Roman" pitchFamily="18" charset="0"/>
              </a:rPr>
              <a:t>Bynam</a:t>
            </a:r>
            <a:r>
              <a:rPr lang="en-US" altLang="en-US" sz="1200" dirty="0" smtClean="0">
                <a:latin typeface="Times New Roman" pitchFamily="18" charset="0"/>
              </a:rPr>
              <a:t>, </a:t>
            </a:r>
            <a:r>
              <a:rPr lang="en-US" altLang="en-US" sz="1200" dirty="0" err="1" smtClean="0">
                <a:latin typeface="Times New Roman" pitchFamily="18" charset="0"/>
              </a:rPr>
              <a:t>Youngsoo</a:t>
            </a:r>
            <a:r>
              <a:rPr lang="en-US" altLang="en-US" sz="1200" dirty="0" smtClean="0">
                <a:latin typeface="Times New Roman" pitchFamily="18" charset="0"/>
              </a:rPr>
              <a:t> Kim </a:t>
            </a:r>
            <a:r>
              <a:rPr lang="en-US" altLang="en-US" sz="1200" i="1" dirty="0" smtClean="0">
                <a:latin typeface="Times New Roman" pitchFamily="18" charset="0"/>
              </a:rPr>
              <a:t>et.al.</a:t>
            </a:r>
            <a:r>
              <a:rPr lang="en-US" altLang="en-US" sz="1200" dirty="0" smtClean="0">
                <a:latin typeface="Times New Roman" pitchFamily="18" charset="0"/>
              </a:rPr>
              <a:t>, Samsung)</a:t>
            </a:r>
          </a:p>
        </p:txBody>
      </p:sp>
    </p:spTree>
    <p:extLst>
      <p:ext uri="{BB962C8B-B14F-4D97-AF65-F5344CB8AC3E}">
        <p14:creationId xmlns:p14="http://schemas.microsoft.com/office/powerpoint/2010/main" val="25050960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sz="3200" dirty="0" smtClean="0"/>
              <a:t>BT LE: </a:t>
            </a:r>
            <a:r>
              <a:rPr lang="en-US" altLang="ko-KR" sz="3200" dirty="0" smtClean="0"/>
              <a:t>Energy Model for Point to Point Link</a:t>
            </a:r>
            <a:endParaRPr lang="ko-KR" altLang="en-US" sz="3200" dirty="0"/>
          </a:p>
        </p:txBody>
      </p:sp>
      <p:sp>
        <p:nvSpPr>
          <p:cNvPr id="5" name="TextBox 4"/>
          <p:cNvSpPr txBox="1"/>
          <p:nvPr/>
        </p:nvSpPr>
        <p:spPr>
          <a:xfrm>
            <a:off x="390588" y="1795046"/>
            <a:ext cx="3251211" cy="338554"/>
          </a:xfrm>
          <a:prstGeom prst="rect">
            <a:avLst/>
          </a:prstGeom>
          <a:noFill/>
        </p:spPr>
        <p:txBody>
          <a:bodyPr wrap="none" rtlCol="0">
            <a:spAutoFit/>
          </a:bodyPr>
          <a:lstStyle/>
          <a:p>
            <a:pPr marL="285750" indent="-285750">
              <a:buFont typeface="Arial" panose="020B0604020202020204" pitchFamily="34" charset="0"/>
              <a:buChar char="•"/>
            </a:pPr>
            <a:r>
              <a:rPr lang="en-US" sz="1600" b="1" dirty="0" smtClean="0">
                <a:cs typeface="Times New Roman" panose="02020603050405020304" pitchFamily="18" charset="0"/>
              </a:rPr>
              <a:t>Non-Connected communication</a:t>
            </a:r>
          </a:p>
        </p:txBody>
      </p:sp>
      <mc:AlternateContent xmlns:mc="http://schemas.openxmlformats.org/markup-compatibility/2006" xmlns:a14="http://schemas.microsoft.com/office/drawing/2010/main">
        <mc:Choice Requires="a14">
          <p:sp>
            <p:nvSpPr>
              <p:cNvPr id="6" name="TextBox 5"/>
              <p:cNvSpPr txBox="1"/>
              <p:nvPr/>
            </p:nvSpPr>
            <p:spPr>
              <a:xfrm>
                <a:off x="906639" y="2309054"/>
                <a:ext cx="6713361" cy="3558346"/>
              </a:xfrm>
              <a:prstGeom prst="rect">
                <a:avLst/>
              </a:prstGeom>
              <a:noFill/>
            </p:spPr>
            <p:txBody>
              <a:bodyPr wrap="square" rtlCol="0">
                <a:spAutoFit/>
              </a:bodyPr>
              <a:lstStyle/>
              <a:p>
                <a:pPr marL="285750" indent="-285750" algn="l">
                  <a:buFont typeface="Arial" panose="020B0604020202020204" pitchFamily="34" charset="0"/>
                  <a:buChar char="•"/>
                </a:pPr>
                <a:r>
                  <a:rPr lang="en-US" sz="1400" dirty="0" smtClean="0">
                    <a:cs typeface="Times New Roman" panose="02020603050405020304" pitchFamily="18" charset="0"/>
                  </a:rPr>
                  <a:t>Energy consumed by master </a:t>
                </a:r>
                <a:endParaRPr lang="en-US" sz="1400" dirty="0">
                  <a:cs typeface="Times New Roman" panose="02020603050405020304" pitchFamily="18" charset="0"/>
                </a:endParaRPr>
              </a:p>
              <a:p>
                <a:pPr algn="l"/>
                <a:endParaRPr lang="en-US" dirty="0" err="1" smtClean="0">
                  <a:cs typeface="Times New Roman" panose="02020603050405020304" pitchFamily="18" charset="0"/>
                </a:endParaRPr>
              </a:p>
              <a:p>
                <a:pPr marL="1714500" lvl="3" indent="-342900" algn="l">
                  <a:buFont typeface="Arial" panose="020B0604020202020204" pitchFamily="34" charset="0"/>
                  <a:buChar char="•"/>
                </a:pPr>
                <a14:m>
                  <m:oMath xmlns:m="http://schemas.openxmlformats.org/officeDocument/2006/math">
                    <m:sSubSup>
                      <m:sSubSupPr>
                        <m:ctrlPr>
                          <a:rPr lang="en-US" sz="2000" b="0" i="1" smtClean="0">
                            <a:latin typeface="Cambria Math" charset="0"/>
                          </a:rPr>
                        </m:ctrlPr>
                      </m:sSubSupPr>
                      <m:e>
                        <m:r>
                          <a:rPr lang="en-US" sz="2000" b="0" i="1" smtClean="0">
                            <a:latin typeface="Cambria Math"/>
                          </a:rPr>
                          <m:t>𝐸</m:t>
                        </m:r>
                      </m:e>
                      <m:sub>
                        <m:r>
                          <a:rPr lang="en-US" sz="2000" b="0" i="1" smtClean="0">
                            <a:latin typeface="Cambria Math"/>
                          </a:rPr>
                          <m:t>𝑚</m:t>
                        </m:r>
                      </m:sub>
                      <m:sup>
                        <m:r>
                          <a:rPr lang="en-US" sz="2000" b="0" i="1" smtClean="0">
                            <a:latin typeface="Cambria Math"/>
                          </a:rPr>
                          <m:t>𝑑𝑖𝑠𝑐</m:t>
                        </m:r>
                      </m:sup>
                    </m:sSubSup>
                    <m:r>
                      <a:rPr lang="en-US" sz="2000" b="0" i="1" smtClean="0">
                        <a:latin typeface="Cambria Math"/>
                      </a:rPr>
                      <m:t>=</m:t>
                    </m:r>
                    <m:sSub>
                      <m:sSubPr>
                        <m:ctrlPr>
                          <a:rPr lang="en-US" sz="2000" b="0" i="1" smtClean="0">
                            <a:latin typeface="Cambria Math" charset="0"/>
                          </a:rPr>
                        </m:ctrlPr>
                      </m:sSubPr>
                      <m:e>
                        <m:r>
                          <a:rPr lang="en-US" sz="2000" b="0" i="1" smtClean="0">
                            <a:latin typeface="Cambria Math"/>
                          </a:rPr>
                          <m:t>𝑃</m:t>
                        </m:r>
                      </m:e>
                      <m:sub>
                        <m:r>
                          <a:rPr lang="en-US" sz="2000" b="0" i="1" smtClean="0">
                            <a:latin typeface="Cambria Math"/>
                          </a:rPr>
                          <m:t>𝑠𝑐𝑎𝑛</m:t>
                        </m:r>
                      </m:sub>
                    </m:sSub>
                    <m:sSub>
                      <m:sSubPr>
                        <m:ctrlPr>
                          <a:rPr lang="en-US" sz="2000" b="0" i="1" smtClean="0">
                            <a:latin typeface="Cambria Math" charset="0"/>
                          </a:rPr>
                        </m:ctrlPr>
                      </m:sSubPr>
                      <m:e>
                        <m:r>
                          <a:rPr lang="en-US" sz="2000" b="0" i="1" smtClean="0">
                            <a:latin typeface="Cambria Math"/>
                          </a:rPr>
                          <m:t>𝐼</m:t>
                        </m:r>
                      </m:e>
                      <m:sub>
                        <m:r>
                          <a:rPr lang="en-US" sz="2000" b="0" i="1" smtClean="0">
                            <a:latin typeface="Cambria Math"/>
                          </a:rPr>
                          <m:t>𝑎</m:t>
                        </m:r>
                      </m:sub>
                    </m:sSub>
                  </m:oMath>
                </a14:m>
                <a:endParaRPr lang="en-US" sz="2000" b="0" i="1" dirty="0" smtClean="0">
                  <a:cs typeface="Times New Roman" panose="02020603050405020304" pitchFamily="18" charset="0"/>
                </a:endParaRPr>
              </a:p>
              <a:p>
                <a:pPr marL="1714500" lvl="3" indent="-342900" algn="l">
                  <a:buFont typeface="Arial" panose="020B0604020202020204" pitchFamily="34" charset="0"/>
                  <a:buChar char="•"/>
                </a:pPr>
                <a14:m>
                  <m:oMath xmlns:m="http://schemas.openxmlformats.org/officeDocument/2006/math">
                    <m:sSub>
                      <m:sSubPr>
                        <m:ctrlPr>
                          <a:rPr lang="en-US" sz="2000" b="0" i="1" smtClean="0">
                            <a:latin typeface="Cambria Math" charset="0"/>
                          </a:rPr>
                        </m:ctrlPr>
                      </m:sSubPr>
                      <m:e>
                        <m:r>
                          <a:rPr lang="en-US" sz="2000" b="0" i="1" smtClean="0">
                            <a:latin typeface="Cambria Math"/>
                          </a:rPr>
                          <m:t>𝑃</m:t>
                        </m:r>
                      </m:e>
                      <m:sub>
                        <m:r>
                          <a:rPr lang="en-US" sz="2000" b="0" i="1" smtClean="0">
                            <a:latin typeface="Cambria Math"/>
                          </a:rPr>
                          <m:t>𝑠𝑐𝑎𝑛</m:t>
                        </m:r>
                      </m:sub>
                    </m:sSub>
                  </m:oMath>
                </a14:m>
                <a:r>
                  <a:rPr lang="en-US" sz="2000" dirty="0" smtClean="0">
                    <a:cs typeface="Times New Roman" panose="02020603050405020304" pitchFamily="18" charset="0"/>
                  </a:rPr>
                  <a:t>, </a:t>
                </a:r>
                <a:r>
                  <a:rPr lang="en-US" dirty="0" smtClean="0">
                    <a:cs typeface="Times New Roman" panose="02020603050405020304" pitchFamily="18" charset="0"/>
                  </a:rPr>
                  <a:t>power consumption while scanning</a:t>
                </a:r>
              </a:p>
              <a:p>
                <a:pPr marL="1714500" lvl="3" indent="-342900" algn="l">
                  <a:buFont typeface="Arial" panose="020B0604020202020204" pitchFamily="34" charset="0"/>
                  <a:buChar char="•"/>
                </a:pPr>
                <a14:m>
                  <m:oMath xmlns:m="http://schemas.openxmlformats.org/officeDocument/2006/math">
                    <m:sSub>
                      <m:sSubPr>
                        <m:ctrlPr>
                          <a:rPr lang="en-US" sz="2000" b="0" i="1" smtClean="0">
                            <a:latin typeface="Cambria Math" charset="0"/>
                          </a:rPr>
                        </m:ctrlPr>
                      </m:sSubPr>
                      <m:e>
                        <m:r>
                          <a:rPr lang="en-US" sz="2000" b="0" i="1" smtClean="0">
                            <a:latin typeface="Cambria Math"/>
                          </a:rPr>
                          <m:t>𝐼</m:t>
                        </m:r>
                      </m:e>
                      <m:sub>
                        <m:r>
                          <a:rPr lang="en-US" sz="2000" b="0" i="1" smtClean="0">
                            <a:latin typeface="Cambria Math"/>
                          </a:rPr>
                          <m:t>𝑎</m:t>
                        </m:r>
                      </m:sub>
                    </m:sSub>
                  </m:oMath>
                </a14:m>
                <a:r>
                  <a:rPr lang="en-US" sz="2000" dirty="0" smtClean="0">
                    <a:cs typeface="Times New Roman" panose="02020603050405020304" pitchFamily="18" charset="0"/>
                  </a:rPr>
                  <a:t>, </a:t>
                </a:r>
                <a:r>
                  <a:rPr lang="en-US" dirty="0" smtClean="0">
                    <a:cs typeface="Times New Roman" panose="02020603050405020304" pitchFamily="18" charset="0"/>
                  </a:rPr>
                  <a:t>advertisement interval</a:t>
                </a:r>
                <a:endParaRPr lang="en-US" sz="2000" dirty="0" smtClean="0">
                  <a:cs typeface="Times New Roman" panose="02020603050405020304" pitchFamily="18" charset="0"/>
                </a:endParaRPr>
              </a:p>
              <a:p>
                <a:pPr marL="1714500" lvl="3" indent="-342900" algn="l">
                  <a:buFont typeface="Arial" panose="020B0604020202020204" pitchFamily="34" charset="0"/>
                  <a:buChar char="•"/>
                </a:pPr>
                <a:endParaRPr lang="en-US" sz="2000" dirty="0" smtClean="0">
                  <a:cs typeface="Times New Roman" panose="02020603050405020304" pitchFamily="18" charset="0"/>
                </a:endParaRPr>
              </a:p>
              <a:p>
                <a:pPr marL="171450" indent="-171450" algn="l">
                  <a:buFont typeface="Arial" panose="020B0604020202020204" pitchFamily="34" charset="0"/>
                  <a:buChar char="•"/>
                </a:pPr>
                <a:r>
                  <a:rPr lang="en-US" sz="1400" dirty="0" smtClean="0">
                    <a:cs typeface="Times New Roman" panose="02020603050405020304" pitchFamily="18" charset="0"/>
                  </a:rPr>
                  <a:t>Energy consumed by Slave</a:t>
                </a:r>
              </a:p>
              <a:p>
                <a:pPr marL="171450" indent="-171450" algn="l">
                  <a:buFont typeface="Arial" panose="020B0604020202020204" pitchFamily="34" charset="0"/>
                  <a:buChar char="•"/>
                </a:pPr>
                <a:endParaRPr lang="en-US" dirty="0">
                  <a:cs typeface="Times New Roman" panose="02020603050405020304" pitchFamily="18" charset="0"/>
                </a:endParaRPr>
              </a:p>
              <a:p>
                <a:pPr marL="1543050" lvl="3" indent="-171450" algn="l">
                  <a:buFont typeface="Arial" panose="020B0604020202020204" pitchFamily="34" charset="0"/>
                  <a:buChar char="•"/>
                </a:pPr>
                <a:r>
                  <a:rPr lang="en-US" sz="1800" b="0" dirty="0" smtClean="0">
                    <a:cs typeface="Times New Roman" panose="02020603050405020304" pitchFamily="18" charset="0"/>
                  </a:rPr>
                  <a:t>   </a:t>
                </a:r>
                <a14:m>
                  <m:oMath xmlns:m="http://schemas.openxmlformats.org/officeDocument/2006/math">
                    <m:sSubSup>
                      <m:sSubSupPr>
                        <m:ctrlPr>
                          <a:rPr lang="en-US" sz="1800" b="0" i="1" smtClean="0">
                            <a:latin typeface="Cambria Math" charset="0"/>
                          </a:rPr>
                        </m:ctrlPr>
                      </m:sSubSupPr>
                      <m:e>
                        <m:r>
                          <a:rPr lang="en-US" sz="1800" b="0" i="1" smtClean="0">
                            <a:latin typeface="Cambria Math"/>
                          </a:rPr>
                          <m:t>𝐸</m:t>
                        </m:r>
                      </m:e>
                      <m:sub>
                        <m:r>
                          <a:rPr lang="en-US" sz="1800" b="0" i="1" smtClean="0">
                            <a:latin typeface="Cambria Math"/>
                          </a:rPr>
                          <m:t>𝑠</m:t>
                        </m:r>
                      </m:sub>
                      <m:sup>
                        <m:r>
                          <a:rPr lang="en-US" sz="1800" b="0" i="1" smtClean="0">
                            <a:latin typeface="Cambria Math"/>
                          </a:rPr>
                          <m:t>𝑑𝑖𝑠𝑐</m:t>
                        </m:r>
                      </m:sup>
                    </m:sSubSup>
                    <m:r>
                      <a:rPr lang="en-US" sz="1800" b="0" i="1" smtClean="0">
                        <a:latin typeface="Cambria Math"/>
                      </a:rPr>
                      <m:t>=</m:t>
                    </m:r>
                    <m:sSub>
                      <m:sSubPr>
                        <m:ctrlPr>
                          <a:rPr lang="en-US" sz="1800" b="0" i="1" smtClean="0">
                            <a:latin typeface="Cambria Math" charset="0"/>
                          </a:rPr>
                        </m:ctrlPr>
                      </m:sSubPr>
                      <m:e>
                        <m:r>
                          <a:rPr lang="en-US" sz="1800" b="0" i="1" smtClean="0">
                            <a:latin typeface="Cambria Math"/>
                          </a:rPr>
                          <m:t>𝐸</m:t>
                        </m:r>
                      </m:e>
                      <m:sub>
                        <m:r>
                          <a:rPr lang="en-US" sz="1800" b="0" i="1" smtClean="0">
                            <a:latin typeface="Cambria Math"/>
                          </a:rPr>
                          <m:t>𝑎𝑑𝑣</m:t>
                        </m:r>
                      </m:sub>
                    </m:sSub>
                    <m:r>
                      <a:rPr lang="en-US" sz="1800" b="0" i="1" smtClean="0">
                        <a:latin typeface="Cambria Math"/>
                      </a:rPr>
                      <m:t>/</m:t>
                    </m:r>
                    <m:r>
                      <a:rPr lang="en-US" sz="1800" b="0" i="1" smtClean="0">
                        <a:latin typeface="Cambria Math"/>
                      </a:rPr>
                      <m:t>𝑑</m:t>
                    </m:r>
                  </m:oMath>
                </a14:m>
                <a:r>
                  <a:rPr lang="en-US" sz="1800" dirty="0" smtClean="0">
                    <a:cs typeface="Times New Roman" panose="02020603050405020304" pitchFamily="18" charset="0"/>
                  </a:rPr>
                  <a:t> </a:t>
                </a:r>
                <a:endParaRPr lang="en-US" sz="1800" dirty="0">
                  <a:cs typeface="Times New Roman" panose="02020603050405020304" pitchFamily="18" charset="0"/>
                </a:endParaRPr>
              </a:p>
              <a:p>
                <a:pPr marL="1543050" lvl="3" indent="-171450" algn="l">
                  <a:buFont typeface="Arial" panose="020B0604020202020204" pitchFamily="34" charset="0"/>
                  <a:buChar char="•"/>
                </a:pPr>
                <a:r>
                  <a:rPr lang="en-US" sz="1800" b="0" dirty="0" smtClean="0">
                    <a:cs typeface="Times New Roman" panose="02020603050405020304" pitchFamily="18" charset="0"/>
                  </a:rPr>
                  <a:t>   </a:t>
                </a:r>
                <a14:m>
                  <m:oMath xmlns:m="http://schemas.openxmlformats.org/officeDocument/2006/math">
                    <m:sSub>
                      <m:sSubPr>
                        <m:ctrlPr>
                          <a:rPr lang="en-US" sz="1800" b="0" i="1" smtClean="0">
                            <a:latin typeface="Cambria Math" charset="0"/>
                          </a:rPr>
                        </m:ctrlPr>
                      </m:sSubPr>
                      <m:e>
                        <m:r>
                          <a:rPr lang="en-US" sz="1800" b="0" i="1" smtClean="0">
                            <a:latin typeface="Cambria Math"/>
                          </a:rPr>
                          <m:t>𝐸</m:t>
                        </m:r>
                      </m:e>
                      <m:sub>
                        <m:r>
                          <a:rPr lang="en-US" sz="1800" i="1">
                            <a:latin typeface="Cambria Math"/>
                          </a:rPr>
                          <m:t>𝑎𝑑𝑣</m:t>
                        </m:r>
                      </m:sub>
                    </m:sSub>
                  </m:oMath>
                </a14:m>
                <a:r>
                  <a:rPr lang="en-US" sz="1800" dirty="0" smtClean="0">
                    <a:cs typeface="Times New Roman" panose="02020603050405020304" pitchFamily="18" charset="0"/>
                  </a:rPr>
                  <a:t>, </a:t>
                </a:r>
                <a:r>
                  <a:rPr lang="en-US" dirty="0" smtClean="0">
                    <a:cs typeface="Times New Roman" panose="02020603050405020304" pitchFamily="18" charset="0"/>
                  </a:rPr>
                  <a:t>Energy consumed by a single advertisement interval</a:t>
                </a:r>
              </a:p>
              <a:p>
                <a:pPr marL="1543050" lvl="3" indent="-171450" algn="l">
                  <a:buFont typeface="Arial" panose="020B0604020202020204" pitchFamily="34" charset="0"/>
                  <a:buChar char="•"/>
                </a:pPr>
                <a:r>
                  <a:rPr lang="en-US" sz="1800" dirty="0">
                    <a:cs typeface="Times New Roman" panose="02020603050405020304" pitchFamily="18" charset="0"/>
                  </a:rPr>
                  <a:t> </a:t>
                </a:r>
                <a:r>
                  <a:rPr lang="en-US" sz="1800" dirty="0" smtClean="0">
                    <a:cs typeface="Times New Roman" panose="02020603050405020304" pitchFamily="18" charset="0"/>
                  </a:rPr>
                  <a:t>  </a:t>
                </a:r>
                <a14:m>
                  <m:oMath xmlns:m="http://schemas.openxmlformats.org/officeDocument/2006/math">
                    <m:r>
                      <a:rPr lang="en-US" sz="1800" b="0" i="1" smtClean="0">
                        <a:latin typeface="Cambria Math"/>
                      </a:rPr>
                      <m:t>𝑑</m:t>
                    </m:r>
                    <m:r>
                      <a:rPr lang="en-US" sz="1800" b="0" i="1" smtClean="0">
                        <a:latin typeface="Cambria Math"/>
                      </a:rPr>
                      <m:t> </m:t>
                    </m:r>
                  </m:oMath>
                </a14:m>
                <a:r>
                  <a:rPr lang="en-US" dirty="0" smtClean="0">
                    <a:cs typeface="Times New Roman" panose="02020603050405020304" pitchFamily="18" charset="0"/>
                  </a:rPr>
                  <a:t>scanning duty cycle (Probability that the master finds the slave)</a:t>
                </a:r>
              </a:p>
              <a:p>
                <a:pPr marL="1543050" lvl="3" indent="-171450" algn="l">
                  <a:buFont typeface="Arial" panose="020B0604020202020204" pitchFamily="34" charset="0"/>
                  <a:buChar char="•"/>
                </a:pPr>
                <a:endParaRPr lang="en-US" dirty="0">
                  <a:cs typeface="Times New Roman" panose="02020603050405020304" pitchFamily="18" charset="0"/>
                </a:endParaRPr>
              </a:p>
              <a:p>
                <a:pPr marL="171450" indent="-171450" algn="l">
                  <a:buFont typeface="Arial" panose="020B0604020202020204" pitchFamily="34" charset="0"/>
                  <a:buChar char="•"/>
                </a:pPr>
                <a:endParaRPr lang="en-US" dirty="0" smtClean="0">
                  <a:cs typeface="Times New Roman" panose="02020603050405020304" pitchFamily="18" charset="0"/>
                </a:endParaRPr>
              </a:p>
              <a:p>
                <a:pPr marL="171450" indent="-171450" algn="l">
                  <a:buFont typeface="Arial" panose="020B0604020202020204" pitchFamily="34" charset="0"/>
                  <a:buChar char="•"/>
                </a:pPr>
                <a:r>
                  <a:rPr lang="en-US" sz="1400" dirty="0" smtClean="0">
                    <a:cs typeface="Times New Roman" panose="02020603050405020304" pitchFamily="18" charset="0"/>
                  </a:rPr>
                  <a:t>Better models available, but this basic model is adopted. </a:t>
                </a:r>
              </a:p>
            </p:txBody>
          </p:sp>
        </mc:Choice>
        <mc:Fallback xmlns="">
          <p:sp>
            <p:nvSpPr>
              <p:cNvPr id="6" name="TextBox 5"/>
              <p:cNvSpPr txBox="1">
                <a:spLocks noRot="1" noChangeAspect="1" noMove="1" noResize="1" noEditPoints="1" noAdjustHandles="1" noChangeArrowheads="1" noChangeShapeType="1" noTextEdit="1"/>
              </p:cNvSpPr>
              <p:nvPr/>
            </p:nvSpPr>
            <p:spPr>
              <a:xfrm>
                <a:off x="906639" y="2309054"/>
                <a:ext cx="6713361" cy="3558346"/>
              </a:xfrm>
              <a:prstGeom prst="rect">
                <a:avLst/>
              </a:prstGeom>
              <a:blipFill rotWithShape="1">
                <a:blip r:embed="rId2"/>
                <a:stretch>
                  <a:fillRect l="-182" t="-171" b="-685"/>
                </a:stretch>
              </a:blipFill>
            </p:spPr>
            <p:txBody>
              <a:bodyPr/>
              <a:lstStyle/>
              <a:p>
                <a:r>
                  <a:rPr lang="ko-KR" altLang="en-US">
                    <a:noFill/>
                  </a:rPr>
                  <a:t> </a:t>
                </a:r>
              </a:p>
            </p:txBody>
          </p:sp>
        </mc:Fallback>
      </mc:AlternateContent>
      <p:sp>
        <p:nvSpPr>
          <p:cNvPr id="8" name="Date Placeholder 3"/>
          <p:cNvSpPr>
            <a:spLocks noGrp="1"/>
          </p:cNvSpPr>
          <p:nvPr>
            <p:ph type="dt" sz="quarter" idx="10"/>
          </p:nvPr>
        </p:nvSpPr>
        <p:spPr>
          <a:xfrm>
            <a:off x="685800" y="377825"/>
            <a:ext cx="160020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400" dirty="0" smtClean="0">
                <a:latin typeface="Times New Roman" pitchFamily="18" charset="0"/>
              </a:rPr>
              <a:t>May 2015</a:t>
            </a:r>
          </a:p>
        </p:txBody>
      </p:sp>
      <p:sp>
        <p:nvSpPr>
          <p:cNvPr id="10" name="Slide Number Placeholder 3"/>
          <p:cNvSpPr>
            <a:spLocks noGrp="1"/>
          </p:cNvSpPr>
          <p:nvPr>
            <p:ph type="sldNum" sz="quarter" idx="12"/>
          </p:nvPr>
        </p:nvSpPr>
        <p:spPr>
          <a:xfrm>
            <a:off x="4344988"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a:latin typeface="Times New Roman" pitchFamily="18" charset="0"/>
              </a:rPr>
              <a:t>Slide </a:t>
            </a:r>
            <a:fld id="{3089E93B-7258-4CC0-854C-EFEEBF5C865F}" type="slidenum">
              <a:rPr lang="en-US" altLang="en-US" sz="1200">
                <a:latin typeface="Times New Roman" pitchFamily="18" charset="0"/>
              </a:rPr>
              <a:pPr>
                <a:spcBef>
                  <a:spcPct val="0"/>
                </a:spcBef>
                <a:buFontTx/>
                <a:buNone/>
              </a:pPr>
              <a:t>23</a:t>
            </a:fld>
            <a:endParaRPr lang="en-US" altLang="en-US" sz="1200" dirty="0">
              <a:latin typeface="Times New Roman" pitchFamily="18" charset="0"/>
            </a:endParaRPr>
          </a:p>
        </p:txBody>
      </p:sp>
      <p:sp>
        <p:nvSpPr>
          <p:cNvPr id="11" name="Footer Placeholder 4"/>
          <p:cNvSpPr>
            <a:spLocks noGrp="1"/>
          </p:cNvSpPr>
          <p:nvPr>
            <p:ph type="ftr" sz="quarter" idx="11"/>
          </p:nvPr>
        </p:nvSpPr>
        <p:spPr>
          <a:xfrm>
            <a:off x="5486400" y="6475413"/>
            <a:ext cx="3124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smtClean="0">
                <a:latin typeface="Times New Roman" pitchFamily="18" charset="0"/>
              </a:rPr>
              <a:t>(Kiran </a:t>
            </a:r>
            <a:r>
              <a:rPr lang="en-US" altLang="en-US" sz="1200" dirty="0" err="1" smtClean="0">
                <a:latin typeface="Times New Roman" pitchFamily="18" charset="0"/>
              </a:rPr>
              <a:t>Bynam</a:t>
            </a:r>
            <a:r>
              <a:rPr lang="en-US" altLang="en-US" sz="1200" dirty="0" smtClean="0">
                <a:latin typeface="Times New Roman" pitchFamily="18" charset="0"/>
              </a:rPr>
              <a:t>, </a:t>
            </a:r>
            <a:r>
              <a:rPr lang="en-US" altLang="en-US" sz="1200" dirty="0" err="1" smtClean="0">
                <a:latin typeface="Times New Roman" pitchFamily="18" charset="0"/>
              </a:rPr>
              <a:t>Youngsoo</a:t>
            </a:r>
            <a:r>
              <a:rPr lang="en-US" altLang="en-US" sz="1200" dirty="0" smtClean="0">
                <a:latin typeface="Times New Roman" pitchFamily="18" charset="0"/>
              </a:rPr>
              <a:t> Kim </a:t>
            </a:r>
            <a:r>
              <a:rPr lang="en-US" altLang="en-US" sz="1200" i="1" dirty="0" smtClean="0">
                <a:latin typeface="Times New Roman" pitchFamily="18" charset="0"/>
              </a:rPr>
              <a:t>et.al.</a:t>
            </a:r>
            <a:r>
              <a:rPr lang="en-US" altLang="en-US" sz="1200" dirty="0" smtClean="0">
                <a:latin typeface="Times New Roman" pitchFamily="18" charset="0"/>
              </a:rPr>
              <a:t>, Samsung)</a:t>
            </a:r>
          </a:p>
        </p:txBody>
      </p:sp>
    </p:spTree>
    <p:extLst>
      <p:ext uri="{BB962C8B-B14F-4D97-AF65-F5344CB8AC3E}">
        <p14:creationId xmlns:p14="http://schemas.microsoft.com/office/powerpoint/2010/main" val="17515157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252095" y="677926"/>
            <a:ext cx="8784981" cy="424732"/>
          </a:xfrm>
        </p:spPr>
        <p:txBody>
          <a:bodyPr/>
          <a:lstStyle/>
          <a:p>
            <a:r>
              <a:rPr lang="en-US" sz="2400" dirty="0" smtClean="0"/>
              <a:t>BT LE: </a:t>
            </a:r>
            <a:r>
              <a:rPr lang="en-US" altLang="ko-KR" sz="2400" dirty="0" smtClean="0"/>
              <a:t>Energy Model for Point to Point Link</a:t>
            </a:r>
            <a:endParaRPr lang="ko-KR" altLang="en-US" sz="2400" dirty="0"/>
          </a:p>
        </p:txBody>
      </p:sp>
      <mc:AlternateContent xmlns:mc="http://schemas.openxmlformats.org/markup-compatibility/2006" xmlns:a14="http://schemas.microsoft.com/office/drawing/2010/main">
        <mc:Choice Requires="a14">
          <p:sp>
            <p:nvSpPr>
              <p:cNvPr id="8" name="TextBox 7"/>
              <p:cNvSpPr txBox="1"/>
              <p:nvPr/>
            </p:nvSpPr>
            <p:spPr>
              <a:xfrm>
                <a:off x="662568" y="1441212"/>
                <a:ext cx="7964036" cy="4883388"/>
              </a:xfrm>
              <a:prstGeom prst="rect">
                <a:avLst/>
              </a:prstGeom>
              <a:noFill/>
            </p:spPr>
            <p:txBody>
              <a:bodyPr wrap="square" rtlCol="0">
                <a:spAutoFit/>
              </a:bodyPr>
              <a:lstStyle/>
              <a:p>
                <a:pPr algn="l"/>
                <a:r>
                  <a:rPr lang="en-US" sz="1400" dirty="0" smtClean="0">
                    <a:latin typeface="+mn-lt"/>
                    <a:ea typeface="+mn-ea"/>
                  </a:rPr>
                  <a:t>The communication of packets from the sensor to the node is considered </a:t>
                </a:r>
                <a:endParaRPr lang="en-US" sz="1400" dirty="0">
                  <a:latin typeface="+mn-lt"/>
                  <a:ea typeface="+mn-ea"/>
                </a:endParaRPr>
              </a:p>
              <a:p>
                <a:pPr marL="285750" indent="-285750" algn="l">
                  <a:buFont typeface="Arial" panose="020B0604020202020204" pitchFamily="34" charset="0"/>
                  <a:buChar char="•"/>
                </a:pPr>
                <a:endParaRPr lang="en-US" sz="1400" dirty="0" smtClean="0">
                  <a:latin typeface="+mn-lt"/>
                  <a:ea typeface="+mn-ea"/>
                </a:endParaRPr>
              </a:p>
              <a:p>
                <a:pPr marL="285750" indent="-285750" algn="l">
                  <a:buFont typeface="Arial" panose="020B0604020202020204" pitchFamily="34" charset="0"/>
                  <a:buChar char="•"/>
                </a:pPr>
                <a14:m>
                  <m:oMath xmlns:m="http://schemas.openxmlformats.org/officeDocument/2006/math">
                    <m:sSubSup>
                      <m:sSubSupPr>
                        <m:ctrlPr>
                          <a:rPr lang="en-US" sz="1800" b="0" i="1" smtClean="0">
                            <a:latin typeface="Cambria Math" charset="0"/>
                            <a:ea typeface="+mn-ea"/>
                          </a:rPr>
                        </m:ctrlPr>
                      </m:sSubSupPr>
                      <m:e>
                        <m:r>
                          <a:rPr lang="en-US" sz="1800" b="0" i="1" smtClean="0">
                            <a:latin typeface="Cambria Math"/>
                            <a:ea typeface="+mn-ea"/>
                          </a:rPr>
                          <m:t>𝐸</m:t>
                        </m:r>
                      </m:e>
                      <m:sub>
                        <m:r>
                          <a:rPr lang="en-US" sz="1800" b="0" i="1" smtClean="0">
                            <a:latin typeface="Cambria Math"/>
                            <a:ea typeface="+mn-ea"/>
                          </a:rPr>
                          <m:t>𝑠</m:t>
                        </m:r>
                      </m:sub>
                      <m:sup>
                        <m:r>
                          <a:rPr lang="en-US" sz="1800" b="0" i="1" smtClean="0">
                            <a:latin typeface="Cambria Math"/>
                            <a:ea typeface="+mn-ea"/>
                          </a:rPr>
                          <m:t>𝑐𝑒</m:t>
                        </m:r>
                      </m:sup>
                    </m:sSubSup>
                    <m:r>
                      <a:rPr lang="en-US" sz="1800" b="0" i="1" smtClean="0">
                        <a:latin typeface="Cambria Math"/>
                        <a:ea typeface="+mn-ea"/>
                      </a:rPr>
                      <m:t>=</m:t>
                    </m:r>
                    <m:sSub>
                      <m:sSubPr>
                        <m:ctrlPr>
                          <a:rPr lang="en-US" sz="1800" b="0" i="1" smtClean="0">
                            <a:latin typeface="Cambria Math" charset="0"/>
                            <a:ea typeface="+mn-ea"/>
                          </a:rPr>
                        </m:ctrlPr>
                      </m:sSubPr>
                      <m:e>
                        <m:r>
                          <a:rPr lang="en-US" sz="1800" b="0" i="1" smtClean="0">
                            <a:latin typeface="Cambria Math" panose="02040503050406030204" pitchFamily="18" charset="0"/>
                            <a:ea typeface="+mn-ea"/>
                          </a:rPr>
                          <m:t>𝐸</m:t>
                        </m:r>
                      </m:e>
                      <m:sub>
                        <m:r>
                          <a:rPr lang="en-US" sz="1800" b="0" i="1" smtClean="0">
                            <a:latin typeface="Cambria Math" panose="02040503050406030204" pitchFamily="18" charset="0"/>
                            <a:ea typeface="+mn-ea"/>
                          </a:rPr>
                          <m:t>𝑓𝑖𝑥𝑒𝑑</m:t>
                        </m:r>
                      </m:sub>
                    </m:sSub>
                    <m:r>
                      <a:rPr lang="en-US" sz="1800" b="0" i="1" smtClean="0">
                        <a:latin typeface="Cambria Math" panose="02040503050406030204" pitchFamily="18" charset="0"/>
                        <a:ea typeface="+mn-ea"/>
                      </a:rPr>
                      <m:t>+</m:t>
                    </m:r>
                    <m:sSub>
                      <m:sSubPr>
                        <m:ctrlPr>
                          <a:rPr lang="en-US" sz="1800" b="0" i="1" smtClean="0">
                            <a:latin typeface="Cambria Math" charset="0"/>
                            <a:ea typeface="+mn-ea"/>
                          </a:rPr>
                        </m:ctrlPr>
                      </m:sSubPr>
                      <m:e>
                        <m:r>
                          <a:rPr lang="en-US" sz="1800" b="0" i="1" smtClean="0">
                            <a:latin typeface="Cambria Math" panose="02040503050406030204" pitchFamily="18" charset="0"/>
                            <a:ea typeface="+mn-ea"/>
                          </a:rPr>
                          <m:t>𝐸</m:t>
                        </m:r>
                      </m:e>
                      <m:sub>
                        <m:r>
                          <a:rPr lang="en-US" sz="1800" b="0" i="1" smtClean="0">
                            <a:latin typeface="Cambria Math" panose="02040503050406030204" pitchFamily="18" charset="0"/>
                            <a:ea typeface="+mn-ea"/>
                          </a:rPr>
                          <m:t>𝑣𝑎𝑟</m:t>
                        </m:r>
                      </m:sub>
                    </m:sSub>
                  </m:oMath>
                </a14:m>
                <a:endParaRPr lang="en-US" sz="1800" b="0" i="1" dirty="0" smtClean="0">
                  <a:latin typeface="Cambria Math"/>
                  <a:ea typeface="+mn-ea"/>
                </a:endParaRPr>
              </a:p>
              <a:p>
                <a:pPr algn="l"/>
                <a:endParaRPr lang="en-US" sz="1400" dirty="0" smtClean="0">
                  <a:latin typeface="+mn-lt"/>
                  <a:ea typeface="+mn-ea"/>
                </a:endParaRPr>
              </a:p>
              <a:p>
                <a:pPr marL="285750" indent="-285750" algn="l">
                  <a:buFont typeface="Arial" panose="020B0604020202020204" pitchFamily="34" charset="0"/>
                  <a:buChar char="•"/>
                </a:pPr>
                <a14:m>
                  <m:oMath xmlns:m="http://schemas.openxmlformats.org/officeDocument/2006/math">
                    <m:sSub>
                      <m:sSubPr>
                        <m:ctrlPr>
                          <a:rPr lang="en-US" sz="1800" b="0" i="1" smtClean="0">
                            <a:latin typeface="Cambria Math" charset="0"/>
                            <a:ea typeface="+mn-ea"/>
                          </a:rPr>
                        </m:ctrlPr>
                      </m:sSubPr>
                      <m:e>
                        <m:r>
                          <a:rPr lang="en-US" sz="1800" b="0" i="1" smtClean="0">
                            <a:latin typeface="Cambria Math" panose="02040503050406030204" pitchFamily="18" charset="0"/>
                            <a:ea typeface="+mn-ea"/>
                          </a:rPr>
                          <m:t>𝐸</m:t>
                        </m:r>
                      </m:e>
                      <m:sub>
                        <m:r>
                          <a:rPr lang="en-US" sz="1800" b="0" i="1" smtClean="0">
                            <a:latin typeface="Cambria Math" panose="02040503050406030204" pitchFamily="18" charset="0"/>
                            <a:ea typeface="+mn-ea"/>
                          </a:rPr>
                          <m:t>𝑓𝑖𝑥𝑒𝑑</m:t>
                        </m:r>
                      </m:sub>
                    </m:sSub>
                    <m:r>
                      <a:rPr lang="en-US" sz="1800" b="0" i="1" smtClean="0">
                        <a:latin typeface="Cambria Math" panose="02040503050406030204" pitchFamily="18" charset="0"/>
                        <a:ea typeface="+mn-ea"/>
                      </a:rPr>
                      <m:t>=</m:t>
                    </m:r>
                    <m:sSub>
                      <m:sSubPr>
                        <m:ctrlPr>
                          <a:rPr lang="en-US" sz="1800" b="0" i="1" smtClean="0">
                            <a:latin typeface="Cambria Math" charset="0"/>
                            <a:ea typeface="+mn-ea"/>
                          </a:rPr>
                        </m:ctrlPr>
                      </m:sSubPr>
                      <m:e>
                        <m:r>
                          <a:rPr lang="en-US" sz="1800" b="0" i="1" smtClean="0">
                            <a:latin typeface="Cambria Math" panose="02040503050406030204" pitchFamily="18" charset="0"/>
                            <a:ea typeface="+mn-ea"/>
                          </a:rPr>
                          <m:t>𝑃</m:t>
                        </m:r>
                      </m:e>
                      <m:sub>
                        <m:r>
                          <a:rPr lang="en-US" sz="1800" b="0" i="1" smtClean="0">
                            <a:latin typeface="Cambria Math" panose="02040503050406030204" pitchFamily="18" charset="0"/>
                            <a:ea typeface="+mn-ea"/>
                          </a:rPr>
                          <m:t>𝑤𝑢</m:t>
                        </m:r>
                      </m:sub>
                    </m:sSub>
                    <m:sSub>
                      <m:sSubPr>
                        <m:ctrlPr>
                          <a:rPr lang="en-US" sz="1800" b="0" i="1" smtClean="0">
                            <a:latin typeface="Cambria Math" charset="0"/>
                            <a:ea typeface="+mn-ea"/>
                          </a:rPr>
                        </m:ctrlPr>
                      </m:sSubPr>
                      <m:e>
                        <m:r>
                          <a:rPr lang="en-US" sz="1800" b="0" i="1" smtClean="0">
                            <a:latin typeface="Cambria Math" panose="02040503050406030204" pitchFamily="18" charset="0"/>
                            <a:ea typeface="+mn-ea"/>
                          </a:rPr>
                          <m:t>𝐷</m:t>
                        </m:r>
                      </m:e>
                      <m:sub>
                        <m:r>
                          <a:rPr lang="en-US" sz="1800" b="0" i="1" smtClean="0">
                            <a:latin typeface="Cambria Math" panose="02040503050406030204" pitchFamily="18" charset="0"/>
                            <a:ea typeface="+mn-ea"/>
                          </a:rPr>
                          <m:t>𝑤𝑢</m:t>
                        </m:r>
                      </m:sub>
                    </m:sSub>
                    <m:r>
                      <a:rPr lang="en-US" sz="1800" b="0" i="1" smtClean="0">
                        <a:latin typeface="Cambria Math" panose="02040503050406030204" pitchFamily="18" charset="0"/>
                        <a:ea typeface="+mn-ea"/>
                      </a:rPr>
                      <m:t>+</m:t>
                    </m:r>
                  </m:oMath>
                </a14:m>
                <a:r>
                  <a:rPr lang="en-US" sz="1800" b="0" i="1" dirty="0" smtClean="0">
                    <a:latin typeface="Cambria Math" panose="02040503050406030204" pitchFamily="18" charset="0"/>
                    <a:ea typeface="+mn-ea"/>
                  </a:rPr>
                  <a:t> </a:t>
                </a:r>
                <a14:m>
                  <m:oMath xmlns:m="http://schemas.openxmlformats.org/officeDocument/2006/math">
                    <m:sSub>
                      <m:sSubPr>
                        <m:ctrlPr>
                          <a:rPr lang="en-US" sz="1800" b="0" i="1" smtClean="0">
                            <a:latin typeface="Cambria Math" charset="0"/>
                            <a:ea typeface="+mn-ea"/>
                          </a:rPr>
                        </m:ctrlPr>
                      </m:sSubPr>
                      <m:e>
                        <m:r>
                          <a:rPr lang="en-US" sz="1800" b="0" i="1" smtClean="0">
                            <a:latin typeface="Cambria Math" panose="02040503050406030204" pitchFamily="18" charset="0"/>
                            <a:ea typeface="+mn-ea"/>
                          </a:rPr>
                          <m:t>𝑃</m:t>
                        </m:r>
                      </m:e>
                      <m:sub>
                        <m:r>
                          <a:rPr lang="en-US" sz="1800" b="0" i="1" smtClean="0">
                            <a:latin typeface="Cambria Math" panose="02040503050406030204" pitchFamily="18" charset="0"/>
                            <a:ea typeface="+mn-ea"/>
                          </a:rPr>
                          <m:t>𝑝𝑟𝑒𝑝𝑟𝑜𝑐</m:t>
                        </m:r>
                      </m:sub>
                    </m:sSub>
                    <m:sSub>
                      <m:sSubPr>
                        <m:ctrlPr>
                          <a:rPr lang="en-US" sz="1800" b="0" i="1" smtClean="0">
                            <a:latin typeface="Cambria Math" charset="0"/>
                            <a:ea typeface="+mn-ea"/>
                          </a:rPr>
                        </m:ctrlPr>
                      </m:sSubPr>
                      <m:e>
                        <m:r>
                          <a:rPr lang="en-US" sz="1800" b="0" i="1" smtClean="0">
                            <a:latin typeface="Cambria Math" panose="02040503050406030204" pitchFamily="18" charset="0"/>
                            <a:ea typeface="+mn-ea"/>
                          </a:rPr>
                          <m:t>𝐷</m:t>
                        </m:r>
                      </m:e>
                      <m:sub>
                        <m:r>
                          <a:rPr lang="en-US" sz="1800" b="0" i="1" smtClean="0">
                            <a:latin typeface="Cambria Math" panose="02040503050406030204" pitchFamily="18" charset="0"/>
                            <a:ea typeface="+mn-ea"/>
                          </a:rPr>
                          <m:t>𝑝𝑟𝑒𝑝𝑟𝑜𝑐</m:t>
                        </m:r>
                      </m:sub>
                    </m:sSub>
                    <m:r>
                      <a:rPr lang="en-US" sz="1800" b="0" i="1" smtClean="0">
                        <a:latin typeface="Cambria Math" panose="02040503050406030204" pitchFamily="18" charset="0"/>
                        <a:ea typeface="+mn-ea"/>
                      </a:rPr>
                      <m:t>+</m:t>
                    </m:r>
                  </m:oMath>
                </a14:m>
                <a:r>
                  <a:rPr lang="en-US" sz="1800" dirty="0" smtClean="0">
                    <a:latin typeface="+mn-lt"/>
                    <a:ea typeface="+mn-ea"/>
                  </a:rPr>
                  <a:t> </a:t>
                </a:r>
                <a14:m>
                  <m:oMath xmlns:m="http://schemas.openxmlformats.org/officeDocument/2006/math">
                    <m:sSub>
                      <m:sSubPr>
                        <m:ctrlPr>
                          <a:rPr lang="en-US" sz="1800" b="0" i="1" smtClean="0">
                            <a:latin typeface="Cambria Math" charset="0"/>
                            <a:ea typeface="+mn-ea"/>
                          </a:rPr>
                        </m:ctrlPr>
                      </m:sSubPr>
                      <m:e>
                        <m:r>
                          <a:rPr lang="en-US" sz="1800" b="0" i="1" smtClean="0">
                            <a:latin typeface="Cambria Math" panose="02040503050406030204" pitchFamily="18" charset="0"/>
                            <a:ea typeface="+mn-ea"/>
                          </a:rPr>
                          <m:t>𝑃</m:t>
                        </m:r>
                      </m:e>
                      <m:sub>
                        <m:r>
                          <a:rPr lang="en-US" sz="1800" b="0" i="1" smtClean="0">
                            <a:latin typeface="Cambria Math" panose="02040503050406030204" pitchFamily="18" charset="0"/>
                            <a:ea typeface="+mn-ea"/>
                          </a:rPr>
                          <m:t>𝑝𝑟𝑒𝑡𝑥</m:t>
                        </m:r>
                      </m:sub>
                    </m:sSub>
                    <m:sSub>
                      <m:sSubPr>
                        <m:ctrlPr>
                          <a:rPr lang="en-US" sz="1800" b="0" i="1" smtClean="0">
                            <a:latin typeface="Cambria Math" charset="0"/>
                            <a:ea typeface="+mn-ea"/>
                          </a:rPr>
                        </m:ctrlPr>
                      </m:sSubPr>
                      <m:e>
                        <m:r>
                          <a:rPr lang="en-US" sz="1800" b="0" i="1" smtClean="0">
                            <a:latin typeface="Cambria Math" panose="02040503050406030204" pitchFamily="18" charset="0"/>
                            <a:ea typeface="+mn-ea"/>
                          </a:rPr>
                          <m:t>𝐷</m:t>
                        </m:r>
                      </m:e>
                      <m:sub>
                        <m:r>
                          <a:rPr lang="en-US" sz="1800" b="0" i="1" smtClean="0">
                            <a:latin typeface="Cambria Math" panose="02040503050406030204" pitchFamily="18" charset="0"/>
                            <a:ea typeface="+mn-ea"/>
                          </a:rPr>
                          <m:t>𝑝𝑟𝑒𝑡𝑥</m:t>
                        </m:r>
                      </m:sub>
                    </m:sSub>
                    <m:r>
                      <a:rPr lang="en-US" sz="1800" b="0" i="1" smtClean="0">
                        <a:latin typeface="Cambria Math" panose="02040503050406030204" pitchFamily="18" charset="0"/>
                        <a:ea typeface="+mn-ea"/>
                      </a:rPr>
                      <m:t>+</m:t>
                    </m:r>
                  </m:oMath>
                </a14:m>
                <a:r>
                  <a:rPr lang="en-US" sz="1800" b="0" i="1" dirty="0" smtClean="0">
                    <a:latin typeface="Cambria Math" panose="02040503050406030204" pitchFamily="18" charset="0"/>
                    <a:ea typeface="+mn-ea"/>
                  </a:rPr>
                  <a:t> </a:t>
                </a:r>
                <a14:m>
                  <m:oMath xmlns:m="http://schemas.openxmlformats.org/officeDocument/2006/math">
                    <m:sSub>
                      <m:sSubPr>
                        <m:ctrlPr>
                          <a:rPr lang="en-US" sz="1800" b="0" i="1" smtClean="0">
                            <a:latin typeface="Cambria Math" charset="0"/>
                            <a:ea typeface="+mn-ea"/>
                          </a:rPr>
                        </m:ctrlPr>
                      </m:sSubPr>
                      <m:e>
                        <m:r>
                          <a:rPr lang="en-US" sz="1800" b="0" i="1" smtClean="0">
                            <a:latin typeface="Cambria Math" panose="02040503050406030204" pitchFamily="18" charset="0"/>
                            <a:ea typeface="+mn-ea"/>
                          </a:rPr>
                          <m:t>𝑃</m:t>
                        </m:r>
                      </m:e>
                      <m:sub>
                        <m:r>
                          <a:rPr lang="en-US" sz="1800" b="0" i="1" smtClean="0">
                            <a:latin typeface="Cambria Math" panose="02040503050406030204" pitchFamily="18" charset="0"/>
                            <a:ea typeface="+mn-ea"/>
                          </a:rPr>
                          <m:t>𝑝𝑜𝑠𝑡𝑝𝑟𝑜𝑐</m:t>
                        </m:r>
                      </m:sub>
                    </m:sSub>
                    <m:sSub>
                      <m:sSubPr>
                        <m:ctrlPr>
                          <a:rPr lang="en-US" sz="1800" b="0" i="1" smtClean="0">
                            <a:latin typeface="Cambria Math" charset="0"/>
                            <a:ea typeface="+mn-ea"/>
                          </a:rPr>
                        </m:ctrlPr>
                      </m:sSubPr>
                      <m:e>
                        <m:r>
                          <a:rPr lang="en-US" sz="1800" b="0" i="1" smtClean="0">
                            <a:latin typeface="Cambria Math" panose="02040503050406030204" pitchFamily="18" charset="0"/>
                            <a:ea typeface="+mn-ea"/>
                          </a:rPr>
                          <m:t>𝐷</m:t>
                        </m:r>
                      </m:e>
                      <m:sub>
                        <m:r>
                          <a:rPr lang="en-US" sz="1800" b="0" i="1" smtClean="0">
                            <a:latin typeface="Cambria Math" panose="02040503050406030204" pitchFamily="18" charset="0"/>
                            <a:ea typeface="+mn-ea"/>
                          </a:rPr>
                          <m:t>𝑝𝑜𝑠𝑡𝑝𝑟𝑜𝑐</m:t>
                        </m:r>
                      </m:sub>
                    </m:sSub>
                    <m:r>
                      <a:rPr lang="en-US" sz="1800" b="0" i="1" smtClean="0">
                        <a:latin typeface="Cambria Math" panose="02040503050406030204" pitchFamily="18" charset="0"/>
                        <a:ea typeface="+mn-ea"/>
                      </a:rPr>
                      <m:t>+ </m:t>
                    </m:r>
                    <m:sSub>
                      <m:sSubPr>
                        <m:ctrlPr>
                          <a:rPr lang="en-US" sz="1800" b="0" i="1" smtClean="0">
                            <a:latin typeface="Cambria Math" charset="0"/>
                            <a:ea typeface="+mn-ea"/>
                          </a:rPr>
                        </m:ctrlPr>
                      </m:sSubPr>
                      <m:e>
                        <m:r>
                          <a:rPr lang="en-US" sz="1800" b="0" i="1" smtClean="0">
                            <a:latin typeface="Cambria Math" panose="02040503050406030204" pitchFamily="18" charset="0"/>
                            <a:ea typeface="+mn-ea"/>
                          </a:rPr>
                          <m:t>                </m:t>
                        </m:r>
                        <m:r>
                          <a:rPr lang="en-US" sz="1800" b="0" i="1" smtClean="0">
                            <a:latin typeface="Cambria Math" panose="02040503050406030204" pitchFamily="18" charset="0"/>
                            <a:ea typeface="+mn-ea"/>
                          </a:rPr>
                          <m:t>𝑃</m:t>
                        </m:r>
                      </m:e>
                      <m:sub>
                        <m:r>
                          <a:rPr lang="en-US" sz="1800" b="0" i="1" smtClean="0">
                            <a:latin typeface="Cambria Math" panose="02040503050406030204" pitchFamily="18" charset="0"/>
                            <a:ea typeface="+mn-ea"/>
                          </a:rPr>
                          <m:t>𝑝𝑟𝑒𝑠𝑙𝑒𝑒𝑝</m:t>
                        </m:r>
                      </m:sub>
                    </m:sSub>
                    <m:sSub>
                      <m:sSubPr>
                        <m:ctrlPr>
                          <a:rPr lang="en-US" sz="1800" b="0" i="1" smtClean="0">
                            <a:latin typeface="Cambria Math" charset="0"/>
                            <a:ea typeface="+mn-ea"/>
                          </a:rPr>
                        </m:ctrlPr>
                      </m:sSubPr>
                      <m:e>
                        <m:r>
                          <a:rPr lang="en-US" sz="1800" b="0" i="1" smtClean="0">
                            <a:latin typeface="Cambria Math" panose="02040503050406030204" pitchFamily="18" charset="0"/>
                            <a:ea typeface="+mn-ea"/>
                          </a:rPr>
                          <m:t>𝐷</m:t>
                        </m:r>
                      </m:e>
                      <m:sub>
                        <m:r>
                          <a:rPr lang="en-US" sz="1800" b="0" i="1" smtClean="0">
                            <a:latin typeface="Cambria Math" panose="02040503050406030204" pitchFamily="18" charset="0"/>
                            <a:ea typeface="+mn-ea"/>
                          </a:rPr>
                          <m:t>𝑝𝑟𝑒𝑠𝑙𝑒𝑒𝑝</m:t>
                        </m:r>
                      </m:sub>
                    </m:sSub>
                  </m:oMath>
                </a14:m>
                <a:endParaRPr lang="en-US" sz="1800" dirty="0" smtClean="0">
                  <a:latin typeface="+mn-lt"/>
                  <a:ea typeface="+mn-ea"/>
                </a:endParaRPr>
              </a:p>
              <a:p>
                <a:pPr marL="285750" indent="-285750" algn="l">
                  <a:buFont typeface="Arial" panose="020B0604020202020204" pitchFamily="34" charset="0"/>
                  <a:buChar char="•"/>
                </a:pPr>
                <a:endParaRPr lang="en-US" sz="1400" dirty="0">
                  <a:latin typeface="+mn-lt"/>
                  <a:ea typeface="+mn-ea"/>
                </a:endParaRPr>
              </a:p>
              <a:p>
                <a:pPr marL="285750" indent="-285750" algn="l">
                  <a:buFont typeface="Arial" panose="020B0604020202020204" pitchFamily="34" charset="0"/>
                  <a:buChar char="•"/>
                </a:pPr>
                <a:r>
                  <a:rPr lang="en-US" sz="1400" dirty="0" smtClean="0">
                    <a:latin typeface="+mn-lt"/>
                    <a:ea typeface="+mn-ea"/>
                  </a:rPr>
                  <a:t> </a:t>
                </a:r>
                <a14:m>
                  <m:oMath xmlns:m="http://schemas.openxmlformats.org/officeDocument/2006/math">
                    <m:sSub>
                      <m:sSubPr>
                        <m:ctrlPr>
                          <a:rPr lang="en-US" sz="1400" i="1">
                            <a:latin typeface="Cambria Math" charset="0"/>
                          </a:rPr>
                        </m:ctrlPr>
                      </m:sSubPr>
                      <m:e>
                        <m:r>
                          <a:rPr lang="en-US" sz="1400" i="1">
                            <a:latin typeface="Cambria Math" panose="02040503050406030204" pitchFamily="18" charset="0"/>
                          </a:rPr>
                          <m:t>𝑃</m:t>
                        </m:r>
                      </m:e>
                      <m:sub>
                        <m:r>
                          <a:rPr lang="en-US" sz="1400" i="1">
                            <a:latin typeface="Cambria Math" panose="02040503050406030204" pitchFamily="18" charset="0"/>
                          </a:rPr>
                          <m:t>𝑤𝑢</m:t>
                        </m:r>
                      </m:sub>
                    </m:sSub>
                    <m:sSub>
                      <m:sSubPr>
                        <m:ctrlPr>
                          <a:rPr lang="en-US" sz="1400" i="1">
                            <a:latin typeface="Cambria Math" charset="0"/>
                          </a:rPr>
                        </m:ctrlPr>
                      </m:sSubPr>
                      <m:e>
                        <m:r>
                          <a:rPr lang="en-US" sz="1400" i="1">
                            <a:latin typeface="Cambria Math" panose="02040503050406030204" pitchFamily="18" charset="0"/>
                          </a:rPr>
                          <m:t>𝐷</m:t>
                        </m:r>
                      </m:e>
                      <m:sub>
                        <m:r>
                          <a:rPr lang="en-US" sz="1400" i="1">
                            <a:latin typeface="Cambria Math" panose="02040503050406030204" pitchFamily="18" charset="0"/>
                          </a:rPr>
                          <m:t>𝑤𝑢</m:t>
                        </m:r>
                      </m:sub>
                    </m:sSub>
                  </m:oMath>
                </a14:m>
                <a:r>
                  <a:rPr lang="en-US" sz="1400" dirty="0" smtClean="0">
                    <a:latin typeface="+mn-lt"/>
                    <a:ea typeface="+mn-ea"/>
                  </a:rPr>
                  <a:t> wake-up energy, </a:t>
                </a:r>
                <a14:m>
                  <m:oMath xmlns:m="http://schemas.openxmlformats.org/officeDocument/2006/math">
                    <m:sSub>
                      <m:sSubPr>
                        <m:ctrlPr>
                          <a:rPr lang="en-US" sz="1400" i="1">
                            <a:latin typeface="Cambria Math" charset="0"/>
                          </a:rPr>
                        </m:ctrlPr>
                      </m:sSubPr>
                      <m:e>
                        <m:r>
                          <a:rPr lang="en-US" sz="1400" i="1">
                            <a:latin typeface="Cambria Math" panose="02040503050406030204" pitchFamily="18" charset="0"/>
                          </a:rPr>
                          <m:t>𝑃</m:t>
                        </m:r>
                      </m:e>
                      <m:sub>
                        <m:r>
                          <a:rPr lang="en-US" sz="1400" i="1">
                            <a:latin typeface="Cambria Math" panose="02040503050406030204" pitchFamily="18" charset="0"/>
                          </a:rPr>
                          <m:t>𝑝𝑟𝑒𝑝𝑟𝑜𝑐</m:t>
                        </m:r>
                      </m:sub>
                    </m:sSub>
                    <m:sSub>
                      <m:sSubPr>
                        <m:ctrlPr>
                          <a:rPr lang="en-US" sz="1400" i="1">
                            <a:latin typeface="Cambria Math" charset="0"/>
                          </a:rPr>
                        </m:ctrlPr>
                      </m:sSubPr>
                      <m:e>
                        <m:r>
                          <a:rPr lang="en-US" sz="1400" i="1">
                            <a:latin typeface="Cambria Math" panose="02040503050406030204" pitchFamily="18" charset="0"/>
                          </a:rPr>
                          <m:t>𝐷</m:t>
                        </m:r>
                      </m:e>
                      <m:sub>
                        <m:r>
                          <a:rPr lang="en-US" sz="1400" i="1">
                            <a:latin typeface="Cambria Math" panose="02040503050406030204" pitchFamily="18" charset="0"/>
                          </a:rPr>
                          <m:t>𝑝𝑟𝑒𝑝𝑟𝑜𝑐</m:t>
                        </m:r>
                      </m:sub>
                    </m:sSub>
                  </m:oMath>
                </a14:m>
                <a:r>
                  <a:rPr lang="en-US" sz="1400" dirty="0" smtClean="0">
                    <a:latin typeface="+mn-lt"/>
                    <a:ea typeface="+mn-ea"/>
                  </a:rPr>
                  <a:t> Pre-processing energy, </a:t>
                </a:r>
                <a14:m>
                  <m:oMath xmlns:m="http://schemas.openxmlformats.org/officeDocument/2006/math">
                    <m:sSub>
                      <m:sSubPr>
                        <m:ctrlPr>
                          <a:rPr lang="en-US" sz="1400" i="1">
                            <a:latin typeface="Cambria Math" charset="0"/>
                          </a:rPr>
                        </m:ctrlPr>
                      </m:sSubPr>
                      <m:e>
                        <m:r>
                          <a:rPr lang="en-US" sz="1400" i="1">
                            <a:latin typeface="Cambria Math" panose="02040503050406030204" pitchFamily="18" charset="0"/>
                          </a:rPr>
                          <m:t>𝑃</m:t>
                        </m:r>
                      </m:e>
                      <m:sub>
                        <m:r>
                          <a:rPr lang="en-US" sz="1400" i="1">
                            <a:latin typeface="Cambria Math" panose="02040503050406030204" pitchFamily="18" charset="0"/>
                          </a:rPr>
                          <m:t>𝑝𝑟𝑒𝑡𝑥</m:t>
                        </m:r>
                      </m:sub>
                    </m:sSub>
                    <m:sSub>
                      <m:sSubPr>
                        <m:ctrlPr>
                          <a:rPr lang="en-US" sz="1400" i="1">
                            <a:latin typeface="Cambria Math" charset="0"/>
                          </a:rPr>
                        </m:ctrlPr>
                      </m:sSubPr>
                      <m:e>
                        <m:r>
                          <a:rPr lang="en-US" sz="1400" i="1">
                            <a:latin typeface="Cambria Math" panose="02040503050406030204" pitchFamily="18" charset="0"/>
                          </a:rPr>
                          <m:t>𝐷</m:t>
                        </m:r>
                      </m:e>
                      <m:sub>
                        <m:r>
                          <a:rPr lang="en-US" sz="1400" i="1">
                            <a:latin typeface="Cambria Math" panose="02040503050406030204" pitchFamily="18" charset="0"/>
                          </a:rPr>
                          <m:t>𝑝𝑟𝑒𝑡𝑥</m:t>
                        </m:r>
                      </m:sub>
                    </m:sSub>
                  </m:oMath>
                </a14:m>
                <a:r>
                  <a:rPr lang="en-US" sz="1400" dirty="0" smtClean="0">
                    <a:latin typeface="+mn-lt"/>
                    <a:ea typeface="+mn-ea"/>
                  </a:rPr>
                  <a:t>  Pre-transmission energy</a:t>
                </a:r>
              </a:p>
              <a:p>
                <a:pPr algn="l"/>
                <a:r>
                  <a:rPr lang="en-US" sz="1400" dirty="0">
                    <a:latin typeface="+mn-lt"/>
                    <a:ea typeface="+mn-ea"/>
                  </a:rPr>
                  <a:t> </a:t>
                </a:r>
                <a:r>
                  <a:rPr lang="en-US" sz="1400" dirty="0" smtClean="0">
                    <a:latin typeface="+mn-lt"/>
                    <a:ea typeface="+mn-ea"/>
                  </a:rPr>
                  <a:t>     </a:t>
                </a:r>
                <a14:m>
                  <m:oMath xmlns:m="http://schemas.openxmlformats.org/officeDocument/2006/math">
                    <m:sSub>
                      <m:sSubPr>
                        <m:ctrlPr>
                          <a:rPr lang="en-US" sz="1400" i="1">
                            <a:latin typeface="Cambria Math" charset="0"/>
                          </a:rPr>
                        </m:ctrlPr>
                      </m:sSubPr>
                      <m:e>
                        <m:r>
                          <a:rPr lang="en-US" sz="1400" i="1">
                            <a:latin typeface="Cambria Math" panose="02040503050406030204" pitchFamily="18" charset="0"/>
                          </a:rPr>
                          <m:t>𝑃</m:t>
                        </m:r>
                      </m:e>
                      <m:sub>
                        <m:r>
                          <a:rPr lang="en-US" sz="1400" i="1">
                            <a:latin typeface="Cambria Math" panose="02040503050406030204" pitchFamily="18" charset="0"/>
                          </a:rPr>
                          <m:t>𝑝𝑜𝑠𝑡𝑝𝑟𝑜𝑐</m:t>
                        </m:r>
                      </m:sub>
                    </m:sSub>
                    <m:sSub>
                      <m:sSubPr>
                        <m:ctrlPr>
                          <a:rPr lang="en-US" sz="1400" i="1">
                            <a:latin typeface="Cambria Math" charset="0"/>
                          </a:rPr>
                        </m:ctrlPr>
                      </m:sSubPr>
                      <m:e>
                        <m:r>
                          <a:rPr lang="en-US" sz="1400" i="1">
                            <a:latin typeface="Cambria Math" panose="02040503050406030204" pitchFamily="18" charset="0"/>
                          </a:rPr>
                          <m:t>𝐷</m:t>
                        </m:r>
                      </m:e>
                      <m:sub>
                        <m:r>
                          <a:rPr lang="en-US" sz="1400" i="1">
                            <a:latin typeface="Cambria Math" panose="02040503050406030204" pitchFamily="18" charset="0"/>
                          </a:rPr>
                          <m:t>𝑝𝑜𝑠𝑡𝑝𝑟𝑜𝑐</m:t>
                        </m:r>
                      </m:sub>
                    </m:sSub>
                  </m:oMath>
                </a14:m>
                <a:r>
                  <a:rPr lang="en-US" sz="1400" dirty="0" smtClean="0">
                    <a:latin typeface="+mn-lt"/>
                    <a:ea typeface="+mn-ea"/>
                  </a:rPr>
                  <a:t> Post processing energy, </a:t>
                </a:r>
                <a14:m>
                  <m:oMath xmlns:m="http://schemas.openxmlformats.org/officeDocument/2006/math">
                    <m:sSub>
                      <m:sSubPr>
                        <m:ctrlPr>
                          <a:rPr lang="en-US" sz="1400" i="1">
                            <a:latin typeface="Cambria Math" charset="0"/>
                          </a:rPr>
                        </m:ctrlPr>
                      </m:sSubPr>
                      <m:e>
                        <m:r>
                          <a:rPr lang="en-US" sz="1400" i="1">
                            <a:latin typeface="Cambria Math" panose="02040503050406030204" pitchFamily="18" charset="0"/>
                          </a:rPr>
                          <m:t>𝑃</m:t>
                        </m:r>
                      </m:e>
                      <m:sub>
                        <m:r>
                          <a:rPr lang="en-US" sz="1400" i="1">
                            <a:latin typeface="Cambria Math" panose="02040503050406030204" pitchFamily="18" charset="0"/>
                          </a:rPr>
                          <m:t>𝑝𝑟𝑒𝑠𝑙𝑒𝑒𝑝</m:t>
                        </m:r>
                      </m:sub>
                    </m:sSub>
                    <m:sSub>
                      <m:sSubPr>
                        <m:ctrlPr>
                          <a:rPr lang="en-US" sz="1400" i="1">
                            <a:latin typeface="Cambria Math" charset="0"/>
                          </a:rPr>
                        </m:ctrlPr>
                      </m:sSubPr>
                      <m:e>
                        <m:r>
                          <a:rPr lang="en-US" sz="1400" i="1">
                            <a:latin typeface="Cambria Math" panose="02040503050406030204" pitchFamily="18" charset="0"/>
                          </a:rPr>
                          <m:t>𝐷</m:t>
                        </m:r>
                      </m:e>
                      <m:sub>
                        <m:r>
                          <a:rPr lang="en-US" sz="1400" i="1">
                            <a:latin typeface="Cambria Math" panose="02040503050406030204" pitchFamily="18" charset="0"/>
                          </a:rPr>
                          <m:t>𝑝𝑟𝑒𝑠𝑙𝑒𝑒𝑝</m:t>
                        </m:r>
                      </m:sub>
                    </m:sSub>
                  </m:oMath>
                </a14:m>
                <a:r>
                  <a:rPr lang="en-US" sz="1400" dirty="0" smtClean="0">
                    <a:latin typeface="+mn-lt"/>
                    <a:ea typeface="+mn-ea"/>
                  </a:rPr>
                  <a:t> Pre-sleep energy</a:t>
                </a:r>
              </a:p>
              <a:p>
                <a:pPr algn="l"/>
                <a:endParaRPr lang="en-US" sz="1400" dirty="0">
                  <a:latin typeface="+mn-lt"/>
                  <a:ea typeface="+mn-ea"/>
                </a:endParaRPr>
              </a:p>
              <a:p>
                <a:pPr marL="285750" indent="-285750" algn="l">
                  <a:buFont typeface="Arial" panose="020B0604020202020204" pitchFamily="34" charset="0"/>
                  <a:buChar char="•"/>
                </a:pPr>
                <a14:m>
                  <m:oMath xmlns:m="http://schemas.openxmlformats.org/officeDocument/2006/math">
                    <m:sSub>
                      <m:sSubPr>
                        <m:ctrlPr>
                          <a:rPr lang="en-US" sz="1800" b="0" i="1" smtClean="0">
                            <a:latin typeface="Cambria Math" charset="0"/>
                            <a:ea typeface="+mn-ea"/>
                          </a:rPr>
                        </m:ctrlPr>
                      </m:sSubPr>
                      <m:e>
                        <m:r>
                          <a:rPr lang="en-US" sz="1800" b="0" i="1" smtClean="0">
                            <a:latin typeface="Cambria Math" panose="02040503050406030204" pitchFamily="18" charset="0"/>
                            <a:ea typeface="+mn-ea"/>
                          </a:rPr>
                          <m:t>𝐸</m:t>
                        </m:r>
                      </m:e>
                      <m:sub>
                        <m:r>
                          <a:rPr lang="en-US" sz="1800" b="0" i="1" smtClean="0">
                            <a:latin typeface="Cambria Math" panose="02040503050406030204" pitchFamily="18" charset="0"/>
                            <a:ea typeface="+mn-ea"/>
                          </a:rPr>
                          <m:t>𝑣𝑎𝑟</m:t>
                        </m:r>
                      </m:sub>
                    </m:sSub>
                    <m:r>
                      <a:rPr lang="en-US" sz="1800" b="0" i="1" smtClean="0">
                        <a:latin typeface="Cambria Math" panose="02040503050406030204" pitchFamily="18" charset="0"/>
                        <a:ea typeface="+mn-ea"/>
                      </a:rPr>
                      <m:t>=</m:t>
                    </m:r>
                    <m:sSub>
                      <m:sSubPr>
                        <m:ctrlPr>
                          <a:rPr lang="en-US" sz="1800" b="0" i="1" smtClean="0">
                            <a:latin typeface="Cambria Math" charset="0"/>
                            <a:ea typeface="+mn-ea"/>
                          </a:rPr>
                        </m:ctrlPr>
                      </m:sSubPr>
                      <m:e>
                        <m:r>
                          <a:rPr lang="en-US" sz="1800" b="0" i="1" smtClean="0">
                            <a:latin typeface="Cambria Math" panose="02040503050406030204" pitchFamily="18" charset="0"/>
                            <a:ea typeface="+mn-ea"/>
                          </a:rPr>
                          <m:t>𝑃</m:t>
                        </m:r>
                      </m:e>
                      <m:sub>
                        <m:r>
                          <a:rPr lang="en-US" sz="1800" b="0" i="1" smtClean="0">
                            <a:latin typeface="Cambria Math" panose="02040503050406030204" pitchFamily="18" charset="0"/>
                            <a:ea typeface="+mn-ea"/>
                          </a:rPr>
                          <m:t>𝑡𝑥</m:t>
                        </m:r>
                      </m:sub>
                    </m:sSub>
                    <m:sSub>
                      <m:sSubPr>
                        <m:ctrlPr>
                          <a:rPr lang="en-US" sz="1800" b="0" i="1" smtClean="0">
                            <a:latin typeface="Cambria Math" charset="0"/>
                            <a:ea typeface="+mn-ea"/>
                          </a:rPr>
                        </m:ctrlPr>
                      </m:sSubPr>
                      <m:e>
                        <m:r>
                          <a:rPr lang="en-US" sz="1800" b="0" i="1" smtClean="0">
                            <a:latin typeface="Cambria Math" panose="02040503050406030204" pitchFamily="18" charset="0"/>
                            <a:ea typeface="+mn-ea"/>
                          </a:rPr>
                          <m:t>𝐷</m:t>
                        </m:r>
                      </m:e>
                      <m:sub>
                        <m:r>
                          <a:rPr lang="en-US" sz="1800" b="0" i="1" smtClean="0">
                            <a:latin typeface="Cambria Math" panose="02040503050406030204" pitchFamily="18" charset="0"/>
                            <a:ea typeface="+mn-ea"/>
                          </a:rPr>
                          <m:t>𝑡𝑥</m:t>
                        </m:r>
                      </m:sub>
                    </m:sSub>
                    <m:r>
                      <a:rPr lang="en-US" sz="1800" b="0" i="1" smtClean="0">
                        <a:latin typeface="Cambria Math" panose="02040503050406030204" pitchFamily="18" charset="0"/>
                        <a:ea typeface="+mn-ea"/>
                      </a:rPr>
                      <m:t> </m:t>
                    </m:r>
                    <m:d>
                      <m:dPr>
                        <m:begChr m:val="["/>
                        <m:endChr m:val="]"/>
                        <m:ctrlPr>
                          <a:rPr lang="en-US" sz="1800" b="0" i="1" smtClean="0">
                            <a:latin typeface="Cambria Math" charset="0"/>
                            <a:ea typeface="+mn-ea"/>
                          </a:rPr>
                        </m:ctrlPr>
                      </m:dPr>
                      <m:e>
                        <m:r>
                          <a:rPr lang="en-US" sz="1800" i="1">
                            <a:latin typeface="Cambria Math" panose="02040503050406030204" pitchFamily="18" charset="0"/>
                          </a:rPr>
                          <m:t>𝑛</m:t>
                        </m:r>
                        <m:d>
                          <m:dPr>
                            <m:ctrlPr>
                              <a:rPr lang="en-US" sz="1800" i="1">
                                <a:latin typeface="Cambria Math" charset="0"/>
                              </a:rPr>
                            </m:ctrlPr>
                          </m:dPr>
                          <m:e>
                            <m:sSub>
                              <m:sSubPr>
                                <m:ctrlPr>
                                  <a:rPr lang="en-US" sz="1800" i="1">
                                    <a:latin typeface="Cambria Math" charset="0"/>
                                  </a:rPr>
                                </m:ctrlPr>
                              </m:sSubPr>
                              <m:e>
                                <m:r>
                                  <a:rPr lang="en-US" sz="1800" i="1">
                                    <a:latin typeface="Cambria Math" panose="02040503050406030204" pitchFamily="18" charset="0"/>
                                  </a:rPr>
                                  <m:t>𝐿</m:t>
                                </m:r>
                              </m:e>
                              <m:sub>
                                <m:r>
                                  <a:rPr lang="en-US" sz="1800" i="1">
                                    <a:latin typeface="Cambria Math" panose="02040503050406030204" pitchFamily="18" charset="0"/>
                                  </a:rPr>
                                  <m:t>𝑝h𝑦h𝑑𝑟</m:t>
                                </m:r>
                              </m:sub>
                            </m:sSub>
                            <m:r>
                              <a:rPr lang="en-US" sz="1800" i="1">
                                <a:latin typeface="Cambria Math" panose="02040503050406030204" pitchFamily="18" charset="0"/>
                              </a:rPr>
                              <m:t>+</m:t>
                            </m:r>
                            <m:sSub>
                              <m:sSubPr>
                                <m:ctrlPr>
                                  <a:rPr lang="en-US" sz="1800" i="1">
                                    <a:latin typeface="Cambria Math" charset="0"/>
                                  </a:rPr>
                                </m:ctrlPr>
                              </m:sSubPr>
                              <m:e>
                                <m:r>
                                  <a:rPr lang="en-US" sz="1800" i="1">
                                    <a:latin typeface="Cambria Math" panose="02040503050406030204" pitchFamily="18" charset="0"/>
                                  </a:rPr>
                                  <m:t>𝐿</m:t>
                                </m:r>
                              </m:e>
                              <m:sub>
                                <m:r>
                                  <a:rPr lang="en-US" sz="1800" i="1">
                                    <a:latin typeface="Cambria Math" panose="02040503050406030204" pitchFamily="18" charset="0"/>
                                  </a:rPr>
                                  <m:t>𝑚𝑎𝑐h𝑑𝑟</m:t>
                                </m:r>
                              </m:sub>
                            </m:sSub>
                            <m:r>
                              <a:rPr lang="en-US" sz="1800" i="1">
                                <a:latin typeface="Cambria Math" panose="02040503050406030204" pitchFamily="18" charset="0"/>
                              </a:rPr>
                              <m:t>+</m:t>
                            </m:r>
                            <m:sSub>
                              <m:sSubPr>
                                <m:ctrlPr>
                                  <a:rPr lang="en-US" sz="1800" i="1">
                                    <a:latin typeface="Cambria Math" charset="0"/>
                                  </a:rPr>
                                </m:ctrlPr>
                              </m:sSubPr>
                              <m:e>
                                <m:r>
                                  <a:rPr lang="en-US" sz="1800" i="1">
                                    <a:latin typeface="Cambria Math" panose="02040503050406030204" pitchFamily="18" charset="0"/>
                                  </a:rPr>
                                  <m:t>𝐿</m:t>
                                </m:r>
                              </m:e>
                              <m:sub>
                                <m:r>
                                  <a:rPr lang="en-US" sz="1800" i="1">
                                    <a:latin typeface="Cambria Math" panose="02040503050406030204" pitchFamily="18" charset="0"/>
                                  </a:rPr>
                                  <m:t>𝑝𝑙</m:t>
                                </m:r>
                              </m:sub>
                            </m:sSub>
                          </m:e>
                        </m:d>
                        <m:r>
                          <a:rPr lang="en-US" sz="1800" i="1">
                            <a:latin typeface="Cambria Math" panose="02040503050406030204" pitchFamily="18" charset="0"/>
                          </a:rPr>
                          <m:t>+</m:t>
                        </m:r>
                        <m:sSub>
                          <m:sSubPr>
                            <m:ctrlPr>
                              <a:rPr lang="en-US" sz="1800" i="1">
                                <a:latin typeface="Cambria Math" charset="0"/>
                              </a:rPr>
                            </m:ctrlPr>
                          </m:sSubPr>
                          <m:e>
                            <m:sSub>
                              <m:sSubPr>
                                <m:ctrlPr>
                                  <a:rPr lang="en-US" sz="1800" i="1">
                                    <a:latin typeface="Cambria Math" charset="0"/>
                                  </a:rPr>
                                </m:ctrlPr>
                              </m:sSubPr>
                              <m:e>
                                <m:r>
                                  <a:rPr lang="en-US" sz="1800" i="1">
                                    <a:latin typeface="Cambria Math" panose="02040503050406030204" pitchFamily="18" charset="0"/>
                                  </a:rPr>
                                  <m:t>𝐿</m:t>
                                </m:r>
                              </m:e>
                              <m:sub>
                                <m:r>
                                  <a:rPr lang="en-US" sz="1800" i="1">
                                    <a:latin typeface="Cambria Math" panose="02040503050406030204" pitchFamily="18" charset="0"/>
                                  </a:rPr>
                                  <m:t>𝑝h𝑦h𝑑𝑟</m:t>
                                </m:r>
                              </m:sub>
                            </m:sSub>
                            <m:r>
                              <a:rPr lang="en-US" sz="1800" i="1">
                                <a:latin typeface="Cambria Math" panose="02040503050406030204" pitchFamily="18" charset="0"/>
                              </a:rPr>
                              <m:t>+</m:t>
                            </m:r>
                            <m:sSub>
                              <m:sSubPr>
                                <m:ctrlPr>
                                  <a:rPr lang="en-US" sz="1800" i="1">
                                    <a:latin typeface="Cambria Math" charset="0"/>
                                  </a:rPr>
                                </m:ctrlPr>
                              </m:sSubPr>
                              <m:e>
                                <m:r>
                                  <a:rPr lang="en-US" sz="1800" i="1">
                                    <a:latin typeface="Cambria Math" panose="02040503050406030204" pitchFamily="18" charset="0"/>
                                  </a:rPr>
                                  <m:t>𝐿</m:t>
                                </m:r>
                              </m:e>
                              <m:sub>
                                <m:r>
                                  <a:rPr lang="en-US" sz="1800" i="1">
                                    <a:latin typeface="Cambria Math" panose="02040503050406030204" pitchFamily="18" charset="0"/>
                                  </a:rPr>
                                  <m:t>𝑚𝑎𝑐h𝑑𝑟</m:t>
                                </m:r>
                              </m:sub>
                            </m:sSub>
                            <m:r>
                              <a:rPr lang="en-US" sz="1800" i="1">
                                <a:latin typeface="Cambria Math" panose="02040503050406030204" pitchFamily="18" charset="0"/>
                              </a:rPr>
                              <m:t>+</m:t>
                            </m:r>
                            <m:r>
                              <a:rPr lang="en-US" sz="1800" i="1">
                                <a:latin typeface="Cambria Math" panose="02040503050406030204" pitchFamily="18" charset="0"/>
                              </a:rPr>
                              <m:t>𝐿</m:t>
                            </m:r>
                          </m:e>
                          <m:sub>
                            <m:r>
                              <a:rPr lang="en-US" sz="1800" i="1">
                                <a:latin typeface="Cambria Math" panose="02040503050406030204" pitchFamily="18" charset="0"/>
                              </a:rPr>
                              <m:t>𝑙𝑎𝑠𝑡</m:t>
                            </m:r>
                          </m:sub>
                        </m:sSub>
                        <m:r>
                          <m:rPr>
                            <m:nor/>
                          </m:rPr>
                          <a:rPr lang="en-US" sz="1800" dirty="0"/>
                          <m:t> </m:t>
                        </m:r>
                      </m:e>
                    </m:d>
                  </m:oMath>
                </a14:m>
                <a:r>
                  <a:rPr lang="en-US" sz="1800" b="0" dirty="0" smtClean="0">
                    <a:latin typeface="+mn-lt"/>
                    <a:ea typeface="+mn-ea"/>
                  </a:rPr>
                  <a:t> +</a:t>
                </a:r>
              </a:p>
              <a:p>
                <a:pPr algn="l"/>
                <a:r>
                  <a:rPr lang="en-US" sz="1800" dirty="0">
                    <a:latin typeface="+mn-lt"/>
                    <a:ea typeface="+mn-ea"/>
                  </a:rPr>
                  <a:t> </a:t>
                </a:r>
                <a:r>
                  <a:rPr lang="en-US" sz="1800" dirty="0" smtClean="0">
                    <a:latin typeface="+mn-lt"/>
                    <a:ea typeface="+mn-ea"/>
                  </a:rPr>
                  <a:t>                </a:t>
                </a:r>
                <a14:m>
                  <m:oMath xmlns:m="http://schemas.openxmlformats.org/officeDocument/2006/math">
                    <m:sSub>
                      <m:sSubPr>
                        <m:ctrlPr>
                          <a:rPr lang="en-US" sz="1800" b="0" i="1" smtClean="0">
                            <a:latin typeface="Cambria Math" charset="0"/>
                            <a:ea typeface="+mn-ea"/>
                          </a:rPr>
                        </m:ctrlPr>
                      </m:sSubPr>
                      <m:e>
                        <m:r>
                          <a:rPr lang="en-US" sz="1800" b="0" i="1" smtClean="0">
                            <a:latin typeface="Cambria Math" panose="02040503050406030204" pitchFamily="18" charset="0"/>
                            <a:ea typeface="+mn-ea"/>
                          </a:rPr>
                          <m:t>𝑃</m:t>
                        </m:r>
                      </m:e>
                      <m:sub>
                        <m:r>
                          <a:rPr lang="en-US" sz="1800" b="0" i="1" smtClean="0">
                            <a:latin typeface="Cambria Math" panose="02040503050406030204" pitchFamily="18" charset="0"/>
                            <a:ea typeface="+mn-ea"/>
                          </a:rPr>
                          <m:t>𝑟𝑥</m:t>
                        </m:r>
                      </m:sub>
                    </m:sSub>
                    <m:sSub>
                      <m:sSubPr>
                        <m:ctrlPr>
                          <a:rPr lang="en-US" sz="1800" b="0" i="1" smtClean="0">
                            <a:latin typeface="Cambria Math" charset="0"/>
                            <a:ea typeface="+mn-ea"/>
                          </a:rPr>
                        </m:ctrlPr>
                      </m:sSubPr>
                      <m:e>
                        <m:r>
                          <a:rPr lang="en-US" sz="1800" b="0" i="1" smtClean="0">
                            <a:latin typeface="Cambria Math" panose="02040503050406030204" pitchFamily="18" charset="0"/>
                            <a:ea typeface="+mn-ea"/>
                          </a:rPr>
                          <m:t>𝐷</m:t>
                        </m:r>
                      </m:e>
                      <m:sub>
                        <m:r>
                          <a:rPr lang="en-US" sz="1800" b="0" i="1" smtClean="0">
                            <a:latin typeface="Cambria Math" panose="02040503050406030204" pitchFamily="18" charset="0"/>
                            <a:ea typeface="+mn-ea"/>
                          </a:rPr>
                          <m:t>𝑟𝑥</m:t>
                        </m:r>
                      </m:sub>
                    </m:sSub>
                    <m:d>
                      <m:dPr>
                        <m:ctrlPr>
                          <a:rPr lang="en-US" sz="1800" b="0" i="1" smtClean="0">
                            <a:latin typeface="Cambria Math" charset="0"/>
                            <a:ea typeface="+mn-ea"/>
                          </a:rPr>
                        </m:ctrlPr>
                      </m:dPr>
                      <m:e>
                        <m:r>
                          <a:rPr lang="en-US" sz="1800" b="0" i="1" smtClean="0">
                            <a:latin typeface="Cambria Math" panose="02040503050406030204" pitchFamily="18" charset="0"/>
                            <a:ea typeface="+mn-ea"/>
                          </a:rPr>
                          <m:t>𝑛</m:t>
                        </m:r>
                        <m:r>
                          <a:rPr lang="en-US" sz="1800" b="0" i="1" smtClean="0">
                            <a:latin typeface="Cambria Math" panose="02040503050406030204" pitchFamily="18" charset="0"/>
                            <a:ea typeface="+mn-ea"/>
                          </a:rPr>
                          <m:t>+1</m:t>
                        </m:r>
                      </m:e>
                    </m:d>
                    <m:sSub>
                      <m:sSubPr>
                        <m:ctrlPr>
                          <a:rPr lang="en-US" sz="1800" b="0" i="1" smtClean="0">
                            <a:latin typeface="Cambria Math" charset="0"/>
                            <a:ea typeface="+mn-ea"/>
                          </a:rPr>
                        </m:ctrlPr>
                      </m:sSubPr>
                      <m:e>
                        <m:r>
                          <a:rPr lang="en-US" sz="1800" b="0" i="1" smtClean="0">
                            <a:latin typeface="Cambria Math" panose="02040503050406030204" pitchFamily="18" charset="0"/>
                            <a:ea typeface="+mn-ea"/>
                          </a:rPr>
                          <m:t>𝐿</m:t>
                        </m:r>
                      </m:e>
                      <m:sub>
                        <m:r>
                          <a:rPr lang="en-US" sz="1800" b="0" i="1" smtClean="0">
                            <a:latin typeface="Cambria Math" panose="02040503050406030204" pitchFamily="18" charset="0"/>
                            <a:ea typeface="+mn-ea"/>
                          </a:rPr>
                          <m:t>𝑎𝑐𝑘</m:t>
                        </m:r>
                      </m:sub>
                    </m:sSub>
                    <m:r>
                      <a:rPr lang="en-US" sz="1800" b="0" i="1" smtClean="0">
                        <a:latin typeface="Cambria Math" panose="02040503050406030204" pitchFamily="18" charset="0"/>
                        <a:ea typeface="+mn-ea"/>
                      </a:rPr>
                      <m:t>+2</m:t>
                    </m:r>
                    <m:d>
                      <m:dPr>
                        <m:ctrlPr>
                          <a:rPr lang="en-US" sz="1800" b="0" i="1" smtClean="0">
                            <a:latin typeface="Cambria Math" charset="0"/>
                            <a:ea typeface="+mn-ea"/>
                          </a:rPr>
                        </m:ctrlPr>
                      </m:dPr>
                      <m:e>
                        <m:r>
                          <a:rPr lang="en-US" sz="1800" b="0" i="1" smtClean="0">
                            <a:latin typeface="Cambria Math" panose="02040503050406030204" pitchFamily="18" charset="0"/>
                            <a:ea typeface="+mn-ea"/>
                          </a:rPr>
                          <m:t>𝑛</m:t>
                        </m:r>
                        <m:r>
                          <a:rPr lang="en-US" sz="1800" b="0" i="1" smtClean="0">
                            <a:latin typeface="Cambria Math" panose="02040503050406030204" pitchFamily="18" charset="0"/>
                            <a:ea typeface="+mn-ea"/>
                          </a:rPr>
                          <m:t>+1</m:t>
                        </m:r>
                      </m:e>
                    </m:d>
                    <m:sSub>
                      <m:sSubPr>
                        <m:ctrlPr>
                          <a:rPr lang="en-US" sz="1800" b="0" i="1" smtClean="0">
                            <a:latin typeface="Cambria Math" charset="0"/>
                            <a:ea typeface="+mn-ea"/>
                          </a:rPr>
                        </m:ctrlPr>
                      </m:sSubPr>
                      <m:e>
                        <m:r>
                          <a:rPr lang="en-US" sz="1800" b="0" i="1" smtClean="0">
                            <a:latin typeface="Cambria Math" panose="02040503050406030204" pitchFamily="18" charset="0"/>
                            <a:ea typeface="+mn-ea"/>
                          </a:rPr>
                          <m:t>𝑃</m:t>
                        </m:r>
                      </m:e>
                      <m:sub>
                        <m:r>
                          <a:rPr lang="en-US" sz="1800" b="0" i="1" smtClean="0">
                            <a:latin typeface="Cambria Math" panose="02040503050406030204" pitchFamily="18" charset="0"/>
                            <a:ea typeface="+mn-ea"/>
                          </a:rPr>
                          <m:t>𝑡𝑥𝑟𝑥</m:t>
                        </m:r>
                      </m:sub>
                    </m:sSub>
                    <m:sSub>
                      <m:sSubPr>
                        <m:ctrlPr>
                          <a:rPr lang="en-US" sz="1800" b="0" i="1" smtClean="0">
                            <a:latin typeface="Cambria Math" charset="0"/>
                            <a:ea typeface="+mn-ea"/>
                          </a:rPr>
                        </m:ctrlPr>
                      </m:sSubPr>
                      <m:e>
                        <m:r>
                          <a:rPr lang="en-US" sz="1800" b="0" i="1" smtClean="0">
                            <a:latin typeface="Cambria Math" panose="02040503050406030204" pitchFamily="18" charset="0"/>
                            <a:ea typeface="+mn-ea"/>
                          </a:rPr>
                          <m:t>𝐷</m:t>
                        </m:r>
                      </m:e>
                      <m:sub>
                        <m:r>
                          <a:rPr lang="en-US" sz="1800" b="0" i="1" smtClean="0">
                            <a:latin typeface="Cambria Math" panose="02040503050406030204" pitchFamily="18" charset="0"/>
                            <a:ea typeface="+mn-ea"/>
                          </a:rPr>
                          <m:t>𝑡𝑥𝑟𝑥</m:t>
                        </m:r>
                      </m:sub>
                    </m:sSub>
                  </m:oMath>
                </a14:m>
                <a:endParaRPr lang="en-US" sz="1800" b="0" dirty="0" smtClean="0">
                  <a:latin typeface="+mn-lt"/>
                  <a:ea typeface="+mn-ea"/>
                </a:endParaRPr>
              </a:p>
              <a:p>
                <a:pPr algn="l"/>
                <a:endParaRPr lang="en-US" sz="1400" dirty="0">
                  <a:latin typeface="+mn-lt"/>
                  <a:ea typeface="+mn-ea"/>
                </a:endParaRPr>
              </a:p>
              <a:p>
                <a:pPr marL="285750" indent="-285750" algn="l">
                  <a:buFont typeface="Arial" panose="020B0604020202020204" pitchFamily="34" charset="0"/>
                  <a:buChar char="•"/>
                </a:pPr>
                <a14:m>
                  <m:oMath xmlns:m="http://schemas.openxmlformats.org/officeDocument/2006/math">
                    <m:r>
                      <a:rPr lang="en-US" sz="1400" b="0" i="1" smtClean="0">
                        <a:latin typeface="Cambria Math" panose="02040503050406030204" pitchFamily="18" charset="0"/>
                        <a:ea typeface="+mn-ea"/>
                      </a:rPr>
                      <m:t>𝑛</m:t>
                    </m:r>
                    <m:r>
                      <a:rPr lang="en-US" sz="1400" b="0" i="1" smtClean="0">
                        <a:latin typeface="Cambria Math" panose="02040503050406030204" pitchFamily="18" charset="0"/>
                        <a:ea typeface="+mn-ea"/>
                      </a:rPr>
                      <m:t>=0,1,2.. </m:t>
                    </m:r>
                  </m:oMath>
                </a14:m>
                <a:r>
                  <a:rPr lang="en-US" sz="1400" b="0" dirty="0" smtClean="0">
                    <a:latin typeface="+mn-lt"/>
                    <a:ea typeface="+mn-ea"/>
                  </a:rPr>
                  <a:t>is the number of packets transmitted, </a:t>
                </a:r>
                <a14:m>
                  <m:oMath xmlns:m="http://schemas.openxmlformats.org/officeDocument/2006/math">
                    <m:sSub>
                      <m:sSubPr>
                        <m:ctrlPr>
                          <a:rPr lang="en-US" sz="1400" i="1">
                            <a:latin typeface="Cambria Math" charset="0"/>
                          </a:rPr>
                        </m:ctrlPr>
                      </m:sSubPr>
                      <m:e>
                        <m:r>
                          <a:rPr lang="en-US" sz="1400" i="1">
                            <a:latin typeface="Cambria Math" panose="02040503050406030204" pitchFamily="18" charset="0"/>
                          </a:rPr>
                          <m:t>𝐿</m:t>
                        </m:r>
                      </m:e>
                      <m:sub>
                        <m:r>
                          <a:rPr lang="en-US" sz="1400" i="1">
                            <a:latin typeface="Cambria Math" panose="02040503050406030204" pitchFamily="18" charset="0"/>
                          </a:rPr>
                          <m:t>𝑝h𝑦h𝑑𝑟</m:t>
                        </m:r>
                      </m:sub>
                    </m:sSub>
                  </m:oMath>
                </a14:m>
                <a:r>
                  <a:rPr lang="en-US" sz="1400" b="0" dirty="0" smtClean="0">
                    <a:latin typeface="+mn-lt"/>
                    <a:ea typeface="+mn-ea"/>
                  </a:rPr>
                  <a:t>, </a:t>
                </a:r>
                <a14:m>
                  <m:oMath xmlns:m="http://schemas.openxmlformats.org/officeDocument/2006/math">
                    <m:sSub>
                      <m:sSubPr>
                        <m:ctrlPr>
                          <a:rPr lang="en-US" sz="1400" i="1">
                            <a:latin typeface="Cambria Math" charset="0"/>
                          </a:rPr>
                        </m:ctrlPr>
                      </m:sSubPr>
                      <m:e>
                        <m:r>
                          <a:rPr lang="en-US" sz="1400" i="1">
                            <a:latin typeface="Cambria Math" panose="02040503050406030204" pitchFamily="18" charset="0"/>
                          </a:rPr>
                          <m:t>𝐿</m:t>
                        </m:r>
                      </m:e>
                      <m:sub>
                        <m:r>
                          <a:rPr lang="en-US" sz="1400" i="1">
                            <a:latin typeface="Cambria Math" panose="02040503050406030204" pitchFamily="18" charset="0"/>
                          </a:rPr>
                          <m:t>𝑚𝑎𝑐h𝑑𝑟</m:t>
                        </m:r>
                      </m:sub>
                    </m:sSub>
                  </m:oMath>
                </a14:m>
                <a:r>
                  <a:rPr lang="en-US" sz="1400" b="0" dirty="0" smtClean="0">
                    <a:latin typeface="+mn-lt"/>
                    <a:ea typeface="+mn-ea"/>
                  </a:rPr>
                  <a:t>, Length of </a:t>
                </a:r>
                <a:r>
                  <a:rPr lang="en-US" sz="1400" b="0" dirty="0" err="1" smtClean="0">
                    <a:latin typeface="+mn-lt"/>
                    <a:ea typeface="+mn-ea"/>
                  </a:rPr>
                  <a:t>Phy</a:t>
                </a:r>
                <a:r>
                  <a:rPr lang="en-US" sz="1400" b="0" dirty="0" smtClean="0">
                    <a:latin typeface="+mn-lt"/>
                    <a:ea typeface="+mn-ea"/>
                  </a:rPr>
                  <a:t> and Mac headers, </a:t>
                </a:r>
                <a14:m>
                  <m:oMath xmlns:m="http://schemas.openxmlformats.org/officeDocument/2006/math">
                    <m:sSub>
                      <m:sSubPr>
                        <m:ctrlPr>
                          <a:rPr lang="en-US" sz="1400" i="1">
                            <a:latin typeface="Cambria Math" charset="0"/>
                          </a:rPr>
                        </m:ctrlPr>
                      </m:sSubPr>
                      <m:e>
                        <m:r>
                          <a:rPr lang="en-US" sz="1400" i="1">
                            <a:latin typeface="Cambria Math" panose="02040503050406030204" pitchFamily="18" charset="0"/>
                          </a:rPr>
                          <m:t>𝐿</m:t>
                        </m:r>
                      </m:e>
                      <m:sub>
                        <m:r>
                          <a:rPr lang="en-US" sz="1400" i="1">
                            <a:latin typeface="Cambria Math" panose="02040503050406030204" pitchFamily="18" charset="0"/>
                          </a:rPr>
                          <m:t>𝑝𝑙</m:t>
                        </m:r>
                      </m:sub>
                    </m:sSub>
                  </m:oMath>
                </a14:m>
                <a:r>
                  <a:rPr lang="en-US" sz="1400" b="0" dirty="0" smtClean="0">
                    <a:latin typeface="+mn-lt"/>
                    <a:ea typeface="+mn-ea"/>
                  </a:rPr>
                  <a:t>=27 bytes, </a:t>
                </a:r>
                <a14:m>
                  <m:oMath xmlns:m="http://schemas.openxmlformats.org/officeDocument/2006/math">
                    <m:sSub>
                      <m:sSubPr>
                        <m:ctrlPr>
                          <a:rPr lang="en-US" sz="1400" i="1">
                            <a:latin typeface="Cambria Math" charset="0"/>
                          </a:rPr>
                        </m:ctrlPr>
                      </m:sSubPr>
                      <m:e>
                        <m:r>
                          <a:rPr lang="en-US" sz="1400" i="1">
                            <a:latin typeface="Cambria Math" panose="02040503050406030204" pitchFamily="18" charset="0"/>
                          </a:rPr>
                          <m:t>𝐿</m:t>
                        </m:r>
                      </m:e>
                      <m:sub>
                        <m:r>
                          <a:rPr lang="en-US" sz="1400" b="0" i="1" smtClean="0">
                            <a:latin typeface="Cambria Math" panose="02040503050406030204" pitchFamily="18" charset="0"/>
                          </a:rPr>
                          <m:t>𝑙𝑎𝑠𝑡</m:t>
                        </m:r>
                      </m:sub>
                    </m:sSub>
                    <m:r>
                      <a:rPr lang="en-US" sz="1400" b="0" i="1" smtClean="0">
                        <a:latin typeface="Cambria Math" panose="02040503050406030204" pitchFamily="18" charset="0"/>
                      </a:rPr>
                      <m:t>  </m:t>
                    </m:r>
                    <m:r>
                      <m:rPr>
                        <m:sty m:val="p"/>
                      </m:rPr>
                      <a:rPr lang="en-US" sz="1400" b="0" i="0" smtClean="0">
                        <a:latin typeface="Cambria Math" panose="02040503050406030204" pitchFamily="18" charset="0"/>
                      </a:rPr>
                      <m:t>payload</m:t>
                    </m:r>
                    <m:r>
                      <a:rPr lang="en-US" sz="1400" b="0" i="0" smtClean="0">
                        <a:latin typeface="Cambria Math" panose="02040503050406030204" pitchFamily="18" charset="0"/>
                      </a:rPr>
                      <m:t> </m:t>
                    </m:r>
                    <m:r>
                      <m:rPr>
                        <m:sty m:val="p"/>
                      </m:rPr>
                      <a:rPr lang="en-US" sz="1400" b="0" i="0" smtClean="0">
                        <a:latin typeface="Cambria Math" panose="02040503050406030204" pitchFamily="18" charset="0"/>
                      </a:rPr>
                      <m:t>size</m:t>
                    </m:r>
                    <m:r>
                      <a:rPr lang="en-US" sz="1400" b="0" i="0" smtClean="0">
                        <a:latin typeface="Cambria Math" panose="02040503050406030204" pitchFamily="18" charset="0"/>
                      </a:rPr>
                      <m:t> </m:t>
                    </m:r>
                    <m:r>
                      <m:rPr>
                        <m:sty m:val="p"/>
                      </m:rPr>
                      <a:rPr lang="en-US" sz="1400" b="0" i="0" smtClean="0">
                        <a:latin typeface="Cambria Math" panose="02040503050406030204" pitchFamily="18" charset="0"/>
                      </a:rPr>
                      <m:t>in</m:t>
                    </m:r>
                    <m:r>
                      <a:rPr lang="en-US" sz="1400" b="0" i="0" smtClean="0">
                        <a:latin typeface="Cambria Math" panose="02040503050406030204" pitchFamily="18" charset="0"/>
                      </a:rPr>
                      <m:t> </m:t>
                    </m:r>
                    <m:r>
                      <m:rPr>
                        <m:sty m:val="p"/>
                      </m:rPr>
                      <a:rPr lang="en-US" sz="1400" b="0" i="0" smtClean="0">
                        <a:latin typeface="Cambria Math" panose="02040503050406030204" pitchFamily="18" charset="0"/>
                      </a:rPr>
                      <m:t>last</m:t>
                    </m:r>
                    <m:r>
                      <a:rPr lang="en-US" sz="1400" b="0" i="0" smtClean="0">
                        <a:latin typeface="Cambria Math" panose="02040503050406030204" pitchFamily="18" charset="0"/>
                      </a:rPr>
                      <m:t> </m:t>
                    </m:r>
                    <m:r>
                      <m:rPr>
                        <m:sty m:val="p"/>
                      </m:rPr>
                      <a:rPr lang="en-US" sz="1400" b="0" i="0" smtClean="0">
                        <a:latin typeface="Cambria Math" panose="02040503050406030204" pitchFamily="18" charset="0"/>
                      </a:rPr>
                      <m:t>packet</m:t>
                    </m:r>
                    <m:r>
                      <a:rPr lang="en-US" sz="1400" b="0" i="0" smtClean="0">
                        <a:latin typeface="Cambria Math" panose="02040503050406030204" pitchFamily="18" charset="0"/>
                      </a:rPr>
                      <m:t>, </m:t>
                    </m:r>
                    <m:sSub>
                      <m:sSubPr>
                        <m:ctrlPr>
                          <a:rPr lang="en-US" sz="1400" b="0" i="1" smtClean="0">
                            <a:latin typeface="Cambria Math" charset="0"/>
                          </a:rPr>
                        </m:ctrlPr>
                      </m:sSubPr>
                      <m:e>
                        <m:r>
                          <a:rPr lang="en-US" sz="1400" b="0" i="1" smtClean="0">
                            <a:latin typeface="Cambria Math" panose="02040503050406030204" pitchFamily="18" charset="0"/>
                          </a:rPr>
                          <m:t>𝐷</m:t>
                        </m:r>
                      </m:e>
                      <m:sub>
                        <m:r>
                          <a:rPr lang="en-US" sz="1400" b="0" i="1" smtClean="0">
                            <a:latin typeface="Cambria Math" panose="02040503050406030204" pitchFamily="18" charset="0"/>
                          </a:rPr>
                          <m:t>𝑟𝑥</m:t>
                        </m:r>
                      </m:sub>
                    </m:sSub>
                    <m:r>
                      <a:rPr lang="en-US" sz="1400" b="0" i="1" smtClean="0">
                        <a:latin typeface="Cambria Math" panose="02040503050406030204" pitchFamily="18" charset="0"/>
                      </a:rPr>
                      <m:t>, </m:t>
                    </m:r>
                    <m:sSub>
                      <m:sSubPr>
                        <m:ctrlPr>
                          <a:rPr lang="en-US" sz="1400" b="0" i="1" smtClean="0">
                            <a:latin typeface="Cambria Math" charset="0"/>
                          </a:rPr>
                        </m:ctrlPr>
                      </m:sSubPr>
                      <m:e>
                        <m:r>
                          <a:rPr lang="en-US" sz="1400" b="0" i="1" smtClean="0">
                            <a:latin typeface="Cambria Math" panose="02040503050406030204" pitchFamily="18" charset="0"/>
                          </a:rPr>
                          <m:t>𝐷</m:t>
                        </m:r>
                      </m:e>
                      <m:sub>
                        <m:r>
                          <a:rPr lang="en-US" sz="1400" b="0" i="1" smtClean="0">
                            <a:latin typeface="Cambria Math" panose="02040503050406030204" pitchFamily="18" charset="0"/>
                          </a:rPr>
                          <m:t>𝑡𝑥</m:t>
                        </m:r>
                      </m:sub>
                    </m:sSub>
                    <m:r>
                      <m:rPr>
                        <m:sty m:val="p"/>
                      </m:rPr>
                      <a:rPr lang="en-US" sz="1400" b="0" i="0" smtClean="0">
                        <a:latin typeface="Cambria Math" panose="02040503050406030204" pitchFamily="18" charset="0"/>
                      </a:rPr>
                      <m:t>are</m:t>
                    </m:r>
                    <m:r>
                      <a:rPr lang="en-US" sz="1400" b="0" i="0" smtClean="0">
                        <a:latin typeface="Cambria Math" panose="02040503050406030204" pitchFamily="18" charset="0"/>
                      </a:rPr>
                      <m:t> </m:t>
                    </m:r>
                    <m:r>
                      <m:rPr>
                        <m:sty m:val="p"/>
                      </m:rPr>
                      <a:rPr lang="en-US" sz="1400" b="0" i="0" smtClean="0">
                        <a:latin typeface="Cambria Math" panose="02040503050406030204" pitchFamily="18" charset="0"/>
                      </a:rPr>
                      <m:t>time</m:t>
                    </m:r>
                    <m:r>
                      <a:rPr lang="en-US" sz="1400" b="0" i="0" smtClean="0">
                        <a:latin typeface="Cambria Math" panose="02040503050406030204" pitchFamily="18" charset="0"/>
                      </a:rPr>
                      <m:t> </m:t>
                    </m:r>
                    <m:r>
                      <m:rPr>
                        <m:sty m:val="p"/>
                      </m:rPr>
                      <a:rPr lang="en-US" sz="1400" b="0" i="0" smtClean="0">
                        <a:latin typeface="Cambria Math" panose="02040503050406030204" pitchFamily="18" charset="0"/>
                      </a:rPr>
                      <m:t>to</m:t>
                    </m:r>
                    <m:r>
                      <a:rPr lang="en-US" sz="1400" b="0" i="0" smtClean="0">
                        <a:latin typeface="Cambria Math" panose="02040503050406030204" pitchFamily="18" charset="0"/>
                      </a:rPr>
                      <m:t> </m:t>
                    </m:r>
                    <m:r>
                      <m:rPr>
                        <m:sty m:val="p"/>
                      </m:rPr>
                      <a:rPr lang="en-US" sz="1400" b="0" i="0" smtClean="0">
                        <a:latin typeface="Cambria Math" panose="02040503050406030204" pitchFamily="18" charset="0"/>
                      </a:rPr>
                      <m:t>receive</m:t>
                    </m:r>
                    <m:r>
                      <a:rPr lang="en-US" sz="1400" b="0" i="0" smtClean="0">
                        <a:latin typeface="Cambria Math" panose="02040503050406030204" pitchFamily="18" charset="0"/>
                      </a:rPr>
                      <m:t> </m:t>
                    </m:r>
                    <m:r>
                      <m:rPr>
                        <m:sty m:val="p"/>
                      </m:rPr>
                      <a:rPr lang="en-US" sz="1400" b="0" i="0" smtClean="0">
                        <a:latin typeface="Cambria Math" panose="02040503050406030204" pitchFamily="18" charset="0"/>
                      </a:rPr>
                      <m:t>and</m:t>
                    </m:r>
                    <m:r>
                      <a:rPr lang="en-US" sz="1400" b="0" i="0" smtClean="0">
                        <a:latin typeface="Cambria Math" panose="02040503050406030204" pitchFamily="18" charset="0"/>
                      </a:rPr>
                      <m:t> </m:t>
                    </m:r>
                    <m:r>
                      <m:rPr>
                        <m:sty m:val="p"/>
                      </m:rPr>
                      <a:rPr lang="en-US" sz="1400" b="0" i="0" smtClean="0">
                        <a:latin typeface="Cambria Math" panose="02040503050406030204" pitchFamily="18" charset="0"/>
                      </a:rPr>
                      <m:t>transmit</m:t>
                    </m:r>
                    <m:r>
                      <a:rPr lang="en-US" sz="1400" b="0" i="0" smtClean="0">
                        <a:latin typeface="Cambria Math" panose="02040503050406030204" pitchFamily="18" charset="0"/>
                      </a:rPr>
                      <m:t> </m:t>
                    </m:r>
                    <m:r>
                      <m:rPr>
                        <m:sty m:val="p"/>
                      </m:rPr>
                      <a:rPr lang="en-US" sz="1400" b="0" i="0" smtClean="0">
                        <a:latin typeface="Cambria Math" panose="02040503050406030204" pitchFamily="18" charset="0"/>
                      </a:rPr>
                      <m:t>one</m:t>
                    </m:r>
                    <m:r>
                      <a:rPr lang="en-US" sz="1400" b="0" i="0" smtClean="0">
                        <a:latin typeface="Cambria Math" panose="02040503050406030204" pitchFamily="18" charset="0"/>
                      </a:rPr>
                      <m:t> </m:t>
                    </m:r>
                    <m:r>
                      <m:rPr>
                        <m:sty m:val="p"/>
                      </m:rPr>
                      <a:rPr lang="en-US" sz="1400" b="0" i="0" smtClean="0">
                        <a:latin typeface="Cambria Math" panose="02040503050406030204" pitchFamily="18" charset="0"/>
                      </a:rPr>
                      <m:t>byte</m:t>
                    </m:r>
                    <m:r>
                      <a:rPr lang="en-US" sz="1400" b="0" i="0" smtClean="0">
                        <a:latin typeface="Cambria Math" panose="02040503050406030204" pitchFamily="18" charset="0"/>
                      </a:rPr>
                      <m:t>,    </m:t>
                    </m:r>
                  </m:oMath>
                </a14:m>
                <a:endParaRPr lang="en-US" sz="1400" b="0" dirty="0" smtClean="0">
                  <a:latin typeface="+mn-lt"/>
                </a:endParaRPr>
              </a:p>
              <a:p>
                <a:pPr algn="l"/>
                <a:r>
                  <a:rPr lang="en-US" sz="1400" dirty="0" smtClean="0"/>
                  <a:t>      </a:t>
                </a:r>
                <a14:m>
                  <m:oMath xmlns:m="http://schemas.openxmlformats.org/officeDocument/2006/math">
                    <m:sSub>
                      <m:sSubPr>
                        <m:ctrlPr>
                          <a:rPr lang="en-US" sz="1400" i="1">
                            <a:latin typeface="Cambria Math" charset="0"/>
                          </a:rPr>
                        </m:ctrlPr>
                      </m:sSubPr>
                      <m:e>
                        <m:r>
                          <a:rPr lang="en-US" sz="1400" i="1">
                            <a:latin typeface="Cambria Math" panose="02040503050406030204" pitchFamily="18" charset="0"/>
                          </a:rPr>
                          <m:t>𝑃</m:t>
                        </m:r>
                      </m:e>
                      <m:sub>
                        <m:r>
                          <a:rPr lang="en-US" sz="1400" i="1">
                            <a:latin typeface="Cambria Math" panose="02040503050406030204" pitchFamily="18" charset="0"/>
                          </a:rPr>
                          <m:t>𝑡𝑥𝑟𝑥</m:t>
                        </m:r>
                      </m:sub>
                    </m:sSub>
                    <m:sSub>
                      <m:sSubPr>
                        <m:ctrlPr>
                          <a:rPr lang="en-US" sz="1400" i="1">
                            <a:latin typeface="Cambria Math" charset="0"/>
                          </a:rPr>
                        </m:ctrlPr>
                      </m:sSubPr>
                      <m:e>
                        <m:r>
                          <a:rPr lang="en-US" sz="1400" i="1">
                            <a:latin typeface="Cambria Math" panose="02040503050406030204" pitchFamily="18" charset="0"/>
                          </a:rPr>
                          <m:t>𝐷</m:t>
                        </m:r>
                      </m:e>
                      <m:sub>
                        <m:r>
                          <a:rPr lang="en-US" sz="1400" i="1">
                            <a:latin typeface="Cambria Math" panose="02040503050406030204" pitchFamily="18" charset="0"/>
                          </a:rPr>
                          <m:t>𝑡𝑥𝑟𝑥</m:t>
                        </m:r>
                      </m:sub>
                    </m:sSub>
                  </m:oMath>
                </a14:m>
                <a:r>
                  <a:rPr lang="en-US" sz="1400" b="0" dirty="0" smtClean="0">
                    <a:latin typeface="+mn-lt"/>
                    <a:ea typeface="+mn-ea"/>
                  </a:rPr>
                  <a:t> is the energy associated with the change to go from transmit to receive modes, </a:t>
                </a:r>
                <a14:m>
                  <m:oMath xmlns:m="http://schemas.openxmlformats.org/officeDocument/2006/math">
                    <m:sSub>
                      <m:sSubPr>
                        <m:ctrlPr>
                          <a:rPr lang="en-US" sz="1400" b="0" i="1" smtClean="0">
                            <a:latin typeface="Cambria Math" charset="0"/>
                            <a:ea typeface="+mn-ea"/>
                          </a:rPr>
                        </m:ctrlPr>
                      </m:sSubPr>
                      <m:e>
                        <m:r>
                          <a:rPr lang="en-US" sz="1400" b="0" i="1" smtClean="0">
                            <a:latin typeface="Cambria Math" panose="02040503050406030204" pitchFamily="18" charset="0"/>
                            <a:ea typeface="+mn-ea"/>
                          </a:rPr>
                          <m:t>𝐿</m:t>
                        </m:r>
                      </m:e>
                      <m:sub>
                        <m:r>
                          <a:rPr lang="en-US" sz="1400" b="0" i="1" smtClean="0">
                            <a:latin typeface="Cambria Math" panose="02040503050406030204" pitchFamily="18" charset="0"/>
                            <a:ea typeface="+mn-ea"/>
                          </a:rPr>
                          <m:t>𝑎𝑐𝑘</m:t>
                        </m:r>
                      </m:sub>
                    </m:sSub>
                    <m:r>
                      <a:rPr lang="en-US" sz="1400" b="0" i="1" smtClean="0">
                        <a:latin typeface="Cambria Math" panose="02040503050406030204" pitchFamily="18" charset="0"/>
                        <a:ea typeface="+mn-ea"/>
                      </a:rPr>
                      <m:t>=10   </m:t>
                    </m:r>
                  </m:oMath>
                </a14:m>
                <a:endParaRPr lang="en-US" sz="1400" b="0" i="1" dirty="0" smtClean="0">
                  <a:latin typeface="Cambria Math" panose="02040503050406030204" pitchFamily="18" charset="0"/>
                  <a:ea typeface="+mn-ea"/>
                </a:endParaRPr>
              </a:p>
              <a:p>
                <a:pPr algn="l"/>
                <a:r>
                  <a:rPr lang="en-US" sz="1400" b="0" dirty="0" smtClean="0">
                    <a:ea typeface="+mn-ea"/>
                  </a:rPr>
                  <a:t>      </a:t>
                </a:r>
                <a14:m>
                  <m:oMath xmlns:m="http://schemas.openxmlformats.org/officeDocument/2006/math">
                    <m:r>
                      <m:rPr>
                        <m:sty m:val="p"/>
                      </m:rPr>
                      <a:rPr lang="en-US" sz="1400" b="0" i="0" smtClean="0">
                        <a:latin typeface="Cambria Math" panose="02040503050406030204" pitchFamily="18" charset="0"/>
                        <a:ea typeface="+mn-ea"/>
                      </a:rPr>
                      <m:t>bytes</m:t>
                    </m:r>
                  </m:oMath>
                </a14:m>
                <a:endParaRPr lang="en-US" sz="1400" b="0" dirty="0" smtClean="0">
                  <a:latin typeface="+mn-lt"/>
                  <a:ea typeface="+mn-ea"/>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62568" y="1441212"/>
                <a:ext cx="7964036" cy="4883388"/>
              </a:xfrm>
              <a:prstGeom prst="rect">
                <a:avLst/>
              </a:prstGeom>
              <a:blipFill rotWithShape="1">
                <a:blip r:embed="rId3"/>
                <a:stretch>
                  <a:fillRect l="-536" t="-125"/>
                </a:stretch>
              </a:blipFill>
            </p:spPr>
            <p:txBody>
              <a:bodyPr/>
              <a:lstStyle/>
              <a:p>
                <a:r>
                  <a:rPr lang="en-US">
                    <a:noFill/>
                  </a:rPr>
                  <a:t> </a:t>
                </a:r>
              </a:p>
            </p:txBody>
          </p:sp>
        </mc:Fallback>
      </mc:AlternateContent>
      <p:sp>
        <p:nvSpPr>
          <p:cNvPr id="7" name="TextBox 6"/>
          <p:cNvSpPr txBox="1"/>
          <p:nvPr/>
        </p:nvSpPr>
        <p:spPr>
          <a:xfrm>
            <a:off x="683350" y="1102658"/>
            <a:ext cx="3105337" cy="338554"/>
          </a:xfrm>
          <a:prstGeom prst="rect">
            <a:avLst/>
          </a:prstGeom>
          <a:noFill/>
        </p:spPr>
        <p:txBody>
          <a:bodyPr wrap="none" rtlCol="0">
            <a:spAutoFit/>
          </a:bodyPr>
          <a:lstStyle/>
          <a:p>
            <a:pPr marL="285750" indent="-285750">
              <a:buFont typeface="Arial" panose="020B0604020202020204" pitchFamily="34" charset="0"/>
              <a:buChar char="•"/>
            </a:pPr>
            <a:r>
              <a:rPr lang="en-US" sz="1600" b="1" dirty="0" smtClean="0">
                <a:latin typeface="+mn-lt"/>
                <a:ea typeface="+mn-ea"/>
              </a:rPr>
              <a:t>Connected communication</a:t>
            </a:r>
          </a:p>
        </p:txBody>
      </p:sp>
      <p:sp>
        <p:nvSpPr>
          <p:cNvPr id="9" name="Date Placeholder 3"/>
          <p:cNvSpPr>
            <a:spLocks noGrp="1"/>
          </p:cNvSpPr>
          <p:nvPr>
            <p:ph type="dt" sz="quarter" idx="10"/>
          </p:nvPr>
        </p:nvSpPr>
        <p:spPr>
          <a:xfrm>
            <a:off x="685800" y="377825"/>
            <a:ext cx="160020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400" dirty="0" smtClean="0">
                <a:latin typeface="Times New Roman" pitchFamily="18" charset="0"/>
              </a:rPr>
              <a:t>May 2015</a:t>
            </a:r>
          </a:p>
        </p:txBody>
      </p:sp>
      <p:sp>
        <p:nvSpPr>
          <p:cNvPr id="11" name="Slide Number Placeholder 3"/>
          <p:cNvSpPr>
            <a:spLocks noGrp="1"/>
          </p:cNvSpPr>
          <p:nvPr>
            <p:ph type="sldNum" sz="quarter" idx="12"/>
          </p:nvPr>
        </p:nvSpPr>
        <p:spPr>
          <a:xfrm>
            <a:off x="4344988"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a:latin typeface="Times New Roman" pitchFamily="18" charset="0"/>
              </a:rPr>
              <a:t>Slide </a:t>
            </a:r>
            <a:fld id="{3089E93B-7258-4CC0-854C-EFEEBF5C865F}" type="slidenum">
              <a:rPr lang="en-US" altLang="en-US" sz="1200">
                <a:latin typeface="Times New Roman" pitchFamily="18" charset="0"/>
              </a:rPr>
              <a:pPr>
                <a:spcBef>
                  <a:spcPct val="0"/>
                </a:spcBef>
                <a:buFontTx/>
                <a:buNone/>
              </a:pPr>
              <a:t>24</a:t>
            </a:fld>
            <a:endParaRPr lang="en-US" altLang="en-US" sz="1200" dirty="0">
              <a:latin typeface="Times New Roman" pitchFamily="18" charset="0"/>
            </a:endParaRPr>
          </a:p>
        </p:txBody>
      </p:sp>
      <p:sp>
        <p:nvSpPr>
          <p:cNvPr id="12" name="Footer Placeholder 4"/>
          <p:cNvSpPr>
            <a:spLocks noGrp="1"/>
          </p:cNvSpPr>
          <p:nvPr>
            <p:ph type="ftr" sz="quarter" idx="11"/>
          </p:nvPr>
        </p:nvSpPr>
        <p:spPr>
          <a:xfrm>
            <a:off x="5486400" y="6475413"/>
            <a:ext cx="3124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smtClean="0">
                <a:latin typeface="Times New Roman" pitchFamily="18" charset="0"/>
              </a:rPr>
              <a:t>(Kiran </a:t>
            </a:r>
            <a:r>
              <a:rPr lang="en-US" altLang="en-US" sz="1200" dirty="0" err="1" smtClean="0">
                <a:latin typeface="Times New Roman" pitchFamily="18" charset="0"/>
              </a:rPr>
              <a:t>Bynam</a:t>
            </a:r>
            <a:r>
              <a:rPr lang="en-US" altLang="en-US" sz="1200" dirty="0" smtClean="0">
                <a:latin typeface="Times New Roman" pitchFamily="18" charset="0"/>
              </a:rPr>
              <a:t>, </a:t>
            </a:r>
            <a:r>
              <a:rPr lang="en-US" altLang="en-US" sz="1200" dirty="0" err="1" smtClean="0">
                <a:latin typeface="Times New Roman" pitchFamily="18" charset="0"/>
              </a:rPr>
              <a:t>Youngsoo</a:t>
            </a:r>
            <a:r>
              <a:rPr lang="en-US" altLang="en-US" sz="1200" dirty="0" smtClean="0">
                <a:latin typeface="Times New Roman" pitchFamily="18" charset="0"/>
              </a:rPr>
              <a:t> Kim </a:t>
            </a:r>
            <a:r>
              <a:rPr lang="en-US" altLang="en-US" sz="1200" i="1" dirty="0" smtClean="0">
                <a:latin typeface="Times New Roman" pitchFamily="18" charset="0"/>
              </a:rPr>
              <a:t>et.al.</a:t>
            </a:r>
            <a:r>
              <a:rPr lang="en-US" altLang="en-US" sz="1200" dirty="0" smtClean="0">
                <a:latin typeface="Times New Roman" pitchFamily="18" charset="0"/>
              </a:rPr>
              <a:t>, Samsung)</a:t>
            </a:r>
          </a:p>
        </p:txBody>
      </p:sp>
    </p:spTree>
    <p:extLst>
      <p:ext uri="{BB962C8B-B14F-4D97-AF65-F5344CB8AC3E}">
        <p14:creationId xmlns:p14="http://schemas.microsoft.com/office/powerpoint/2010/main" val="27461946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96582" y="1752600"/>
            <a:ext cx="3584536" cy="338554"/>
          </a:xfrm>
          <a:prstGeom prst="rect">
            <a:avLst/>
          </a:prstGeom>
        </p:spPr>
        <p:txBody>
          <a:bodyPr wrap="square">
            <a:spAutoFit/>
          </a:bodyPr>
          <a:lstStyle/>
          <a:p>
            <a:pPr marL="285750" indent="-285750" algn="l">
              <a:buFont typeface="Arial" panose="020B0604020202020204" pitchFamily="34" charset="0"/>
              <a:buChar char="•"/>
            </a:pPr>
            <a:r>
              <a:rPr lang="en-US" sz="1600" b="1" dirty="0" smtClean="0">
                <a:cs typeface="Times New Roman" panose="02020603050405020304" pitchFamily="18" charset="0"/>
              </a:rPr>
              <a:t>Uplink (</a:t>
            </a:r>
            <a:r>
              <a:rPr lang="en-US" sz="1600" b="1" dirty="0">
                <a:cs typeface="Times New Roman" panose="02020603050405020304" pitchFamily="18" charset="0"/>
              </a:rPr>
              <a:t>Direct) </a:t>
            </a:r>
            <a:r>
              <a:rPr lang="en-US" sz="1600" b="1" dirty="0" smtClean="0">
                <a:cs typeface="Times New Roman" panose="02020603050405020304" pitchFamily="18" charset="0"/>
              </a:rPr>
              <a:t> Communication                                                                                 </a:t>
            </a:r>
          </a:p>
        </p:txBody>
      </p:sp>
      <p:cxnSp>
        <p:nvCxnSpPr>
          <p:cNvPr id="7" name="Straight Connector 6"/>
          <p:cNvCxnSpPr/>
          <p:nvPr/>
        </p:nvCxnSpPr>
        <p:spPr bwMode="auto">
          <a:xfrm>
            <a:off x="1111391" y="1988840"/>
            <a:ext cx="0" cy="2880320"/>
          </a:xfrm>
          <a:prstGeom prst="line">
            <a:avLst/>
          </a:prstGeom>
          <a:noFill/>
          <a:ln w="19050">
            <a:solidFill>
              <a:schemeClr val="tx1"/>
            </a:solidFill>
            <a:round/>
            <a:headEnd type="none" w="med" len="med"/>
            <a:tailEnd type="none"/>
          </a:ln>
        </p:spPr>
      </p:cxnSp>
      <p:cxnSp>
        <p:nvCxnSpPr>
          <p:cNvPr id="8" name="Straight Connector 7"/>
          <p:cNvCxnSpPr/>
          <p:nvPr/>
        </p:nvCxnSpPr>
        <p:spPr bwMode="auto">
          <a:xfrm>
            <a:off x="3105458" y="1988840"/>
            <a:ext cx="0" cy="2880320"/>
          </a:xfrm>
          <a:prstGeom prst="line">
            <a:avLst/>
          </a:prstGeom>
          <a:noFill/>
          <a:ln w="19050">
            <a:solidFill>
              <a:schemeClr val="tx1"/>
            </a:solidFill>
            <a:round/>
            <a:headEnd type="none" w="med" len="med"/>
            <a:tailEnd type="none"/>
          </a:ln>
        </p:spPr>
      </p:cxnSp>
      <p:sp>
        <p:nvSpPr>
          <p:cNvPr id="9" name="TextBox 8"/>
          <p:cNvSpPr txBox="1"/>
          <p:nvPr/>
        </p:nvSpPr>
        <p:spPr>
          <a:xfrm>
            <a:off x="439619" y="1681064"/>
            <a:ext cx="1122423" cy="276999"/>
          </a:xfrm>
          <a:prstGeom prst="rect">
            <a:avLst/>
          </a:prstGeom>
          <a:noFill/>
        </p:spPr>
        <p:txBody>
          <a:bodyPr wrap="none" rtlCol="0">
            <a:spAutoFit/>
          </a:bodyPr>
          <a:lstStyle/>
          <a:p>
            <a:r>
              <a:rPr lang="en-US" dirty="0">
                <a:cs typeface="Times New Roman" panose="02020603050405020304" pitchFamily="18" charset="0"/>
              </a:rPr>
              <a:t> </a:t>
            </a:r>
            <a:r>
              <a:rPr lang="en-US" dirty="0" smtClean="0">
                <a:cs typeface="Times New Roman" panose="02020603050405020304" pitchFamily="18" charset="0"/>
              </a:rPr>
              <a:t>   Coordinator </a:t>
            </a:r>
          </a:p>
        </p:txBody>
      </p:sp>
      <p:cxnSp>
        <p:nvCxnSpPr>
          <p:cNvPr id="12" name="Straight Arrow Connector 11"/>
          <p:cNvCxnSpPr/>
          <p:nvPr/>
        </p:nvCxnSpPr>
        <p:spPr bwMode="auto">
          <a:xfrm>
            <a:off x="1111390" y="2492896"/>
            <a:ext cx="1994068" cy="0"/>
          </a:xfrm>
          <a:prstGeom prst="straightConnector1">
            <a:avLst/>
          </a:prstGeom>
          <a:noFill/>
          <a:ln w="19050">
            <a:solidFill>
              <a:schemeClr val="tx1"/>
            </a:solidFill>
            <a:round/>
            <a:headEnd type="none" w="med" len="med"/>
            <a:tailEnd type="arrow"/>
          </a:ln>
        </p:spPr>
      </p:cxnSp>
      <p:sp>
        <p:nvSpPr>
          <p:cNvPr id="15" name="TextBox 14"/>
          <p:cNvSpPr txBox="1"/>
          <p:nvPr/>
        </p:nvSpPr>
        <p:spPr>
          <a:xfrm>
            <a:off x="1709611" y="2505670"/>
            <a:ext cx="647934" cy="276999"/>
          </a:xfrm>
          <a:prstGeom prst="rect">
            <a:avLst/>
          </a:prstGeom>
          <a:noFill/>
        </p:spPr>
        <p:txBody>
          <a:bodyPr wrap="none" rtlCol="0">
            <a:spAutoFit/>
          </a:bodyPr>
          <a:lstStyle/>
          <a:p>
            <a:r>
              <a:rPr lang="en-US" dirty="0" smtClean="0">
                <a:cs typeface="Times New Roman" panose="02020603050405020304" pitchFamily="18" charset="0"/>
              </a:rPr>
              <a:t>Beacon</a:t>
            </a:r>
          </a:p>
        </p:txBody>
      </p:sp>
      <p:cxnSp>
        <p:nvCxnSpPr>
          <p:cNvPr id="17" name="Straight Arrow Connector 16"/>
          <p:cNvCxnSpPr/>
          <p:nvPr/>
        </p:nvCxnSpPr>
        <p:spPr bwMode="auto">
          <a:xfrm flipH="1">
            <a:off x="1111390" y="3212976"/>
            <a:ext cx="1994068" cy="0"/>
          </a:xfrm>
          <a:prstGeom prst="straightConnector1">
            <a:avLst/>
          </a:prstGeom>
          <a:noFill/>
          <a:ln w="19050">
            <a:solidFill>
              <a:schemeClr val="tx1"/>
            </a:solidFill>
            <a:round/>
            <a:headEnd type="none" w="med" len="med"/>
            <a:tailEnd type="arrow"/>
          </a:ln>
        </p:spPr>
      </p:cxnSp>
      <p:sp>
        <p:nvSpPr>
          <p:cNvPr id="19" name="TextBox 18"/>
          <p:cNvSpPr txBox="1"/>
          <p:nvPr/>
        </p:nvSpPr>
        <p:spPr>
          <a:xfrm>
            <a:off x="1669689" y="3265239"/>
            <a:ext cx="918841" cy="461665"/>
          </a:xfrm>
          <a:prstGeom prst="rect">
            <a:avLst/>
          </a:prstGeom>
          <a:noFill/>
        </p:spPr>
        <p:txBody>
          <a:bodyPr wrap="none" rtlCol="0">
            <a:spAutoFit/>
          </a:bodyPr>
          <a:lstStyle/>
          <a:p>
            <a:pPr algn="ctr"/>
            <a:r>
              <a:rPr lang="en-US" dirty="0" smtClean="0">
                <a:cs typeface="Times New Roman" panose="02020603050405020304" pitchFamily="18" charset="0"/>
              </a:rPr>
              <a:t>Data </a:t>
            </a:r>
          </a:p>
          <a:p>
            <a:pPr algn="ctr"/>
            <a:r>
              <a:rPr lang="en-US" dirty="0" smtClean="0">
                <a:cs typeface="Times New Roman" panose="02020603050405020304" pitchFamily="18" charset="0"/>
              </a:rPr>
              <a:t>(CAP/GTS)</a:t>
            </a:r>
          </a:p>
        </p:txBody>
      </p:sp>
      <p:sp>
        <p:nvSpPr>
          <p:cNvPr id="22" name="TextBox 21"/>
          <p:cNvSpPr txBox="1"/>
          <p:nvPr/>
        </p:nvSpPr>
        <p:spPr>
          <a:xfrm>
            <a:off x="2488087" y="1700809"/>
            <a:ext cx="814647" cy="276999"/>
          </a:xfrm>
          <a:prstGeom prst="rect">
            <a:avLst/>
          </a:prstGeom>
          <a:noFill/>
        </p:spPr>
        <p:txBody>
          <a:bodyPr wrap="none" rtlCol="0">
            <a:spAutoFit/>
          </a:bodyPr>
          <a:lstStyle/>
          <a:p>
            <a:r>
              <a:rPr lang="en-US" dirty="0">
                <a:cs typeface="Times New Roman" panose="02020603050405020304" pitchFamily="18" charset="0"/>
              </a:rPr>
              <a:t> </a:t>
            </a:r>
            <a:r>
              <a:rPr lang="en-US" dirty="0" smtClean="0">
                <a:cs typeface="Times New Roman" panose="02020603050405020304" pitchFamily="18" charset="0"/>
              </a:rPr>
              <a:t>   Device </a:t>
            </a:r>
          </a:p>
        </p:txBody>
      </p:sp>
      <p:cxnSp>
        <p:nvCxnSpPr>
          <p:cNvPr id="23" name="Straight Arrow Connector 22"/>
          <p:cNvCxnSpPr/>
          <p:nvPr/>
        </p:nvCxnSpPr>
        <p:spPr bwMode="auto">
          <a:xfrm>
            <a:off x="1104309" y="4077072"/>
            <a:ext cx="1994068" cy="0"/>
          </a:xfrm>
          <a:prstGeom prst="straightConnector1">
            <a:avLst/>
          </a:prstGeom>
          <a:noFill/>
          <a:ln w="19050">
            <a:solidFill>
              <a:schemeClr val="tx1"/>
            </a:solidFill>
            <a:round/>
            <a:headEnd type="none" w="med" len="med"/>
            <a:tailEnd type="arrow"/>
          </a:ln>
        </p:spPr>
      </p:cxnSp>
      <p:sp>
        <p:nvSpPr>
          <p:cNvPr id="24" name="TextBox 23"/>
          <p:cNvSpPr txBox="1"/>
          <p:nvPr/>
        </p:nvSpPr>
        <p:spPr>
          <a:xfrm>
            <a:off x="1503123" y="4089846"/>
            <a:ext cx="1217000" cy="276999"/>
          </a:xfrm>
          <a:prstGeom prst="rect">
            <a:avLst/>
          </a:prstGeom>
          <a:noFill/>
        </p:spPr>
        <p:txBody>
          <a:bodyPr wrap="none" rtlCol="0">
            <a:spAutoFit/>
          </a:bodyPr>
          <a:lstStyle/>
          <a:p>
            <a:r>
              <a:rPr lang="en-US" dirty="0" smtClean="0">
                <a:cs typeface="Times New Roman" panose="02020603050405020304" pitchFamily="18" charset="0"/>
              </a:rPr>
              <a:t>ACK (Optional)</a:t>
            </a:r>
          </a:p>
        </p:txBody>
      </p:sp>
      <mc:AlternateContent xmlns:mc="http://schemas.openxmlformats.org/markup-compatibility/2006" xmlns:a14="http://schemas.microsoft.com/office/drawing/2010/main">
        <mc:Choice Requires="a14">
          <p:sp>
            <p:nvSpPr>
              <p:cNvPr id="44" name="TextBox 43"/>
              <p:cNvSpPr txBox="1"/>
              <p:nvPr/>
            </p:nvSpPr>
            <p:spPr>
              <a:xfrm>
                <a:off x="3733801" y="2093268"/>
                <a:ext cx="5334000" cy="2935932"/>
              </a:xfrm>
              <a:prstGeom prst="rect">
                <a:avLst/>
              </a:prstGeom>
              <a:noFill/>
            </p:spPr>
            <p:txBody>
              <a:bodyPr wrap="square" rtlCol="0">
                <a:spAutoFit/>
              </a:bodyPr>
              <a:lstStyle/>
              <a:p>
                <a:pPr marL="182563" indent="-182563" algn="l">
                  <a:lnSpc>
                    <a:spcPct val="150000"/>
                  </a:lnSpc>
                  <a:buFontTx/>
                  <a:buChar char="-"/>
                </a:pPr>
                <a:r>
                  <a:rPr lang="en-US" sz="1400" dirty="0" smtClean="0">
                    <a:cs typeface="Times New Roman" panose="02020603050405020304" pitchFamily="18" charset="0"/>
                  </a:rPr>
                  <a:t>Energy Consumption at the Device</a:t>
                </a:r>
                <a:endParaRPr lang="en-US" sz="1400" b="0" i="1" dirty="0" smtClean="0">
                  <a:latin typeface="Cambria Math"/>
                </a:endParaRPr>
              </a:p>
              <a:p>
                <a:pPr algn="l">
                  <a:lnSpc>
                    <a:spcPct val="150000"/>
                  </a:lnSpc>
                </a:pPr>
                <a:r>
                  <a:rPr lang="en-US" sz="1400" b="0" dirty="0" smtClean="0"/>
                  <a:t>     </a:t>
                </a:r>
                <a14:m>
                  <m:oMath xmlns:m="http://schemas.openxmlformats.org/officeDocument/2006/math">
                    <m:sSub>
                      <m:sSubPr>
                        <m:ctrlPr>
                          <a:rPr lang="en-US" sz="1400" b="0" i="1" smtClean="0">
                            <a:latin typeface="Cambria Math" charset="0"/>
                          </a:rPr>
                        </m:ctrlPr>
                      </m:sSubPr>
                      <m:e>
                        <m:r>
                          <a:rPr lang="en-US" sz="1400" b="0" i="1" smtClean="0">
                            <a:latin typeface="Cambria Math"/>
                          </a:rPr>
                          <m:t>𝐸</m:t>
                        </m:r>
                      </m:e>
                      <m:sub>
                        <m:r>
                          <a:rPr lang="en-US" sz="1400" b="0" i="1" smtClean="0">
                            <a:latin typeface="Cambria Math"/>
                          </a:rPr>
                          <m:t>𝑑</m:t>
                        </m:r>
                      </m:sub>
                    </m:sSub>
                    <m:r>
                      <a:rPr lang="en-US" sz="1400" b="0" i="1" smtClean="0">
                        <a:latin typeface="Cambria Math"/>
                      </a:rPr>
                      <m:t>=</m:t>
                    </m:r>
                    <m:sSub>
                      <m:sSubPr>
                        <m:ctrlPr>
                          <a:rPr lang="en-US" sz="1400" b="0" i="1" smtClean="0">
                            <a:latin typeface="Cambria Math" charset="0"/>
                          </a:rPr>
                        </m:ctrlPr>
                      </m:sSubPr>
                      <m:e>
                        <m:r>
                          <a:rPr lang="en-US" sz="1400" b="0" i="1" smtClean="0">
                            <a:latin typeface="Cambria Math" panose="02040503050406030204" pitchFamily="18" charset="0"/>
                          </a:rPr>
                          <m:t>𝐸</m:t>
                        </m:r>
                      </m:e>
                      <m:sub>
                        <m:r>
                          <a:rPr lang="en-US" sz="1400" b="0" i="1" smtClean="0">
                            <a:latin typeface="Cambria Math" panose="02040503050406030204" pitchFamily="18" charset="0"/>
                          </a:rPr>
                          <m:t>𝑓𝑖𝑥𝑒𝑑</m:t>
                        </m:r>
                      </m:sub>
                    </m:sSub>
                    <m:r>
                      <a:rPr lang="en-US" sz="1400" b="0" i="1" smtClean="0">
                        <a:latin typeface="Cambria Math" panose="02040503050406030204" pitchFamily="18" charset="0"/>
                      </a:rPr>
                      <m:t>+</m:t>
                    </m:r>
                    <m:sSub>
                      <m:sSubPr>
                        <m:ctrlPr>
                          <a:rPr lang="en-US" sz="1400" b="0" i="1" smtClean="0">
                            <a:latin typeface="Cambria Math" charset="0"/>
                          </a:rPr>
                        </m:ctrlPr>
                      </m:sSubPr>
                      <m:e>
                        <m:r>
                          <a:rPr lang="en-US" sz="1400" b="0" i="1" smtClean="0">
                            <a:latin typeface="Cambria Math" panose="02040503050406030204" pitchFamily="18" charset="0"/>
                          </a:rPr>
                          <m:t>𝐸</m:t>
                        </m:r>
                      </m:e>
                      <m:sub>
                        <m:r>
                          <a:rPr lang="en-US" sz="1400" b="0" i="1" smtClean="0">
                            <a:latin typeface="Cambria Math" panose="02040503050406030204" pitchFamily="18" charset="0"/>
                          </a:rPr>
                          <m:t>𝑣𝑎𝑟</m:t>
                        </m:r>
                      </m:sub>
                    </m:sSub>
                  </m:oMath>
                </a14:m>
                <a:r>
                  <a:rPr lang="en-US" sz="1400" b="0" i="1" dirty="0" smtClean="0">
                    <a:latin typeface="Cambria Math"/>
                  </a:rPr>
                  <a:t/>
                </a:r>
                <a:br>
                  <a:rPr lang="en-US" sz="1400" b="0" i="1" dirty="0" smtClean="0">
                    <a:latin typeface="Cambria Math"/>
                  </a:rPr>
                </a:br>
                <a:r>
                  <a:rPr lang="en-US" sz="1400" b="0" i="1" dirty="0" smtClean="0">
                    <a:latin typeface="Cambria Math"/>
                  </a:rPr>
                  <a:t>      </a:t>
                </a:r>
                <a14:m>
                  <m:oMath xmlns:m="http://schemas.openxmlformats.org/officeDocument/2006/math">
                    <m:sSub>
                      <m:sSubPr>
                        <m:ctrlPr>
                          <a:rPr lang="en-US" sz="1400" i="1">
                            <a:solidFill>
                              <a:srgbClr val="000000"/>
                            </a:solidFill>
                            <a:latin typeface="Cambria Math" charset="0"/>
                          </a:rPr>
                        </m:ctrlPr>
                      </m:sSubPr>
                      <m:e>
                        <m:r>
                          <a:rPr lang="en-US" sz="1400" i="1">
                            <a:solidFill>
                              <a:srgbClr val="000000"/>
                            </a:solidFill>
                            <a:latin typeface="Cambria Math" panose="02040503050406030204" pitchFamily="18" charset="0"/>
                          </a:rPr>
                          <m:t>𝐸</m:t>
                        </m:r>
                      </m:e>
                      <m:sub>
                        <m:r>
                          <a:rPr lang="en-US" sz="1400" i="1">
                            <a:solidFill>
                              <a:srgbClr val="000000"/>
                            </a:solidFill>
                            <a:latin typeface="Cambria Math" panose="02040503050406030204" pitchFamily="18" charset="0"/>
                          </a:rPr>
                          <m:t>𝑓𝑖𝑥𝑒𝑑</m:t>
                        </m:r>
                      </m:sub>
                    </m:sSub>
                    <m:r>
                      <a:rPr lang="en-US" sz="1400" i="1">
                        <a:solidFill>
                          <a:srgbClr val="000000"/>
                        </a:solidFill>
                        <a:latin typeface="Cambria Math" panose="02040503050406030204" pitchFamily="18" charset="0"/>
                      </a:rPr>
                      <m:t>=</m:t>
                    </m:r>
                    <m:sSub>
                      <m:sSubPr>
                        <m:ctrlPr>
                          <a:rPr lang="en-US" sz="1400" i="1">
                            <a:solidFill>
                              <a:srgbClr val="000000"/>
                            </a:solidFill>
                            <a:latin typeface="Cambria Math" charset="0"/>
                          </a:rPr>
                        </m:ctrlPr>
                      </m:sSubPr>
                      <m:e>
                        <m:r>
                          <a:rPr lang="en-US" sz="1400" i="1">
                            <a:solidFill>
                              <a:srgbClr val="000000"/>
                            </a:solidFill>
                            <a:latin typeface="Cambria Math" panose="02040503050406030204" pitchFamily="18" charset="0"/>
                          </a:rPr>
                          <m:t>𝑃</m:t>
                        </m:r>
                      </m:e>
                      <m:sub>
                        <m:r>
                          <a:rPr lang="en-US" sz="1400" i="1">
                            <a:solidFill>
                              <a:srgbClr val="000000"/>
                            </a:solidFill>
                            <a:latin typeface="Cambria Math" panose="02040503050406030204" pitchFamily="18" charset="0"/>
                          </a:rPr>
                          <m:t>𝑤𝑢</m:t>
                        </m:r>
                      </m:sub>
                    </m:sSub>
                    <m:sSub>
                      <m:sSubPr>
                        <m:ctrlPr>
                          <a:rPr lang="en-US" sz="1400" i="1">
                            <a:solidFill>
                              <a:srgbClr val="000000"/>
                            </a:solidFill>
                            <a:latin typeface="Cambria Math" charset="0"/>
                          </a:rPr>
                        </m:ctrlPr>
                      </m:sSubPr>
                      <m:e>
                        <m:r>
                          <a:rPr lang="en-US" sz="1400" i="1">
                            <a:solidFill>
                              <a:srgbClr val="000000"/>
                            </a:solidFill>
                            <a:latin typeface="Cambria Math" panose="02040503050406030204" pitchFamily="18" charset="0"/>
                          </a:rPr>
                          <m:t>𝐷</m:t>
                        </m:r>
                      </m:e>
                      <m:sub>
                        <m:r>
                          <a:rPr lang="en-US" sz="1400" i="1">
                            <a:solidFill>
                              <a:srgbClr val="000000"/>
                            </a:solidFill>
                            <a:latin typeface="Cambria Math" panose="02040503050406030204" pitchFamily="18" charset="0"/>
                          </a:rPr>
                          <m:t>𝑤𝑢</m:t>
                        </m:r>
                      </m:sub>
                    </m:sSub>
                    <m:r>
                      <a:rPr lang="en-US" sz="1400" i="1">
                        <a:solidFill>
                          <a:srgbClr val="000000"/>
                        </a:solidFill>
                        <a:latin typeface="Cambria Math" panose="02040503050406030204" pitchFamily="18" charset="0"/>
                      </a:rPr>
                      <m:t>+</m:t>
                    </m:r>
                  </m:oMath>
                </a14:m>
                <a:r>
                  <a:rPr lang="en-US" sz="1400" i="1" dirty="0">
                    <a:solidFill>
                      <a:srgbClr val="000000"/>
                    </a:solidFill>
                    <a:ea typeface="맑은 고딕"/>
                    <a:cs typeface="Times New Roman" panose="02020603050405020304" pitchFamily="18" charset="0"/>
                  </a:rPr>
                  <a:t> </a:t>
                </a:r>
                <a14:m>
                  <m:oMath xmlns:m="http://schemas.openxmlformats.org/officeDocument/2006/math">
                    <m:sSub>
                      <m:sSubPr>
                        <m:ctrlPr>
                          <a:rPr lang="en-US" sz="1400" i="1">
                            <a:solidFill>
                              <a:srgbClr val="000000"/>
                            </a:solidFill>
                            <a:latin typeface="Cambria Math" charset="0"/>
                          </a:rPr>
                        </m:ctrlPr>
                      </m:sSubPr>
                      <m:e>
                        <m:r>
                          <a:rPr lang="en-US" sz="1400" i="1">
                            <a:solidFill>
                              <a:srgbClr val="000000"/>
                            </a:solidFill>
                            <a:latin typeface="Cambria Math" panose="02040503050406030204" pitchFamily="18" charset="0"/>
                          </a:rPr>
                          <m:t>𝑃</m:t>
                        </m:r>
                      </m:e>
                      <m:sub>
                        <m:r>
                          <a:rPr lang="en-US" sz="1400" i="1">
                            <a:solidFill>
                              <a:srgbClr val="000000"/>
                            </a:solidFill>
                            <a:latin typeface="Cambria Math" panose="02040503050406030204" pitchFamily="18" charset="0"/>
                          </a:rPr>
                          <m:t>𝑝𝑟𝑒𝑝𝑟𝑜𝑐</m:t>
                        </m:r>
                      </m:sub>
                    </m:sSub>
                    <m:sSub>
                      <m:sSubPr>
                        <m:ctrlPr>
                          <a:rPr lang="en-US" sz="1400" i="1">
                            <a:solidFill>
                              <a:srgbClr val="000000"/>
                            </a:solidFill>
                            <a:latin typeface="Cambria Math" charset="0"/>
                          </a:rPr>
                        </m:ctrlPr>
                      </m:sSubPr>
                      <m:e>
                        <m:r>
                          <a:rPr lang="en-US" sz="1400" i="1">
                            <a:solidFill>
                              <a:srgbClr val="000000"/>
                            </a:solidFill>
                            <a:latin typeface="Cambria Math" panose="02040503050406030204" pitchFamily="18" charset="0"/>
                          </a:rPr>
                          <m:t>𝐷</m:t>
                        </m:r>
                      </m:e>
                      <m:sub>
                        <m:r>
                          <a:rPr lang="en-US" sz="1400" i="1">
                            <a:solidFill>
                              <a:srgbClr val="000000"/>
                            </a:solidFill>
                            <a:latin typeface="Cambria Math" panose="02040503050406030204" pitchFamily="18" charset="0"/>
                          </a:rPr>
                          <m:t>𝑝𝑟𝑒𝑝𝑟𝑜𝑐</m:t>
                        </m:r>
                      </m:sub>
                    </m:sSub>
                    <m:r>
                      <a:rPr lang="en-US" sz="1400" i="1">
                        <a:solidFill>
                          <a:srgbClr val="000000"/>
                        </a:solidFill>
                        <a:latin typeface="Cambria Math" panose="02040503050406030204" pitchFamily="18" charset="0"/>
                      </a:rPr>
                      <m:t>+</m:t>
                    </m:r>
                  </m:oMath>
                </a14:m>
                <a:r>
                  <a:rPr lang="en-US" sz="1400" dirty="0">
                    <a:solidFill>
                      <a:srgbClr val="000000"/>
                    </a:solidFill>
                    <a:ea typeface="맑은 고딕"/>
                    <a:cs typeface="Times New Roman" panose="02020603050405020304" pitchFamily="18" charset="0"/>
                  </a:rPr>
                  <a:t> </a:t>
                </a:r>
                <a14:m>
                  <m:oMath xmlns:m="http://schemas.openxmlformats.org/officeDocument/2006/math">
                    <m:sSub>
                      <m:sSubPr>
                        <m:ctrlPr>
                          <a:rPr lang="en-US" sz="1400" i="1">
                            <a:solidFill>
                              <a:srgbClr val="000000"/>
                            </a:solidFill>
                            <a:latin typeface="Cambria Math" charset="0"/>
                          </a:rPr>
                        </m:ctrlPr>
                      </m:sSubPr>
                      <m:e>
                        <m:r>
                          <a:rPr lang="en-US" sz="1400" i="1">
                            <a:solidFill>
                              <a:srgbClr val="000000"/>
                            </a:solidFill>
                            <a:latin typeface="Cambria Math" panose="02040503050406030204" pitchFamily="18" charset="0"/>
                          </a:rPr>
                          <m:t>𝑃</m:t>
                        </m:r>
                      </m:e>
                      <m:sub>
                        <m:r>
                          <a:rPr lang="en-US" sz="1400" i="1">
                            <a:solidFill>
                              <a:srgbClr val="000000"/>
                            </a:solidFill>
                            <a:latin typeface="Cambria Math" panose="02040503050406030204" pitchFamily="18" charset="0"/>
                          </a:rPr>
                          <m:t>𝑝𝑟𝑒𝑡𝑥</m:t>
                        </m:r>
                      </m:sub>
                    </m:sSub>
                    <m:sSub>
                      <m:sSubPr>
                        <m:ctrlPr>
                          <a:rPr lang="en-US" sz="1400" i="1">
                            <a:solidFill>
                              <a:srgbClr val="000000"/>
                            </a:solidFill>
                            <a:latin typeface="Cambria Math" charset="0"/>
                          </a:rPr>
                        </m:ctrlPr>
                      </m:sSubPr>
                      <m:e>
                        <m:r>
                          <a:rPr lang="en-US" sz="1400" i="1">
                            <a:solidFill>
                              <a:srgbClr val="000000"/>
                            </a:solidFill>
                            <a:latin typeface="Cambria Math" panose="02040503050406030204" pitchFamily="18" charset="0"/>
                          </a:rPr>
                          <m:t>𝐷</m:t>
                        </m:r>
                      </m:e>
                      <m:sub>
                        <m:r>
                          <a:rPr lang="en-US" sz="1400" i="1">
                            <a:solidFill>
                              <a:srgbClr val="000000"/>
                            </a:solidFill>
                            <a:latin typeface="Cambria Math" panose="02040503050406030204" pitchFamily="18" charset="0"/>
                          </a:rPr>
                          <m:t>𝑝𝑟𝑒𝑡𝑥</m:t>
                        </m:r>
                      </m:sub>
                    </m:sSub>
                    <m:r>
                      <a:rPr lang="en-US" sz="1400" i="1">
                        <a:solidFill>
                          <a:srgbClr val="000000"/>
                        </a:solidFill>
                        <a:latin typeface="Cambria Math" panose="02040503050406030204" pitchFamily="18" charset="0"/>
                      </a:rPr>
                      <m:t>+</m:t>
                    </m:r>
                  </m:oMath>
                </a14:m>
                <a:r>
                  <a:rPr lang="en-US" sz="1400" i="1" dirty="0" smtClean="0">
                    <a:solidFill>
                      <a:srgbClr val="000000"/>
                    </a:solidFill>
                    <a:latin typeface="Cambria Math" panose="02040503050406030204" pitchFamily="18" charset="0"/>
                  </a:rPr>
                  <a:t/>
                </a:r>
                <a:br>
                  <a:rPr lang="en-US" sz="1400" i="1" dirty="0" smtClean="0">
                    <a:solidFill>
                      <a:srgbClr val="000000"/>
                    </a:solidFill>
                    <a:latin typeface="Cambria Math" panose="02040503050406030204" pitchFamily="18" charset="0"/>
                  </a:rPr>
                </a:br>
                <a:r>
                  <a:rPr lang="en-US" sz="1400" i="1" dirty="0" smtClean="0">
                    <a:solidFill>
                      <a:srgbClr val="000000"/>
                    </a:solidFill>
                    <a:latin typeface="Cambria Math" panose="02040503050406030204" pitchFamily="18" charset="0"/>
                  </a:rPr>
                  <a:t>                        </a:t>
                </a:r>
                <a14:m>
                  <m:oMath xmlns:m="http://schemas.openxmlformats.org/officeDocument/2006/math">
                    <m:sSub>
                      <m:sSubPr>
                        <m:ctrlPr>
                          <a:rPr lang="en-US" sz="1400" i="1">
                            <a:solidFill>
                              <a:srgbClr val="000000"/>
                            </a:solidFill>
                            <a:latin typeface="Cambria Math" charset="0"/>
                          </a:rPr>
                        </m:ctrlPr>
                      </m:sSubPr>
                      <m:e>
                        <m:r>
                          <a:rPr lang="en-US" sz="1400" i="1">
                            <a:solidFill>
                              <a:srgbClr val="000000"/>
                            </a:solidFill>
                            <a:latin typeface="Cambria Math" panose="02040503050406030204" pitchFamily="18" charset="0"/>
                          </a:rPr>
                          <m:t>𝑃</m:t>
                        </m:r>
                      </m:e>
                      <m:sub>
                        <m:r>
                          <a:rPr lang="en-US" sz="1400" i="1">
                            <a:solidFill>
                              <a:srgbClr val="000000"/>
                            </a:solidFill>
                            <a:latin typeface="Cambria Math" panose="02040503050406030204" pitchFamily="18" charset="0"/>
                          </a:rPr>
                          <m:t>𝑝𝑜𝑠𝑡𝑝𝑟𝑜𝑐</m:t>
                        </m:r>
                      </m:sub>
                    </m:sSub>
                    <m:sSub>
                      <m:sSubPr>
                        <m:ctrlPr>
                          <a:rPr lang="en-US" sz="1400" i="1">
                            <a:solidFill>
                              <a:srgbClr val="000000"/>
                            </a:solidFill>
                            <a:latin typeface="Cambria Math" charset="0"/>
                          </a:rPr>
                        </m:ctrlPr>
                      </m:sSubPr>
                      <m:e>
                        <m:r>
                          <a:rPr lang="en-US" sz="1400" i="1">
                            <a:solidFill>
                              <a:srgbClr val="000000"/>
                            </a:solidFill>
                            <a:latin typeface="Cambria Math" panose="02040503050406030204" pitchFamily="18" charset="0"/>
                          </a:rPr>
                          <m:t>𝐷</m:t>
                        </m:r>
                      </m:e>
                      <m:sub>
                        <m:r>
                          <a:rPr lang="en-US" sz="1400" i="1">
                            <a:solidFill>
                              <a:srgbClr val="000000"/>
                            </a:solidFill>
                            <a:latin typeface="Cambria Math" panose="02040503050406030204" pitchFamily="18" charset="0"/>
                          </a:rPr>
                          <m:t>𝑝𝑜𝑠𝑡𝑝𝑟𝑜𝑐</m:t>
                        </m:r>
                      </m:sub>
                    </m:sSub>
                    <m:r>
                      <a:rPr lang="en-US" sz="1400" i="1">
                        <a:solidFill>
                          <a:srgbClr val="000000"/>
                        </a:solidFill>
                        <a:latin typeface="Cambria Math" panose="02040503050406030204" pitchFamily="18" charset="0"/>
                      </a:rPr>
                      <m:t>+</m:t>
                    </m:r>
                    <m:sSub>
                      <m:sSubPr>
                        <m:ctrlPr>
                          <a:rPr lang="en-US" sz="1400" i="1" smtClean="0">
                            <a:solidFill>
                              <a:srgbClr val="000000"/>
                            </a:solidFill>
                            <a:latin typeface="Cambria Math" charset="0"/>
                          </a:rPr>
                        </m:ctrlPr>
                      </m:sSubPr>
                      <m:e>
                        <m:r>
                          <a:rPr lang="en-US" sz="1400" i="1">
                            <a:solidFill>
                              <a:srgbClr val="000000"/>
                            </a:solidFill>
                            <a:latin typeface="Cambria Math" panose="02040503050406030204" pitchFamily="18" charset="0"/>
                          </a:rPr>
                          <m:t>𝑃</m:t>
                        </m:r>
                      </m:e>
                      <m:sub>
                        <m:r>
                          <a:rPr lang="en-US" sz="1400" i="1">
                            <a:solidFill>
                              <a:srgbClr val="000000"/>
                            </a:solidFill>
                            <a:latin typeface="Cambria Math" panose="02040503050406030204" pitchFamily="18" charset="0"/>
                          </a:rPr>
                          <m:t>𝑝𝑟𝑒𝑠𝑙𝑒𝑒𝑝</m:t>
                        </m:r>
                      </m:sub>
                    </m:sSub>
                    <m:sSub>
                      <m:sSubPr>
                        <m:ctrlPr>
                          <a:rPr lang="en-US" sz="1400" i="1">
                            <a:solidFill>
                              <a:srgbClr val="000000"/>
                            </a:solidFill>
                            <a:latin typeface="Cambria Math" charset="0"/>
                          </a:rPr>
                        </m:ctrlPr>
                      </m:sSubPr>
                      <m:e>
                        <m:r>
                          <a:rPr lang="en-US" sz="1400" i="1">
                            <a:solidFill>
                              <a:srgbClr val="000000"/>
                            </a:solidFill>
                            <a:latin typeface="Cambria Math" panose="02040503050406030204" pitchFamily="18" charset="0"/>
                          </a:rPr>
                          <m:t>𝐷</m:t>
                        </m:r>
                      </m:e>
                      <m:sub>
                        <m:r>
                          <a:rPr lang="en-US" sz="1400" i="1">
                            <a:solidFill>
                              <a:srgbClr val="000000"/>
                            </a:solidFill>
                            <a:latin typeface="Cambria Math" panose="02040503050406030204" pitchFamily="18" charset="0"/>
                          </a:rPr>
                          <m:t>𝑝𝑟𝑒𝑠𝑙𝑒𝑒𝑝</m:t>
                        </m:r>
                      </m:sub>
                    </m:sSub>
                  </m:oMath>
                </a14:m>
                <a:endParaRPr lang="en-US" sz="1050" dirty="0" smtClean="0">
                  <a:cs typeface="Times New Roman" panose="02020603050405020304" pitchFamily="18" charset="0"/>
                </a:endParaRPr>
              </a:p>
              <a:p>
                <a:pPr marL="171450" lvl="0" indent="-171450" algn="l">
                  <a:buFontTx/>
                  <a:buChar char="-"/>
                </a:pPr>
                <a14:m>
                  <m:oMath xmlns:m="http://schemas.openxmlformats.org/officeDocument/2006/math">
                    <m:sSub>
                      <m:sSubPr>
                        <m:ctrlPr>
                          <a:rPr lang="en-US" sz="1100" i="1">
                            <a:solidFill>
                              <a:srgbClr val="000000"/>
                            </a:solidFill>
                            <a:latin typeface="Cambria Math" charset="0"/>
                          </a:rPr>
                        </m:ctrlPr>
                      </m:sSubPr>
                      <m:e>
                        <m:r>
                          <a:rPr lang="en-US" sz="1100" i="1">
                            <a:solidFill>
                              <a:srgbClr val="000000"/>
                            </a:solidFill>
                            <a:latin typeface="Cambria Math" panose="02040503050406030204" pitchFamily="18" charset="0"/>
                          </a:rPr>
                          <m:t>𝑃</m:t>
                        </m:r>
                      </m:e>
                      <m:sub>
                        <m:r>
                          <a:rPr lang="en-US" sz="1100" i="1">
                            <a:solidFill>
                              <a:srgbClr val="000000"/>
                            </a:solidFill>
                            <a:latin typeface="Cambria Math" panose="02040503050406030204" pitchFamily="18" charset="0"/>
                          </a:rPr>
                          <m:t>𝑤𝑢</m:t>
                        </m:r>
                      </m:sub>
                    </m:sSub>
                    <m:sSub>
                      <m:sSubPr>
                        <m:ctrlPr>
                          <a:rPr lang="en-US" sz="1100" i="1">
                            <a:solidFill>
                              <a:srgbClr val="000000"/>
                            </a:solidFill>
                            <a:latin typeface="Cambria Math" charset="0"/>
                          </a:rPr>
                        </m:ctrlPr>
                      </m:sSubPr>
                      <m:e>
                        <m:r>
                          <a:rPr lang="en-US" sz="1100" i="1">
                            <a:solidFill>
                              <a:srgbClr val="000000"/>
                            </a:solidFill>
                            <a:latin typeface="Cambria Math" panose="02040503050406030204" pitchFamily="18" charset="0"/>
                          </a:rPr>
                          <m:t>𝐷</m:t>
                        </m:r>
                      </m:e>
                      <m:sub>
                        <m:r>
                          <a:rPr lang="en-US" sz="1100" i="1">
                            <a:solidFill>
                              <a:srgbClr val="000000"/>
                            </a:solidFill>
                            <a:latin typeface="Cambria Math" panose="02040503050406030204" pitchFamily="18" charset="0"/>
                          </a:rPr>
                          <m:t>𝑤𝑢</m:t>
                        </m:r>
                      </m:sub>
                    </m:sSub>
                  </m:oMath>
                </a14:m>
                <a:r>
                  <a:rPr lang="en-US" sz="1100" dirty="0">
                    <a:solidFill>
                      <a:srgbClr val="000000"/>
                    </a:solidFill>
                    <a:ea typeface="맑은 고딕"/>
                    <a:cs typeface="Times New Roman" panose="02020603050405020304" pitchFamily="18" charset="0"/>
                  </a:rPr>
                  <a:t> wake-up energy, </a:t>
                </a:r>
                <a14:m>
                  <m:oMath xmlns:m="http://schemas.openxmlformats.org/officeDocument/2006/math">
                    <m:sSub>
                      <m:sSubPr>
                        <m:ctrlPr>
                          <a:rPr lang="en-US" sz="1100" i="1">
                            <a:solidFill>
                              <a:srgbClr val="000000"/>
                            </a:solidFill>
                            <a:latin typeface="Cambria Math" charset="0"/>
                          </a:rPr>
                        </m:ctrlPr>
                      </m:sSubPr>
                      <m:e>
                        <m:r>
                          <a:rPr lang="en-US" sz="1100" i="1">
                            <a:solidFill>
                              <a:srgbClr val="000000"/>
                            </a:solidFill>
                            <a:latin typeface="Cambria Math" panose="02040503050406030204" pitchFamily="18" charset="0"/>
                          </a:rPr>
                          <m:t>𝑃</m:t>
                        </m:r>
                      </m:e>
                      <m:sub>
                        <m:r>
                          <a:rPr lang="en-US" sz="1100" i="1">
                            <a:solidFill>
                              <a:srgbClr val="000000"/>
                            </a:solidFill>
                            <a:latin typeface="Cambria Math" panose="02040503050406030204" pitchFamily="18" charset="0"/>
                          </a:rPr>
                          <m:t>𝑝𝑟𝑒𝑝𝑟𝑜𝑐</m:t>
                        </m:r>
                      </m:sub>
                    </m:sSub>
                    <m:sSub>
                      <m:sSubPr>
                        <m:ctrlPr>
                          <a:rPr lang="en-US" sz="1100" i="1">
                            <a:solidFill>
                              <a:srgbClr val="000000"/>
                            </a:solidFill>
                            <a:latin typeface="Cambria Math" charset="0"/>
                          </a:rPr>
                        </m:ctrlPr>
                      </m:sSubPr>
                      <m:e>
                        <m:r>
                          <a:rPr lang="en-US" sz="1100" i="1">
                            <a:solidFill>
                              <a:srgbClr val="000000"/>
                            </a:solidFill>
                            <a:latin typeface="Cambria Math" panose="02040503050406030204" pitchFamily="18" charset="0"/>
                          </a:rPr>
                          <m:t>𝐷</m:t>
                        </m:r>
                      </m:e>
                      <m:sub>
                        <m:r>
                          <a:rPr lang="en-US" sz="1100" i="1">
                            <a:solidFill>
                              <a:srgbClr val="000000"/>
                            </a:solidFill>
                            <a:latin typeface="Cambria Math" panose="02040503050406030204" pitchFamily="18" charset="0"/>
                          </a:rPr>
                          <m:t>𝑝𝑟𝑒𝑝𝑟𝑜𝑐</m:t>
                        </m:r>
                      </m:sub>
                    </m:sSub>
                  </m:oMath>
                </a14:m>
                <a:r>
                  <a:rPr lang="en-US" sz="1100" dirty="0">
                    <a:solidFill>
                      <a:srgbClr val="000000"/>
                    </a:solidFill>
                    <a:ea typeface="맑은 고딕"/>
                    <a:cs typeface="Times New Roman" panose="02020603050405020304" pitchFamily="18" charset="0"/>
                  </a:rPr>
                  <a:t> Pre-processing energy, </a:t>
                </a:r>
                <a:r>
                  <a:rPr lang="en-US" sz="1100" dirty="0" smtClean="0">
                    <a:solidFill>
                      <a:srgbClr val="000000"/>
                    </a:solidFill>
                    <a:ea typeface="맑은 고딕"/>
                    <a:cs typeface="Times New Roman" panose="02020603050405020304" pitchFamily="18" charset="0"/>
                  </a:rPr>
                  <a:t/>
                </a:r>
                <a:br>
                  <a:rPr lang="en-US" sz="1100" dirty="0" smtClean="0">
                    <a:solidFill>
                      <a:srgbClr val="000000"/>
                    </a:solidFill>
                    <a:ea typeface="맑은 고딕"/>
                    <a:cs typeface="Times New Roman" panose="02020603050405020304" pitchFamily="18" charset="0"/>
                  </a:rPr>
                </a:br>
                <a14:m>
                  <m:oMath xmlns:m="http://schemas.openxmlformats.org/officeDocument/2006/math">
                    <m:sSub>
                      <m:sSubPr>
                        <m:ctrlPr>
                          <a:rPr lang="en-US" sz="1100" i="1">
                            <a:solidFill>
                              <a:srgbClr val="000000"/>
                            </a:solidFill>
                            <a:latin typeface="Cambria Math" charset="0"/>
                          </a:rPr>
                        </m:ctrlPr>
                      </m:sSubPr>
                      <m:e>
                        <m:r>
                          <a:rPr lang="en-US" sz="1100" i="1">
                            <a:solidFill>
                              <a:srgbClr val="000000"/>
                            </a:solidFill>
                            <a:latin typeface="Cambria Math" panose="02040503050406030204" pitchFamily="18" charset="0"/>
                          </a:rPr>
                          <m:t>𝑃</m:t>
                        </m:r>
                      </m:e>
                      <m:sub>
                        <m:r>
                          <a:rPr lang="en-US" sz="1100" i="1">
                            <a:solidFill>
                              <a:srgbClr val="000000"/>
                            </a:solidFill>
                            <a:latin typeface="Cambria Math" panose="02040503050406030204" pitchFamily="18" charset="0"/>
                          </a:rPr>
                          <m:t>𝑝𝑟𝑒𝑡𝑥</m:t>
                        </m:r>
                      </m:sub>
                    </m:sSub>
                    <m:sSub>
                      <m:sSubPr>
                        <m:ctrlPr>
                          <a:rPr lang="en-US" sz="1100" i="1">
                            <a:solidFill>
                              <a:srgbClr val="000000"/>
                            </a:solidFill>
                            <a:latin typeface="Cambria Math" charset="0"/>
                          </a:rPr>
                        </m:ctrlPr>
                      </m:sSubPr>
                      <m:e>
                        <m:r>
                          <a:rPr lang="en-US" sz="1100" i="1">
                            <a:solidFill>
                              <a:srgbClr val="000000"/>
                            </a:solidFill>
                            <a:latin typeface="Cambria Math" panose="02040503050406030204" pitchFamily="18" charset="0"/>
                          </a:rPr>
                          <m:t>𝐷</m:t>
                        </m:r>
                      </m:e>
                      <m:sub>
                        <m:r>
                          <a:rPr lang="en-US" sz="1100" i="1">
                            <a:solidFill>
                              <a:srgbClr val="000000"/>
                            </a:solidFill>
                            <a:latin typeface="Cambria Math" panose="02040503050406030204" pitchFamily="18" charset="0"/>
                          </a:rPr>
                          <m:t>𝑝𝑟𝑒𝑡𝑥</m:t>
                        </m:r>
                      </m:sub>
                    </m:sSub>
                  </m:oMath>
                </a14:m>
                <a:r>
                  <a:rPr lang="en-US" sz="1100" dirty="0">
                    <a:solidFill>
                      <a:srgbClr val="000000"/>
                    </a:solidFill>
                    <a:ea typeface="맑은 고딕"/>
                    <a:cs typeface="Times New Roman" panose="02020603050405020304" pitchFamily="18" charset="0"/>
                  </a:rPr>
                  <a:t>  Pre-transmission </a:t>
                </a:r>
                <a:r>
                  <a:rPr lang="en-US" sz="1100" dirty="0" smtClean="0">
                    <a:solidFill>
                      <a:srgbClr val="000000"/>
                    </a:solidFill>
                    <a:ea typeface="맑은 고딕"/>
                    <a:cs typeface="Times New Roman" panose="02020603050405020304" pitchFamily="18" charset="0"/>
                  </a:rPr>
                  <a:t>energy, </a:t>
                </a:r>
                <a14:m>
                  <m:oMath xmlns:m="http://schemas.openxmlformats.org/officeDocument/2006/math">
                    <m:sSub>
                      <m:sSubPr>
                        <m:ctrlPr>
                          <a:rPr lang="en-US" sz="1100" i="1">
                            <a:solidFill>
                              <a:srgbClr val="000000"/>
                            </a:solidFill>
                            <a:latin typeface="Cambria Math" charset="0"/>
                          </a:rPr>
                        </m:ctrlPr>
                      </m:sSubPr>
                      <m:e>
                        <m:r>
                          <a:rPr lang="en-US" sz="1100" i="1">
                            <a:solidFill>
                              <a:srgbClr val="000000"/>
                            </a:solidFill>
                            <a:latin typeface="Cambria Math" panose="02040503050406030204" pitchFamily="18" charset="0"/>
                          </a:rPr>
                          <m:t>𝑃</m:t>
                        </m:r>
                      </m:e>
                      <m:sub>
                        <m:r>
                          <a:rPr lang="en-US" sz="1100" i="1">
                            <a:solidFill>
                              <a:srgbClr val="000000"/>
                            </a:solidFill>
                            <a:latin typeface="Cambria Math" panose="02040503050406030204" pitchFamily="18" charset="0"/>
                          </a:rPr>
                          <m:t>𝑝𝑜𝑠𝑡𝑝𝑟𝑜𝑐</m:t>
                        </m:r>
                      </m:sub>
                    </m:sSub>
                    <m:sSub>
                      <m:sSubPr>
                        <m:ctrlPr>
                          <a:rPr lang="en-US" sz="1100" i="1">
                            <a:solidFill>
                              <a:srgbClr val="000000"/>
                            </a:solidFill>
                            <a:latin typeface="Cambria Math" charset="0"/>
                          </a:rPr>
                        </m:ctrlPr>
                      </m:sSubPr>
                      <m:e>
                        <m:r>
                          <a:rPr lang="en-US" sz="1100" i="1">
                            <a:solidFill>
                              <a:srgbClr val="000000"/>
                            </a:solidFill>
                            <a:latin typeface="Cambria Math" panose="02040503050406030204" pitchFamily="18" charset="0"/>
                          </a:rPr>
                          <m:t>𝐷</m:t>
                        </m:r>
                      </m:e>
                      <m:sub>
                        <m:r>
                          <a:rPr lang="en-US" sz="1100" i="1">
                            <a:solidFill>
                              <a:srgbClr val="000000"/>
                            </a:solidFill>
                            <a:latin typeface="Cambria Math" panose="02040503050406030204" pitchFamily="18" charset="0"/>
                          </a:rPr>
                          <m:t>𝑝𝑜𝑠𝑡𝑝𝑟𝑜𝑐</m:t>
                        </m:r>
                      </m:sub>
                    </m:sSub>
                  </m:oMath>
                </a14:m>
                <a:r>
                  <a:rPr lang="en-US" sz="1100" dirty="0">
                    <a:solidFill>
                      <a:srgbClr val="000000"/>
                    </a:solidFill>
                    <a:ea typeface="맑은 고딕"/>
                    <a:cs typeface="Times New Roman" panose="02020603050405020304" pitchFamily="18" charset="0"/>
                  </a:rPr>
                  <a:t> Post </a:t>
                </a:r>
                <a:r>
                  <a:rPr lang="en-US" sz="1100" dirty="0" smtClean="0">
                    <a:solidFill>
                      <a:srgbClr val="000000"/>
                    </a:solidFill>
                    <a:ea typeface="맑은 고딕"/>
                    <a:cs typeface="Times New Roman" panose="02020603050405020304" pitchFamily="18" charset="0"/>
                  </a:rPr>
                  <a:t>processing energy</a:t>
                </a:r>
                <a:r>
                  <a:rPr lang="en-US" sz="1100" dirty="0">
                    <a:solidFill>
                      <a:srgbClr val="000000"/>
                    </a:solidFill>
                    <a:ea typeface="맑은 고딕"/>
                    <a:cs typeface="Times New Roman" panose="02020603050405020304" pitchFamily="18" charset="0"/>
                  </a:rPr>
                  <a:t>, </a:t>
                </a:r>
                <a14:m>
                  <m:oMath xmlns:m="http://schemas.openxmlformats.org/officeDocument/2006/math">
                    <m:sSub>
                      <m:sSubPr>
                        <m:ctrlPr>
                          <a:rPr lang="en-US" sz="1100" i="1">
                            <a:solidFill>
                              <a:srgbClr val="000000"/>
                            </a:solidFill>
                            <a:latin typeface="Cambria Math" charset="0"/>
                          </a:rPr>
                        </m:ctrlPr>
                      </m:sSubPr>
                      <m:e>
                        <m:r>
                          <a:rPr lang="en-US" sz="1100" i="1">
                            <a:solidFill>
                              <a:srgbClr val="000000"/>
                            </a:solidFill>
                            <a:latin typeface="Cambria Math" panose="02040503050406030204" pitchFamily="18" charset="0"/>
                          </a:rPr>
                          <m:t>𝑃</m:t>
                        </m:r>
                      </m:e>
                      <m:sub>
                        <m:r>
                          <a:rPr lang="en-US" sz="1100" i="1">
                            <a:solidFill>
                              <a:srgbClr val="000000"/>
                            </a:solidFill>
                            <a:latin typeface="Cambria Math" panose="02040503050406030204" pitchFamily="18" charset="0"/>
                          </a:rPr>
                          <m:t>𝑝𝑟𝑒𝑠𝑙𝑒𝑒𝑝</m:t>
                        </m:r>
                      </m:sub>
                    </m:sSub>
                    <m:sSub>
                      <m:sSubPr>
                        <m:ctrlPr>
                          <a:rPr lang="en-US" sz="1100" i="1">
                            <a:solidFill>
                              <a:srgbClr val="000000"/>
                            </a:solidFill>
                            <a:latin typeface="Cambria Math" charset="0"/>
                          </a:rPr>
                        </m:ctrlPr>
                      </m:sSubPr>
                      <m:e>
                        <m:r>
                          <a:rPr lang="en-US" sz="1100" i="1">
                            <a:solidFill>
                              <a:srgbClr val="000000"/>
                            </a:solidFill>
                            <a:latin typeface="Cambria Math" panose="02040503050406030204" pitchFamily="18" charset="0"/>
                          </a:rPr>
                          <m:t>𝐷</m:t>
                        </m:r>
                      </m:e>
                      <m:sub>
                        <m:r>
                          <a:rPr lang="en-US" sz="1100" i="1">
                            <a:solidFill>
                              <a:srgbClr val="000000"/>
                            </a:solidFill>
                            <a:latin typeface="Cambria Math" panose="02040503050406030204" pitchFamily="18" charset="0"/>
                          </a:rPr>
                          <m:t>𝑝𝑟𝑒𝑠𝑙𝑒𝑒𝑝</m:t>
                        </m:r>
                      </m:sub>
                    </m:sSub>
                  </m:oMath>
                </a14:m>
                <a:r>
                  <a:rPr lang="en-US" sz="1100" dirty="0">
                    <a:solidFill>
                      <a:srgbClr val="000000"/>
                    </a:solidFill>
                    <a:ea typeface="맑은 고딕"/>
                    <a:cs typeface="Times New Roman" panose="02020603050405020304" pitchFamily="18" charset="0"/>
                  </a:rPr>
                  <a:t> Pre-sleep </a:t>
                </a:r>
                <a:r>
                  <a:rPr lang="en-US" sz="1100" dirty="0" smtClean="0">
                    <a:solidFill>
                      <a:srgbClr val="000000"/>
                    </a:solidFill>
                    <a:ea typeface="맑은 고딕"/>
                    <a:cs typeface="Times New Roman" panose="02020603050405020304" pitchFamily="18" charset="0"/>
                  </a:rPr>
                  <a:t>energy</a:t>
                </a:r>
              </a:p>
              <a:p>
                <a:pPr marL="171450" lvl="0" indent="-171450" algn="l">
                  <a:buFontTx/>
                  <a:buChar char="-"/>
                </a:pPr>
                <a14:m>
                  <m:oMath xmlns:m="http://schemas.openxmlformats.org/officeDocument/2006/math">
                    <m:sSub>
                      <m:sSubPr>
                        <m:ctrlPr>
                          <a:rPr lang="en-US" sz="1400" i="1">
                            <a:solidFill>
                              <a:srgbClr val="000000"/>
                            </a:solidFill>
                            <a:latin typeface="Cambria Math" charset="0"/>
                          </a:rPr>
                        </m:ctrlPr>
                      </m:sSubPr>
                      <m:e>
                        <m:r>
                          <a:rPr lang="en-US" sz="1400" i="1">
                            <a:solidFill>
                              <a:srgbClr val="000000"/>
                            </a:solidFill>
                            <a:latin typeface="Cambria Math" panose="02040503050406030204" pitchFamily="18" charset="0"/>
                          </a:rPr>
                          <m:t>𝐸</m:t>
                        </m:r>
                      </m:e>
                      <m:sub>
                        <m:r>
                          <a:rPr lang="en-US" sz="1400" i="1">
                            <a:solidFill>
                              <a:srgbClr val="000000"/>
                            </a:solidFill>
                            <a:latin typeface="Cambria Math" panose="02040503050406030204" pitchFamily="18" charset="0"/>
                          </a:rPr>
                          <m:t>𝑣𝑎𝑟</m:t>
                        </m:r>
                      </m:sub>
                    </m:sSub>
                    <m:r>
                      <a:rPr lang="en-US" sz="1400" b="0" i="1" smtClean="0">
                        <a:solidFill>
                          <a:srgbClr val="000000"/>
                        </a:solidFill>
                        <a:latin typeface="Cambria Math" panose="02040503050406030204" pitchFamily="18" charset="0"/>
                      </a:rPr>
                      <m:t>=</m:t>
                    </m:r>
                    <m:sSub>
                      <m:sSubPr>
                        <m:ctrlPr>
                          <a:rPr lang="en-US" sz="1400" b="0" i="1" smtClean="0">
                            <a:solidFill>
                              <a:srgbClr val="000000"/>
                            </a:solidFill>
                            <a:latin typeface="Cambria Math" charset="0"/>
                          </a:rPr>
                        </m:ctrlPr>
                      </m:sSubPr>
                      <m:e>
                        <m:r>
                          <a:rPr lang="en-US" sz="1400" b="0" i="1" smtClean="0">
                            <a:solidFill>
                              <a:srgbClr val="000000"/>
                            </a:solidFill>
                            <a:latin typeface="Cambria Math" panose="02040503050406030204" pitchFamily="18" charset="0"/>
                          </a:rPr>
                          <m:t>𝑃</m:t>
                        </m:r>
                      </m:e>
                      <m:sub>
                        <m:r>
                          <a:rPr lang="en-US" sz="1400" b="0" i="1" smtClean="0">
                            <a:solidFill>
                              <a:srgbClr val="000000"/>
                            </a:solidFill>
                            <a:latin typeface="Cambria Math" panose="02040503050406030204" pitchFamily="18" charset="0"/>
                          </a:rPr>
                          <m:t>𝑐𝑠𝑚𝑎</m:t>
                        </m:r>
                      </m:sub>
                    </m:sSub>
                    <m:sSub>
                      <m:sSubPr>
                        <m:ctrlPr>
                          <a:rPr lang="en-US" sz="1400" b="0" i="1" smtClean="0">
                            <a:solidFill>
                              <a:srgbClr val="000000"/>
                            </a:solidFill>
                            <a:latin typeface="Cambria Math" charset="0"/>
                          </a:rPr>
                        </m:ctrlPr>
                      </m:sSubPr>
                      <m:e>
                        <m:r>
                          <a:rPr lang="en-US" sz="1400" b="0" i="1" smtClean="0">
                            <a:solidFill>
                              <a:srgbClr val="000000"/>
                            </a:solidFill>
                            <a:latin typeface="Cambria Math" panose="02040503050406030204" pitchFamily="18" charset="0"/>
                          </a:rPr>
                          <m:t>𝐷</m:t>
                        </m:r>
                      </m:e>
                      <m:sub>
                        <m:r>
                          <a:rPr lang="en-US" sz="1400" b="0" i="1" smtClean="0">
                            <a:solidFill>
                              <a:srgbClr val="000000"/>
                            </a:solidFill>
                            <a:latin typeface="Cambria Math" panose="02040503050406030204" pitchFamily="18" charset="0"/>
                          </a:rPr>
                          <m:t>𝑐𝑠𝑚𝑎</m:t>
                        </m:r>
                      </m:sub>
                    </m:sSub>
                    <m:r>
                      <a:rPr lang="en-US" sz="1400" b="0" i="1" smtClean="0">
                        <a:solidFill>
                          <a:srgbClr val="000000"/>
                        </a:solidFill>
                        <a:latin typeface="Cambria Math" panose="02040503050406030204" pitchFamily="18" charset="0"/>
                      </a:rPr>
                      <m:t>+</m:t>
                    </m:r>
                    <m:sSub>
                      <m:sSubPr>
                        <m:ctrlPr>
                          <a:rPr lang="en-US" sz="1400" b="0" i="1" smtClean="0">
                            <a:solidFill>
                              <a:srgbClr val="000000"/>
                            </a:solidFill>
                            <a:latin typeface="Cambria Math" charset="0"/>
                          </a:rPr>
                        </m:ctrlPr>
                      </m:sSubPr>
                      <m:e>
                        <m:r>
                          <a:rPr lang="en-US" sz="1400" b="0" i="1" smtClean="0">
                            <a:solidFill>
                              <a:srgbClr val="000000"/>
                            </a:solidFill>
                            <a:latin typeface="Cambria Math" panose="02040503050406030204" pitchFamily="18" charset="0"/>
                          </a:rPr>
                          <m:t>𝑃</m:t>
                        </m:r>
                      </m:e>
                      <m:sub>
                        <m:r>
                          <a:rPr lang="en-US" sz="1400" b="0" i="1" smtClean="0">
                            <a:solidFill>
                              <a:srgbClr val="000000"/>
                            </a:solidFill>
                            <a:latin typeface="Cambria Math" panose="02040503050406030204" pitchFamily="18" charset="0"/>
                          </a:rPr>
                          <m:t>𝑡𝑥</m:t>
                        </m:r>
                      </m:sub>
                    </m:sSub>
                    <m:d>
                      <m:dPr>
                        <m:begChr m:val="["/>
                        <m:endChr m:val="]"/>
                        <m:ctrlPr>
                          <a:rPr lang="en-US" sz="1400" b="0" i="1" smtClean="0">
                            <a:solidFill>
                              <a:srgbClr val="000000"/>
                            </a:solidFill>
                            <a:latin typeface="Cambria Math" charset="0"/>
                          </a:rPr>
                        </m:ctrlPr>
                      </m:dPr>
                      <m:e>
                        <m:eqArr>
                          <m:eqArrPr>
                            <m:ctrlPr>
                              <a:rPr lang="en-US" sz="1400" b="0" i="1" smtClean="0">
                                <a:solidFill>
                                  <a:srgbClr val="000000"/>
                                </a:solidFill>
                                <a:latin typeface="Cambria Math" charset="0"/>
                              </a:rPr>
                            </m:ctrlPr>
                          </m:eqArrPr>
                          <m:e>
                            <m:r>
                              <a:rPr lang="en-US" sz="1400" b="0" i="1" smtClean="0">
                                <a:solidFill>
                                  <a:srgbClr val="000000"/>
                                </a:solidFill>
                                <a:latin typeface="Cambria Math" panose="02040503050406030204" pitchFamily="18" charset="0"/>
                              </a:rPr>
                              <m:t>𝑛</m:t>
                            </m:r>
                            <m:sSub>
                              <m:sSubPr>
                                <m:ctrlPr>
                                  <a:rPr lang="en-US" sz="1400" b="0" i="1" smtClean="0">
                                    <a:solidFill>
                                      <a:srgbClr val="000000"/>
                                    </a:solidFill>
                                    <a:latin typeface="Cambria Math" charset="0"/>
                                  </a:rPr>
                                </m:ctrlPr>
                              </m:sSubPr>
                              <m:e>
                                <m:r>
                                  <a:rPr lang="en-US" sz="1400" b="0" i="1" smtClean="0">
                                    <a:solidFill>
                                      <a:srgbClr val="000000"/>
                                    </a:solidFill>
                                    <a:latin typeface="Cambria Math" panose="02040503050406030204" pitchFamily="18" charset="0"/>
                                  </a:rPr>
                                  <m:t>𝐷</m:t>
                                </m:r>
                              </m:e>
                              <m:sub>
                                <m:r>
                                  <a:rPr lang="en-US" sz="1400" b="0" i="1" smtClean="0">
                                    <a:solidFill>
                                      <a:srgbClr val="000000"/>
                                    </a:solidFill>
                                    <a:latin typeface="Cambria Math" panose="02040503050406030204" pitchFamily="18" charset="0"/>
                                  </a:rPr>
                                  <m:t>𝑡𝑥</m:t>
                                </m:r>
                              </m:sub>
                            </m:sSub>
                            <m:d>
                              <m:dPr>
                                <m:ctrlPr>
                                  <a:rPr lang="en-US" sz="1400" b="0" i="1" smtClean="0">
                                    <a:solidFill>
                                      <a:srgbClr val="000000"/>
                                    </a:solidFill>
                                    <a:latin typeface="Cambria Math" charset="0"/>
                                  </a:rPr>
                                </m:ctrlPr>
                              </m:dPr>
                              <m:e>
                                <m:sSub>
                                  <m:sSubPr>
                                    <m:ctrlPr>
                                      <a:rPr lang="en-US" sz="1400" b="0" i="1" smtClean="0">
                                        <a:solidFill>
                                          <a:srgbClr val="000000"/>
                                        </a:solidFill>
                                        <a:latin typeface="Cambria Math" charset="0"/>
                                      </a:rPr>
                                    </m:ctrlPr>
                                  </m:sSubPr>
                                  <m:e>
                                    <m:r>
                                      <a:rPr lang="en-US" sz="1400" b="0" i="1" smtClean="0">
                                        <a:solidFill>
                                          <a:srgbClr val="000000"/>
                                        </a:solidFill>
                                        <a:latin typeface="Cambria Math" panose="02040503050406030204" pitchFamily="18" charset="0"/>
                                      </a:rPr>
                                      <m:t>𝐿</m:t>
                                    </m:r>
                                  </m:e>
                                  <m:sub>
                                    <m:r>
                                      <a:rPr lang="en-US" sz="1400" b="0" i="1" smtClean="0">
                                        <a:solidFill>
                                          <a:srgbClr val="000000"/>
                                        </a:solidFill>
                                        <a:latin typeface="Cambria Math" panose="02040503050406030204" pitchFamily="18" charset="0"/>
                                      </a:rPr>
                                      <m:t>𝑝𝑙</m:t>
                                    </m:r>
                                  </m:sub>
                                </m:sSub>
                                <m:r>
                                  <a:rPr lang="en-US" sz="1400" b="0" i="1" smtClean="0">
                                    <a:solidFill>
                                      <a:srgbClr val="000000"/>
                                    </a:solidFill>
                                    <a:latin typeface="Cambria Math" panose="02040503050406030204" pitchFamily="18" charset="0"/>
                                  </a:rPr>
                                  <m:t>+</m:t>
                                </m:r>
                                <m:sSub>
                                  <m:sSubPr>
                                    <m:ctrlPr>
                                      <a:rPr lang="en-US" sz="1400" b="0" i="1" smtClean="0">
                                        <a:solidFill>
                                          <a:srgbClr val="000000"/>
                                        </a:solidFill>
                                        <a:latin typeface="Cambria Math" charset="0"/>
                                      </a:rPr>
                                    </m:ctrlPr>
                                  </m:sSubPr>
                                  <m:e>
                                    <m:r>
                                      <a:rPr lang="en-US" sz="1400" b="0" i="1" smtClean="0">
                                        <a:solidFill>
                                          <a:srgbClr val="000000"/>
                                        </a:solidFill>
                                        <a:latin typeface="Cambria Math" panose="02040503050406030204" pitchFamily="18" charset="0"/>
                                      </a:rPr>
                                      <m:t>𝐿</m:t>
                                    </m:r>
                                  </m:e>
                                  <m:sub>
                                    <m:r>
                                      <a:rPr lang="en-US" sz="1400" b="0" i="1" smtClean="0">
                                        <a:solidFill>
                                          <a:srgbClr val="000000"/>
                                        </a:solidFill>
                                        <a:latin typeface="Cambria Math" panose="02040503050406030204" pitchFamily="18" charset="0"/>
                                      </a:rPr>
                                      <m:t>𝑚𝑎𝑐</m:t>
                                    </m:r>
                                  </m:sub>
                                </m:sSub>
                              </m:e>
                            </m:d>
                            <m:r>
                              <a:rPr lang="en-US" sz="1400" b="0" i="1" smtClean="0">
                                <a:solidFill>
                                  <a:srgbClr val="000000"/>
                                </a:solidFill>
                                <a:latin typeface="Cambria Math" panose="02040503050406030204" pitchFamily="18" charset="0"/>
                              </a:rPr>
                              <m:t>+</m:t>
                            </m:r>
                            <m:sSub>
                              <m:sSubPr>
                                <m:ctrlPr>
                                  <a:rPr lang="en-US" sz="1400" b="0" i="1" smtClean="0">
                                    <a:solidFill>
                                      <a:srgbClr val="000000"/>
                                    </a:solidFill>
                                    <a:latin typeface="Cambria Math" charset="0"/>
                                  </a:rPr>
                                </m:ctrlPr>
                              </m:sSubPr>
                              <m:e>
                                <m:r>
                                  <a:rPr lang="en-US" sz="1400" b="0" i="1" smtClean="0">
                                    <a:solidFill>
                                      <a:srgbClr val="000000"/>
                                    </a:solidFill>
                                    <a:latin typeface="Cambria Math" panose="02040503050406030204" pitchFamily="18" charset="0"/>
                                  </a:rPr>
                                  <m:t>𝐷</m:t>
                                </m:r>
                              </m:e>
                              <m:sub>
                                <m:r>
                                  <a:rPr lang="en-US" sz="1400" b="0" i="1" smtClean="0">
                                    <a:solidFill>
                                      <a:srgbClr val="000000"/>
                                    </a:solidFill>
                                    <a:latin typeface="Cambria Math" panose="02040503050406030204" pitchFamily="18" charset="0"/>
                                  </a:rPr>
                                  <m:t>𝑝h𝑦</m:t>
                                </m:r>
                              </m:sub>
                            </m:sSub>
                            <m:r>
                              <a:rPr lang="en-US" sz="1400" b="0" i="1" smtClean="0">
                                <a:solidFill>
                                  <a:srgbClr val="000000"/>
                                </a:solidFill>
                                <a:latin typeface="Cambria Math" panose="02040503050406030204" pitchFamily="18" charset="0"/>
                              </a:rPr>
                              <m:t>+</m:t>
                            </m:r>
                          </m:e>
                          <m:e>
                            <m:sSub>
                              <m:sSubPr>
                                <m:ctrlPr>
                                  <a:rPr lang="en-US" sz="1400" b="0" i="1" smtClean="0">
                                    <a:solidFill>
                                      <a:srgbClr val="000000"/>
                                    </a:solidFill>
                                    <a:latin typeface="Cambria Math" charset="0"/>
                                  </a:rPr>
                                </m:ctrlPr>
                              </m:sSubPr>
                              <m:e>
                                <m:r>
                                  <a:rPr lang="en-US" sz="1400" b="0" i="1" smtClean="0">
                                    <a:solidFill>
                                      <a:srgbClr val="000000"/>
                                    </a:solidFill>
                                    <a:latin typeface="Cambria Math" panose="02040503050406030204" pitchFamily="18" charset="0"/>
                                  </a:rPr>
                                  <m:t>𝐷</m:t>
                                </m:r>
                              </m:e>
                              <m:sub>
                                <m:r>
                                  <a:rPr lang="en-US" sz="1400" b="0" i="1" smtClean="0">
                                    <a:solidFill>
                                      <a:srgbClr val="000000"/>
                                    </a:solidFill>
                                    <a:latin typeface="Cambria Math" panose="02040503050406030204" pitchFamily="18" charset="0"/>
                                  </a:rPr>
                                  <m:t>𝑡𝑥</m:t>
                                </m:r>
                              </m:sub>
                            </m:sSub>
                            <m:d>
                              <m:dPr>
                                <m:ctrlPr>
                                  <a:rPr lang="en-US" sz="1400" b="0" i="1" smtClean="0">
                                    <a:solidFill>
                                      <a:srgbClr val="000000"/>
                                    </a:solidFill>
                                    <a:latin typeface="Cambria Math" charset="0"/>
                                  </a:rPr>
                                </m:ctrlPr>
                              </m:dPr>
                              <m:e>
                                <m:r>
                                  <a:rPr lang="en-US" sz="1400" b="0" i="1" smtClean="0">
                                    <a:solidFill>
                                      <a:srgbClr val="000000"/>
                                    </a:solidFill>
                                    <a:latin typeface="Cambria Math" panose="02040503050406030204" pitchFamily="18" charset="0"/>
                                  </a:rPr>
                                  <m:t> </m:t>
                                </m:r>
                                <m:sSub>
                                  <m:sSubPr>
                                    <m:ctrlPr>
                                      <a:rPr lang="en-US" sz="1400" b="0" i="1" smtClean="0">
                                        <a:solidFill>
                                          <a:srgbClr val="000000"/>
                                        </a:solidFill>
                                        <a:latin typeface="Cambria Math" charset="0"/>
                                      </a:rPr>
                                    </m:ctrlPr>
                                  </m:sSubPr>
                                  <m:e>
                                    <m:r>
                                      <a:rPr lang="en-US" sz="1400" b="0" i="1" smtClean="0">
                                        <a:solidFill>
                                          <a:srgbClr val="000000"/>
                                        </a:solidFill>
                                        <a:latin typeface="Cambria Math" panose="02040503050406030204" pitchFamily="18" charset="0"/>
                                      </a:rPr>
                                      <m:t>𝐿</m:t>
                                    </m:r>
                                  </m:e>
                                  <m:sub>
                                    <m:r>
                                      <a:rPr lang="en-US" sz="1400" b="0" i="1" smtClean="0">
                                        <a:solidFill>
                                          <a:srgbClr val="000000"/>
                                        </a:solidFill>
                                        <a:latin typeface="Cambria Math" panose="02040503050406030204" pitchFamily="18" charset="0"/>
                                      </a:rPr>
                                      <m:t>𝑙𝑎𝑠𝑡</m:t>
                                    </m:r>
                                  </m:sub>
                                </m:sSub>
                                <m:r>
                                  <a:rPr lang="en-US" sz="1400" b="0" i="1" smtClean="0">
                                    <a:solidFill>
                                      <a:srgbClr val="000000"/>
                                    </a:solidFill>
                                    <a:latin typeface="Cambria Math" panose="02040503050406030204" pitchFamily="18" charset="0"/>
                                  </a:rPr>
                                  <m:t>+</m:t>
                                </m:r>
                                <m:sSub>
                                  <m:sSubPr>
                                    <m:ctrlPr>
                                      <a:rPr lang="en-US" sz="1400" b="0" i="1" smtClean="0">
                                        <a:solidFill>
                                          <a:srgbClr val="000000"/>
                                        </a:solidFill>
                                        <a:latin typeface="Cambria Math" charset="0"/>
                                      </a:rPr>
                                    </m:ctrlPr>
                                  </m:sSubPr>
                                  <m:e>
                                    <m:r>
                                      <a:rPr lang="en-US" sz="1400" b="0" i="1" smtClean="0">
                                        <a:solidFill>
                                          <a:srgbClr val="000000"/>
                                        </a:solidFill>
                                        <a:latin typeface="Cambria Math" panose="02040503050406030204" pitchFamily="18" charset="0"/>
                                      </a:rPr>
                                      <m:t>𝐿</m:t>
                                    </m:r>
                                  </m:e>
                                  <m:sub>
                                    <m:r>
                                      <a:rPr lang="en-US" sz="1400" b="0" i="1" smtClean="0">
                                        <a:solidFill>
                                          <a:srgbClr val="000000"/>
                                        </a:solidFill>
                                        <a:latin typeface="Cambria Math" panose="02040503050406030204" pitchFamily="18" charset="0"/>
                                      </a:rPr>
                                      <m:t>𝑚𝑎𝑐</m:t>
                                    </m:r>
                                  </m:sub>
                                </m:sSub>
                              </m:e>
                            </m:d>
                            <m:r>
                              <a:rPr lang="en-US" sz="1400" b="0" i="1" smtClean="0">
                                <a:solidFill>
                                  <a:srgbClr val="000000"/>
                                </a:solidFill>
                                <a:latin typeface="Cambria Math" panose="02040503050406030204" pitchFamily="18" charset="0"/>
                              </a:rPr>
                              <m:t>+</m:t>
                            </m:r>
                            <m:sSub>
                              <m:sSubPr>
                                <m:ctrlPr>
                                  <a:rPr lang="en-US" sz="1400" b="0" i="1" smtClean="0">
                                    <a:solidFill>
                                      <a:srgbClr val="000000"/>
                                    </a:solidFill>
                                    <a:latin typeface="Cambria Math" charset="0"/>
                                  </a:rPr>
                                </m:ctrlPr>
                              </m:sSubPr>
                              <m:e>
                                <m:r>
                                  <a:rPr lang="en-US" sz="1400" b="0" i="1" smtClean="0">
                                    <a:solidFill>
                                      <a:srgbClr val="000000"/>
                                    </a:solidFill>
                                    <a:latin typeface="Cambria Math" panose="02040503050406030204" pitchFamily="18" charset="0"/>
                                  </a:rPr>
                                  <m:t>𝐷</m:t>
                                </m:r>
                              </m:e>
                              <m:sub>
                                <m:r>
                                  <a:rPr lang="en-US" sz="1400" b="0" i="1" smtClean="0">
                                    <a:solidFill>
                                      <a:srgbClr val="000000"/>
                                    </a:solidFill>
                                    <a:latin typeface="Cambria Math" panose="02040503050406030204" pitchFamily="18" charset="0"/>
                                  </a:rPr>
                                  <m:t>𝑝h𝑦</m:t>
                                </m:r>
                              </m:sub>
                            </m:sSub>
                          </m:e>
                        </m:eqArr>
                      </m:e>
                    </m:d>
                    <m:r>
                      <a:rPr lang="en-US" sz="1400" b="0" i="1" smtClean="0">
                        <a:solidFill>
                          <a:srgbClr val="000000"/>
                        </a:solidFill>
                        <a:latin typeface="Cambria Math" panose="02040503050406030204" pitchFamily="18" charset="0"/>
                      </a:rPr>
                      <m:t>+</m:t>
                    </m:r>
                  </m:oMath>
                </a14:m>
                <a:endParaRPr lang="en-US" sz="1400" b="0" dirty="0" smtClean="0">
                  <a:solidFill>
                    <a:srgbClr val="000000"/>
                  </a:solidFill>
                  <a:cs typeface="Times New Roman" panose="02020603050405020304" pitchFamily="18" charset="0"/>
                </a:endParaRPr>
              </a:p>
              <a:p>
                <a:pPr lvl="0" algn="l"/>
                <a:r>
                  <a:rPr lang="en-US" sz="1100" dirty="0" smtClean="0">
                    <a:solidFill>
                      <a:srgbClr val="000000"/>
                    </a:solidFill>
                    <a:ea typeface="맑은 고딕"/>
                    <a:cs typeface="Times New Roman" panose="02020603050405020304" pitchFamily="18" charset="0"/>
                  </a:rPr>
                  <a:t>                     </a:t>
                </a:r>
                <a14:m>
                  <m:oMath xmlns:m="http://schemas.openxmlformats.org/officeDocument/2006/math">
                    <m:d>
                      <m:dPr>
                        <m:ctrlPr>
                          <a:rPr lang="en-US" sz="1400" b="0" i="1" smtClean="0">
                            <a:solidFill>
                              <a:srgbClr val="000000"/>
                            </a:solidFill>
                            <a:latin typeface="Cambria Math" charset="0"/>
                            <a:ea typeface="맑은 고딕"/>
                          </a:rPr>
                        </m:ctrlPr>
                      </m:dPr>
                      <m:e>
                        <m:r>
                          <a:rPr lang="en-US" sz="1400" b="0" i="1" smtClean="0">
                            <a:solidFill>
                              <a:srgbClr val="000000"/>
                            </a:solidFill>
                            <a:latin typeface="Cambria Math" panose="02040503050406030204" pitchFamily="18" charset="0"/>
                            <a:ea typeface="맑은 고딕"/>
                          </a:rPr>
                          <m:t>𝑛</m:t>
                        </m:r>
                        <m:r>
                          <a:rPr lang="en-US" sz="1400" b="0" i="1" smtClean="0">
                            <a:solidFill>
                              <a:srgbClr val="000000"/>
                            </a:solidFill>
                            <a:latin typeface="Cambria Math" panose="02040503050406030204" pitchFamily="18" charset="0"/>
                            <a:ea typeface="맑은 고딕"/>
                          </a:rPr>
                          <m:t>+1</m:t>
                        </m:r>
                      </m:e>
                    </m:d>
                    <m:sSub>
                      <m:sSubPr>
                        <m:ctrlPr>
                          <a:rPr lang="en-US" sz="1400" b="0" i="1" smtClean="0">
                            <a:solidFill>
                              <a:srgbClr val="000000"/>
                            </a:solidFill>
                            <a:latin typeface="Cambria Math" charset="0"/>
                            <a:ea typeface="맑은 고딕"/>
                          </a:rPr>
                        </m:ctrlPr>
                      </m:sSubPr>
                      <m:e>
                        <m:r>
                          <a:rPr lang="en-US" sz="1400" b="0" i="1" smtClean="0">
                            <a:solidFill>
                              <a:srgbClr val="000000"/>
                            </a:solidFill>
                            <a:latin typeface="Cambria Math" panose="02040503050406030204" pitchFamily="18" charset="0"/>
                            <a:ea typeface="맑은 고딕"/>
                          </a:rPr>
                          <m:t>𝑃</m:t>
                        </m:r>
                      </m:e>
                      <m:sub>
                        <m:r>
                          <a:rPr lang="en-US" sz="1400" b="0" i="1" smtClean="0">
                            <a:solidFill>
                              <a:srgbClr val="000000"/>
                            </a:solidFill>
                            <a:latin typeface="Cambria Math" panose="02040503050406030204" pitchFamily="18" charset="0"/>
                            <a:ea typeface="맑은 고딕"/>
                          </a:rPr>
                          <m:t>𝑟𝑥</m:t>
                        </m:r>
                      </m:sub>
                    </m:sSub>
                    <m:sSub>
                      <m:sSubPr>
                        <m:ctrlPr>
                          <a:rPr lang="en-US" sz="1400" b="0" i="1" smtClean="0">
                            <a:solidFill>
                              <a:srgbClr val="000000"/>
                            </a:solidFill>
                            <a:latin typeface="Cambria Math" charset="0"/>
                            <a:ea typeface="맑은 고딕"/>
                          </a:rPr>
                        </m:ctrlPr>
                      </m:sSubPr>
                      <m:e>
                        <m:r>
                          <a:rPr lang="en-US" sz="1400" b="0" i="1" smtClean="0">
                            <a:solidFill>
                              <a:srgbClr val="000000"/>
                            </a:solidFill>
                            <a:latin typeface="Cambria Math" panose="02040503050406030204" pitchFamily="18" charset="0"/>
                            <a:ea typeface="맑은 고딕"/>
                          </a:rPr>
                          <m:t>𝐷</m:t>
                        </m:r>
                      </m:e>
                      <m:sub>
                        <m:r>
                          <a:rPr lang="en-US" sz="1400" b="0" i="1" smtClean="0">
                            <a:solidFill>
                              <a:srgbClr val="000000"/>
                            </a:solidFill>
                            <a:latin typeface="Cambria Math" panose="02040503050406030204" pitchFamily="18" charset="0"/>
                            <a:ea typeface="맑은 고딕"/>
                          </a:rPr>
                          <m:t>𝑟𝑥𝑐𝑜𝑛𝑡</m:t>
                        </m:r>
                      </m:sub>
                    </m:sSub>
                    <m:d>
                      <m:dPr>
                        <m:ctrlPr>
                          <a:rPr lang="en-US" sz="1400" b="0" i="1" smtClean="0">
                            <a:solidFill>
                              <a:srgbClr val="000000"/>
                            </a:solidFill>
                            <a:latin typeface="Cambria Math" charset="0"/>
                            <a:ea typeface="맑은 고딕"/>
                          </a:rPr>
                        </m:ctrlPr>
                      </m:dPr>
                      <m:e>
                        <m:sSub>
                          <m:sSubPr>
                            <m:ctrlPr>
                              <a:rPr lang="en-US" sz="1400" b="0" i="1" smtClean="0">
                                <a:solidFill>
                                  <a:srgbClr val="000000"/>
                                </a:solidFill>
                                <a:latin typeface="Cambria Math" charset="0"/>
                                <a:ea typeface="맑은 고딕"/>
                              </a:rPr>
                            </m:ctrlPr>
                          </m:sSubPr>
                          <m:e>
                            <m:r>
                              <a:rPr lang="en-US" sz="1400" b="0" i="1" smtClean="0">
                                <a:solidFill>
                                  <a:srgbClr val="000000"/>
                                </a:solidFill>
                                <a:latin typeface="Cambria Math" panose="02040503050406030204" pitchFamily="18" charset="0"/>
                                <a:ea typeface="맑은 고딕"/>
                              </a:rPr>
                              <m:t>𝐿</m:t>
                            </m:r>
                          </m:e>
                          <m:sub>
                            <m:r>
                              <a:rPr lang="en-US" sz="1400" b="0" i="1" smtClean="0">
                                <a:solidFill>
                                  <a:srgbClr val="000000"/>
                                </a:solidFill>
                                <a:latin typeface="Cambria Math" panose="02040503050406030204" pitchFamily="18" charset="0"/>
                                <a:ea typeface="맑은 고딕"/>
                              </a:rPr>
                              <m:t>𝑏𝑒𝑎𝑐𝑜𝑛</m:t>
                            </m:r>
                          </m:sub>
                        </m:sSub>
                        <m:r>
                          <a:rPr lang="en-US" sz="1400" b="0" i="1" smtClean="0">
                            <a:solidFill>
                              <a:srgbClr val="000000"/>
                            </a:solidFill>
                            <a:latin typeface="Cambria Math" panose="02040503050406030204" pitchFamily="18" charset="0"/>
                            <a:ea typeface="맑은 고딕"/>
                          </a:rPr>
                          <m:t>+</m:t>
                        </m:r>
                        <m:sSub>
                          <m:sSubPr>
                            <m:ctrlPr>
                              <a:rPr lang="en-US" sz="1400" b="0" i="1" smtClean="0">
                                <a:solidFill>
                                  <a:srgbClr val="000000"/>
                                </a:solidFill>
                                <a:latin typeface="Cambria Math" charset="0"/>
                                <a:ea typeface="맑은 고딕"/>
                              </a:rPr>
                            </m:ctrlPr>
                          </m:sSubPr>
                          <m:e>
                            <m:r>
                              <a:rPr lang="en-US" sz="1400" b="0" i="1" smtClean="0">
                                <a:solidFill>
                                  <a:srgbClr val="000000"/>
                                </a:solidFill>
                                <a:latin typeface="Cambria Math" panose="02040503050406030204" pitchFamily="18" charset="0"/>
                                <a:ea typeface="맑은 고딕"/>
                              </a:rPr>
                              <m:t>𝐿</m:t>
                            </m:r>
                          </m:e>
                          <m:sub>
                            <m:r>
                              <a:rPr lang="en-US" sz="1400" b="0" i="1" smtClean="0">
                                <a:solidFill>
                                  <a:srgbClr val="000000"/>
                                </a:solidFill>
                                <a:latin typeface="Cambria Math" panose="02040503050406030204" pitchFamily="18" charset="0"/>
                                <a:ea typeface="맑은 고딕"/>
                              </a:rPr>
                              <m:t>𝑎𝑐𝑘</m:t>
                            </m:r>
                          </m:sub>
                        </m:sSub>
                      </m:e>
                    </m:d>
                    <m:r>
                      <a:rPr lang="en-US" sz="1400" b="0" i="1" smtClean="0">
                        <a:solidFill>
                          <a:srgbClr val="000000"/>
                        </a:solidFill>
                        <a:latin typeface="Cambria Math" panose="02040503050406030204" pitchFamily="18" charset="0"/>
                        <a:ea typeface="맑은 고딕"/>
                      </a:rPr>
                      <m:t>+2</m:t>
                    </m:r>
                    <m:d>
                      <m:dPr>
                        <m:ctrlPr>
                          <a:rPr lang="en-US" sz="1400" b="0" i="1" smtClean="0">
                            <a:solidFill>
                              <a:srgbClr val="000000"/>
                            </a:solidFill>
                            <a:latin typeface="Cambria Math" charset="0"/>
                            <a:ea typeface="맑은 고딕"/>
                          </a:rPr>
                        </m:ctrlPr>
                      </m:dPr>
                      <m:e>
                        <m:r>
                          <a:rPr lang="en-US" sz="1400" b="0" i="1" smtClean="0">
                            <a:solidFill>
                              <a:srgbClr val="000000"/>
                            </a:solidFill>
                            <a:latin typeface="Cambria Math" panose="02040503050406030204" pitchFamily="18" charset="0"/>
                            <a:ea typeface="맑은 고딕"/>
                          </a:rPr>
                          <m:t>𝑛</m:t>
                        </m:r>
                        <m:r>
                          <a:rPr lang="en-US" sz="1400" b="0" i="1" smtClean="0">
                            <a:solidFill>
                              <a:srgbClr val="000000"/>
                            </a:solidFill>
                            <a:latin typeface="Cambria Math" panose="02040503050406030204" pitchFamily="18" charset="0"/>
                            <a:ea typeface="맑은 고딕"/>
                          </a:rPr>
                          <m:t>+1</m:t>
                        </m:r>
                      </m:e>
                    </m:d>
                    <m:sSub>
                      <m:sSubPr>
                        <m:ctrlPr>
                          <a:rPr lang="en-US" sz="1400" b="0" i="1" smtClean="0">
                            <a:solidFill>
                              <a:srgbClr val="000000"/>
                            </a:solidFill>
                            <a:latin typeface="Cambria Math" charset="0"/>
                            <a:ea typeface="맑은 고딕"/>
                          </a:rPr>
                        </m:ctrlPr>
                      </m:sSubPr>
                      <m:e>
                        <m:r>
                          <a:rPr lang="en-US" sz="1400" b="0" i="1" smtClean="0">
                            <a:solidFill>
                              <a:srgbClr val="000000"/>
                            </a:solidFill>
                            <a:latin typeface="Cambria Math" panose="02040503050406030204" pitchFamily="18" charset="0"/>
                            <a:ea typeface="맑은 고딕"/>
                          </a:rPr>
                          <m:t>𝑃</m:t>
                        </m:r>
                      </m:e>
                      <m:sub>
                        <m:r>
                          <a:rPr lang="en-US" sz="1400" b="0" i="1" smtClean="0">
                            <a:solidFill>
                              <a:srgbClr val="000000"/>
                            </a:solidFill>
                            <a:latin typeface="Cambria Math" panose="02040503050406030204" pitchFamily="18" charset="0"/>
                            <a:ea typeface="맑은 고딕"/>
                          </a:rPr>
                          <m:t>𝑡𝑥𝑟𝑥</m:t>
                        </m:r>
                      </m:sub>
                    </m:sSub>
                    <m:sSub>
                      <m:sSubPr>
                        <m:ctrlPr>
                          <a:rPr lang="en-US" sz="1400" b="0" i="1" smtClean="0">
                            <a:solidFill>
                              <a:srgbClr val="000000"/>
                            </a:solidFill>
                            <a:latin typeface="Cambria Math" charset="0"/>
                            <a:ea typeface="맑은 고딕"/>
                          </a:rPr>
                        </m:ctrlPr>
                      </m:sSubPr>
                      <m:e>
                        <m:r>
                          <a:rPr lang="en-US" sz="1400" b="0" i="1" smtClean="0">
                            <a:solidFill>
                              <a:srgbClr val="000000"/>
                            </a:solidFill>
                            <a:latin typeface="Cambria Math" panose="02040503050406030204" pitchFamily="18" charset="0"/>
                            <a:ea typeface="맑은 고딕"/>
                          </a:rPr>
                          <m:t>𝐷</m:t>
                        </m:r>
                      </m:e>
                      <m:sub>
                        <m:r>
                          <a:rPr lang="en-US" sz="1400" b="0" i="1" smtClean="0">
                            <a:solidFill>
                              <a:srgbClr val="000000"/>
                            </a:solidFill>
                            <a:latin typeface="Cambria Math" panose="02040503050406030204" pitchFamily="18" charset="0"/>
                            <a:ea typeface="맑은 고딕"/>
                          </a:rPr>
                          <m:t>𝑡𝑥𝑟𝑥</m:t>
                        </m:r>
                      </m:sub>
                    </m:sSub>
                    <m:r>
                      <a:rPr lang="en-US" sz="1400" b="0" i="1" smtClean="0">
                        <a:solidFill>
                          <a:srgbClr val="000000"/>
                        </a:solidFill>
                        <a:latin typeface="Cambria Math" panose="02040503050406030204" pitchFamily="18" charset="0"/>
                        <a:ea typeface="맑은 고딕"/>
                      </a:rPr>
                      <m:t> </m:t>
                    </m:r>
                  </m:oMath>
                </a14:m>
                <a:endParaRPr lang="en-US" sz="1400" dirty="0" smtClean="0">
                  <a:solidFill>
                    <a:srgbClr val="000000"/>
                  </a:solidFill>
                  <a:ea typeface="맑은 고딕"/>
                  <a:cs typeface="Times New Roman" panose="02020603050405020304" pitchFamily="18" charset="0"/>
                </a:endParaRPr>
              </a:p>
              <a:p>
                <a:pPr lvl="0" algn="l"/>
                <a:r>
                  <a:rPr lang="en-US" sz="1100" dirty="0" smtClean="0">
                    <a:solidFill>
                      <a:srgbClr val="000000"/>
                    </a:solidFill>
                    <a:ea typeface="맑은 고딕"/>
                    <a:cs typeface="Times New Roman" panose="02020603050405020304" pitchFamily="18" charset="0"/>
                  </a:rPr>
                  <a:t>                      (</a:t>
                </a:r>
                <a:r>
                  <a:rPr lang="en-US" sz="1100" b="0" dirty="0" smtClean="0">
                    <a:cs typeface="Times New Roman" panose="02020603050405020304" pitchFamily="18" charset="0"/>
                  </a:rPr>
                  <a:t>case of GTS, </a:t>
                </a:r>
                <a14:m>
                  <m:oMath xmlns:m="http://schemas.openxmlformats.org/officeDocument/2006/math">
                    <m:sSub>
                      <m:sSubPr>
                        <m:ctrlPr>
                          <a:rPr lang="en-US" sz="1400" i="1">
                            <a:latin typeface="Cambria Math" charset="0"/>
                          </a:rPr>
                        </m:ctrlPr>
                      </m:sSubPr>
                      <m:e>
                        <m:r>
                          <a:rPr lang="en-US" sz="1400" i="1">
                            <a:latin typeface="Cambria Math"/>
                          </a:rPr>
                          <m:t>𝑃</m:t>
                        </m:r>
                      </m:e>
                      <m:sub>
                        <m:r>
                          <a:rPr lang="en-US" sz="1400" i="1">
                            <a:latin typeface="Cambria Math"/>
                          </a:rPr>
                          <m:t>𝑐𝑠𝑚𝑎</m:t>
                        </m:r>
                      </m:sub>
                    </m:sSub>
                    <m:r>
                      <a:rPr lang="en-US" sz="1400" b="0" i="1" smtClean="0">
                        <a:latin typeface="Cambria Math"/>
                      </a:rPr>
                      <m:t>=0)</m:t>
                    </m:r>
                  </m:oMath>
                </a14:m>
                <a:r>
                  <a:rPr lang="en-US" sz="1050" dirty="0" smtClean="0">
                    <a:cs typeface="Times New Roman" panose="02020603050405020304" pitchFamily="18" charset="0"/>
                  </a:rPr>
                  <a:t>         </a:t>
                </a:r>
              </a:p>
            </p:txBody>
          </p:sp>
        </mc:Choice>
        <mc:Fallback xmlns="">
          <p:sp>
            <p:nvSpPr>
              <p:cNvPr id="44" name="TextBox 43"/>
              <p:cNvSpPr txBox="1">
                <a:spLocks noRot="1" noChangeAspect="1" noMove="1" noResize="1" noEditPoints="1" noAdjustHandles="1" noChangeArrowheads="1" noChangeShapeType="1" noTextEdit="1"/>
              </p:cNvSpPr>
              <p:nvPr/>
            </p:nvSpPr>
            <p:spPr>
              <a:xfrm>
                <a:off x="3733801" y="2093268"/>
                <a:ext cx="5334000" cy="2935932"/>
              </a:xfrm>
              <a:prstGeom prst="rect">
                <a:avLst/>
              </a:prstGeom>
              <a:blipFill rotWithShape="1">
                <a:blip r:embed="rId2"/>
                <a:stretch>
                  <a:fillRect l="-229" b="-20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57200" y="5435050"/>
                <a:ext cx="8329886" cy="660950"/>
              </a:xfrm>
              <a:prstGeom prst="rect">
                <a:avLst/>
              </a:prstGeom>
              <a:noFill/>
            </p:spPr>
            <p:txBody>
              <a:bodyPr wrap="square" rtlCol="0">
                <a:spAutoFit/>
              </a:bodyPr>
              <a:lstStyle/>
              <a:p>
                <a:pPr marL="182563" lvl="0" indent="-182563" algn="l">
                  <a:buFont typeface="Arial" panose="020B0604020202020204" pitchFamily="34" charset="0"/>
                  <a:buChar char="•"/>
                </a:pPr>
                <a14:m>
                  <m:oMath xmlns:m="http://schemas.openxmlformats.org/officeDocument/2006/math">
                    <m:r>
                      <a:rPr lang="en-US" i="1" smtClean="0">
                        <a:solidFill>
                          <a:srgbClr val="000000"/>
                        </a:solidFill>
                        <a:latin typeface="Cambria Math" panose="02040503050406030204" pitchFamily="18" charset="0"/>
                      </a:rPr>
                      <m:t>𝑛</m:t>
                    </m:r>
                    <m:r>
                      <a:rPr lang="en-US" i="1" smtClean="0">
                        <a:solidFill>
                          <a:srgbClr val="000000"/>
                        </a:solidFill>
                        <a:latin typeface="Cambria Math" panose="02040503050406030204" pitchFamily="18" charset="0"/>
                      </a:rPr>
                      <m:t>=0,1,2.. </m:t>
                    </m:r>
                  </m:oMath>
                </a14:m>
                <a:r>
                  <a:rPr lang="en-US" dirty="0">
                    <a:solidFill>
                      <a:srgbClr val="000000"/>
                    </a:solidFill>
                    <a:ea typeface="맑은 고딕"/>
                    <a:cs typeface="Times New Roman" panose="02020603050405020304" pitchFamily="18" charset="0"/>
                  </a:rPr>
                  <a:t>is the number of packets transmitted</a:t>
                </a:r>
                <a:r>
                  <a:rPr lang="en-US" dirty="0" smtClean="0">
                    <a:solidFill>
                      <a:srgbClr val="000000"/>
                    </a:solidFill>
                    <a:ea typeface="맑은 고딕"/>
                    <a:cs typeface="Times New Roman" panose="02020603050405020304" pitchFamily="18" charset="0"/>
                  </a:rPr>
                  <a:t>, </a:t>
                </a:r>
                <a14:m>
                  <m:oMath xmlns:m="http://schemas.openxmlformats.org/officeDocument/2006/math">
                    <m:sSub>
                      <m:sSubPr>
                        <m:ctrlPr>
                          <a:rPr lang="en-US" i="1">
                            <a:latin typeface="Cambria Math" charset="0"/>
                          </a:rPr>
                        </m:ctrlPr>
                      </m:sSubPr>
                      <m:e>
                        <m:r>
                          <a:rPr lang="en-US" i="1">
                            <a:latin typeface="Cambria Math" panose="02040503050406030204" pitchFamily="18" charset="0"/>
                          </a:rPr>
                          <m:t>𝑃</m:t>
                        </m:r>
                      </m:e>
                      <m:sub>
                        <m:r>
                          <a:rPr lang="en-US" i="1">
                            <a:latin typeface="Cambria Math" panose="02040503050406030204" pitchFamily="18" charset="0"/>
                          </a:rPr>
                          <m:t>𝑡𝑥𝑟𝑥</m:t>
                        </m:r>
                      </m:sub>
                    </m:sSub>
                    <m:sSub>
                      <m:sSubPr>
                        <m:ctrlPr>
                          <a:rPr lang="en-US" i="1">
                            <a:latin typeface="Cambria Math" charset="0"/>
                          </a:rPr>
                        </m:ctrlPr>
                      </m:sSubPr>
                      <m:e>
                        <m:r>
                          <a:rPr lang="en-US" i="1">
                            <a:latin typeface="Cambria Math" panose="02040503050406030204" pitchFamily="18" charset="0"/>
                          </a:rPr>
                          <m:t>𝐷</m:t>
                        </m:r>
                      </m:e>
                      <m:sub>
                        <m:r>
                          <a:rPr lang="en-US" i="1">
                            <a:latin typeface="Cambria Math" panose="02040503050406030204" pitchFamily="18" charset="0"/>
                          </a:rPr>
                          <m:t>𝑡𝑥𝑟𝑥</m:t>
                        </m:r>
                      </m:sub>
                    </m:sSub>
                  </m:oMath>
                </a14:m>
                <a:r>
                  <a:rPr lang="en-US" dirty="0">
                    <a:cs typeface="Times New Roman" panose="02020603050405020304" pitchFamily="18" charset="0"/>
                  </a:rPr>
                  <a:t> is the energy associated with the change to go </a:t>
                </a:r>
                <a:r>
                  <a:rPr lang="en-US" dirty="0" smtClean="0">
                    <a:cs typeface="Times New Roman" panose="02020603050405020304" pitchFamily="18" charset="0"/>
                  </a:rPr>
                  <a:t>from transmit </a:t>
                </a:r>
                <a:r>
                  <a:rPr lang="en-US" dirty="0">
                    <a:cs typeface="Times New Roman" panose="02020603050405020304" pitchFamily="18" charset="0"/>
                  </a:rPr>
                  <a:t>to </a:t>
                </a:r>
                <a:r>
                  <a:rPr lang="en-US" dirty="0" smtClean="0">
                    <a:cs typeface="Times New Roman" panose="02020603050405020304" pitchFamily="18" charset="0"/>
                  </a:rPr>
                  <a:t>receive mode, </a:t>
                </a:r>
                <a14:m>
                  <m:oMath xmlns:m="http://schemas.openxmlformats.org/officeDocument/2006/math">
                    <m:sSub>
                      <m:sSubPr>
                        <m:ctrlPr>
                          <a:rPr lang="en-US" i="1">
                            <a:solidFill>
                              <a:srgbClr val="000000"/>
                            </a:solidFill>
                            <a:latin typeface="Cambria Math" charset="0"/>
                          </a:rPr>
                        </m:ctrlPr>
                      </m:sSubPr>
                      <m:e>
                        <m:r>
                          <a:rPr lang="en-US" i="1" smtClean="0">
                            <a:solidFill>
                              <a:srgbClr val="000000"/>
                            </a:solidFill>
                            <a:latin typeface="Cambria Math" panose="02040503050406030204" pitchFamily="18" charset="0"/>
                          </a:rPr>
                          <m:t>𝐿</m:t>
                        </m:r>
                      </m:e>
                      <m:sub>
                        <m:r>
                          <a:rPr lang="en-US" b="0" i="1" smtClean="0">
                            <a:solidFill>
                              <a:srgbClr val="000000"/>
                            </a:solidFill>
                            <a:latin typeface="Cambria Math" panose="02040503050406030204" pitchFamily="18" charset="0"/>
                          </a:rPr>
                          <m:t>𝑚𝑎𝑐</m:t>
                        </m:r>
                      </m:sub>
                    </m:sSub>
                  </m:oMath>
                </a14:m>
                <a:r>
                  <a:rPr lang="en-US" dirty="0">
                    <a:solidFill>
                      <a:srgbClr val="000000"/>
                    </a:solidFill>
                    <a:ea typeface="맑은 고딕"/>
                    <a:cs typeface="Times New Roman" panose="02020603050405020304" pitchFamily="18" charset="0"/>
                  </a:rPr>
                  <a:t>, </a:t>
                </a:r>
                <a14:m>
                  <m:oMath xmlns:m="http://schemas.openxmlformats.org/officeDocument/2006/math">
                    <m:sSub>
                      <m:sSubPr>
                        <m:ctrlPr>
                          <a:rPr lang="en-US" b="0" i="1" smtClean="0">
                            <a:solidFill>
                              <a:srgbClr val="000000"/>
                            </a:solidFill>
                            <a:latin typeface="Cambria Math" charset="0"/>
                          </a:rPr>
                        </m:ctrlPr>
                      </m:sSubPr>
                      <m:e>
                        <m:r>
                          <a:rPr lang="en-US" b="0" i="1" smtClean="0">
                            <a:solidFill>
                              <a:srgbClr val="000000"/>
                            </a:solidFill>
                            <a:latin typeface="Cambria Math" panose="02040503050406030204" pitchFamily="18" charset="0"/>
                          </a:rPr>
                          <m:t>𝐷</m:t>
                        </m:r>
                      </m:e>
                      <m:sub>
                        <m:r>
                          <a:rPr lang="en-US" b="0" i="1" smtClean="0">
                            <a:solidFill>
                              <a:srgbClr val="000000"/>
                            </a:solidFill>
                            <a:latin typeface="Cambria Math" panose="02040503050406030204" pitchFamily="18" charset="0"/>
                          </a:rPr>
                          <m:t>𝑝h𝑦</m:t>
                        </m:r>
                      </m:sub>
                    </m:sSub>
                  </m:oMath>
                </a14:m>
                <a:r>
                  <a:rPr lang="en-US" dirty="0">
                    <a:solidFill>
                      <a:srgbClr val="000000"/>
                    </a:solidFill>
                    <a:ea typeface="맑은 고딕"/>
                    <a:cs typeface="Times New Roman" panose="02020603050405020304" pitchFamily="18" charset="0"/>
                  </a:rPr>
                  <a:t>, Length of </a:t>
                </a:r>
                <a:r>
                  <a:rPr lang="en-US" dirty="0" smtClean="0">
                    <a:solidFill>
                      <a:srgbClr val="000000"/>
                    </a:solidFill>
                    <a:ea typeface="맑은 고딕"/>
                    <a:cs typeface="Times New Roman" panose="02020603050405020304" pitchFamily="18" charset="0"/>
                  </a:rPr>
                  <a:t>MAC headers and duration of PHY headers,  </a:t>
                </a:r>
                <a14:m>
                  <m:oMath xmlns:m="http://schemas.openxmlformats.org/officeDocument/2006/math">
                    <m:sSub>
                      <m:sSubPr>
                        <m:ctrlPr>
                          <a:rPr lang="en-US" i="1">
                            <a:solidFill>
                              <a:srgbClr val="000000"/>
                            </a:solidFill>
                            <a:latin typeface="Cambria Math" charset="0"/>
                          </a:rPr>
                        </m:ctrlPr>
                      </m:sSubPr>
                      <m:e>
                        <m:r>
                          <a:rPr lang="en-US" i="1">
                            <a:solidFill>
                              <a:srgbClr val="000000"/>
                            </a:solidFill>
                            <a:latin typeface="Cambria Math" panose="02040503050406030204" pitchFamily="18" charset="0"/>
                          </a:rPr>
                          <m:t>𝐿</m:t>
                        </m:r>
                      </m:e>
                      <m:sub>
                        <m:r>
                          <a:rPr lang="en-US" i="1">
                            <a:solidFill>
                              <a:srgbClr val="000000"/>
                            </a:solidFill>
                            <a:latin typeface="Cambria Math" panose="02040503050406030204" pitchFamily="18" charset="0"/>
                          </a:rPr>
                          <m:t>𝑝𝑙</m:t>
                        </m:r>
                      </m:sub>
                    </m:sSub>
                  </m:oMath>
                </a14:m>
                <a:r>
                  <a:rPr lang="en-US" dirty="0" smtClean="0">
                    <a:solidFill>
                      <a:srgbClr val="000000"/>
                    </a:solidFill>
                    <a:ea typeface="맑은 고딕"/>
                    <a:cs typeface="Times New Roman" panose="02020603050405020304" pitchFamily="18" charset="0"/>
                  </a:rPr>
                  <a:t> payload bytes, </a:t>
                </a:r>
                <a14:m>
                  <m:oMath xmlns:m="http://schemas.openxmlformats.org/officeDocument/2006/math">
                    <m:sSub>
                      <m:sSubPr>
                        <m:ctrlPr>
                          <a:rPr lang="en-US" b="0" i="1" smtClean="0">
                            <a:solidFill>
                              <a:srgbClr val="000000"/>
                            </a:solidFill>
                            <a:latin typeface="Cambria Math" charset="0"/>
                            <a:ea typeface="맑은 고딕"/>
                          </a:rPr>
                        </m:ctrlPr>
                      </m:sSubPr>
                      <m:e>
                        <m:r>
                          <a:rPr lang="en-US" b="0" i="1" smtClean="0">
                            <a:solidFill>
                              <a:srgbClr val="000000"/>
                            </a:solidFill>
                            <a:latin typeface="Cambria Math" panose="02040503050406030204" pitchFamily="18" charset="0"/>
                            <a:ea typeface="맑은 고딕"/>
                          </a:rPr>
                          <m:t>𝐿</m:t>
                        </m:r>
                      </m:e>
                      <m:sub>
                        <m:r>
                          <a:rPr lang="en-US" b="0" i="1" smtClean="0">
                            <a:solidFill>
                              <a:srgbClr val="000000"/>
                            </a:solidFill>
                            <a:latin typeface="Cambria Math" panose="02040503050406030204" pitchFamily="18" charset="0"/>
                            <a:ea typeface="맑은 고딕"/>
                          </a:rPr>
                          <m:t>𝑎𝑐𝑘</m:t>
                        </m:r>
                      </m:sub>
                    </m:sSub>
                    <m:r>
                      <a:rPr lang="en-US" b="0" i="1" smtClean="0">
                        <a:solidFill>
                          <a:srgbClr val="000000"/>
                        </a:solidFill>
                        <a:latin typeface="Cambria Math" panose="02040503050406030204" pitchFamily="18" charset="0"/>
                        <a:ea typeface="맑은 고딕"/>
                      </a:rPr>
                      <m:t>=10 </m:t>
                    </m:r>
                    <m:r>
                      <a:rPr lang="en-US" b="0" i="1" smtClean="0">
                        <a:solidFill>
                          <a:srgbClr val="000000"/>
                        </a:solidFill>
                        <a:latin typeface="Cambria Math" panose="02040503050406030204" pitchFamily="18" charset="0"/>
                        <a:ea typeface="맑은 고딕"/>
                      </a:rPr>
                      <m:t>𝑏𝑦𝑡𝑒𝑠</m:t>
                    </m:r>
                    <m:r>
                      <a:rPr lang="en-US" b="0" i="1" smtClean="0">
                        <a:solidFill>
                          <a:srgbClr val="000000"/>
                        </a:solidFill>
                        <a:latin typeface="Cambria Math" panose="02040503050406030204" pitchFamily="18" charset="0"/>
                        <a:ea typeface="맑은 고딕"/>
                      </a:rPr>
                      <m:t> , </m:t>
                    </m:r>
                    <m:sSub>
                      <m:sSubPr>
                        <m:ctrlPr>
                          <a:rPr lang="en-US" b="0" i="1" smtClean="0">
                            <a:solidFill>
                              <a:srgbClr val="000000"/>
                            </a:solidFill>
                            <a:latin typeface="Cambria Math" charset="0"/>
                            <a:ea typeface="맑은 고딕"/>
                          </a:rPr>
                        </m:ctrlPr>
                      </m:sSubPr>
                      <m:e>
                        <m:r>
                          <a:rPr lang="en-US" b="0" i="1" smtClean="0">
                            <a:solidFill>
                              <a:srgbClr val="000000"/>
                            </a:solidFill>
                            <a:latin typeface="Cambria Math" panose="02040503050406030204" pitchFamily="18" charset="0"/>
                            <a:ea typeface="맑은 고딕"/>
                          </a:rPr>
                          <m:t>𝐿</m:t>
                        </m:r>
                      </m:e>
                      <m:sub>
                        <m:r>
                          <a:rPr lang="en-US" b="0" i="1" smtClean="0">
                            <a:solidFill>
                              <a:srgbClr val="000000"/>
                            </a:solidFill>
                            <a:latin typeface="Cambria Math" panose="02040503050406030204" pitchFamily="18" charset="0"/>
                            <a:ea typeface="맑은 고딕"/>
                          </a:rPr>
                          <m:t>𝑏𝑒𝑎𝑐𝑜𝑛</m:t>
                        </m:r>
                      </m:sub>
                    </m:sSub>
                    <m:r>
                      <a:rPr lang="en-US" b="0" i="1" smtClean="0">
                        <a:solidFill>
                          <a:srgbClr val="000000"/>
                        </a:solidFill>
                        <a:latin typeface="Cambria Math" panose="02040503050406030204" pitchFamily="18" charset="0"/>
                        <a:ea typeface="맑은 고딕"/>
                      </a:rPr>
                      <m:t>=</m:t>
                    </m:r>
                    <m:r>
                      <a:rPr lang="en-US" b="0" i="0" smtClean="0">
                        <a:solidFill>
                          <a:srgbClr val="000000"/>
                        </a:solidFill>
                        <a:latin typeface="Cambria Math" panose="02040503050406030204" pitchFamily="18" charset="0"/>
                        <a:ea typeface="맑은 고딕"/>
                      </a:rPr>
                      <m:t>28 </m:t>
                    </m:r>
                    <m:r>
                      <m:rPr>
                        <m:sty m:val="p"/>
                      </m:rPr>
                      <a:rPr lang="en-US" b="0" i="0" smtClean="0">
                        <a:solidFill>
                          <a:srgbClr val="000000"/>
                        </a:solidFill>
                        <a:latin typeface="Cambria Math" panose="02040503050406030204" pitchFamily="18" charset="0"/>
                        <a:ea typeface="맑은 고딕"/>
                      </a:rPr>
                      <m:t>bytes</m:t>
                    </m:r>
                    <m:r>
                      <a:rPr lang="en-US" b="0" i="1" smtClean="0">
                        <a:solidFill>
                          <a:srgbClr val="000000"/>
                        </a:solidFill>
                        <a:latin typeface="Cambria Math" panose="02040503050406030204" pitchFamily="18" charset="0"/>
                        <a:ea typeface="맑은 고딕"/>
                      </a:rPr>
                      <m:t>, </m:t>
                    </m:r>
                    <m:sSub>
                      <m:sSubPr>
                        <m:ctrlPr>
                          <a:rPr lang="en-US" i="1">
                            <a:solidFill>
                              <a:srgbClr val="000000"/>
                            </a:solidFill>
                            <a:latin typeface="Cambria Math" charset="0"/>
                          </a:rPr>
                        </m:ctrlPr>
                      </m:sSubPr>
                      <m:e>
                        <m:r>
                          <a:rPr lang="en-US" i="1">
                            <a:solidFill>
                              <a:srgbClr val="000000"/>
                            </a:solidFill>
                            <a:latin typeface="Cambria Math" panose="02040503050406030204" pitchFamily="18" charset="0"/>
                          </a:rPr>
                          <m:t>𝐿</m:t>
                        </m:r>
                      </m:e>
                      <m:sub>
                        <m:r>
                          <a:rPr lang="en-US" i="1">
                            <a:solidFill>
                              <a:srgbClr val="000000"/>
                            </a:solidFill>
                            <a:latin typeface="Cambria Math" panose="02040503050406030204" pitchFamily="18" charset="0"/>
                          </a:rPr>
                          <m:t>𝑙𝑎𝑠𝑡</m:t>
                        </m:r>
                      </m:sub>
                    </m:sSub>
                    <m:r>
                      <a:rPr lang="en-US" i="1">
                        <a:solidFill>
                          <a:srgbClr val="000000"/>
                        </a:solidFill>
                        <a:latin typeface="Cambria Math" panose="02040503050406030204" pitchFamily="18" charset="0"/>
                      </a:rPr>
                      <m:t>  </m:t>
                    </m:r>
                    <m:r>
                      <m:rPr>
                        <m:sty m:val="p"/>
                      </m:rPr>
                      <a:rPr lang="en-US">
                        <a:solidFill>
                          <a:srgbClr val="000000"/>
                        </a:solidFill>
                        <a:latin typeface="Cambria Math" panose="02040503050406030204" pitchFamily="18" charset="0"/>
                      </a:rPr>
                      <m:t>payload</m:t>
                    </m:r>
                    <m:r>
                      <a:rPr lang="en-US">
                        <a:solidFill>
                          <a:srgbClr val="000000"/>
                        </a:solidFill>
                        <a:latin typeface="Cambria Math" panose="02040503050406030204" pitchFamily="18" charset="0"/>
                      </a:rPr>
                      <m:t> </m:t>
                    </m:r>
                    <m:r>
                      <m:rPr>
                        <m:sty m:val="p"/>
                      </m:rPr>
                      <a:rPr lang="en-US">
                        <a:solidFill>
                          <a:srgbClr val="000000"/>
                        </a:solidFill>
                        <a:latin typeface="Cambria Math" panose="02040503050406030204" pitchFamily="18" charset="0"/>
                      </a:rPr>
                      <m:t>size</m:t>
                    </m:r>
                    <m:r>
                      <a:rPr lang="en-US">
                        <a:solidFill>
                          <a:srgbClr val="000000"/>
                        </a:solidFill>
                        <a:latin typeface="Cambria Math" panose="02040503050406030204" pitchFamily="18" charset="0"/>
                      </a:rPr>
                      <m:t> </m:t>
                    </m:r>
                    <m:r>
                      <m:rPr>
                        <m:sty m:val="p"/>
                      </m:rPr>
                      <a:rPr lang="en-US">
                        <a:solidFill>
                          <a:srgbClr val="000000"/>
                        </a:solidFill>
                        <a:latin typeface="Cambria Math" panose="02040503050406030204" pitchFamily="18" charset="0"/>
                      </a:rPr>
                      <m:t>in</m:t>
                    </m:r>
                    <m:r>
                      <a:rPr lang="en-US">
                        <a:solidFill>
                          <a:srgbClr val="000000"/>
                        </a:solidFill>
                        <a:latin typeface="Cambria Math" panose="02040503050406030204" pitchFamily="18" charset="0"/>
                      </a:rPr>
                      <m:t> </m:t>
                    </m:r>
                    <m:r>
                      <m:rPr>
                        <m:sty m:val="p"/>
                      </m:rPr>
                      <a:rPr lang="en-US">
                        <a:solidFill>
                          <a:srgbClr val="000000"/>
                        </a:solidFill>
                        <a:latin typeface="Cambria Math" panose="02040503050406030204" pitchFamily="18" charset="0"/>
                      </a:rPr>
                      <m:t>last</m:t>
                    </m:r>
                    <m:r>
                      <a:rPr lang="en-US">
                        <a:solidFill>
                          <a:srgbClr val="000000"/>
                        </a:solidFill>
                        <a:latin typeface="Cambria Math" panose="02040503050406030204" pitchFamily="18" charset="0"/>
                      </a:rPr>
                      <m:t> </m:t>
                    </m:r>
                    <m:r>
                      <m:rPr>
                        <m:sty m:val="p"/>
                      </m:rPr>
                      <a:rPr lang="en-US">
                        <a:solidFill>
                          <a:srgbClr val="000000"/>
                        </a:solidFill>
                        <a:latin typeface="Cambria Math" panose="02040503050406030204" pitchFamily="18" charset="0"/>
                      </a:rPr>
                      <m:t>packet</m:t>
                    </m:r>
                    <m:r>
                      <a:rPr lang="en-US" b="0" i="0" smtClean="0">
                        <a:solidFill>
                          <a:srgbClr val="000000"/>
                        </a:solidFill>
                        <a:latin typeface="Cambria Math" panose="02040503050406030204" pitchFamily="18" charset="0"/>
                      </a:rPr>
                      <m:t>,</m:t>
                    </m:r>
                    <m:sSub>
                      <m:sSubPr>
                        <m:ctrlPr>
                          <a:rPr lang="en-US" i="1">
                            <a:latin typeface="Cambria Math" charset="0"/>
                          </a:rPr>
                        </m:ctrlPr>
                      </m:sSubPr>
                      <m:e>
                        <m:r>
                          <a:rPr lang="en-US" i="1">
                            <a:latin typeface="Cambria Math" panose="02040503050406030204" pitchFamily="18" charset="0"/>
                          </a:rPr>
                          <m:t>𝐷</m:t>
                        </m:r>
                      </m:e>
                      <m:sub>
                        <m:r>
                          <a:rPr lang="en-US" i="1">
                            <a:latin typeface="Cambria Math" panose="02040503050406030204" pitchFamily="18" charset="0"/>
                          </a:rPr>
                          <m:t>𝑟𝑥</m:t>
                        </m:r>
                      </m:sub>
                    </m:sSub>
                    <m:r>
                      <a:rPr lang="en-US" i="1">
                        <a:latin typeface="Cambria Math" panose="02040503050406030204" pitchFamily="18" charset="0"/>
                      </a:rPr>
                      <m:t>, </m:t>
                    </m:r>
                    <m:sSub>
                      <m:sSubPr>
                        <m:ctrlPr>
                          <a:rPr lang="en-US" i="1">
                            <a:latin typeface="Cambria Math" charset="0"/>
                          </a:rPr>
                        </m:ctrlPr>
                      </m:sSubPr>
                      <m:e>
                        <m:r>
                          <a:rPr lang="en-US" i="1">
                            <a:latin typeface="Cambria Math" panose="02040503050406030204" pitchFamily="18" charset="0"/>
                          </a:rPr>
                          <m:t>𝐷</m:t>
                        </m:r>
                      </m:e>
                      <m:sub>
                        <m:r>
                          <a:rPr lang="en-US" i="1">
                            <a:latin typeface="Cambria Math" panose="02040503050406030204" pitchFamily="18" charset="0"/>
                          </a:rPr>
                          <m:t>𝑡𝑥</m:t>
                        </m:r>
                      </m:sub>
                    </m:sSub>
                    <m:r>
                      <m:rPr>
                        <m:sty m:val="p"/>
                      </m:rPr>
                      <a:rPr lang="en-US">
                        <a:latin typeface="Cambria Math" panose="02040503050406030204" pitchFamily="18" charset="0"/>
                      </a:rPr>
                      <m:t>are</m:t>
                    </m:r>
                    <m:r>
                      <a:rPr lang="en-US">
                        <a:latin typeface="Cambria Math" panose="02040503050406030204" pitchFamily="18" charset="0"/>
                      </a:rPr>
                      <m:t> </m:t>
                    </m:r>
                    <m:r>
                      <m:rPr>
                        <m:sty m:val="p"/>
                      </m:rPr>
                      <a:rPr lang="en-US">
                        <a:latin typeface="Cambria Math" panose="02040503050406030204" pitchFamily="18" charset="0"/>
                      </a:rPr>
                      <m:t>time</m:t>
                    </m:r>
                    <m:r>
                      <a:rPr lang="en-US">
                        <a:latin typeface="Cambria Math" panose="02040503050406030204" pitchFamily="18" charset="0"/>
                      </a:rPr>
                      <m:t> </m:t>
                    </m:r>
                    <m:r>
                      <m:rPr>
                        <m:sty m:val="p"/>
                      </m:rPr>
                      <a:rPr lang="en-US">
                        <a:latin typeface="Cambria Math" panose="02040503050406030204" pitchFamily="18" charset="0"/>
                      </a:rPr>
                      <m:t>to</m:t>
                    </m:r>
                    <m:r>
                      <a:rPr lang="en-US">
                        <a:latin typeface="Cambria Math" panose="02040503050406030204" pitchFamily="18" charset="0"/>
                      </a:rPr>
                      <m:t> </m:t>
                    </m:r>
                    <m:r>
                      <m:rPr>
                        <m:sty m:val="p"/>
                      </m:rPr>
                      <a:rPr lang="en-US">
                        <a:latin typeface="Cambria Math" panose="02040503050406030204" pitchFamily="18" charset="0"/>
                      </a:rPr>
                      <m:t>receive</m:t>
                    </m:r>
                    <m:r>
                      <a:rPr lang="en-US">
                        <a:latin typeface="Cambria Math" panose="02040503050406030204" pitchFamily="18" charset="0"/>
                      </a:rPr>
                      <m:t> </m:t>
                    </m:r>
                    <m:r>
                      <m:rPr>
                        <m:sty m:val="p"/>
                      </m:rPr>
                      <a:rPr lang="en-US">
                        <a:latin typeface="Cambria Math" panose="02040503050406030204" pitchFamily="18" charset="0"/>
                      </a:rPr>
                      <m:t>and</m:t>
                    </m:r>
                    <m:r>
                      <a:rPr lang="en-US">
                        <a:latin typeface="Cambria Math" panose="02040503050406030204" pitchFamily="18" charset="0"/>
                      </a:rPr>
                      <m:t> </m:t>
                    </m:r>
                    <m:r>
                      <m:rPr>
                        <m:sty m:val="p"/>
                      </m:rPr>
                      <a:rPr lang="en-US">
                        <a:latin typeface="Cambria Math" panose="02040503050406030204" pitchFamily="18" charset="0"/>
                      </a:rPr>
                      <m:t>transmit</m:t>
                    </m:r>
                    <m:r>
                      <a:rPr lang="en-US">
                        <a:latin typeface="Cambria Math" panose="02040503050406030204" pitchFamily="18" charset="0"/>
                      </a:rPr>
                      <m:t> </m:t>
                    </m:r>
                    <m:r>
                      <m:rPr>
                        <m:sty m:val="p"/>
                      </m:rPr>
                      <a:rPr lang="en-US">
                        <a:latin typeface="Cambria Math" panose="02040503050406030204" pitchFamily="18" charset="0"/>
                      </a:rPr>
                      <m:t>one</m:t>
                    </m:r>
                    <m:r>
                      <a:rPr lang="en-US">
                        <a:latin typeface="Cambria Math" panose="02040503050406030204" pitchFamily="18" charset="0"/>
                      </a:rPr>
                      <m:t> </m:t>
                    </m:r>
                    <m:r>
                      <m:rPr>
                        <m:sty m:val="p"/>
                      </m:rPr>
                      <a:rPr lang="en-US">
                        <a:latin typeface="Cambria Math" panose="02040503050406030204" pitchFamily="18" charset="0"/>
                      </a:rPr>
                      <m:t>byte</m:t>
                    </m:r>
                  </m:oMath>
                </a14:m>
                <a:endParaRPr lang="en-US" sz="1100" dirty="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57200" y="5435050"/>
                <a:ext cx="8329886" cy="660950"/>
              </a:xfrm>
              <a:prstGeom prst="rect">
                <a:avLst/>
              </a:prstGeom>
              <a:blipFill rotWithShape="1">
                <a:blip r:embed="rId3"/>
                <a:stretch>
                  <a:fillRect b="-2778"/>
                </a:stretch>
              </a:blipFill>
            </p:spPr>
            <p:txBody>
              <a:bodyPr/>
              <a:lstStyle/>
              <a:p>
                <a:r>
                  <a:rPr lang="ko-KR" altLang="en-US">
                    <a:noFill/>
                  </a:rPr>
                  <a:t> </a:t>
                </a:r>
              </a:p>
            </p:txBody>
          </p:sp>
        </mc:Fallback>
      </mc:AlternateContent>
      <p:sp>
        <p:nvSpPr>
          <p:cNvPr id="18" name="Title 1"/>
          <p:cNvSpPr>
            <a:spLocks noGrp="1"/>
          </p:cNvSpPr>
          <p:nvPr>
            <p:ph type="title"/>
          </p:nvPr>
        </p:nvSpPr>
        <p:spPr>
          <a:xfrm>
            <a:off x="685800" y="685800"/>
            <a:ext cx="7772400" cy="533400"/>
          </a:xfrm>
        </p:spPr>
        <p:txBody>
          <a:bodyPr/>
          <a:lstStyle/>
          <a:p>
            <a:r>
              <a:rPr lang="en-US" sz="2400" dirty="0" smtClean="0"/>
              <a:t> </a:t>
            </a:r>
            <a:r>
              <a:rPr lang="en-US" altLang="ko-KR" sz="2400" dirty="0"/>
              <a:t>802.15.4 - MAC: MAC </a:t>
            </a:r>
            <a:r>
              <a:rPr lang="en-US" altLang="ko-KR" sz="2400" dirty="0" smtClean="0"/>
              <a:t>Mechanism and Energy </a:t>
            </a:r>
            <a:r>
              <a:rPr lang="en-US" altLang="ko-KR" sz="2400" dirty="0"/>
              <a:t>Model for </a:t>
            </a:r>
            <a:r>
              <a:rPr lang="en-US" sz="2400" dirty="0" smtClean="0"/>
              <a:t>Beacon Enabled Mode</a:t>
            </a:r>
            <a:r>
              <a:rPr lang="en-US" altLang="ko-KR" sz="2400" dirty="0"/>
              <a:t> </a:t>
            </a:r>
            <a:r>
              <a:rPr lang="en-US" altLang="ko-KR" sz="2400" dirty="0" smtClean="0"/>
              <a:t>(Uplink</a:t>
            </a:r>
            <a:r>
              <a:rPr lang="en-US" altLang="ko-KR" sz="2400" dirty="0"/>
              <a:t>)</a:t>
            </a:r>
            <a:endParaRPr lang="en-US" sz="2400" dirty="0"/>
          </a:p>
        </p:txBody>
      </p:sp>
      <p:sp>
        <p:nvSpPr>
          <p:cNvPr id="21" name="Date Placeholder 3"/>
          <p:cNvSpPr>
            <a:spLocks noGrp="1"/>
          </p:cNvSpPr>
          <p:nvPr>
            <p:ph type="dt" sz="quarter" idx="10"/>
          </p:nvPr>
        </p:nvSpPr>
        <p:spPr>
          <a:xfrm>
            <a:off x="685800" y="377825"/>
            <a:ext cx="160020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400" dirty="0" smtClean="0">
                <a:latin typeface="Times New Roman" pitchFamily="18" charset="0"/>
              </a:rPr>
              <a:t>May 2015</a:t>
            </a:r>
          </a:p>
        </p:txBody>
      </p:sp>
      <p:sp>
        <p:nvSpPr>
          <p:cNvPr id="26" name="Slide Number Placeholder 3"/>
          <p:cNvSpPr>
            <a:spLocks noGrp="1"/>
          </p:cNvSpPr>
          <p:nvPr>
            <p:ph type="sldNum" sz="quarter" idx="12"/>
          </p:nvPr>
        </p:nvSpPr>
        <p:spPr>
          <a:xfrm>
            <a:off x="4344988"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a:latin typeface="Times New Roman" pitchFamily="18" charset="0"/>
              </a:rPr>
              <a:t>Slide </a:t>
            </a:r>
            <a:fld id="{3089E93B-7258-4CC0-854C-EFEEBF5C865F}" type="slidenum">
              <a:rPr lang="en-US" altLang="en-US" sz="1200">
                <a:latin typeface="Times New Roman" pitchFamily="18" charset="0"/>
              </a:rPr>
              <a:pPr>
                <a:spcBef>
                  <a:spcPct val="0"/>
                </a:spcBef>
                <a:buFontTx/>
                <a:buNone/>
              </a:pPr>
              <a:t>25</a:t>
            </a:fld>
            <a:endParaRPr lang="en-US" altLang="en-US" sz="1200" dirty="0">
              <a:latin typeface="Times New Roman" pitchFamily="18" charset="0"/>
            </a:endParaRPr>
          </a:p>
        </p:txBody>
      </p:sp>
      <p:sp>
        <p:nvSpPr>
          <p:cNvPr id="20" name="Footer Placeholder 4"/>
          <p:cNvSpPr>
            <a:spLocks noGrp="1"/>
          </p:cNvSpPr>
          <p:nvPr>
            <p:ph type="ftr" sz="quarter" idx="11"/>
          </p:nvPr>
        </p:nvSpPr>
        <p:spPr>
          <a:xfrm>
            <a:off x="5486400" y="6475413"/>
            <a:ext cx="3124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smtClean="0">
                <a:latin typeface="Times New Roman" pitchFamily="18" charset="0"/>
              </a:rPr>
              <a:t>(Kiran </a:t>
            </a:r>
            <a:r>
              <a:rPr lang="en-US" altLang="en-US" sz="1200" dirty="0" err="1" smtClean="0">
                <a:latin typeface="Times New Roman" pitchFamily="18" charset="0"/>
              </a:rPr>
              <a:t>Bynam</a:t>
            </a:r>
            <a:r>
              <a:rPr lang="en-US" altLang="en-US" sz="1200" dirty="0" smtClean="0">
                <a:latin typeface="Times New Roman" pitchFamily="18" charset="0"/>
              </a:rPr>
              <a:t>, </a:t>
            </a:r>
            <a:r>
              <a:rPr lang="en-US" altLang="en-US" sz="1200" dirty="0" err="1" smtClean="0">
                <a:latin typeface="Times New Roman" pitchFamily="18" charset="0"/>
              </a:rPr>
              <a:t>Youngsoo</a:t>
            </a:r>
            <a:r>
              <a:rPr lang="en-US" altLang="en-US" sz="1200" dirty="0" smtClean="0">
                <a:latin typeface="Times New Roman" pitchFamily="18" charset="0"/>
              </a:rPr>
              <a:t> Kim </a:t>
            </a:r>
            <a:r>
              <a:rPr lang="en-US" altLang="en-US" sz="1200" i="1" dirty="0" smtClean="0">
                <a:latin typeface="Times New Roman" pitchFamily="18" charset="0"/>
              </a:rPr>
              <a:t>et.al.</a:t>
            </a:r>
            <a:r>
              <a:rPr lang="en-US" altLang="en-US" sz="1200" dirty="0" smtClean="0">
                <a:latin typeface="Times New Roman" pitchFamily="18" charset="0"/>
              </a:rPr>
              <a:t>, Samsung)</a:t>
            </a:r>
          </a:p>
        </p:txBody>
      </p:sp>
    </p:spTree>
    <p:extLst>
      <p:ext uri="{BB962C8B-B14F-4D97-AF65-F5344CB8AC3E}">
        <p14:creationId xmlns:p14="http://schemas.microsoft.com/office/powerpoint/2010/main" val="4000643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71801" y="1752600"/>
            <a:ext cx="3352800" cy="307777"/>
          </a:xfrm>
          <a:prstGeom prst="rect">
            <a:avLst/>
          </a:prstGeom>
        </p:spPr>
        <p:txBody>
          <a:bodyPr wrap="square">
            <a:spAutoFit/>
          </a:bodyPr>
          <a:lstStyle/>
          <a:p>
            <a:pPr marL="182563" indent="-182563" algn="l">
              <a:buFont typeface="Arial" panose="020B0604020202020204" pitchFamily="34" charset="0"/>
              <a:buChar char="•"/>
            </a:pPr>
            <a:r>
              <a:rPr lang="en-US" sz="1400" b="1" dirty="0" smtClean="0"/>
              <a:t>Downlink (Indirect) Communication:</a:t>
            </a:r>
            <a:endParaRPr lang="en-US" dirty="0"/>
          </a:p>
        </p:txBody>
      </p:sp>
      <p:grpSp>
        <p:nvGrpSpPr>
          <p:cNvPr id="3" name="Group 2"/>
          <p:cNvGrpSpPr/>
          <p:nvPr/>
        </p:nvGrpSpPr>
        <p:grpSpPr>
          <a:xfrm>
            <a:off x="-80825" y="1179498"/>
            <a:ext cx="2850932" cy="3999695"/>
            <a:chOff x="-87560" y="1179498"/>
            <a:chExt cx="3192434" cy="4115817"/>
          </a:xfrm>
        </p:grpSpPr>
        <p:cxnSp>
          <p:nvCxnSpPr>
            <p:cNvPr id="16" name="Straight Connector 15"/>
            <p:cNvCxnSpPr/>
            <p:nvPr/>
          </p:nvCxnSpPr>
          <p:spPr bwMode="auto">
            <a:xfrm>
              <a:off x="640192" y="1487275"/>
              <a:ext cx="0" cy="3808040"/>
            </a:xfrm>
            <a:prstGeom prst="line">
              <a:avLst/>
            </a:prstGeom>
            <a:noFill/>
            <a:ln w="19050">
              <a:solidFill>
                <a:schemeClr val="tx1"/>
              </a:solidFill>
              <a:round/>
              <a:headEnd type="none" w="med" len="med"/>
              <a:tailEnd type="none"/>
            </a:ln>
          </p:spPr>
        </p:cxnSp>
        <p:cxnSp>
          <p:nvCxnSpPr>
            <p:cNvPr id="17" name="Straight Connector 16"/>
            <p:cNvCxnSpPr/>
            <p:nvPr/>
          </p:nvCxnSpPr>
          <p:spPr bwMode="auto">
            <a:xfrm>
              <a:off x="2800432" y="1487275"/>
              <a:ext cx="0" cy="3808040"/>
            </a:xfrm>
            <a:prstGeom prst="line">
              <a:avLst/>
            </a:prstGeom>
            <a:noFill/>
            <a:ln w="19050">
              <a:solidFill>
                <a:schemeClr val="tx1"/>
              </a:solidFill>
              <a:round/>
              <a:headEnd type="none" w="med" len="med"/>
              <a:tailEnd type="none"/>
            </a:ln>
          </p:spPr>
        </p:cxnSp>
        <p:sp>
          <p:nvSpPr>
            <p:cNvPr id="18" name="TextBox 17"/>
            <p:cNvSpPr txBox="1"/>
            <p:nvPr/>
          </p:nvSpPr>
          <p:spPr>
            <a:xfrm>
              <a:off x="-87560" y="1179498"/>
              <a:ext cx="1344829" cy="285041"/>
            </a:xfrm>
            <a:prstGeom prst="rect">
              <a:avLst/>
            </a:prstGeom>
            <a:noFill/>
          </p:spPr>
          <p:txBody>
            <a:bodyPr wrap="none" rtlCol="0">
              <a:spAutoFit/>
            </a:bodyPr>
            <a:lstStyle/>
            <a:p>
              <a:r>
                <a:rPr lang="en-US" dirty="0">
                  <a:latin typeface="+mn-lt"/>
                  <a:ea typeface="+mn-ea"/>
                </a:rPr>
                <a:t> </a:t>
              </a:r>
              <a:r>
                <a:rPr lang="en-US" dirty="0" smtClean="0">
                  <a:latin typeface="+mn-lt"/>
                  <a:ea typeface="+mn-ea"/>
                </a:rPr>
                <a:t>   Coordinator </a:t>
              </a:r>
            </a:p>
          </p:txBody>
        </p:sp>
        <p:cxnSp>
          <p:nvCxnSpPr>
            <p:cNvPr id="19" name="Straight Arrow Connector 18"/>
            <p:cNvCxnSpPr/>
            <p:nvPr/>
          </p:nvCxnSpPr>
          <p:spPr bwMode="auto">
            <a:xfrm>
              <a:off x="640192" y="1991331"/>
              <a:ext cx="2160240" cy="0"/>
            </a:xfrm>
            <a:prstGeom prst="straightConnector1">
              <a:avLst/>
            </a:prstGeom>
            <a:noFill/>
            <a:ln w="19050">
              <a:solidFill>
                <a:schemeClr val="tx1"/>
              </a:solidFill>
              <a:round/>
              <a:headEnd type="none" w="med" len="med"/>
              <a:tailEnd type="arrow"/>
            </a:ln>
          </p:spPr>
        </p:cxnSp>
        <p:sp>
          <p:nvSpPr>
            <p:cNvPr id="20" name="TextBox 19"/>
            <p:cNvSpPr txBox="1"/>
            <p:nvPr/>
          </p:nvSpPr>
          <p:spPr>
            <a:xfrm>
              <a:off x="1288264" y="2004104"/>
              <a:ext cx="788373" cy="285041"/>
            </a:xfrm>
            <a:prstGeom prst="rect">
              <a:avLst/>
            </a:prstGeom>
            <a:noFill/>
          </p:spPr>
          <p:txBody>
            <a:bodyPr wrap="none" rtlCol="0">
              <a:spAutoFit/>
            </a:bodyPr>
            <a:lstStyle/>
            <a:p>
              <a:r>
                <a:rPr lang="en-US" dirty="0" smtClean="0">
                  <a:latin typeface="+mn-lt"/>
                  <a:ea typeface="+mn-ea"/>
                </a:rPr>
                <a:t>Beacon</a:t>
              </a:r>
            </a:p>
          </p:txBody>
        </p:sp>
        <p:cxnSp>
          <p:nvCxnSpPr>
            <p:cNvPr id="21" name="Straight Arrow Connector 20"/>
            <p:cNvCxnSpPr/>
            <p:nvPr/>
          </p:nvCxnSpPr>
          <p:spPr bwMode="auto">
            <a:xfrm flipH="1">
              <a:off x="640192" y="2711411"/>
              <a:ext cx="2160240" cy="0"/>
            </a:xfrm>
            <a:prstGeom prst="straightConnector1">
              <a:avLst/>
            </a:prstGeom>
            <a:noFill/>
            <a:ln w="19050">
              <a:solidFill>
                <a:schemeClr val="tx1"/>
              </a:solidFill>
              <a:round/>
              <a:headEnd type="none" w="med" len="med"/>
              <a:tailEnd type="arrow"/>
            </a:ln>
          </p:spPr>
        </p:cxnSp>
        <p:sp>
          <p:nvSpPr>
            <p:cNvPr id="22" name="TextBox 21"/>
            <p:cNvSpPr txBox="1"/>
            <p:nvPr/>
          </p:nvSpPr>
          <p:spPr>
            <a:xfrm>
              <a:off x="1163862" y="2763674"/>
              <a:ext cx="1157716" cy="475068"/>
            </a:xfrm>
            <a:prstGeom prst="rect">
              <a:avLst/>
            </a:prstGeom>
            <a:noFill/>
          </p:spPr>
          <p:txBody>
            <a:bodyPr wrap="none" rtlCol="0">
              <a:spAutoFit/>
            </a:bodyPr>
            <a:lstStyle/>
            <a:p>
              <a:pPr algn="ctr"/>
              <a:r>
                <a:rPr lang="en-US" dirty="0" smtClean="0">
                  <a:latin typeface="+mn-lt"/>
                  <a:ea typeface="+mn-ea"/>
                </a:rPr>
                <a:t>DATA_REQ </a:t>
              </a:r>
            </a:p>
            <a:p>
              <a:pPr algn="ctr"/>
              <a:r>
                <a:rPr lang="en-US" dirty="0" smtClean="0">
                  <a:latin typeface="+mn-lt"/>
                  <a:ea typeface="+mn-ea"/>
                </a:rPr>
                <a:t>(CAP)</a:t>
              </a:r>
            </a:p>
          </p:txBody>
        </p:sp>
        <p:sp>
          <p:nvSpPr>
            <p:cNvPr id="23" name="TextBox 22"/>
            <p:cNvSpPr txBox="1"/>
            <p:nvPr/>
          </p:nvSpPr>
          <p:spPr>
            <a:xfrm>
              <a:off x="2131613" y="1199243"/>
              <a:ext cx="973261" cy="285041"/>
            </a:xfrm>
            <a:prstGeom prst="rect">
              <a:avLst/>
            </a:prstGeom>
            <a:noFill/>
          </p:spPr>
          <p:txBody>
            <a:bodyPr wrap="none" rtlCol="0">
              <a:spAutoFit/>
            </a:bodyPr>
            <a:lstStyle/>
            <a:p>
              <a:r>
                <a:rPr lang="en-US" dirty="0">
                  <a:latin typeface="+mn-lt"/>
                  <a:ea typeface="+mn-ea"/>
                </a:rPr>
                <a:t> </a:t>
              </a:r>
              <a:r>
                <a:rPr lang="en-US" dirty="0" smtClean="0">
                  <a:latin typeface="+mn-lt"/>
                  <a:ea typeface="+mn-ea"/>
                </a:rPr>
                <a:t>   Device </a:t>
              </a:r>
            </a:p>
          </p:txBody>
        </p:sp>
        <p:cxnSp>
          <p:nvCxnSpPr>
            <p:cNvPr id="24" name="Straight Arrow Connector 23"/>
            <p:cNvCxnSpPr/>
            <p:nvPr/>
          </p:nvCxnSpPr>
          <p:spPr bwMode="auto">
            <a:xfrm>
              <a:off x="632520" y="3575507"/>
              <a:ext cx="2160240" cy="0"/>
            </a:xfrm>
            <a:prstGeom prst="straightConnector1">
              <a:avLst/>
            </a:prstGeom>
            <a:noFill/>
            <a:ln w="19050">
              <a:solidFill>
                <a:schemeClr val="tx1"/>
              </a:solidFill>
              <a:round/>
              <a:headEnd type="none" w="med" len="med"/>
              <a:tailEnd type="arrow"/>
            </a:ln>
          </p:spPr>
        </p:cxnSp>
        <p:sp>
          <p:nvSpPr>
            <p:cNvPr id="25" name="TextBox 24"/>
            <p:cNvSpPr txBox="1"/>
            <p:nvPr/>
          </p:nvSpPr>
          <p:spPr>
            <a:xfrm>
              <a:off x="1428199" y="3588280"/>
              <a:ext cx="608871" cy="285041"/>
            </a:xfrm>
            <a:prstGeom prst="rect">
              <a:avLst/>
            </a:prstGeom>
            <a:noFill/>
          </p:spPr>
          <p:txBody>
            <a:bodyPr wrap="none" rtlCol="0">
              <a:spAutoFit/>
            </a:bodyPr>
            <a:lstStyle/>
            <a:p>
              <a:r>
                <a:rPr lang="en-US" dirty="0" smtClean="0">
                  <a:latin typeface="+mn-lt"/>
                  <a:ea typeface="+mn-ea"/>
                </a:rPr>
                <a:t>ACK </a:t>
              </a:r>
            </a:p>
          </p:txBody>
        </p:sp>
        <p:cxnSp>
          <p:nvCxnSpPr>
            <p:cNvPr id="26" name="Straight Arrow Connector 25"/>
            <p:cNvCxnSpPr/>
            <p:nvPr/>
          </p:nvCxnSpPr>
          <p:spPr bwMode="auto">
            <a:xfrm>
              <a:off x="640192" y="4215195"/>
              <a:ext cx="2152568" cy="0"/>
            </a:xfrm>
            <a:prstGeom prst="straightConnector1">
              <a:avLst/>
            </a:prstGeom>
            <a:noFill/>
            <a:ln w="19050">
              <a:solidFill>
                <a:schemeClr val="tx1"/>
              </a:solidFill>
              <a:round/>
              <a:headEnd type="none" w="med" len="med"/>
              <a:tailEnd type="arrow"/>
            </a:ln>
          </p:spPr>
        </p:cxnSp>
        <p:sp>
          <p:nvSpPr>
            <p:cNvPr id="27" name="TextBox 26"/>
            <p:cNvSpPr txBox="1"/>
            <p:nvPr/>
          </p:nvSpPr>
          <p:spPr>
            <a:xfrm>
              <a:off x="1245292" y="4287203"/>
              <a:ext cx="964285" cy="475068"/>
            </a:xfrm>
            <a:prstGeom prst="rect">
              <a:avLst/>
            </a:prstGeom>
            <a:noFill/>
          </p:spPr>
          <p:txBody>
            <a:bodyPr wrap="none" rtlCol="0">
              <a:spAutoFit/>
            </a:bodyPr>
            <a:lstStyle/>
            <a:p>
              <a:pPr algn="ctr"/>
              <a:r>
                <a:rPr lang="en-US" dirty="0" smtClean="0">
                  <a:latin typeface="+mn-lt"/>
                  <a:ea typeface="+mn-ea"/>
                </a:rPr>
                <a:t>Data</a:t>
              </a:r>
            </a:p>
            <a:p>
              <a:pPr algn="ctr"/>
              <a:r>
                <a:rPr lang="en-US" dirty="0" smtClean="0">
                  <a:latin typeface="+mn-lt"/>
                  <a:ea typeface="+mn-ea"/>
                </a:rPr>
                <a:t>CAP/GTS</a:t>
              </a:r>
            </a:p>
          </p:txBody>
        </p:sp>
        <p:cxnSp>
          <p:nvCxnSpPr>
            <p:cNvPr id="28" name="Straight Arrow Connector 27"/>
            <p:cNvCxnSpPr/>
            <p:nvPr/>
          </p:nvCxnSpPr>
          <p:spPr bwMode="auto">
            <a:xfrm flipH="1">
              <a:off x="632520" y="4935275"/>
              <a:ext cx="2160240" cy="0"/>
            </a:xfrm>
            <a:prstGeom prst="straightConnector1">
              <a:avLst/>
            </a:prstGeom>
            <a:noFill/>
            <a:ln w="19050">
              <a:solidFill>
                <a:schemeClr val="tx1"/>
              </a:solidFill>
              <a:round/>
              <a:headEnd type="none" w="med" len="med"/>
              <a:tailEnd type="arrow"/>
            </a:ln>
          </p:spPr>
        </p:cxnSp>
        <p:sp>
          <p:nvSpPr>
            <p:cNvPr id="29" name="TextBox 28"/>
            <p:cNvSpPr txBox="1"/>
            <p:nvPr/>
          </p:nvSpPr>
          <p:spPr>
            <a:xfrm>
              <a:off x="1424608" y="4987537"/>
              <a:ext cx="608871" cy="285041"/>
            </a:xfrm>
            <a:prstGeom prst="rect">
              <a:avLst/>
            </a:prstGeom>
            <a:noFill/>
          </p:spPr>
          <p:txBody>
            <a:bodyPr wrap="none" rtlCol="0">
              <a:spAutoFit/>
            </a:bodyPr>
            <a:lstStyle/>
            <a:p>
              <a:r>
                <a:rPr lang="en-US" dirty="0" smtClean="0">
                  <a:latin typeface="+mn-lt"/>
                  <a:ea typeface="+mn-ea"/>
                </a:rPr>
                <a:t>ACK </a:t>
              </a:r>
            </a:p>
          </p:txBody>
        </p:sp>
      </p:grpSp>
      <mc:AlternateContent xmlns:mc="http://schemas.openxmlformats.org/markup-compatibility/2006" xmlns:a14="http://schemas.microsoft.com/office/drawing/2010/main">
        <mc:Choice Requires="a14">
          <p:sp>
            <p:nvSpPr>
              <p:cNvPr id="30" name="TextBox 29"/>
              <p:cNvSpPr txBox="1"/>
              <p:nvPr/>
            </p:nvSpPr>
            <p:spPr>
              <a:xfrm>
                <a:off x="3276600" y="2119338"/>
                <a:ext cx="4967516" cy="2836033"/>
              </a:xfrm>
              <a:prstGeom prst="rect">
                <a:avLst/>
              </a:prstGeom>
              <a:noFill/>
            </p:spPr>
            <p:txBody>
              <a:bodyPr wrap="square" rtlCol="0">
                <a:spAutoFit/>
              </a:bodyPr>
              <a:lstStyle/>
              <a:p>
                <a:pPr marL="171450" lvl="0" indent="-171450" algn="l">
                  <a:lnSpc>
                    <a:spcPct val="150000"/>
                  </a:lnSpc>
                  <a:buFontTx/>
                  <a:buChar char="-"/>
                </a:pPr>
                <a:r>
                  <a:rPr lang="en-US" dirty="0" smtClean="0">
                    <a:solidFill>
                      <a:srgbClr val="000000"/>
                    </a:solidFill>
                    <a:latin typeface="Cambria Math"/>
                  </a:rPr>
                  <a:t>Energy Consumption of Device</a:t>
                </a:r>
              </a:p>
              <a:p>
                <a:pPr lvl="0" algn="l">
                  <a:lnSpc>
                    <a:spcPct val="150000"/>
                  </a:lnSpc>
                </a:pPr>
                <a14:m>
                  <m:oMathPara xmlns:m="http://schemas.openxmlformats.org/officeDocument/2006/math">
                    <m:oMathParaPr>
                      <m:jc m:val="left"/>
                    </m:oMathParaPr>
                    <m:oMath xmlns:m="http://schemas.openxmlformats.org/officeDocument/2006/math">
                      <m:sSub>
                        <m:sSubPr>
                          <m:ctrlPr>
                            <a:rPr lang="en-US" i="1" smtClean="0">
                              <a:solidFill>
                                <a:srgbClr val="000000"/>
                              </a:solidFill>
                              <a:latin typeface="Cambria Math" charset="0"/>
                            </a:rPr>
                          </m:ctrlPr>
                        </m:sSubPr>
                        <m:e>
                          <m:r>
                            <a:rPr lang="en-US" i="1">
                              <a:solidFill>
                                <a:srgbClr val="000000"/>
                              </a:solidFill>
                              <a:latin typeface="Cambria Math"/>
                            </a:rPr>
                            <m:t>𝐸</m:t>
                          </m:r>
                        </m:e>
                        <m:sub>
                          <m:r>
                            <a:rPr lang="en-US" i="1">
                              <a:solidFill>
                                <a:srgbClr val="000000"/>
                              </a:solidFill>
                              <a:latin typeface="Cambria Math"/>
                            </a:rPr>
                            <m:t>𝑑</m:t>
                          </m:r>
                        </m:sub>
                      </m:sSub>
                      <m:r>
                        <a:rPr lang="en-US" i="1">
                          <a:solidFill>
                            <a:srgbClr val="000000"/>
                          </a:solidFill>
                          <a:latin typeface="Cambria Math"/>
                        </a:rPr>
                        <m:t>=</m:t>
                      </m:r>
                      <m:sSub>
                        <m:sSubPr>
                          <m:ctrlPr>
                            <a:rPr lang="en-US" i="1">
                              <a:solidFill>
                                <a:srgbClr val="000000"/>
                              </a:solidFill>
                              <a:latin typeface="Cambria Math" charset="0"/>
                            </a:rPr>
                          </m:ctrlPr>
                        </m:sSubPr>
                        <m:e>
                          <m:r>
                            <a:rPr lang="en-US" i="1">
                              <a:solidFill>
                                <a:srgbClr val="000000"/>
                              </a:solidFill>
                              <a:latin typeface="Cambria Math"/>
                            </a:rPr>
                            <m:t>𝑃</m:t>
                          </m:r>
                        </m:e>
                        <m:sub>
                          <m:r>
                            <a:rPr lang="en-US" i="1">
                              <a:solidFill>
                                <a:srgbClr val="000000"/>
                              </a:solidFill>
                              <a:latin typeface="Cambria Math"/>
                            </a:rPr>
                            <m:t>𝑤𝑢</m:t>
                          </m:r>
                        </m:sub>
                      </m:sSub>
                      <m:sSub>
                        <m:sSubPr>
                          <m:ctrlPr>
                            <a:rPr lang="en-US" i="1">
                              <a:solidFill>
                                <a:srgbClr val="000000"/>
                              </a:solidFill>
                              <a:latin typeface="Cambria Math" charset="0"/>
                            </a:rPr>
                          </m:ctrlPr>
                        </m:sSubPr>
                        <m:e>
                          <m:r>
                            <a:rPr lang="en-US" i="1">
                              <a:solidFill>
                                <a:srgbClr val="000000"/>
                              </a:solidFill>
                              <a:latin typeface="Cambria Math"/>
                            </a:rPr>
                            <m:t>𝐷</m:t>
                          </m:r>
                        </m:e>
                        <m:sub>
                          <m:r>
                            <a:rPr lang="en-US" i="1">
                              <a:solidFill>
                                <a:srgbClr val="000000"/>
                              </a:solidFill>
                              <a:latin typeface="Cambria Math"/>
                            </a:rPr>
                            <m:t>𝑤𝑢</m:t>
                          </m:r>
                        </m:sub>
                      </m:sSub>
                      <m:r>
                        <a:rPr lang="en-US" i="1">
                          <a:solidFill>
                            <a:srgbClr val="000000"/>
                          </a:solidFill>
                          <a:latin typeface="Cambria Math"/>
                        </a:rPr>
                        <m:t>+</m:t>
                      </m:r>
                      <m:sSub>
                        <m:sSubPr>
                          <m:ctrlPr>
                            <a:rPr lang="en-US" i="1">
                              <a:solidFill>
                                <a:srgbClr val="000000"/>
                              </a:solidFill>
                              <a:latin typeface="Cambria Math" charset="0"/>
                            </a:rPr>
                          </m:ctrlPr>
                        </m:sSubPr>
                        <m:e>
                          <m:r>
                            <a:rPr lang="en-US" i="1">
                              <a:solidFill>
                                <a:srgbClr val="000000"/>
                              </a:solidFill>
                              <a:latin typeface="Cambria Math"/>
                            </a:rPr>
                            <m:t>𝑃</m:t>
                          </m:r>
                        </m:e>
                        <m:sub>
                          <m:r>
                            <a:rPr lang="en-US" i="1">
                              <a:solidFill>
                                <a:srgbClr val="000000"/>
                              </a:solidFill>
                              <a:latin typeface="Cambria Math"/>
                            </a:rPr>
                            <m:t>𝑚𝑐𝑢</m:t>
                          </m:r>
                          <m:r>
                            <a:rPr lang="en-US" i="1">
                              <a:solidFill>
                                <a:srgbClr val="000000"/>
                              </a:solidFill>
                              <a:latin typeface="Cambria Math"/>
                            </a:rPr>
                            <m:t>1</m:t>
                          </m:r>
                        </m:sub>
                      </m:sSub>
                      <m:sSub>
                        <m:sSubPr>
                          <m:ctrlPr>
                            <a:rPr lang="en-US" i="1">
                              <a:solidFill>
                                <a:srgbClr val="000000"/>
                              </a:solidFill>
                              <a:latin typeface="Cambria Math" charset="0"/>
                            </a:rPr>
                          </m:ctrlPr>
                        </m:sSubPr>
                        <m:e>
                          <m:r>
                            <a:rPr lang="en-US" i="1">
                              <a:solidFill>
                                <a:srgbClr val="000000"/>
                              </a:solidFill>
                              <a:latin typeface="Cambria Math"/>
                            </a:rPr>
                            <m:t>𝐷</m:t>
                          </m:r>
                        </m:e>
                        <m:sub>
                          <m:r>
                            <a:rPr lang="en-US" i="1">
                              <a:solidFill>
                                <a:srgbClr val="000000"/>
                              </a:solidFill>
                              <a:latin typeface="Cambria Math"/>
                            </a:rPr>
                            <m:t>𝑚𝑐𝑢</m:t>
                          </m:r>
                          <m:r>
                            <a:rPr lang="en-US" i="1">
                              <a:solidFill>
                                <a:srgbClr val="000000"/>
                              </a:solidFill>
                              <a:latin typeface="Cambria Math"/>
                            </a:rPr>
                            <m:t>1</m:t>
                          </m:r>
                        </m:sub>
                      </m:sSub>
                      <m:r>
                        <a:rPr lang="en-US" i="1">
                          <a:solidFill>
                            <a:srgbClr val="000000"/>
                          </a:solidFill>
                          <a:latin typeface="Cambria Math"/>
                        </a:rPr>
                        <m:t>+</m:t>
                      </m:r>
                      <m:sSub>
                        <m:sSubPr>
                          <m:ctrlPr>
                            <a:rPr lang="en-US" i="1">
                              <a:solidFill>
                                <a:srgbClr val="000000"/>
                              </a:solidFill>
                              <a:latin typeface="Cambria Math" charset="0"/>
                            </a:rPr>
                          </m:ctrlPr>
                        </m:sSubPr>
                        <m:e>
                          <m:r>
                            <a:rPr lang="en-US" i="1">
                              <a:solidFill>
                                <a:srgbClr val="000000"/>
                              </a:solidFill>
                              <a:latin typeface="Cambria Math"/>
                            </a:rPr>
                            <m:t>𝑃</m:t>
                          </m:r>
                        </m:e>
                        <m:sub>
                          <m:r>
                            <a:rPr lang="en-US" i="1">
                              <a:solidFill>
                                <a:srgbClr val="000000"/>
                              </a:solidFill>
                              <a:latin typeface="Cambria Math"/>
                            </a:rPr>
                            <m:t>𝑚𝑐𝑢</m:t>
                          </m:r>
                          <m:r>
                            <a:rPr lang="en-US" i="1">
                              <a:solidFill>
                                <a:srgbClr val="000000"/>
                              </a:solidFill>
                              <a:latin typeface="Cambria Math"/>
                            </a:rPr>
                            <m:t>2</m:t>
                          </m:r>
                        </m:sub>
                      </m:sSub>
                      <m:sSub>
                        <m:sSubPr>
                          <m:ctrlPr>
                            <a:rPr lang="en-US" i="1">
                              <a:solidFill>
                                <a:srgbClr val="000000"/>
                              </a:solidFill>
                              <a:latin typeface="Cambria Math" charset="0"/>
                            </a:rPr>
                          </m:ctrlPr>
                        </m:sSubPr>
                        <m:e>
                          <m:r>
                            <a:rPr lang="en-US" i="1">
                              <a:solidFill>
                                <a:srgbClr val="000000"/>
                              </a:solidFill>
                              <a:latin typeface="Cambria Math"/>
                            </a:rPr>
                            <m:t>𝐷</m:t>
                          </m:r>
                        </m:e>
                        <m:sub>
                          <m:r>
                            <a:rPr lang="en-US" i="1">
                              <a:solidFill>
                                <a:srgbClr val="000000"/>
                              </a:solidFill>
                              <a:latin typeface="Cambria Math"/>
                            </a:rPr>
                            <m:t>𝑚𝑐𝑢</m:t>
                          </m:r>
                          <m:r>
                            <a:rPr lang="en-US" i="1">
                              <a:solidFill>
                                <a:srgbClr val="000000"/>
                              </a:solidFill>
                              <a:latin typeface="Cambria Math"/>
                            </a:rPr>
                            <m:t>2</m:t>
                          </m:r>
                        </m:sub>
                      </m:sSub>
                      <m:r>
                        <a:rPr lang="en-US" i="1">
                          <a:solidFill>
                            <a:srgbClr val="000000"/>
                          </a:solidFill>
                          <a:latin typeface="Cambria Math"/>
                        </a:rPr>
                        <m:t>+2</m:t>
                      </m:r>
                      <m:sSub>
                        <m:sSubPr>
                          <m:ctrlPr>
                            <a:rPr lang="en-US" i="1">
                              <a:solidFill>
                                <a:srgbClr val="000000"/>
                              </a:solidFill>
                              <a:latin typeface="Cambria Math" charset="0"/>
                            </a:rPr>
                          </m:ctrlPr>
                        </m:sSubPr>
                        <m:e>
                          <m:r>
                            <a:rPr lang="en-US" i="1">
                              <a:solidFill>
                                <a:srgbClr val="000000"/>
                              </a:solidFill>
                              <a:latin typeface="Cambria Math"/>
                            </a:rPr>
                            <m:t>𝑃</m:t>
                          </m:r>
                        </m:e>
                        <m:sub>
                          <m:r>
                            <a:rPr lang="en-US" i="1">
                              <a:solidFill>
                                <a:srgbClr val="000000"/>
                              </a:solidFill>
                              <a:latin typeface="Cambria Math"/>
                            </a:rPr>
                            <m:t>𝑇𝑥𝑅𝑥</m:t>
                          </m:r>
                        </m:sub>
                      </m:sSub>
                      <m:sSub>
                        <m:sSubPr>
                          <m:ctrlPr>
                            <a:rPr lang="en-US" i="1">
                              <a:solidFill>
                                <a:srgbClr val="000000"/>
                              </a:solidFill>
                              <a:latin typeface="Cambria Math" charset="0"/>
                            </a:rPr>
                          </m:ctrlPr>
                        </m:sSubPr>
                        <m:e>
                          <m:r>
                            <a:rPr lang="en-US" i="1">
                              <a:solidFill>
                                <a:srgbClr val="000000"/>
                              </a:solidFill>
                              <a:latin typeface="Cambria Math"/>
                            </a:rPr>
                            <m:t>𝐷</m:t>
                          </m:r>
                        </m:e>
                        <m:sub>
                          <m:r>
                            <a:rPr lang="en-US" i="1">
                              <a:solidFill>
                                <a:srgbClr val="000000"/>
                              </a:solidFill>
                              <a:latin typeface="Cambria Math"/>
                            </a:rPr>
                            <m:t>𝑇𝑥𝑅𝑥</m:t>
                          </m:r>
                        </m:sub>
                      </m:sSub>
                      <m:r>
                        <a:rPr lang="en-US" i="1">
                          <a:solidFill>
                            <a:srgbClr val="000000"/>
                          </a:solidFill>
                          <a:latin typeface="Cambria Math"/>
                        </a:rPr>
                        <m:t>+</m:t>
                      </m:r>
                    </m:oMath>
                  </m:oMathPara>
                </a14:m>
                <a:endParaRPr lang="en-US" i="1" dirty="0" smtClean="0">
                  <a:solidFill>
                    <a:srgbClr val="000000"/>
                  </a:solidFill>
                  <a:latin typeface="Cambria Math"/>
                </a:endParaRPr>
              </a:p>
              <a:p>
                <a:pPr lvl="0" algn="l">
                  <a:lnSpc>
                    <a:spcPct val="150000"/>
                  </a:lnSpc>
                </a:pPr>
                <a:r>
                  <a:rPr lang="en-US" dirty="0" smtClean="0">
                    <a:solidFill>
                      <a:srgbClr val="000000"/>
                    </a:solidFill>
                  </a:rPr>
                  <a:t>        </a:t>
                </a:r>
                <a14:m>
                  <m:oMath xmlns:m="http://schemas.openxmlformats.org/officeDocument/2006/math">
                    <m:sSub>
                      <m:sSubPr>
                        <m:ctrlPr>
                          <a:rPr lang="en-US" i="1">
                            <a:solidFill>
                              <a:srgbClr val="000000"/>
                            </a:solidFill>
                            <a:latin typeface="Cambria Math" charset="0"/>
                          </a:rPr>
                        </m:ctrlPr>
                      </m:sSubPr>
                      <m:e>
                        <m:r>
                          <a:rPr lang="en-US" b="0" i="1" smtClean="0">
                            <a:solidFill>
                              <a:srgbClr val="000000"/>
                            </a:solidFill>
                            <a:latin typeface="Cambria Math"/>
                          </a:rPr>
                          <m:t> </m:t>
                        </m:r>
                        <m:r>
                          <a:rPr lang="en-US" i="1">
                            <a:solidFill>
                              <a:srgbClr val="000000"/>
                            </a:solidFill>
                            <a:latin typeface="Cambria Math"/>
                          </a:rPr>
                          <m:t>𝑃</m:t>
                        </m:r>
                      </m:e>
                      <m:sub>
                        <m:r>
                          <a:rPr lang="en-US" i="1">
                            <a:solidFill>
                              <a:srgbClr val="000000"/>
                            </a:solidFill>
                            <a:latin typeface="Cambria Math"/>
                          </a:rPr>
                          <m:t>𝑐𝑠𝑚𝑎</m:t>
                        </m:r>
                      </m:sub>
                    </m:sSub>
                    <m:sSub>
                      <m:sSubPr>
                        <m:ctrlPr>
                          <a:rPr lang="en-US" i="1">
                            <a:solidFill>
                              <a:srgbClr val="000000"/>
                            </a:solidFill>
                            <a:latin typeface="Cambria Math" charset="0"/>
                          </a:rPr>
                        </m:ctrlPr>
                      </m:sSubPr>
                      <m:e>
                        <m:r>
                          <a:rPr lang="en-US" i="1">
                            <a:solidFill>
                              <a:srgbClr val="000000"/>
                            </a:solidFill>
                            <a:latin typeface="Cambria Math"/>
                          </a:rPr>
                          <m:t>𝐷</m:t>
                        </m:r>
                      </m:e>
                      <m:sub>
                        <m:r>
                          <a:rPr lang="en-US" i="1">
                            <a:solidFill>
                              <a:srgbClr val="000000"/>
                            </a:solidFill>
                            <a:latin typeface="Cambria Math"/>
                          </a:rPr>
                          <m:t>𝑐𝑠𝑚𝑎</m:t>
                        </m:r>
                        <m:r>
                          <a:rPr lang="en-US" i="1">
                            <a:solidFill>
                              <a:srgbClr val="000000"/>
                            </a:solidFill>
                            <a:latin typeface="Cambria Math"/>
                          </a:rPr>
                          <m:t>1</m:t>
                        </m:r>
                      </m:sub>
                    </m:sSub>
                    <m:r>
                      <a:rPr lang="en-US" b="0" i="1" smtClean="0">
                        <a:solidFill>
                          <a:srgbClr val="000000"/>
                        </a:solidFill>
                        <a:latin typeface="Cambria Math"/>
                      </a:rPr>
                      <m:t>+</m:t>
                    </m:r>
                    <m:sSub>
                      <m:sSubPr>
                        <m:ctrlPr>
                          <a:rPr lang="en-US" i="1">
                            <a:solidFill>
                              <a:srgbClr val="000000"/>
                            </a:solidFill>
                            <a:latin typeface="Cambria Math" charset="0"/>
                          </a:rPr>
                        </m:ctrlPr>
                      </m:sSubPr>
                      <m:e>
                        <m:r>
                          <a:rPr lang="en-US" i="1">
                            <a:solidFill>
                              <a:srgbClr val="000000"/>
                            </a:solidFill>
                            <a:latin typeface="Cambria Math"/>
                          </a:rPr>
                          <m:t>𝑃</m:t>
                        </m:r>
                      </m:e>
                      <m:sub>
                        <m:r>
                          <a:rPr lang="en-US" i="1">
                            <a:solidFill>
                              <a:srgbClr val="000000"/>
                            </a:solidFill>
                            <a:latin typeface="Cambria Math"/>
                          </a:rPr>
                          <m:t>𝑇𝑥</m:t>
                        </m:r>
                      </m:sub>
                    </m:sSub>
                    <m:sSub>
                      <m:sSubPr>
                        <m:ctrlPr>
                          <a:rPr lang="en-US" i="1">
                            <a:solidFill>
                              <a:srgbClr val="000000"/>
                            </a:solidFill>
                            <a:latin typeface="Cambria Math" charset="0"/>
                          </a:rPr>
                        </m:ctrlPr>
                      </m:sSubPr>
                      <m:e>
                        <m:r>
                          <a:rPr lang="en-US" i="1">
                            <a:solidFill>
                              <a:srgbClr val="000000"/>
                            </a:solidFill>
                            <a:latin typeface="Cambria Math"/>
                          </a:rPr>
                          <m:t>𝐷</m:t>
                        </m:r>
                      </m:e>
                      <m:sub>
                        <m:r>
                          <a:rPr lang="en-US" i="1">
                            <a:solidFill>
                              <a:srgbClr val="000000"/>
                            </a:solidFill>
                            <a:latin typeface="Cambria Math"/>
                          </a:rPr>
                          <m:t>𝑇𝑥</m:t>
                        </m:r>
                      </m:sub>
                    </m:sSub>
                    <m:sSub>
                      <m:sSubPr>
                        <m:ctrlPr>
                          <a:rPr lang="en-US" i="1">
                            <a:solidFill>
                              <a:srgbClr val="000000"/>
                            </a:solidFill>
                            <a:latin typeface="Cambria Math" charset="0"/>
                          </a:rPr>
                        </m:ctrlPr>
                      </m:sSubPr>
                      <m:e>
                        <m:r>
                          <a:rPr lang="en-US" b="0" i="1" smtClean="0">
                            <a:solidFill>
                              <a:srgbClr val="000000"/>
                            </a:solidFill>
                            <a:latin typeface="Cambria Math"/>
                          </a:rPr>
                          <m:t>(</m:t>
                        </m:r>
                        <m:r>
                          <a:rPr lang="en-US" i="1">
                            <a:solidFill>
                              <a:srgbClr val="000000"/>
                            </a:solidFill>
                            <a:latin typeface="Cambria Math"/>
                          </a:rPr>
                          <m:t>𝐿</m:t>
                        </m:r>
                      </m:e>
                      <m:sub>
                        <m:r>
                          <a:rPr lang="en-US" i="1">
                            <a:solidFill>
                              <a:srgbClr val="000000"/>
                            </a:solidFill>
                            <a:latin typeface="Cambria Math"/>
                          </a:rPr>
                          <m:t>𝐷𝑎𝑡</m:t>
                        </m:r>
                        <m:r>
                          <a:rPr lang="en-US" b="0" i="1" smtClean="0">
                            <a:solidFill>
                              <a:srgbClr val="000000"/>
                            </a:solidFill>
                            <a:latin typeface="Cambria Math"/>
                          </a:rPr>
                          <m:t>−</m:t>
                        </m:r>
                        <m:r>
                          <a:rPr lang="en-US" b="0" i="1" smtClean="0">
                            <a:solidFill>
                              <a:srgbClr val="000000"/>
                            </a:solidFill>
                            <a:latin typeface="Cambria Math"/>
                          </a:rPr>
                          <m:t>𝑅𝑒𝑞</m:t>
                        </m:r>
                      </m:sub>
                    </m:sSub>
                    <m:r>
                      <a:rPr lang="en-US" b="0" i="1" smtClean="0">
                        <a:solidFill>
                          <a:srgbClr val="000000"/>
                        </a:solidFill>
                        <a:latin typeface="Cambria Math"/>
                      </a:rPr>
                      <m:t>+</m:t>
                    </m:r>
                    <m:sSub>
                      <m:sSubPr>
                        <m:ctrlPr>
                          <a:rPr lang="en-US" b="0" i="1" smtClean="0">
                            <a:solidFill>
                              <a:srgbClr val="000000"/>
                            </a:solidFill>
                            <a:latin typeface="Cambria Math" charset="0"/>
                          </a:rPr>
                        </m:ctrlPr>
                      </m:sSubPr>
                      <m:e>
                        <m:r>
                          <a:rPr lang="en-US" b="0" i="1" smtClean="0">
                            <a:solidFill>
                              <a:srgbClr val="000000"/>
                            </a:solidFill>
                            <a:latin typeface="Cambria Math"/>
                          </a:rPr>
                          <m:t>𝐿</m:t>
                        </m:r>
                      </m:e>
                      <m:sub>
                        <m:r>
                          <a:rPr lang="en-US" b="0" i="1" smtClean="0">
                            <a:solidFill>
                              <a:srgbClr val="000000"/>
                            </a:solidFill>
                            <a:latin typeface="Cambria Math"/>
                          </a:rPr>
                          <m:t>𝐴𝑐𝑘</m:t>
                        </m:r>
                      </m:sub>
                    </m:sSub>
                    <m:r>
                      <a:rPr lang="en-US" b="0" i="1" smtClean="0">
                        <a:solidFill>
                          <a:srgbClr val="000000"/>
                        </a:solidFill>
                        <a:latin typeface="Cambria Math"/>
                      </a:rPr>
                      <m:t>)</m:t>
                    </m:r>
                    <m:r>
                      <a:rPr lang="en-US" i="1">
                        <a:solidFill>
                          <a:srgbClr val="000000"/>
                        </a:solidFill>
                        <a:latin typeface="Cambria Math"/>
                      </a:rPr>
                      <m:t>+</m:t>
                    </m:r>
                  </m:oMath>
                </a14:m>
                <a:endParaRPr lang="en-US" i="1" dirty="0" smtClean="0">
                  <a:solidFill>
                    <a:srgbClr val="000000"/>
                  </a:solidFill>
                  <a:latin typeface="Cambria Math"/>
                </a:endParaRPr>
              </a:p>
              <a:p>
                <a:pPr lvl="0" algn="l">
                  <a:lnSpc>
                    <a:spcPct val="150000"/>
                  </a:lnSpc>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charset="0"/>
                            </a:rPr>
                          </m:ctrlPr>
                        </m:sSubPr>
                        <m:e>
                          <m:r>
                            <a:rPr lang="en-US" b="0" i="1" smtClean="0">
                              <a:solidFill>
                                <a:srgbClr val="000000"/>
                              </a:solidFill>
                              <a:latin typeface="Cambria Math"/>
                            </a:rPr>
                            <m:t>           </m:t>
                          </m:r>
                          <m:r>
                            <a:rPr lang="en-US" i="1">
                              <a:solidFill>
                                <a:srgbClr val="000000"/>
                              </a:solidFill>
                              <a:latin typeface="Cambria Math"/>
                            </a:rPr>
                            <m:t>𝑃</m:t>
                          </m:r>
                        </m:e>
                        <m:sub>
                          <m:r>
                            <a:rPr lang="en-US" i="1">
                              <a:solidFill>
                                <a:srgbClr val="000000"/>
                              </a:solidFill>
                              <a:latin typeface="Cambria Math"/>
                            </a:rPr>
                            <m:t>𝑅𝑥</m:t>
                          </m:r>
                        </m:sub>
                      </m:sSub>
                      <m:sSub>
                        <m:sSubPr>
                          <m:ctrlPr>
                            <a:rPr lang="en-US" i="1">
                              <a:solidFill>
                                <a:srgbClr val="000000"/>
                              </a:solidFill>
                              <a:latin typeface="Cambria Math" charset="0"/>
                            </a:rPr>
                          </m:ctrlPr>
                        </m:sSubPr>
                        <m:e>
                          <m:r>
                            <a:rPr lang="en-US" i="1">
                              <a:solidFill>
                                <a:srgbClr val="000000"/>
                              </a:solidFill>
                              <a:latin typeface="Cambria Math"/>
                            </a:rPr>
                            <m:t>𝐷</m:t>
                          </m:r>
                        </m:e>
                        <m:sub>
                          <m:r>
                            <a:rPr lang="en-US" i="1">
                              <a:solidFill>
                                <a:srgbClr val="000000"/>
                              </a:solidFill>
                              <a:latin typeface="Cambria Math"/>
                            </a:rPr>
                            <m:t>𝑅𝑥</m:t>
                          </m:r>
                        </m:sub>
                      </m:sSub>
                      <m:r>
                        <a:rPr lang="en-US" i="1">
                          <a:solidFill>
                            <a:srgbClr val="000000"/>
                          </a:solidFill>
                          <a:latin typeface="Cambria Math"/>
                        </a:rPr>
                        <m:t>(</m:t>
                      </m:r>
                      <m:sSub>
                        <m:sSubPr>
                          <m:ctrlPr>
                            <a:rPr lang="en-US" i="1">
                              <a:solidFill>
                                <a:srgbClr val="000000"/>
                              </a:solidFill>
                              <a:latin typeface="Cambria Math" charset="0"/>
                            </a:rPr>
                          </m:ctrlPr>
                        </m:sSubPr>
                        <m:e>
                          <m:r>
                            <a:rPr lang="en-US" i="1">
                              <a:solidFill>
                                <a:srgbClr val="000000"/>
                              </a:solidFill>
                              <a:latin typeface="Cambria Math"/>
                            </a:rPr>
                            <m:t>𝐿</m:t>
                          </m:r>
                        </m:e>
                        <m:sub>
                          <m:r>
                            <a:rPr lang="en-US" i="1">
                              <a:solidFill>
                                <a:srgbClr val="000000"/>
                              </a:solidFill>
                              <a:latin typeface="Cambria Math"/>
                            </a:rPr>
                            <m:t>𝐵𝑒𝑎𝑐𝑜𝑛</m:t>
                          </m:r>
                        </m:sub>
                      </m:sSub>
                      <m:r>
                        <a:rPr lang="en-US" i="1">
                          <a:solidFill>
                            <a:srgbClr val="000000"/>
                          </a:solidFill>
                          <a:latin typeface="Cambria Math"/>
                        </a:rPr>
                        <m:t>+</m:t>
                      </m:r>
                      <m:sSub>
                        <m:sSubPr>
                          <m:ctrlPr>
                            <a:rPr lang="en-US" i="1">
                              <a:solidFill>
                                <a:srgbClr val="000000"/>
                              </a:solidFill>
                              <a:latin typeface="Cambria Math" charset="0"/>
                            </a:rPr>
                          </m:ctrlPr>
                        </m:sSubPr>
                        <m:e>
                          <m:r>
                            <a:rPr lang="en-US" i="1">
                              <a:solidFill>
                                <a:srgbClr val="000000"/>
                              </a:solidFill>
                              <a:latin typeface="Cambria Math"/>
                            </a:rPr>
                            <m:t>𝐿</m:t>
                          </m:r>
                        </m:e>
                        <m:sub>
                          <m:r>
                            <a:rPr lang="en-US" i="1">
                              <a:solidFill>
                                <a:srgbClr val="000000"/>
                              </a:solidFill>
                              <a:latin typeface="Cambria Math"/>
                            </a:rPr>
                            <m:t>𝐴𝑐𝑘</m:t>
                          </m:r>
                        </m:sub>
                      </m:sSub>
                      <m:r>
                        <a:rPr lang="en-US" b="0" i="1" smtClean="0">
                          <a:solidFill>
                            <a:srgbClr val="000000"/>
                          </a:solidFill>
                          <a:latin typeface="Cambria Math"/>
                        </a:rPr>
                        <m:t>+</m:t>
                      </m:r>
                      <m:sSub>
                        <m:sSubPr>
                          <m:ctrlPr>
                            <a:rPr lang="en-US" b="0" i="1" smtClean="0">
                              <a:solidFill>
                                <a:srgbClr val="000000"/>
                              </a:solidFill>
                              <a:latin typeface="Cambria Math" charset="0"/>
                            </a:rPr>
                          </m:ctrlPr>
                        </m:sSubPr>
                        <m:e>
                          <m:r>
                            <a:rPr lang="en-US" b="0" i="1" smtClean="0">
                              <a:solidFill>
                                <a:srgbClr val="000000"/>
                              </a:solidFill>
                              <a:latin typeface="Cambria Math"/>
                            </a:rPr>
                            <m:t>𝐿</m:t>
                          </m:r>
                        </m:e>
                        <m:sub>
                          <m:r>
                            <a:rPr lang="en-US" b="0" i="1" smtClean="0">
                              <a:solidFill>
                                <a:srgbClr val="000000"/>
                              </a:solidFill>
                              <a:latin typeface="Cambria Math"/>
                            </a:rPr>
                            <m:t>𝐷𝑎𝑡𝑎</m:t>
                          </m:r>
                        </m:sub>
                      </m:sSub>
                      <m:r>
                        <a:rPr lang="en-US" i="1">
                          <a:solidFill>
                            <a:srgbClr val="000000"/>
                          </a:solidFill>
                          <a:latin typeface="Cambria Math"/>
                        </a:rPr>
                        <m:t>)</m:t>
                      </m:r>
                    </m:oMath>
                  </m:oMathPara>
                </a14:m>
                <a:endParaRPr lang="en-US" dirty="0" smtClean="0">
                  <a:solidFill>
                    <a:srgbClr val="000000"/>
                  </a:solidFill>
                  <a:latin typeface="Arial"/>
                  <a:ea typeface="맑은 고딕"/>
                </a:endParaRPr>
              </a:p>
              <a:p>
                <a:pPr marL="171450" indent="-171450">
                  <a:lnSpc>
                    <a:spcPct val="150000"/>
                  </a:lnSpc>
                  <a:buFontTx/>
                  <a:buChar char="-"/>
                </a:pPr>
                <a:r>
                  <a:rPr lang="en-US" dirty="0">
                    <a:solidFill>
                      <a:srgbClr val="000000"/>
                    </a:solidFill>
                    <a:latin typeface="Cambria Math"/>
                  </a:rPr>
                  <a:t>Energy Consumption of Coordinator</a:t>
                </a:r>
              </a:p>
              <a:p>
                <a:pPr lvl="0" algn="l">
                  <a:lnSpc>
                    <a:spcPct val="150000"/>
                  </a:lnSpc>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charset="0"/>
                            </a:rPr>
                          </m:ctrlPr>
                        </m:sSubPr>
                        <m:e>
                          <m:r>
                            <a:rPr lang="en-US" i="1">
                              <a:solidFill>
                                <a:srgbClr val="000000"/>
                              </a:solidFill>
                              <a:latin typeface="Cambria Math"/>
                            </a:rPr>
                            <m:t>𝐸</m:t>
                          </m:r>
                        </m:e>
                        <m:sub>
                          <m:r>
                            <a:rPr lang="en-US" b="0" i="1" smtClean="0">
                              <a:solidFill>
                                <a:srgbClr val="000000"/>
                              </a:solidFill>
                              <a:latin typeface="Cambria Math"/>
                            </a:rPr>
                            <m:t>𝑐</m:t>
                          </m:r>
                        </m:sub>
                      </m:sSub>
                      <m:r>
                        <a:rPr lang="en-US" i="1">
                          <a:solidFill>
                            <a:srgbClr val="000000"/>
                          </a:solidFill>
                          <a:latin typeface="Cambria Math"/>
                        </a:rPr>
                        <m:t>=</m:t>
                      </m:r>
                      <m:sSub>
                        <m:sSubPr>
                          <m:ctrlPr>
                            <a:rPr lang="en-US" i="1">
                              <a:solidFill>
                                <a:srgbClr val="000000"/>
                              </a:solidFill>
                              <a:latin typeface="Cambria Math" charset="0"/>
                            </a:rPr>
                          </m:ctrlPr>
                        </m:sSubPr>
                        <m:e>
                          <m:r>
                            <a:rPr lang="en-US" i="1">
                              <a:solidFill>
                                <a:srgbClr val="000000"/>
                              </a:solidFill>
                              <a:latin typeface="Cambria Math"/>
                            </a:rPr>
                            <m:t>𝑃</m:t>
                          </m:r>
                        </m:e>
                        <m:sub>
                          <m:r>
                            <a:rPr lang="en-US" i="1">
                              <a:solidFill>
                                <a:srgbClr val="000000"/>
                              </a:solidFill>
                              <a:latin typeface="Cambria Math"/>
                            </a:rPr>
                            <m:t>𝑤𝑢</m:t>
                          </m:r>
                        </m:sub>
                      </m:sSub>
                      <m:sSub>
                        <m:sSubPr>
                          <m:ctrlPr>
                            <a:rPr lang="en-US" i="1">
                              <a:solidFill>
                                <a:srgbClr val="000000"/>
                              </a:solidFill>
                              <a:latin typeface="Cambria Math" charset="0"/>
                            </a:rPr>
                          </m:ctrlPr>
                        </m:sSubPr>
                        <m:e>
                          <m:r>
                            <a:rPr lang="en-US" i="1">
                              <a:solidFill>
                                <a:srgbClr val="000000"/>
                              </a:solidFill>
                              <a:latin typeface="Cambria Math"/>
                            </a:rPr>
                            <m:t>𝐷</m:t>
                          </m:r>
                        </m:e>
                        <m:sub>
                          <m:r>
                            <a:rPr lang="en-US" i="1">
                              <a:solidFill>
                                <a:srgbClr val="000000"/>
                              </a:solidFill>
                              <a:latin typeface="Cambria Math"/>
                            </a:rPr>
                            <m:t>𝑤𝑢</m:t>
                          </m:r>
                        </m:sub>
                      </m:sSub>
                      <m:r>
                        <a:rPr lang="en-US" i="1">
                          <a:solidFill>
                            <a:srgbClr val="000000"/>
                          </a:solidFill>
                          <a:latin typeface="Cambria Math"/>
                        </a:rPr>
                        <m:t>+</m:t>
                      </m:r>
                      <m:sSub>
                        <m:sSubPr>
                          <m:ctrlPr>
                            <a:rPr lang="en-US" i="1">
                              <a:solidFill>
                                <a:srgbClr val="000000"/>
                              </a:solidFill>
                              <a:latin typeface="Cambria Math" charset="0"/>
                            </a:rPr>
                          </m:ctrlPr>
                        </m:sSubPr>
                        <m:e>
                          <m:r>
                            <a:rPr lang="en-US" i="1">
                              <a:solidFill>
                                <a:srgbClr val="000000"/>
                              </a:solidFill>
                              <a:latin typeface="Cambria Math"/>
                            </a:rPr>
                            <m:t>𝑃</m:t>
                          </m:r>
                        </m:e>
                        <m:sub>
                          <m:r>
                            <a:rPr lang="en-US" i="1">
                              <a:solidFill>
                                <a:srgbClr val="000000"/>
                              </a:solidFill>
                              <a:latin typeface="Cambria Math"/>
                            </a:rPr>
                            <m:t>𝑚𝑐𝑢</m:t>
                          </m:r>
                          <m:r>
                            <a:rPr lang="en-US" i="1">
                              <a:solidFill>
                                <a:srgbClr val="000000"/>
                              </a:solidFill>
                              <a:latin typeface="Cambria Math"/>
                            </a:rPr>
                            <m:t>1</m:t>
                          </m:r>
                        </m:sub>
                      </m:sSub>
                      <m:sSub>
                        <m:sSubPr>
                          <m:ctrlPr>
                            <a:rPr lang="en-US" i="1">
                              <a:solidFill>
                                <a:srgbClr val="000000"/>
                              </a:solidFill>
                              <a:latin typeface="Cambria Math" charset="0"/>
                            </a:rPr>
                          </m:ctrlPr>
                        </m:sSubPr>
                        <m:e>
                          <m:r>
                            <a:rPr lang="en-US" i="1">
                              <a:solidFill>
                                <a:srgbClr val="000000"/>
                              </a:solidFill>
                              <a:latin typeface="Cambria Math"/>
                            </a:rPr>
                            <m:t>𝐷</m:t>
                          </m:r>
                        </m:e>
                        <m:sub>
                          <m:r>
                            <a:rPr lang="en-US" i="1">
                              <a:solidFill>
                                <a:srgbClr val="000000"/>
                              </a:solidFill>
                              <a:latin typeface="Cambria Math"/>
                            </a:rPr>
                            <m:t>𝑚𝑐𝑢</m:t>
                          </m:r>
                          <m:r>
                            <a:rPr lang="en-US" i="1">
                              <a:solidFill>
                                <a:srgbClr val="000000"/>
                              </a:solidFill>
                              <a:latin typeface="Cambria Math"/>
                            </a:rPr>
                            <m:t>1</m:t>
                          </m:r>
                        </m:sub>
                      </m:sSub>
                      <m:r>
                        <a:rPr lang="en-US" i="1">
                          <a:solidFill>
                            <a:srgbClr val="000000"/>
                          </a:solidFill>
                          <a:latin typeface="Cambria Math"/>
                        </a:rPr>
                        <m:t>+</m:t>
                      </m:r>
                      <m:sSub>
                        <m:sSubPr>
                          <m:ctrlPr>
                            <a:rPr lang="en-US" i="1">
                              <a:solidFill>
                                <a:srgbClr val="000000"/>
                              </a:solidFill>
                              <a:latin typeface="Cambria Math" charset="0"/>
                            </a:rPr>
                          </m:ctrlPr>
                        </m:sSubPr>
                        <m:e>
                          <m:r>
                            <a:rPr lang="en-US" i="1">
                              <a:solidFill>
                                <a:srgbClr val="000000"/>
                              </a:solidFill>
                              <a:latin typeface="Cambria Math"/>
                            </a:rPr>
                            <m:t>𝑃</m:t>
                          </m:r>
                        </m:e>
                        <m:sub>
                          <m:r>
                            <a:rPr lang="en-US" i="1">
                              <a:solidFill>
                                <a:srgbClr val="000000"/>
                              </a:solidFill>
                              <a:latin typeface="Cambria Math"/>
                            </a:rPr>
                            <m:t>𝑚𝑐𝑢</m:t>
                          </m:r>
                          <m:r>
                            <a:rPr lang="en-US" i="1">
                              <a:solidFill>
                                <a:srgbClr val="000000"/>
                              </a:solidFill>
                              <a:latin typeface="Cambria Math"/>
                            </a:rPr>
                            <m:t>2</m:t>
                          </m:r>
                        </m:sub>
                      </m:sSub>
                      <m:sSub>
                        <m:sSubPr>
                          <m:ctrlPr>
                            <a:rPr lang="en-US" i="1">
                              <a:solidFill>
                                <a:srgbClr val="000000"/>
                              </a:solidFill>
                              <a:latin typeface="Cambria Math" charset="0"/>
                            </a:rPr>
                          </m:ctrlPr>
                        </m:sSubPr>
                        <m:e>
                          <m:r>
                            <a:rPr lang="en-US" i="1">
                              <a:solidFill>
                                <a:srgbClr val="000000"/>
                              </a:solidFill>
                              <a:latin typeface="Cambria Math"/>
                            </a:rPr>
                            <m:t>𝐷</m:t>
                          </m:r>
                        </m:e>
                        <m:sub>
                          <m:r>
                            <a:rPr lang="en-US" i="1">
                              <a:solidFill>
                                <a:srgbClr val="000000"/>
                              </a:solidFill>
                              <a:latin typeface="Cambria Math"/>
                            </a:rPr>
                            <m:t>𝑚𝑐𝑢</m:t>
                          </m:r>
                          <m:r>
                            <a:rPr lang="en-US" i="1">
                              <a:solidFill>
                                <a:srgbClr val="000000"/>
                              </a:solidFill>
                              <a:latin typeface="Cambria Math"/>
                            </a:rPr>
                            <m:t>2</m:t>
                          </m:r>
                        </m:sub>
                      </m:sSub>
                      <m:r>
                        <a:rPr lang="en-US" i="1">
                          <a:solidFill>
                            <a:srgbClr val="000000"/>
                          </a:solidFill>
                          <a:latin typeface="Cambria Math"/>
                        </a:rPr>
                        <m:t>+2</m:t>
                      </m:r>
                      <m:sSub>
                        <m:sSubPr>
                          <m:ctrlPr>
                            <a:rPr lang="en-US" i="1">
                              <a:solidFill>
                                <a:srgbClr val="000000"/>
                              </a:solidFill>
                              <a:latin typeface="Cambria Math" charset="0"/>
                            </a:rPr>
                          </m:ctrlPr>
                        </m:sSubPr>
                        <m:e>
                          <m:r>
                            <a:rPr lang="en-US" i="1">
                              <a:solidFill>
                                <a:srgbClr val="000000"/>
                              </a:solidFill>
                              <a:latin typeface="Cambria Math"/>
                            </a:rPr>
                            <m:t>𝑃</m:t>
                          </m:r>
                        </m:e>
                        <m:sub>
                          <m:r>
                            <a:rPr lang="en-US" i="1">
                              <a:solidFill>
                                <a:srgbClr val="000000"/>
                              </a:solidFill>
                              <a:latin typeface="Cambria Math"/>
                            </a:rPr>
                            <m:t>𝑇𝑥𝑅𝑥</m:t>
                          </m:r>
                        </m:sub>
                      </m:sSub>
                      <m:sSub>
                        <m:sSubPr>
                          <m:ctrlPr>
                            <a:rPr lang="en-US" i="1">
                              <a:solidFill>
                                <a:srgbClr val="000000"/>
                              </a:solidFill>
                              <a:latin typeface="Cambria Math" charset="0"/>
                            </a:rPr>
                          </m:ctrlPr>
                        </m:sSubPr>
                        <m:e>
                          <m:r>
                            <a:rPr lang="en-US" i="1">
                              <a:solidFill>
                                <a:srgbClr val="000000"/>
                              </a:solidFill>
                              <a:latin typeface="Cambria Math"/>
                            </a:rPr>
                            <m:t>𝐷</m:t>
                          </m:r>
                        </m:e>
                        <m:sub>
                          <m:r>
                            <a:rPr lang="en-US" i="1">
                              <a:solidFill>
                                <a:srgbClr val="000000"/>
                              </a:solidFill>
                              <a:latin typeface="Cambria Math"/>
                            </a:rPr>
                            <m:t>𝑇𝑥𝑅𝑥</m:t>
                          </m:r>
                        </m:sub>
                      </m:sSub>
                      <m:r>
                        <a:rPr lang="en-US" i="1">
                          <a:solidFill>
                            <a:srgbClr val="000000"/>
                          </a:solidFill>
                          <a:latin typeface="Cambria Math"/>
                        </a:rPr>
                        <m:t>+</m:t>
                      </m:r>
                    </m:oMath>
                  </m:oMathPara>
                </a14:m>
                <a:endParaRPr lang="en-US" i="1" dirty="0">
                  <a:solidFill>
                    <a:srgbClr val="000000"/>
                  </a:solidFill>
                  <a:latin typeface="Cambria Math"/>
                </a:endParaRPr>
              </a:p>
              <a:p>
                <a:pPr lvl="0" algn="l">
                  <a:lnSpc>
                    <a:spcPct val="150000"/>
                  </a:lnSpc>
                </a:pPr>
                <a:r>
                  <a:rPr lang="en-US" dirty="0">
                    <a:solidFill>
                      <a:srgbClr val="000000"/>
                    </a:solidFill>
                  </a:rPr>
                  <a:t>        </a:t>
                </a:r>
                <a14:m>
                  <m:oMath xmlns:m="http://schemas.openxmlformats.org/officeDocument/2006/math">
                    <m:sSub>
                      <m:sSubPr>
                        <m:ctrlPr>
                          <a:rPr lang="en-US" i="1">
                            <a:solidFill>
                              <a:srgbClr val="000000"/>
                            </a:solidFill>
                            <a:latin typeface="Cambria Math" charset="0"/>
                          </a:rPr>
                        </m:ctrlPr>
                      </m:sSubPr>
                      <m:e>
                        <m:r>
                          <a:rPr lang="en-US" i="1">
                            <a:solidFill>
                              <a:srgbClr val="000000"/>
                            </a:solidFill>
                            <a:latin typeface="Cambria Math"/>
                          </a:rPr>
                          <m:t> </m:t>
                        </m:r>
                        <m:r>
                          <a:rPr lang="en-US" i="1">
                            <a:solidFill>
                              <a:srgbClr val="000000"/>
                            </a:solidFill>
                            <a:latin typeface="Cambria Math"/>
                          </a:rPr>
                          <m:t>𝑃</m:t>
                        </m:r>
                      </m:e>
                      <m:sub>
                        <m:r>
                          <a:rPr lang="en-US" i="1">
                            <a:solidFill>
                              <a:srgbClr val="000000"/>
                            </a:solidFill>
                            <a:latin typeface="Cambria Math"/>
                          </a:rPr>
                          <m:t>𝑐𝑠𝑚𝑎</m:t>
                        </m:r>
                      </m:sub>
                    </m:sSub>
                    <m:sSub>
                      <m:sSubPr>
                        <m:ctrlPr>
                          <a:rPr lang="en-US" i="1">
                            <a:solidFill>
                              <a:srgbClr val="000000"/>
                            </a:solidFill>
                            <a:latin typeface="Cambria Math" charset="0"/>
                          </a:rPr>
                        </m:ctrlPr>
                      </m:sSubPr>
                      <m:e>
                        <m:r>
                          <a:rPr lang="en-US" i="1">
                            <a:solidFill>
                              <a:srgbClr val="000000"/>
                            </a:solidFill>
                            <a:latin typeface="Cambria Math"/>
                          </a:rPr>
                          <m:t>𝐷</m:t>
                        </m:r>
                      </m:e>
                      <m:sub>
                        <m:r>
                          <a:rPr lang="en-US" i="1">
                            <a:solidFill>
                              <a:srgbClr val="000000"/>
                            </a:solidFill>
                            <a:latin typeface="Cambria Math"/>
                          </a:rPr>
                          <m:t>𝑐𝑠𝑚𝑎</m:t>
                        </m:r>
                        <m:r>
                          <a:rPr lang="en-US" b="0" i="1" smtClean="0">
                            <a:solidFill>
                              <a:srgbClr val="000000"/>
                            </a:solidFill>
                            <a:latin typeface="Cambria Math"/>
                          </a:rPr>
                          <m:t>2</m:t>
                        </m:r>
                      </m:sub>
                    </m:sSub>
                    <m:r>
                      <a:rPr lang="en-US" i="1">
                        <a:solidFill>
                          <a:srgbClr val="000000"/>
                        </a:solidFill>
                        <a:latin typeface="Cambria Math"/>
                      </a:rPr>
                      <m:t>+</m:t>
                    </m:r>
                    <m:sSub>
                      <m:sSubPr>
                        <m:ctrlPr>
                          <a:rPr lang="en-US" i="1">
                            <a:solidFill>
                              <a:srgbClr val="000000"/>
                            </a:solidFill>
                            <a:latin typeface="Cambria Math" charset="0"/>
                          </a:rPr>
                        </m:ctrlPr>
                      </m:sSubPr>
                      <m:e>
                        <m:r>
                          <a:rPr lang="en-US" i="1">
                            <a:solidFill>
                              <a:srgbClr val="000000"/>
                            </a:solidFill>
                            <a:latin typeface="Cambria Math"/>
                          </a:rPr>
                          <m:t>𝑃</m:t>
                        </m:r>
                      </m:e>
                      <m:sub>
                        <m:r>
                          <a:rPr lang="en-US" b="0" i="1" smtClean="0">
                            <a:solidFill>
                              <a:srgbClr val="000000"/>
                            </a:solidFill>
                            <a:latin typeface="Cambria Math"/>
                          </a:rPr>
                          <m:t>𝑅</m:t>
                        </m:r>
                        <m:r>
                          <a:rPr lang="en-US" i="1">
                            <a:solidFill>
                              <a:srgbClr val="000000"/>
                            </a:solidFill>
                            <a:latin typeface="Cambria Math"/>
                          </a:rPr>
                          <m:t>𝑥</m:t>
                        </m:r>
                      </m:sub>
                    </m:sSub>
                    <m:sSub>
                      <m:sSubPr>
                        <m:ctrlPr>
                          <a:rPr lang="en-US" i="1">
                            <a:solidFill>
                              <a:srgbClr val="000000"/>
                            </a:solidFill>
                            <a:latin typeface="Cambria Math" charset="0"/>
                          </a:rPr>
                        </m:ctrlPr>
                      </m:sSubPr>
                      <m:e>
                        <m:r>
                          <a:rPr lang="en-US" i="1">
                            <a:solidFill>
                              <a:srgbClr val="000000"/>
                            </a:solidFill>
                            <a:latin typeface="Cambria Math"/>
                          </a:rPr>
                          <m:t>𝐷</m:t>
                        </m:r>
                      </m:e>
                      <m:sub>
                        <m:r>
                          <a:rPr lang="en-US" b="0" i="1" smtClean="0">
                            <a:solidFill>
                              <a:srgbClr val="000000"/>
                            </a:solidFill>
                            <a:latin typeface="Cambria Math"/>
                          </a:rPr>
                          <m:t>𝑅</m:t>
                        </m:r>
                        <m:r>
                          <a:rPr lang="en-US" i="1">
                            <a:solidFill>
                              <a:srgbClr val="000000"/>
                            </a:solidFill>
                            <a:latin typeface="Cambria Math"/>
                          </a:rPr>
                          <m:t>𝑥</m:t>
                        </m:r>
                      </m:sub>
                    </m:sSub>
                    <m:sSub>
                      <m:sSubPr>
                        <m:ctrlPr>
                          <a:rPr lang="en-US" i="1">
                            <a:solidFill>
                              <a:srgbClr val="000000"/>
                            </a:solidFill>
                            <a:latin typeface="Cambria Math" charset="0"/>
                          </a:rPr>
                        </m:ctrlPr>
                      </m:sSubPr>
                      <m:e>
                        <m:r>
                          <a:rPr lang="en-US" i="1">
                            <a:solidFill>
                              <a:srgbClr val="000000"/>
                            </a:solidFill>
                            <a:latin typeface="Cambria Math"/>
                          </a:rPr>
                          <m:t>(</m:t>
                        </m:r>
                        <m:r>
                          <a:rPr lang="en-US" i="1">
                            <a:solidFill>
                              <a:srgbClr val="000000"/>
                            </a:solidFill>
                            <a:latin typeface="Cambria Math"/>
                          </a:rPr>
                          <m:t>𝐿</m:t>
                        </m:r>
                      </m:e>
                      <m:sub>
                        <m:r>
                          <a:rPr lang="en-US" i="1">
                            <a:solidFill>
                              <a:srgbClr val="000000"/>
                            </a:solidFill>
                            <a:latin typeface="Cambria Math"/>
                          </a:rPr>
                          <m:t>𝐷𝑎𝑡</m:t>
                        </m:r>
                        <m:r>
                          <a:rPr lang="en-US" i="1">
                            <a:solidFill>
                              <a:srgbClr val="000000"/>
                            </a:solidFill>
                            <a:latin typeface="Cambria Math"/>
                          </a:rPr>
                          <m:t>−</m:t>
                        </m:r>
                        <m:r>
                          <a:rPr lang="en-US" i="1">
                            <a:solidFill>
                              <a:srgbClr val="000000"/>
                            </a:solidFill>
                            <a:latin typeface="Cambria Math"/>
                          </a:rPr>
                          <m:t>𝑅𝑒𝑞</m:t>
                        </m:r>
                      </m:sub>
                    </m:sSub>
                    <m:r>
                      <a:rPr lang="en-US" i="1">
                        <a:solidFill>
                          <a:srgbClr val="000000"/>
                        </a:solidFill>
                        <a:latin typeface="Cambria Math"/>
                      </a:rPr>
                      <m:t>+</m:t>
                    </m:r>
                    <m:sSub>
                      <m:sSubPr>
                        <m:ctrlPr>
                          <a:rPr lang="en-US" i="1">
                            <a:solidFill>
                              <a:srgbClr val="000000"/>
                            </a:solidFill>
                            <a:latin typeface="Cambria Math" charset="0"/>
                          </a:rPr>
                        </m:ctrlPr>
                      </m:sSubPr>
                      <m:e>
                        <m:r>
                          <a:rPr lang="en-US" i="1">
                            <a:solidFill>
                              <a:srgbClr val="000000"/>
                            </a:solidFill>
                            <a:latin typeface="Cambria Math"/>
                          </a:rPr>
                          <m:t>𝐿</m:t>
                        </m:r>
                      </m:e>
                      <m:sub>
                        <m:r>
                          <a:rPr lang="en-US" i="1">
                            <a:solidFill>
                              <a:srgbClr val="000000"/>
                            </a:solidFill>
                            <a:latin typeface="Cambria Math"/>
                          </a:rPr>
                          <m:t>𝐴𝑐𝑘</m:t>
                        </m:r>
                      </m:sub>
                    </m:sSub>
                    <m:r>
                      <a:rPr lang="en-US" i="1">
                        <a:solidFill>
                          <a:srgbClr val="000000"/>
                        </a:solidFill>
                        <a:latin typeface="Cambria Math"/>
                      </a:rPr>
                      <m:t>)+</m:t>
                    </m:r>
                  </m:oMath>
                </a14:m>
                <a:endParaRPr lang="en-US" i="1" dirty="0">
                  <a:solidFill>
                    <a:srgbClr val="000000"/>
                  </a:solidFill>
                  <a:latin typeface="Cambria Math"/>
                </a:endParaRPr>
              </a:p>
              <a:p>
                <a:pPr lvl="0" algn="l">
                  <a:lnSpc>
                    <a:spcPct val="150000"/>
                  </a:lnSpc>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charset="0"/>
                            </a:rPr>
                          </m:ctrlPr>
                        </m:sSubPr>
                        <m:e>
                          <m:r>
                            <a:rPr lang="en-US" i="1">
                              <a:solidFill>
                                <a:srgbClr val="000000"/>
                              </a:solidFill>
                              <a:latin typeface="Cambria Math"/>
                            </a:rPr>
                            <m:t>           </m:t>
                          </m:r>
                          <m:r>
                            <a:rPr lang="en-US" i="1">
                              <a:solidFill>
                                <a:srgbClr val="000000"/>
                              </a:solidFill>
                              <a:latin typeface="Cambria Math"/>
                            </a:rPr>
                            <m:t>𝑃</m:t>
                          </m:r>
                        </m:e>
                        <m:sub>
                          <m:r>
                            <a:rPr lang="en-US" b="0" i="1" smtClean="0">
                              <a:solidFill>
                                <a:srgbClr val="000000"/>
                              </a:solidFill>
                              <a:latin typeface="Cambria Math"/>
                            </a:rPr>
                            <m:t>𝑇</m:t>
                          </m:r>
                          <m:r>
                            <a:rPr lang="en-US" i="1">
                              <a:solidFill>
                                <a:srgbClr val="000000"/>
                              </a:solidFill>
                              <a:latin typeface="Cambria Math"/>
                            </a:rPr>
                            <m:t>𝑥</m:t>
                          </m:r>
                        </m:sub>
                      </m:sSub>
                      <m:sSub>
                        <m:sSubPr>
                          <m:ctrlPr>
                            <a:rPr lang="en-US" i="1">
                              <a:solidFill>
                                <a:srgbClr val="000000"/>
                              </a:solidFill>
                              <a:latin typeface="Cambria Math" charset="0"/>
                            </a:rPr>
                          </m:ctrlPr>
                        </m:sSubPr>
                        <m:e>
                          <m:r>
                            <a:rPr lang="en-US" i="1">
                              <a:solidFill>
                                <a:srgbClr val="000000"/>
                              </a:solidFill>
                              <a:latin typeface="Cambria Math"/>
                            </a:rPr>
                            <m:t>𝐷</m:t>
                          </m:r>
                        </m:e>
                        <m:sub>
                          <m:r>
                            <a:rPr lang="en-US" b="0" i="1" smtClean="0">
                              <a:solidFill>
                                <a:srgbClr val="000000"/>
                              </a:solidFill>
                              <a:latin typeface="Cambria Math"/>
                            </a:rPr>
                            <m:t>𝑇</m:t>
                          </m:r>
                          <m:r>
                            <a:rPr lang="en-US" i="1">
                              <a:solidFill>
                                <a:srgbClr val="000000"/>
                              </a:solidFill>
                              <a:latin typeface="Cambria Math"/>
                            </a:rPr>
                            <m:t>𝑥</m:t>
                          </m:r>
                        </m:sub>
                      </m:sSub>
                      <m:r>
                        <a:rPr lang="en-US" i="1">
                          <a:solidFill>
                            <a:srgbClr val="000000"/>
                          </a:solidFill>
                          <a:latin typeface="Cambria Math"/>
                        </a:rPr>
                        <m:t>(</m:t>
                      </m:r>
                      <m:sSub>
                        <m:sSubPr>
                          <m:ctrlPr>
                            <a:rPr lang="en-US" i="1">
                              <a:solidFill>
                                <a:srgbClr val="000000"/>
                              </a:solidFill>
                              <a:latin typeface="Cambria Math" charset="0"/>
                            </a:rPr>
                          </m:ctrlPr>
                        </m:sSubPr>
                        <m:e>
                          <m:r>
                            <a:rPr lang="en-US" i="1">
                              <a:solidFill>
                                <a:srgbClr val="000000"/>
                              </a:solidFill>
                              <a:latin typeface="Cambria Math"/>
                            </a:rPr>
                            <m:t>𝐿</m:t>
                          </m:r>
                        </m:e>
                        <m:sub>
                          <m:r>
                            <a:rPr lang="en-US" i="1">
                              <a:solidFill>
                                <a:srgbClr val="000000"/>
                              </a:solidFill>
                              <a:latin typeface="Cambria Math"/>
                            </a:rPr>
                            <m:t>𝐵𝑒𝑎𝑐𝑜𝑛</m:t>
                          </m:r>
                        </m:sub>
                      </m:sSub>
                      <m:r>
                        <a:rPr lang="en-US" i="1">
                          <a:solidFill>
                            <a:srgbClr val="000000"/>
                          </a:solidFill>
                          <a:latin typeface="Cambria Math"/>
                        </a:rPr>
                        <m:t>+</m:t>
                      </m:r>
                      <m:sSub>
                        <m:sSubPr>
                          <m:ctrlPr>
                            <a:rPr lang="en-US" i="1">
                              <a:solidFill>
                                <a:srgbClr val="000000"/>
                              </a:solidFill>
                              <a:latin typeface="Cambria Math" charset="0"/>
                            </a:rPr>
                          </m:ctrlPr>
                        </m:sSubPr>
                        <m:e>
                          <m:r>
                            <a:rPr lang="en-US" i="1">
                              <a:solidFill>
                                <a:srgbClr val="000000"/>
                              </a:solidFill>
                              <a:latin typeface="Cambria Math"/>
                            </a:rPr>
                            <m:t>𝐿</m:t>
                          </m:r>
                        </m:e>
                        <m:sub>
                          <m:r>
                            <a:rPr lang="en-US" i="1">
                              <a:solidFill>
                                <a:srgbClr val="000000"/>
                              </a:solidFill>
                              <a:latin typeface="Cambria Math"/>
                            </a:rPr>
                            <m:t>𝐴𝑐𝑘</m:t>
                          </m:r>
                        </m:sub>
                      </m:sSub>
                      <m:r>
                        <a:rPr lang="en-US" i="1">
                          <a:solidFill>
                            <a:srgbClr val="000000"/>
                          </a:solidFill>
                          <a:latin typeface="Cambria Math"/>
                        </a:rPr>
                        <m:t>+</m:t>
                      </m:r>
                      <m:sSub>
                        <m:sSubPr>
                          <m:ctrlPr>
                            <a:rPr lang="en-US" i="1">
                              <a:solidFill>
                                <a:srgbClr val="000000"/>
                              </a:solidFill>
                              <a:latin typeface="Cambria Math" charset="0"/>
                            </a:rPr>
                          </m:ctrlPr>
                        </m:sSubPr>
                        <m:e>
                          <m:r>
                            <a:rPr lang="en-US" i="1">
                              <a:solidFill>
                                <a:srgbClr val="000000"/>
                              </a:solidFill>
                              <a:latin typeface="Cambria Math"/>
                            </a:rPr>
                            <m:t>𝐿</m:t>
                          </m:r>
                        </m:e>
                        <m:sub>
                          <m:r>
                            <a:rPr lang="en-US" i="1">
                              <a:solidFill>
                                <a:srgbClr val="000000"/>
                              </a:solidFill>
                              <a:latin typeface="Cambria Math"/>
                            </a:rPr>
                            <m:t>𝐷𝑎𝑡𝑎</m:t>
                          </m:r>
                        </m:sub>
                      </m:sSub>
                      <m:r>
                        <a:rPr lang="en-US" i="1">
                          <a:solidFill>
                            <a:srgbClr val="000000"/>
                          </a:solidFill>
                          <a:latin typeface="Cambria Math"/>
                        </a:rPr>
                        <m:t>)</m:t>
                      </m:r>
                    </m:oMath>
                  </m:oMathPara>
                </a14:m>
                <a:endParaRPr lang="en-US" sz="1000" dirty="0" smtClean="0">
                  <a:latin typeface="+mn-lt"/>
                  <a:ea typeface="+mn-ea"/>
                </a:endParaRPr>
              </a:p>
              <a:p>
                <a:pPr algn="l">
                  <a:lnSpc>
                    <a:spcPct val="150000"/>
                  </a:lnSpc>
                </a:pPr>
                <a:r>
                  <a:rPr lang="en-US" sz="1100" dirty="0" smtClean="0"/>
                  <a:t>           (In </a:t>
                </a:r>
                <a:r>
                  <a:rPr lang="en-US" sz="1100" dirty="0"/>
                  <a:t>case of GTS, </a:t>
                </a:r>
                <a14:m>
                  <m:oMath xmlns:m="http://schemas.openxmlformats.org/officeDocument/2006/math">
                    <m:sSub>
                      <m:sSubPr>
                        <m:ctrlPr>
                          <a:rPr lang="en-US" sz="1100" i="1">
                            <a:latin typeface="Cambria Math" charset="0"/>
                          </a:rPr>
                        </m:ctrlPr>
                      </m:sSubPr>
                      <m:e>
                        <m:r>
                          <a:rPr lang="en-US" sz="1100" i="1">
                            <a:latin typeface="Cambria Math"/>
                          </a:rPr>
                          <m:t>𝑃</m:t>
                        </m:r>
                      </m:e>
                      <m:sub>
                        <m:r>
                          <a:rPr lang="en-US" sz="1100" i="1">
                            <a:latin typeface="Cambria Math"/>
                          </a:rPr>
                          <m:t>𝑐𝑠𝑚𝑎</m:t>
                        </m:r>
                      </m:sub>
                    </m:sSub>
                    <m:r>
                      <a:rPr lang="en-US" sz="1100" i="1">
                        <a:latin typeface="Cambria Math"/>
                      </a:rPr>
                      <m:t>=0</m:t>
                    </m:r>
                    <m:r>
                      <a:rPr lang="en-US" sz="1100" b="0" i="1" smtClean="0">
                        <a:latin typeface="Cambria Math"/>
                      </a:rPr>
                      <m:t>)</m:t>
                    </m:r>
                  </m:oMath>
                </a14:m>
                <a:endParaRPr lang="en-US" sz="1100" dirty="0"/>
              </a:p>
              <a:p>
                <a:pPr lvl="0" algn="l">
                  <a:lnSpc>
                    <a:spcPct val="150000"/>
                  </a:lnSpc>
                </a:pPr>
                <a:endParaRPr lang="en-US" sz="1000" dirty="0" err="1" smtClean="0">
                  <a:latin typeface="+mn-lt"/>
                  <a:ea typeface="+mn-ea"/>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3276600" y="2119338"/>
                <a:ext cx="4967516" cy="2836033"/>
              </a:xfrm>
              <a:prstGeom prst="rect">
                <a:avLst/>
              </a:prstGeom>
              <a:blipFill rotWithShape="1">
                <a:blip r:embed="rId2"/>
                <a:stretch>
                  <a:fillRect l="-123"/>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450616" y="5410200"/>
                <a:ext cx="8540984" cy="814069"/>
              </a:xfrm>
              <a:prstGeom prst="rect">
                <a:avLst/>
              </a:prstGeom>
              <a:noFill/>
            </p:spPr>
            <p:txBody>
              <a:bodyPr wrap="square" rtlCol="0">
                <a:spAutoFit/>
              </a:bodyPr>
              <a:lstStyle/>
              <a:p>
                <a:pPr algn="l"/>
                <a14:m>
                  <m:oMath xmlns:m="http://schemas.openxmlformats.org/officeDocument/2006/math">
                    <m:sSub>
                      <m:sSubPr>
                        <m:ctrlPr>
                          <a:rPr lang="en-US" sz="1600" i="1" smtClean="0">
                            <a:solidFill>
                              <a:srgbClr val="000000"/>
                            </a:solidFill>
                            <a:latin typeface="Cambria Math" charset="0"/>
                            <a:ea typeface="+mn-ea"/>
                          </a:rPr>
                        </m:ctrlPr>
                      </m:sSubPr>
                      <m:e>
                        <m:r>
                          <a:rPr lang="en-US" sz="1600" i="1">
                            <a:solidFill>
                              <a:srgbClr val="000000"/>
                            </a:solidFill>
                            <a:latin typeface="Cambria Math"/>
                            <a:ea typeface="+mn-ea"/>
                          </a:rPr>
                          <m:t>𝑃</m:t>
                        </m:r>
                      </m:e>
                      <m:sub>
                        <m:r>
                          <a:rPr lang="en-US" sz="1600" i="1">
                            <a:solidFill>
                              <a:srgbClr val="000000"/>
                            </a:solidFill>
                            <a:latin typeface="Cambria Math"/>
                            <a:ea typeface="+mn-ea"/>
                          </a:rPr>
                          <m:t>𝑤𝑢</m:t>
                        </m:r>
                      </m:sub>
                    </m:sSub>
                    <m:sSub>
                      <m:sSubPr>
                        <m:ctrlPr>
                          <a:rPr lang="en-US" sz="1600" i="1">
                            <a:solidFill>
                              <a:srgbClr val="000000"/>
                            </a:solidFill>
                            <a:latin typeface="Cambria Math" charset="0"/>
                            <a:ea typeface="+mn-ea"/>
                          </a:rPr>
                        </m:ctrlPr>
                      </m:sSubPr>
                      <m:e>
                        <m:r>
                          <a:rPr lang="en-US" sz="1600" i="1">
                            <a:solidFill>
                              <a:srgbClr val="000000"/>
                            </a:solidFill>
                            <a:latin typeface="Cambria Math"/>
                            <a:ea typeface="+mn-ea"/>
                          </a:rPr>
                          <m:t>𝐷</m:t>
                        </m:r>
                      </m:e>
                      <m:sub>
                        <m:r>
                          <a:rPr lang="en-US" sz="1600" i="1">
                            <a:solidFill>
                              <a:srgbClr val="000000"/>
                            </a:solidFill>
                            <a:latin typeface="Cambria Math"/>
                            <a:ea typeface="+mn-ea"/>
                          </a:rPr>
                          <m:t>𝑤𝑢</m:t>
                        </m:r>
                      </m:sub>
                    </m:sSub>
                  </m:oMath>
                </a14:m>
                <a:r>
                  <a:rPr lang="en-US" sz="1100" dirty="0" smtClean="0">
                    <a:latin typeface="+mn-lt"/>
                    <a:ea typeface="+mn-ea"/>
                  </a:rPr>
                  <a:t>= Wake up energy, </a:t>
                </a:r>
                <a14:m>
                  <m:oMath xmlns:m="http://schemas.openxmlformats.org/officeDocument/2006/math">
                    <m:sSub>
                      <m:sSubPr>
                        <m:ctrlPr>
                          <a:rPr lang="en-US" sz="1600" i="1">
                            <a:solidFill>
                              <a:srgbClr val="000000"/>
                            </a:solidFill>
                            <a:latin typeface="Cambria Math" charset="0"/>
                            <a:ea typeface="+mn-ea"/>
                          </a:rPr>
                        </m:ctrlPr>
                      </m:sSubPr>
                      <m:e>
                        <m:r>
                          <a:rPr lang="en-US" sz="1600" i="1">
                            <a:solidFill>
                              <a:srgbClr val="000000"/>
                            </a:solidFill>
                            <a:latin typeface="Cambria Math"/>
                            <a:ea typeface="+mn-ea"/>
                          </a:rPr>
                          <m:t>𝑃</m:t>
                        </m:r>
                      </m:e>
                      <m:sub>
                        <m:r>
                          <a:rPr lang="en-US" sz="1600" i="1">
                            <a:solidFill>
                              <a:srgbClr val="000000"/>
                            </a:solidFill>
                            <a:latin typeface="Cambria Math"/>
                            <a:ea typeface="+mn-ea"/>
                          </a:rPr>
                          <m:t>𝑚𝑐𝑢</m:t>
                        </m:r>
                        <m:r>
                          <a:rPr lang="en-US" sz="1600" i="1">
                            <a:solidFill>
                              <a:srgbClr val="000000"/>
                            </a:solidFill>
                            <a:latin typeface="Cambria Math"/>
                            <a:ea typeface="+mn-ea"/>
                          </a:rPr>
                          <m:t>1</m:t>
                        </m:r>
                      </m:sub>
                    </m:sSub>
                    <m:sSub>
                      <m:sSubPr>
                        <m:ctrlPr>
                          <a:rPr lang="en-US" sz="1600" i="1">
                            <a:solidFill>
                              <a:srgbClr val="000000"/>
                            </a:solidFill>
                            <a:latin typeface="Cambria Math" charset="0"/>
                            <a:ea typeface="+mn-ea"/>
                          </a:rPr>
                        </m:ctrlPr>
                      </m:sSubPr>
                      <m:e>
                        <m:r>
                          <a:rPr lang="en-US" sz="1600" i="1">
                            <a:solidFill>
                              <a:srgbClr val="000000"/>
                            </a:solidFill>
                            <a:latin typeface="Cambria Math"/>
                            <a:ea typeface="+mn-ea"/>
                          </a:rPr>
                          <m:t>𝐷</m:t>
                        </m:r>
                      </m:e>
                      <m:sub>
                        <m:r>
                          <a:rPr lang="en-US" sz="1600" i="1">
                            <a:solidFill>
                              <a:srgbClr val="000000"/>
                            </a:solidFill>
                            <a:latin typeface="Cambria Math"/>
                            <a:ea typeface="+mn-ea"/>
                          </a:rPr>
                          <m:t>𝑚𝑐𝑢</m:t>
                        </m:r>
                        <m:r>
                          <a:rPr lang="en-US" sz="1600" i="1">
                            <a:solidFill>
                              <a:srgbClr val="000000"/>
                            </a:solidFill>
                            <a:latin typeface="Cambria Math"/>
                            <a:ea typeface="+mn-ea"/>
                          </a:rPr>
                          <m:t>1</m:t>
                        </m:r>
                      </m:sub>
                    </m:sSub>
                  </m:oMath>
                </a14:m>
                <a:r>
                  <a:rPr lang="en-US" sz="1100" dirty="0" smtClean="0">
                    <a:latin typeface="+mn-lt"/>
                    <a:ea typeface="+mn-ea"/>
                  </a:rPr>
                  <a:t>= </a:t>
                </a:r>
                <a:r>
                  <a:rPr lang="en-US" sz="1100" dirty="0">
                    <a:latin typeface="+mn-lt"/>
                    <a:ea typeface="+mn-ea"/>
                  </a:rPr>
                  <a:t>P</a:t>
                </a:r>
                <a:r>
                  <a:rPr lang="en-US" sz="1100" dirty="0" smtClean="0">
                    <a:latin typeface="+mn-lt"/>
                    <a:ea typeface="+mn-ea"/>
                  </a:rPr>
                  <a:t>re-processing energy, </a:t>
                </a:r>
                <a14:m>
                  <m:oMath xmlns:m="http://schemas.openxmlformats.org/officeDocument/2006/math">
                    <m:sSub>
                      <m:sSubPr>
                        <m:ctrlPr>
                          <a:rPr lang="en-US" sz="1600" i="1">
                            <a:solidFill>
                              <a:srgbClr val="000000"/>
                            </a:solidFill>
                            <a:latin typeface="Cambria Math" charset="0"/>
                            <a:ea typeface="+mn-ea"/>
                          </a:rPr>
                        </m:ctrlPr>
                      </m:sSubPr>
                      <m:e>
                        <m:r>
                          <a:rPr lang="en-US" sz="1600" i="1">
                            <a:solidFill>
                              <a:srgbClr val="000000"/>
                            </a:solidFill>
                            <a:latin typeface="Cambria Math"/>
                            <a:ea typeface="+mn-ea"/>
                          </a:rPr>
                          <m:t>𝑃</m:t>
                        </m:r>
                      </m:e>
                      <m:sub>
                        <m:r>
                          <a:rPr lang="en-US" sz="1600" i="1">
                            <a:solidFill>
                              <a:srgbClr val="000000"/>
                            </a:solidFill>
                            <a:latin typeface="Cambria Math"/>
                            <a:ea typeface="+mn-ea"/>
                          </a:rPr>
                          <m:t>𝑚𝑐𝑢</m:t>
                        </m:r>
                        <m:r>
                          <a:rPr lang="en-US" sz="1600" b="0" i="1" smtClean="0">
                            <a:solidFill>
                              <a:srgbClr val="000000"/>
                            </a:solidFill>
                            <a:latin typeface="Cambria Math"/>
                            <a:ea typeface="+mn-ea"/>
                          </a:rPr>
                          <m:t>2</m:t>
                        </m:r>
                      </m:sub>
                    </m:sSub>
                    <m:sSub>
                      <m:sSubPr>
                        <m:ctrlPr>
                          <a:rPr lang="en-US" sz="1600" i="1">
                            <a:solidFill>
                              <a:srgbClr val="000000"/>
                            </a:solidFill>
                            <a:latin typeface="Cambria Math" charset="0"/>
                            <a:ea typeface="+mn-ea"/>
                          </a:rPr>
                        </m:ctrlPr>
                      </m:sSubPr>
                      <m:e>
                        <m:r>
                          <a:rPr lang="en-US" sz="1600" i="1">
                            <a:solidFill>
                              <a:srgbClr val="000000"/>
                            </a:solidFill>
                            <a:latin typeface="Cambria Math"/>
                            <a:ea typeface="+mn-ea"/>
                          </a:rPr>
                          <m:t>𝐷</m:t>
                        </m:r>
                      </m:e>
                      <m:sub>
                        <m:r>
                          <a:rPr lang="en-US" sz="1600" i="1">
                            <a:solidFill>
                              <a:srgbClr val="000000"/>
                            </a:solidFill>
                            <a:latin typeface="Cambria Math"/>
                            <a:ea typeface="+mn-ea"/>
                          </a:rPr>
                          <m:t>𝑚𝑐𝑢</m:t>
                        </m:r>
                        <m:r>
                          <a:rPr lang="en-US" sz="1600" b="0" i="1" smtClean="0">
                            <a:solidFill>
                              <a:srgbClr val="000000"/>
                            </a:solidFill>
                            <a:latin typeface="Cambria Math"/>
                            <a:ea typeface="+mn-ea"/>
                          </a:rPr>
                          <m:t>2</m:t>
                        </m:r>
                      </m:sub>
                    </m:sSub>
                  </m:oMath>
                </a14:m>
                <a:r>
                  <a:rPr lang="en-US" sz="1100" dirty="0">
                    <a:solidFill>
                      <a:srgbClr val="000000"/>
                    </a:solidFill>
                    <a:latin typeface="Arial"/>
                    <a:ea typeface="맑은 고딕"/>
                  </a:rPr>
                  <a:t>= </a:t>
                </a:r>
                <a:r>
                  <a:rPr lang="en-US" sz="1100" dirty="0" smtClean="0">
                    <a:solidFill>
                      <a:srgbClr val="000000"/>
                    </a:solidFill>
                    <a:latin typeface="Arial"/>
                    <a:ea typeface="맑은 고딕"/>
                  </a:rPr>
                  <a:t>Post-processing energy</a:t>
                </a:r>
              </a:p>
              <a:p>
                <a:pPr algn="l"/>
                <a14:m>
                  <m:oMath xmlns:m="http://schemas.openxmlformats.org/officeDocument/2006/math">
                    <m:sSub>
                      <m:sSubPr>
                        <m:ctrlPr>
                          <a:rPr lang="en-US" sz="1600" i="1">
                            <a:solidFill>
                              <a:srgbClr val="000000"/>
                            </a:solidFill>
                            <a:latin typeface="Cambria Math" charset="0"/>
                            <a:ea typeface="+mn-ea"/>
                          </a:rPr>
                        </m:ctrlPr>
                      </m:sSubPr>
                      <m:e>
                        <m:r>
                          <a:rPr lang="en-US" sz="1600" i="1">
                            <a:solidFill>
                              <a:srgbClr val="000000"/>
                            </a:solidFill>
                            <a:latin typeface="Cambria Math"/>
                            <a:ea typeface="+mn-ea"/>
                          </a:rPr>
                          <m:t>𝑃</m:t>
                        </m:r>
                      </m:e>
                      <m:sub>
                        <m:r>
                          <a:rPr lang="en-US" sz="1600" i="1">
                            <a:solidFill>
                              <a:srgbClr val="000000"/>
                            </a:solidFill>
                            <a:latin typeface="Cambria Math"/>
                            <a:ea typeface="+mn-ea"/>
                          </a:rPr>
                          <m:t>𝑐𝑠𝑚𝑎</m:t>
                        </m:r>
                      </m:sub>
                    </m:sSub>
                    <m:sSub>
                      <m:sSubPr>
                        <m:ctrlPr>
                          <a:rPr lang="en-US" sz="1600" i="1">
                            <a:solidFill>
                              <a:srgbClr val="000000"/>
                            </a:solidFill>
                            <a:latin typeface="Cambria Math" charset="0"/>
                            <a:ea typeface="+mn-ea"/>
                          </a:rPr>
                        </m:ctrlPr>
                      </m:sSubPr>
                      <m:e>
                        <m:r>
                          <a:rPr lang="en-US" sz="1600" i="1">
                            <a:solidFill>
                              <a:srgbClr val="000000"/>
                            </a:solidFill>
                            <a:latin typeface="Cambria Math"/>
                            <a:ea typeface="+mn-ea"/>
                          </a:rPr>
                          <m:t>𝐷</m:t>
                        </m:r>
                      </m:e>
                      <m:sub>
                        <m:r>
                          <a:rPr lang="en-US" sz="1600" i="1">
                            <a:solidFill>
                              <a:srgbClr val="000000"/>
                            </a:solidFill>
                            <a:latin typeface="Cambria Math"/>
                            <a:ea typeface="+mn-ea"/>
                          </a:rPr>
                          <m:t>𝑐𝑠𝑚𝑎</m:t>
                        </m:r>
                      </m:sub>
                    </m:sSub>
                  </m:oMath>
                </a14:m>
                <a:r>
                  <a:rPr lang="en-US" sz="1100" dirty="0" smtClean="0">
                    <a:latin typeface="+mn-lt"/>
                    <a:ea typeface="+mn-ea"/>
                  </a:rPr>
                  <a:t>=Energy associated with channel access in CAP, </a:t>
                </a:r>
                <a14:m>
                  <m:oMath xmlns:m="http://schemas.openxmlformats.org/officeDocument/2006/math">
                    <m:sSub>
                      <m:sSubPr>
                        <m:ctrlPr>
                          <a:rPr lang="en-US" sz="1600" i="1">
                            <a:solidFill>
                              <a:srgbClr val="000000"/>
                            </a:solidFill>
                            <a:latin typeface="Cambria Math" charset="0"/>
                          </a:rPr>
                        </m:ctrlPr>
                      </m:sSubPr>
                      <m:e>
                        <m:r>
                          <a:rPr lang="en-US" sz="1600" i="1">
                            <a:solidFill>
                              <a:srgbClr val="000000"/>
                            </a:solidFill>
                            <a:latin typeface="Cambria Math"/>
                          </a:rPr>
                          <m:t>𝑃</m:t>
                        </m:r>
                      </m:e>
                      <m:sub>
                        <m:r>
                          <a:rPr lang="en-US" sz="1600" i="1">
                            <a:solidFill>
                              <a:srgbClr val="000000"/>
                            </a:solidFill>
                            <a:latin typeface="Cambria Math"/>
                          </a:rPr>
                          <m:t>𝑇𝑥</m:t>
                        </m:r>
                      </m:sub>
                    </m:sSub>
                    <m:sSub>
                      <m:sSubPr>
                        <m:ctrlPr>
                          <a:rPr lang="en-US" sz="1600" i="1">
                            <a:latin typeface="Cambria Math" charset="0"/>
                          </a:rPr>
                        </m:ctrlPr>
                      </m:sSubPr>
                      <m:e>
                        <m:r>
                          <a:rPr lang="en-US" sz="1600" b="0" i="1" smtClean="0">
                            <a:latin typeface="Cambria Math"/>
                          </a:rPr>
                          <m:t>, </m:t>
                        </m:r>
                        <m:r>
                          <a:rPr lang="en-US" sz="1600" i="1">
                            <a:latin typeface="Cambria Math"/>
                          </a:rPr>
                          <m:t>𝑃</m:t>
                        </m:r>
                      </m:e>
                      <m:sub>
                        <m:r>
                          <a:rPr lang="en-US" sz="1600" i="1">
                            <a:latin typeface="Cambria Math"/>
                          </a:rPr>
                          <m:t>𝑅𝑥</m:t>
                        </m:r>
                      </m:sub>
                    </m:sSub>
                    <m:r>
                      <a:rPr lang="en-US" sz="1600" b="0" i="0" smtClean="0">
                        <a:solidFill>
                          <a:srgbClr val="000000"/>
                        </a:solidFill>
                        <a:latin typeface="Cambria Math"/>
                      </a:rPr>
                      <m:t>=</m:t>
                    </m:r>
                  </m:oMath>
                </a14:m>
                <a:r>
                  <a:rPr lang="en-US" sz="1100" dirty="0" smtClean="0">
                    <a:latin typeface="+mn-lt"/>
                    <a:ea typeface="+mn-ea"/>
                  </a:rPr>
                  <a:t>Transmitter Power,  Receiver Power</a:t>
                </a:r>
              </a:p>
              <a:p>
                <a:pPr algn="l"/>
                <a14:m>
                  <m:oMath xmlns:m="http://schemas.openxmlformats.org/officeDocument/2006/math">
                    <m:sSub>
                      <m:sSubPr>
                        <m:ctrlPr>
                          <a:rPr lang="en-US" sz="1600" i="1">
                            <a:solidFill>
                              <a:srgbClr val="000000"/>
                            </a:solidFill>
                            <a:latin typeface="Cambria Math" charset="0"/>
                            <a:ea typeface="+mn-ea"/>
                          </a:rPr>
                        </m:ctrlPr>
                      </m:sSubPr>
                      <m:e>
                        <m:r>
                          <a:rPr lang="en-US" sz="1600" i="1">
                            <a:solidFill>
                              <a:srgbClr val="000000"/>
                            </a:solidFill>
                            <a:latin typeface="Cambria Math"/>
                            <a:ea typeface="+mn-ea"/>
                          </a:rPr>
                          <m:t>𝐷</m:t>
                        </m:r>
                      </m:e>
                      <m:sub>
                        <m:r>
                          <a:rPr lang="en-US" sz="1600" i="1">
                            <a:solidFill>
                              <a:srgbClr val="000000"/>
                            </a:solidFill>
                            <a:latin typeface="Cambria Math"/>
                            <a:ea typeface="+mn-ea"/>
                          </a:rPr>
                          <m:t>𝑇𝑥</m:t>
                        </m:r>
                      </m:sub>
                    </m:sSub>
                  </m:oMath>
                </a14:m>
                <a:r>
                  <a:rPr lang="en-US" sz="1100" dirty="0" smtClean="0">
                    <a:latin typeface="+mn-lt"/>
                    <a:ea typeface="+mn-ea"/>
                  </a:rPr>
                  <a:t>, </a:t>
                </a:r>
                <a14:m>
                  <m:oMath xmlns:m="http://schemas.openxmlformats.org/officeDocument/2006/math">
                    <m:sSub>
                      <m:sSubPr>
                        <m:ctrlPr>
                          <a:rPr lang="en-US" sz="1600" i="1">
                            <a:solidFill>
                              <a:srgbClr val="000000"/>
                            </a:solidFill>
                            <a:latin typeface="Cambria Math" charset="0"/>
                            <a:ea typeface="+mn-ea"/>
                          </a:rPr>
                        </m:ctrlPr>
                      </m:sSubPr>
                      <m:e>
                        <m:r>
                          <a:rPr lang="en-US" sz="1600" i="1">
                            <a:solidFill>
                              <a:srgbClr val="000000"/>
                            </a:solidFill>
                            <a:latin typeface="Cambria Math"/>
                            <a:ea typeface="+mn-ea"/>
                          </a:rPr>
                          <m:t>𝐷</m:t>
                        </m:r>
                      </m:e>
                      <m:sub>
                        <m:r>
                          <a:rPr lang="en-US" sz="1600" b="0" i="1" smtClean="0">
                            <a:solidFill>
                              <a:srgbClr val="000000"/>
                            </a:solidFill>
                            <a:latin typeface="Cambria Math"/>
                            <a:ea typeface="+mn-ea"/>
                          </a:rPr>
                          <m:t>𝑅</m:t>
                        </m:r>
                        <m:r>
                          <a:rPr lang="en-US" sz="1600" i="1">
                            <a:solidFill>
                              <a:srgbClr val="000000"/>
                            </a:solidFill>
                            <a:latin typeface="Cambria Math"/>
                            <a:ea typeface="+mn-ea"/>
                          </a:rPr>
                          <m:t>𝑥</m:t>
                        </m:r>
                      </m:sub>
                    </m:sSub>
                  </m:oMath>
                </a14:m>
                <a:r>
                  <a:rPr lang="en-US" sz="1100" dirty="0" smtClean="0">
                    <a:latin typeface="+mn-lt"/>
                    <a:ea typeface="+mn-ea"/>
                  </a:rPr>
                  <a:t> Transmitter and receiver time in seconds/byte, </a:t>
                </a:r>
                <a14:m>
                  <m:oMath xmlns:m="http://schemas.openxmlformats.org/officeDocument/2006/math">
                    <m:sSub>
                      <m:sSubPr>
                        <m:ctrlPr>
                          <a:rPr lang="en-US" sz="1600" i="1">
                            <a:solidFill>
                              <a:srgbClr val="000000"/>
                            </a:solidFill>
                            <a:latin typeface="Cambria Math" charset="0"/>
                            <a:ea typeface="+mn-ea"/>
                          </a:rPr>
                        </m:ctrlPr>
                      </m:sSubPr>
                      <m:e>
                        <m:r>
                          <a:rPr lang="en-US" sz="1600" i="1">
                            <a:solidFill>
                              <a:srgbClr val="000000"/>
                            </a:solidFill>
                            <a:latin typeface="Cambria Math"/>
                            <a:ea typeface="+mn-ea"/>
                          </a:rPr>
                          <m:t>𝐿</m:t>
                        </m:r>
                      </m:e>
                      <m:sub>
                        <m:r>
                          <a:rPr lang="en-US" sz="1600" i="1">
                            <a:solidFill>
                              <a:srgbClr val="000000"/>
                            </a:solidFill>
                            <a:latin typeface="Cambria Math"/>
                            <a:ea typeface="+mn-ea"/>
                          </a:rPr>
                          <m:t>𝐷𝑎𝑡𝑎</m:t>
                        </m:r>
                      </m:sub>
                    </m:sSub>
                  </m:oMath>
                </a14:m>
                <a:r>
                  <a:rPr lang="en-US" sz="1100" dirty="0" smtClean="0">
                    <a:latin typeface="+mn-lt"/>
                    <a:ea typeface="+mn-ea"/>
                  </a:rPr>
                  <a:t>, </a:t>
                </a:r>
                <a14:m>
                  <m:oMath xmlns:m="http://schemas.openxmlformats.org/officeDocument/2006/math">
                    <m:sSub>
                      <m:sSubPr>
                        <m:ctrlPr>
                          <a:rPr lang="en-US" sz="1600" i="1">
                            <a:solidFill>
                              <a:srgbClr val="000000"/>
                            </a:solidFill>
                            <a:latin typeface="Cambria Math" charset="0"/>
                            <a:ea typeface="+mn-ea"/>
                          </a:rPr>
                        </m:ctrlPr>
                      </m:sSubPr>
                      <m:e>
                        <m:r>
                          <a:rPr lang="en-US" sz="1600" i="1">
                            <a:solidFill>
                              <a:srgbClr val="000000"/>
                            </a:solidFill>
                            <a:latin typeface="Cambria Math"/>
                            <a:ea typeface="+mn-ea"/>
                          </a:rPr>
                          <m:t>𝐿</m:t>
                        </m:r>
                      </m:e>
                      <m:sub>
                        <m:r>
                          <a:rPr lang="en-US" sz="1600" i="1">
                            <a:solidFill>
                              <a:srgbClr val="000000"/>
                            </a:solidFill>
                            <a:latin typeface="Cambria Math"/>
                            <a:ea typeface="+mn-ea"/>
                          </a:rPr>
                          <m:t>𝐵𝑒𝑎𝑐𝑜𝑛</m:t>
                        </m:r>
                      </m:sub>
                    </m:sSub>
                    <m:r>
                      <a:rPr lang="en-US" sz="1600" b="0" i="1" smtClean="0">
                        <a:solidFill>
                          <a:srgbClr val="000000"/>
                        </a:solidFill>
                        <a:latin typeface="Cambria Math"/>
                        <a:ea typeface="+mn-ea"/>
                      </a:rPr>
                      <m:t>,</m:t>
                    </m:r>
                    <m:sSub>
                      <m:sSubPr>
                        <m:ctrlPr>
                          <a:rPr lang="en-US" sz="1600" i="1">
                            <a:solidFill>
                              <a:srgbClr val="000000"/>
                            </a:solidFill>
                            <a:latin typeface="Cambria Math" charset="0"/>
                            <a:ea typeface="+mn-ea"/>
                          </a:rPr>
                        </m:ctrlPr>
                      </m:sSubPr>
                      <m:e>
                        <m:r>
                          <a:rPr lang="en-US" sz="1600" i="1">
                            <a:solidFill>
                              <a:srgbClr val="000000"/>
                            </a:solidFill>
                            <a:latin typeface="Cambria Math"/>
                            <a:ea typeface="+mn-ea"/>
                          </a:rPr>
                          <m:t>𝐿</m:t>
                        </m:r>
                      </m:e>
                      <m:sub>
                        <m:r>
                          <a:rPr lang="en-US" sz="1600" i="1">
                            <a:solidFill>
                              <a:srgbClr val="000000"/>
                            </a:solidFill>
                            <a:latin typeface="Cambria Math"/>
                            <a:ea typeface="+mn-ea"/>
                          </a:rPr>
                          <m:t>𝐴𝑐𝑘</m:t>
                        </m:r>
                      </m:sub>
                    </m:sSub>
                  </m:oMath>
                </a14:m>
                <a:r>
                  <a:rPr lang="en-US" sz="1100" dirty="0" smtClean="0">
                    <a:latin typeface="+mn-lt"/>
                    <a:ea typeface="+mn-ea"/>
                  </a:rPr>
                  <a:t> is length in bytes for Data, </a:t>
                </a:r>
                <a:r>
                  <a:rPr lang="en-US" sz="1100" dirty="0" err="1">
                    <a:latin typeface="+mn-lt"/>
                    <a:ea typeface="+mn-ea"/>
                  </a:rPr>
                  <a:t>A</a:t>
                </a:r>
                <a:r>
                  <a:rPr lang="en-US" sz="1100" dirty="0" err="1" smtClean="0">
                    <a:latin typeface="+mn-lt"/>
                    <a:ea typeface="+mn-ea"/>
                  </a:rPr>
                  <a:t>ck</a:t>
                </a:r>
                <a:r>
                  <a:rPr lang="en-US" sz="1100" dirty="0" smtClean="0">
                    <a:latin typeface="+mn-lt"/>
                    <a:ea typeface="+mn-ea"/>
                  </a:rPr>
                  <a:t>, beacon packets</a:t>
                </a:r>
              </a:p>
            </p:txBody>
          </p:sp>
        </mc:Choice>
        <mc:Fallback xmlns="">
          <p:sp>
            <p:nvSpPr>
              <p:cNvPr id="31" name="TextBox 30"/>
              <p:cNvSpPr txBox="1">
                <a:spLocks noRot="1" noChangeAspect="1" noMove="1" noResize="1" noEditPoints="1" noAdjustHandles="1" noChangeArrowheads="1" noChangeShapeType="1" noTextEdit="1"/>
              </p:cNvSpPr>
              <p:nvPr/>
            </p:nvSpPr>
            <p:spPr>
              <a:xfrm>
                <a:off x="450616" y="5410200"/>
                <a:ext cx="8540984" cy="814069"/>
              </a:xfrm>
              <a:prstGeom prst="rect">
                <a:avLst/>
              </a:prstGeom>
              <a:blipFill rotWithShape="1">
                <a:blip r:embed="rId3"/>
                <a:stretch>
                  <a:fillRect b="-2256"/>
                </a:stretch>
              </a:blipFill>
            </p:spPr>
            <p:txBody>
              <a:bodyPr/>
              <a:lstStyle/>
              <a:p>
                <a:r>
                  <a:rPr lang="ko-KR" altLang="en-US">
                    <a:noFill/>
                  </a:rPr>
                  <a:t> </a:t>
                </a:r>
              </a:p>
            </p:txBody>
          </p:sp>
        </mc:Fallback>
      </mc:AlternateContent>
      <p:sp>
        <p:nvSpPr>
          <p:cNvPr id="32" name="Title 1"/>
          <p:cNvSpPr>
            <a:spLocks noGrp="1"/>
          </p:cNvSpPr>
          <p:nvPr>
            <p:ph type="title"/>
          </p:nvPr>
        </p:nvSpPr>
        <p:spPr>
          <a:xfrm>
            <a:off x="685800" y="685800"/>
            <a:ext cx="7772400" cy="533400"/>
          </a:xfrm>
        </p:spPr>
        <p:txBody>
          <a:bodyPr/>
          <a:lstStyle/>
          <a:p>
            <a:r>
              <a:rPr lang="en-US" sz="2400" dirty="0" smtClean="0"/>
              <a:t> </a:t>
            </a:r>
            <a:r>
              <a:rPr lang="en-US" altLang="ko-KR" sz="2400" dirty="0"/>
              <a:t>802.15.4 - MAC: MAC Mechanism and </a:t>
            </a:r>
            <a:r>
              <a:rPr lang="en-US" altLang="ko-KR" sz="2400" dirty="0" smtClean="0"/>
              <a:t>Energy </a:t>
            </a:r>
            <a:r>
              <a:rPr lang="en-US" altLang="ko-KR" sz="2400" dirty="0"/>
              <a:t>Model for </a:t>
            </a:r>
            <a:r>
              <a:rPr lang="en-US" sz="2400" dirty="0" smtClean="0"/>
              <a:t>Beacon Enabled Mode (Downlink)</a:t>
            </a:r>
            <a:endParaRPr lang="en-US" sz="2400" dirty="0"/>
          </a:p>
        </p:txBody>
      </p:sp>
      <p:sp>
        <p:nvSpPr>
          <p:cNvPr id="33" name="Date Placeholder 3"/>
          <p:cNvSpPr>
            <a:spLocks noGrp="1"/>
          </p:cNvSpPr>
          <p:nvPr>
            <p:ph type="dt" sz="quarter" idx="10"/>
          </p:nvPr>
        </p:nvSpPr>
        <p:spPr>
          <a:xfrm>
            <a:off x="685800" y="377825"/>
            <a:ext cx="160020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400" dirty="0" smtClean="0">
                <a:latin typeface="Times New Roman" pitchFamily="18" charset="0"/>
              </a:rPr>
              <a:t>May 2015</a:t>
            </a:r>
          </a:p>
        </p:txBody>
      </p:sp>
      <p:sp>
        <p:nvSpPr>
          <p:cNvPr id="35" name="Slide Number Placeholder 3"/>
          <p:cNvSpPr>
            <a:spLocks noGrp="1"/>
          </p:cNvSpPr>
          <p:nvPr>
            <p:ph type="sldNum" sz="quarter" idx="12"/>
          </p:nvPr>
        </p:nvSpPr>
        <p:spPr>
          <a:xfrm>
            <a:off x="4344988"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a:latin typeface="Times New Roman" pitchFamily="18" charset="0"/>
              </a:rPr>
              <a:t>Slide </a:t>
            </a:r>
            <a:fld id="{3089E93B-7258-4CC0-854C-EFEEBF5C865F}" type="slidenum">
              <a:rPr lang="en-US" altLang="en-US" sz="1200">
                <a:latin typeface="Times New Roman" pitchFamily="18" charset="0"/>
              </a:rPr>
              <a:pPr>
                <a:spcBef>
                  <a:spcPct val="0"/>
                </a:spcBef>
                <a:buFontTx/>
                <a:buNone/>
              </a:pPr>
              <a:t>26</a:t>
            </a:fld>
            <a:endParaRPr lang="en-US" altLang="en-US" sz="1200" dirty="0">
              <a:latin typeface="Times New Roman" pitchFamily="18" charset="0"/>
            </a:endParaRPr>
          </a:p>
        </p:txBody>
      </p:sp>
      <p:sp>
        <p:nvSpPr>
          <p:cNvPr id="36" name="Footer Placeholder 4"/>
          <p:cNvSpPr>
            <a:spLocks noGrp="1"/>
          </p:cNvSpPr>
          <p:nvPr>
            <p:ph type="ftr" sz="quarter" idx="11"/>
          </p:nvPr>
        </p:nvSpPr>
        <p:spPr>
          <a:xfrm>
            <a:off x="5486400" y="6475413"/>
            <a:ext cx="3124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smtClean="0">
                <a:latin typeface="Times New Roman" pitchFamily="18" charset="0"/>
              </a:rPr>
              <a:t>(Kiran </a:t>
            </a:r>
            <a:r>
              <a:rPr lang="en-US" altLang="en-US" sz="1200" dirty="0" err="1" smtClean="0">
                <a:latin typeface="Times New Roman" pitchFamily="18" charset="0"/>
              </a:rPr>
              <a:t>Bynam</a:t>
            </a:r>
            <a:r>
              <a:rPr lang="en-US" altLang="en-US" sz="1200" dirty="0" smtClean="0">
                <a:latin typeface="Times New Roman" pitchFamily="18" charset="0"/>
              </a:rPr>
              <a:t>, </a:t>
            </a:r>
            <a:r>
              <a:rPr lang="en-US" altLang="en-US" sz="1200" dirty="0" err="1" smtClean="0">
                <a:latin typeface="Times New Roman" pitchFamily="18" charset="0"/>
              </a:rPr>
              <a:t>Youngsoo</a:t>
            </a:r>
            <a:r>
              <a:rPr lang="en-US" altLang="en-US" sz="1200" dirty="0" smtClean="0">
                <a:latin typeface="Times New Roman" pitchFamily="18" charset="0"/>
              </a:rPr>
              <a:t> Kim </a:t>
            </a:r>
            <a:r>
              <a:rPr lang="en-US" altLang="en-US" sz="1200" i="1" dirty="0" smtClean="0">
                <a:latin typeface="Times New Roman" pitchFamily="18" charset="0"/>
              </a:rPr>
              <a:t>et.al.</a:t>
            </a:r>
            <a:r>
              <a:rPr lang="en-US" altLang="en-US" sz="1200" dirty="0" smtClean="0">
                <a:latin typeface="Times New Roman" pitchFamily="18" charset="0"/>
              </a:rPr>
              <a:t>, Samsung)</a:t>
            </a:r>
          </a:p>
        </p:txBody>
      </p:sp>
    </p:spTree>
    <p:extLst>
      <p:ext uri="{BB962C8B-B14F-4D97-AF65-F5344CB8AC3E}">
        <p14:creationId xmlns:p14="http://schemas.microsoft.com/office/powerpoint/2010/main" val="29137983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433" y="683669"/>
            <a:ext cx="8784981" cy="535531"/>
          </a:xfrm>
        </p:spPr>
        <p:txBody>
          <a:bodyPr/>
          <a:lstStyle/>
          <a:p>
            <a:r>
              <a:rPr lang="en-US" dirty="0" smtClean="0"/>
              <a:t>Performance Comparisons</a:t>
            </a:r>
            <a:endParaRPr lang="en-US" dirty="0"/>
          </a:p>
        </p:txBody>
      </p:sp>
      <p:sp>
        <p:nvSpPr>
          <p:cNvPr id="6" name="Content Placeholder 2"/>
          <p:cNvSpPr txBox="1">
            <a:spLocks/>
          </p:cNvSpPr>
          <p:nvPr/>
        </p:nvSpPr>
        <p:spPr bwMode="auto">
          <a:xfrm>
            <a:off x="507665" y="5067727"/>
            <a:ext cx="3988135"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68288" indent="-268288" algn="l" rtl="0" eaLnBrk="0" fontAlgn="base" latinLnBrk="1" hangingPunct="0">
              <a:spcBef>
                <a:spcPct val="20000"/>
              </a:spcBef>
              <a:spcAft>
                <a:spcPct val="0"/>
              </a:spcAft>
              <a:buBlip>
                <a:blip r:embed="rId2"/>
              </a:buBlip>
              <a:defRPr kumimoji="1">
                <a:solidFill>
                  <a:srgbClr val="000000"/>
                </a:solidFill>
                <a:latin typeface="+mn-lt"/>
                <a:ea typeface="+mn-ea"/>
                <a:cs typeface="+mn-cs"/>
              </a:defRPr>
            </a:lvl1pPr>
            <a:lvl2pPr marL="614363" indent="-166688" algn="l" rtl="0" eaLnBrk="0" fontAlgn="base" latinLnBrk="1" hangingPunct="0">
              <a:spcBef>
                <a:spcPct val="20000"/>
              </a:spcBef>
              <a:spcAft>
                <a:spcPct val="0"/>
              </a:spcAft>
              <a:buChar char="–"/>
              <a:defRPr kumimoji="1" sz="1600">
                <a:solidFill>
                  <a:srgbClr val="000000"/>
                </a:solidFill>
                <a:latin typeface="+mn-lt"/>
                <a:ea typeface="+mn-ea"/>
              </a:defRPr>
            </a:lvl2pPr>
            <a:lvl3pPr marL="976313" indent="-182563" algn="l" rtl="0" eaLnBrk="0" fontAlgn="base" latinLnBrk="1" hangingPunct="0">
              <a:spcBef>
                <a:spcPct val="20000"/>
              </a:spcBef>
              <a:spcAft>
                <a:spcPct val="0"/>
              </a:spcAft>
              <a:buFont typeface="Arial" pitchFamily="34" charset="0"/>
              <a:buChar char="•"/>
              <a:tabLst>
                <a:tab pos="538163" algn="l"/>
              </a:tabLst>
              <a:defRPr kumimoji="1" sz="1400">
                <a:solidFill>
                  <a:schemeClr val="tx1"/>
                </a:solidFill>
                <a:latin typeface="+mn-lt"/>
                <a:ea typeface="+mn-ea"/>
              </a:defRPr>
            </a:lvl3pPr>
            <a:lvl4pPr marL="1338263" indent="-182563" algn="l" rtl="0" eaLnBrk="0" fontAlgn="base" latinLnBrk="1" hangingPunct="0">
              <a:spcBef>
                <a:spcPct val="20000"/>
              </a:spcBef>
              <a:spcAft>
                <a:spcPct val="0"/>
              </a:spcAft>
              <a:buFont typeface="Arial" pitchFamily="34" charset="0"/>
              <a:buChar char="–"/>
              <a:tabLst>
                <a:tab pos="538163" algn="l"/>
              </a:tabLst>
              <a:defRPr kumimoji="1" sz="1200">
                <a:solidFill>
                  <a:schemeClr val="tx1"/>
                </a:solidFill>
                <a:latin typeface="+mn-lt"/>
                <a:ea typeface="+mn-ea"/>
              </a:defRPr>
            </a:lvl4pPr>
            <a:lvl5pPr marL="1700213" indent="-173038" algn="l" rtl="0" eaLnBrk="0" fontAlgn="base" latinLnBrk="1" hangingPunct="0">
              <a:spcBef>
                <a:spcPct val="20000"/>
              </a:spcBef>
              <a:spcAft>
                <a:spcPct val="0"/>
              </a:spcAft>
              <a:buFont typeface="Arial" pitchFamily="34" charset="0"/>
              <a:buChar char="»"/>
              <a:tabLst>
                <a:tab pos="538163" algn="l"/>
              </a:tabLst>
              <a:defRPr kumimoji="1" sz="1000">
                <a:solidFill>
                  <a:schemeClr val="tx1"/>
                </a:solidFill>
                <a:latin typeface="+mn-lt"/>
                <a:ea typeface="+mn-ea"/>
              </a:defRPr>
            </a:lvl5pPr>
            <a:lvl6pPr marL="2157413" indent="-173038" algn="l" rtl="0" fontAlgn="base" latinLnBrk="1">
              <a:spcBef>
                <a:spcPct val="20000"/>
              </a:spcBef>
              <a:spcAft>
                <a:spcPct val="0"/>
              </a:spcAft>
              <a:buFont typeface="Arial" pitchFamily="34" charset="0"/>
              <a:buChar char="»"/>
              <a:tabLst>
                <a:tab pos="538163" algn="l"/>
              </a:tabLst>
              <a:defRPr kumimoji="1" sz="1000">
                <a:solidFill>
                  <a:schemeClr val="tx1"/>
                </a:solidFill>
                <a:latin typeface="+mn-lt"/>
                <a:ea typeface="+mn-ea"/>
              </a:defRPr>
            </a:lvl6pPr>
            <a:lvl7pPr marL="2614613" indent="-173038" algn="l" rtl="0" fontAlgn="base" latinLnBrk="1">
              <a:spcBef>
                <a:spcPct val="20000"/>
              </a:spcBef>
              <a:spcAft>
                <a:spcPct val="0"/>
              </a:spcAft>
              <a:buFont typeface="Arial" pitchFamily="34" charset="0"/>
              <a:buChar char="»"/>
              <a:tabLst>
                <a:tab pos="538163" algn="l"/>
              </a:tabLst>
              <a:defRPr kumimoji="1" sz="1000">
                <a:solidFill>
                  <a:schemeClr val="tx1"/>
                </a:solidFill>
                <a:latin typeface="+mn-lt"/>
                <a:ea typeface="+mn-ea"/>
              </a:defRPr>
            </a:lvl7pPr>
            <a:lvl8pPr marL="3071813" indent="-173038" algn="l" rtl="0" fontAlgn="base" latinLnBrk="1">
              <a:spcBef>
                <a:spcPct val="20000"/>
              </a:spcBef>
              <a:spcAft>
                <a:spcPct val="0"/>
              </a:spcAft>
              <a:buFont typeface="Arial" pitchFamily="34" charset="0"/>
              <a:buChar char="»"/>
              <a:tabLst>
                <a:tab pos="538163" algn="l"/>
              </a:tabLst>
              <a:defRPr kumimoji="1" sz="1000">
                <a:solidFill>
                  <a:schemeClr val="tx1"/>
                </a:solidFill>
                <a:latin typeface="+mn-lt"/>
                <a:ea typeface="+mn-ea"/>
              </a:defRPr>
            </a:lvl8pPr>
            <a:lvl9pPr marL="3529013" indent="-173038" algn="l" rtl="0" fontAlgn="base" latinLnBrk="1">
              <a:spcBef>
                <a:spcPct val="20000"/>
              </a:spcBef>
              <a:spcAft>
                <a:spcPct val="0"/>
              </a:spcAft>
              <a:buFont typeface="Arial" pitchFamily="34" charset="0"/>
              <a:buChar char="»"/>
              <a:tabLst>
                <a:tab pos="538163" algn="l"/>
              </a:tabLst>
              <a:defRPr kumimoji="1" sz="1000">
                <a:solidFill>
                  <a:schemeClr val="tx1"/>
                </a:solidFill>
                <a:latin typeface="+mn-lt"/>
                <a:ea typeface="+mn-ea"/>
              </a:defRPr>
            </a:lvl9pPr>
          </a:lstStyle>
          <a:p>
            <a:pPr marL="182563" indent="-182563" eaLnBrk="1" latinLnBrk="0" hangingPunct="1">
              <a:buFont typeface="Arial" panose="020B0604020202020204" pitchFamily="34" charset="0"/>
              <a:buChar char="•"/>
            </a:pPr>
            <a:r>
              <a:rPr lang="en-US" sz="1400" kern="0" dirty="0" smtClean="0">
                <a:latin typeface="Times New Roman" panose="02020603050405020304" pitchFamily="18" charset="0"/>
                <a:cs typeface="Times New Roman" panose="02020603050405020304" pitchFamily="18" charset="0"/>
              </a:rPr>
              <a:t>Energy utility as a function of  packet data size for 802.15.4q TASK and BT LE</a:t>
            </a:r>
          </a:p>
          <a:p>
            <a:pPr marL="182563" indent="-182563" eaLnBrk="1" latinLnBrk="0" hangingPunct="1">
              <a:buFont typeface="Arial" panose="020B0604020202020204" pitchFamily="34" charset="0"/>
              <a:buChar char="•"/>
            </a:pPr>
            <a:r>
              <a:rPr lang="en-US" sz="1400" kern="0" dirty="0">
                <a:latin typeface="Times New Roman" panose="02020603050405020304" pitchFamily="18" charset="0"/>
                <a:cs typeface="Times New Roman" panose="02020603050405020304" pitchFamily="18" charset="0"/>
              </a:rPr>
              <a:t>Based on active power consumption, the energy utility of  802.15.4q TASK is far superior</a:t>
            </a:r>
          </a:p>
        </p:txBody>
      </p:sp>
      <p:sp>
        <p:nvSpPr>
          <p:cNvPr id="7" name="Content Placeholder 2"/>
          <p:cNvSpPr txBox="1">
            <a:spLocks/>
          </p:cNvSpPr>
          <p:nvPr/>
        </p:nvSpPr>
        <p:spPr bwMode="auto">
          <a:xfrm>
            <a:off x="4439064" y="5067727"/>
            <a:ext cx="4247736" cy="15451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68288" indent="-268288" algn="l" rtl="0" eaLnBrk="0" fontAlgn="base" latinLnBrk="1" hangingPunct="0">
              <a:spcBef>
                <a:spcPct val="20000"/>
              </a:spcBef>
              <a:spcAft>
                <a:spcPct val="0"/>
              </a:spcAft>
              <a:buBlip>
                <a:blip r:embed="rId2"/>
              </a:buBlip>
              <a:defRPr kumimoji="1">
                <a:solidFill>
                  <a:srgbClr val="000000"/>
                </a:solidFill>
                <a:latin typeface="+mn-lt"/>
                <a:ea typeface="+mn-ea"/>
                <a:cs typeface="+mn-cs"/>
              </a:defRPr>
            </a:lvl1pPr>
            <a:lvl2pPr marL="614363" indent="-166688" algn="l" rtl="0" eaLnBrk="0" fontAlgn="base" latinLnBrk="1" hangingPunct="0">
              <a:spcBef>
                <a:spcPct val="20000"/>
              </a:spcBef>
              <a:spcAft>
                <a:spcPct val="0"/>
              </a:spcAft>
              <a:buChar char="–"/>
              <a:defRPr kumimoji="1" sz="1600">
                <a:solidFill>
                  <a:srgbClr val="000000"/>
                </a:solidFill>
                <a:latin typeface="+mn-lt"/>
                <a:ea typeface="+mn-ea"/>
              </a:defRPr>
            </a:lvl2pPr>
            <a:lvl3pPr marL="976313" indent="-182563" algn="l" rtl="0" eaLnBrk="0" fontAlgn="base" latinLnBrk="1" hangingPunct="0">
              <a:spcBef>
                <a:spcPct val="20000"/>
              </a:spcBef>
              <a:spcAft>
                <a:spcPct val="0"/>
              </a:spcAft>
              <a:buFont typeface="Arial" pitchFamily="34" charset="0"/>
              <a:buChar char="•"/>
              <a:tabLst>
                <a:tab pos="538163" algn="l"/>
              </a:tabLst>
              <a:defRPr kumimoji="1" sz="1400">
                <a:solidFill>
                  <a:schemeClr val="tx1"/>
                </a:solidFill>
                <a:latin typeface="+mn-lt"/>
                <a:ea typeface="+mn-ea"/>
              </a:defRPr>
            </a:lvl3pPr>
            <a:lvl4pPr marL="1338263" indent="-182563" algn="l" rtl="0" eaLnBrk="0" fontAlgn="base" latinLnBrk="1" hangingPunct="0">
              <a:spcBef>
                <a:spcPct val="20000"/>
              </a:spcBef>
              <a:spcAft>
                <a:spcPct val="0"/>
              </a:spcAft>
              <a:buFont typeface="Arial" pitchFamily="34" charset="0"/>
              <a:buChar char="–"/>
              <a:tabLst>
                <a:tab pos="538163" algn="l"/>
              </a:tabLst>
              <a:defRPr kumimoji="1" sz="1200">
                <a:solidFill>
                  <a:schemeClr val="tx1"/>
                </a:solidFill>
                <a:latin typeface="+mn-lt"/>
                <a:ea typeface="+mn-ea"/>
              </a:defRPr>
            </a:lvl4pPr>
            <a:lvl5pPr marL="1700213" indent="-173038" algn="l" rtl="0" eaLnBrk="0" fontAlgn="base" latinLnBrk="1" hangingPunct="0">
              <a:spcBef>
                <a:spcPct val="20000"/>
              </a:spcBef>
              <a:spcAft>
                <a:spcPct val="0"/>
              </a:spcAft>
              <a:buFont typeface="Arial" pitchFamily="34" charset="0"/>
              <a:buChar char="»"/>
              <a:tabLst>
                <a:tab pos="538163" algn="l"/>
              </a:tabLst>
              <a:defRPr kumimoji="1" sz="1000">
                <a:solidFill>
                  <a:schemeClr val="tx1"/>
                </a:solidFill>
                <a:latin typeface="+mn-lt"/>
                <a:ea typeface="+mn-ea"/>
              </a:defRPr>
            </a:lvl5pPr>
            <a:lvl6pPr marL="2157413" indent="-173038" algn="l" rtl="0" fontAlgn="base" latinLnBrk="1">
              <a:spcBef>
                <a:spcPct val="20000"/>
              </a:spcBef>
              <a:spcAft>
                <a:spcPct val="0"/>
              </a:spcAft>
              <a:buFont typeface="Arial" pitchFamily="34" charset="0"/>
              <a:buChar char="»"/>
              <a:tabLst>
                <a:tab pos="538163" algn="l"/>
              </a:tabLst>
              <a:defRPr kumimoji="1" sz="1000">
                <a:solidFill>
                  <a:schemeClr val="tx1"/>
                </a:solidFill>
                <a:latin typeface="+mn-lt"/>
                <a:ea typeface="+mn-ea"/>
              </a:defRPr>
            </a:lvl6pPr>
            <a:lvl7pPr marL="2614613" indent="-173038" algn="l" rtl="0" fontAlgn="base" latinLnBrk="1">
              <a:spcBef>
                <a:spcPct val="20000"/>
              </a:spcBef>
              <a:spcAft>
                <a:spcPct val="0"/>
              </a:spcAft>
              <a:buFont typeface="Arial" pitchFamily="34" charset="0"/>
              <a:buChar char="»"/>
              <a:tabLst>
                <a:tab pos="538163" algn="l"/>
              </a:tabLst>
              <a:defRPr kumimoji="1" sz="1000">
                <a:solidFill>
                  <a:schemeClr val="tx1"/>
                </a:solidFill>
                <a:latin typeface="+mn-lt"/>
                <a:ea typeface="+mn-ea"/>
              </a:defRPr>
            </a:lvl7pPr>
            <a:lvl8pPr marL="3071813" indent="-173038" algn="l" rtl="0" fontAlgn="base" latinLnBrk="1">
              <a:spcBef>
                <a:spcPct val="20000"/>
              </a:spcBef>
              <a:spcAft>
                <a:spcPct val="0"/>
              </a:spcAft>
              <a:buFont typeface="Arial" pitchFamily="34" charset="0"/>
              <a:buChar char="»"/>
              <a:tabLst>
                <a:tab pos="538163" algn="l"/>
              </a:tabLst>
              <a:defRPr kumimoji="1" sz="1000">
                <a:solidFill>
                  <a:schemeClr val="tx1"/>
                </a:solidFill>
                <a:latin typeface="+mn-lt"/>
                <a:ea typeface="+mn-ea"/>
              </a:defRPr>
            </a:lvl8pPr>
            <a:lvl9pPr marL="3529013" indent="-173038" algn="l" rtl="0" fontAlgn="base" latinLnBrk="1">
              <a:spcBef>
                <a:spcPct val="20000"/>
              </a:spcBef>
              <a:spcAft>
                <a:spcPct val="0"/>
              </a:spcAft>
              <a:buFont typeface="Arial" pitchFamily="34" charset="0"/>
              <a:buChar char="»"/>
              <a:tabLst>
                <a:tab pos="538163" algn="l"/>
              </a:tabLst>
              <a:defRPr kumimoji="1" sz="1000">
                <a:solidFill>
                  <a:schemeClr val="tx1"/>
                </a:solidFill>
                <a:latin typeface="+mn-lt"/>
                <a:ea typeface="+mn-ea"/>
              </a:defRPr>
            </a:lvl9pPr>
          </a:lstStyle>
          <a:p>
            <a:pPr marL="182563" indent="-182563" eaLnBrk="1" latinLnBrk="0" hangingPunct="1">
              <a:buFont typeface="Arial" panose="020B0604020202020204" pitchFamily="34" charset="0"/>
              <a:buChar char="•"/>
            </a:pPr>
            <a:r>
              <a:rPr lang="en-US" sz="1400" kern="0" dirty="0">
                <a:latin typeface="Times New Roman" panose="02020603050405020304" pitchFamily="18" charset="0"/>
                <a:cs typeface="Times New Roman" panose="02020603050405020304" pitchFamily="18" charset="0"/>
              </a:rPr>
              <a:t>Energy utility as a function of packet data size for 802.15.4q TASK PHY: D0, D1, D2, D3</a:t>
            </a:r>
          </a:p>
          <a:p>
            <a:pPr marL="182563" indent="-182563" eaLnBrk="1" latinLnBrk="0" hangingPunct="1">
              <a:buFont typeface="Arial" panose="020B0604020202020204" pitchFamily="34" charset="0"/>
              <a:buChar char="•"/>
            </a:pPr>
            <a:r>
              <a:rPr lang="en-US" sz="1400" kern="0" dirty="0">
                <a:latin typeface="Times New Roman" panose="02020603050405020304" pitchFamily="18" charset="0"/>
                <a:cs typeface="Times New Roman" panose="02020603050405020304" pitchFamily="18" charset="0"/>
              </a:rPr>
              <a:t>For data beyond 127 bytes, multi-packet transmission and single packet of sizes beyond 127 packets are considered.</a:t>
            </a:r>
          </a:p>
        </p:txBody>
      </p:sp>
      <p:graphicFrame>
        <p:nvGraphicFramePr>
          <p:cNvPr id="8" name="Table 7"/>
          <p:cNvGraphicFramePr>
            <a:graphicFrameLocks noGrp="1"/>
          </p:cNvGraphicFramePr>
          <p:nvPr>
            <p:extLst>
              <p:ext uri="{D42A27DB-BD31-4B8C-83A1-F6EECF244321}">
                <p14:modId xmlns:p14="http://schemas.microsoft.com/office/powerpoint/2010/main" val="4099872741"/>
              </p:ext>
            </p:extLst>
          </p:nvPr>
        </p:nvGraphicFramePr>
        <p:xfrm>
          <a:off x="716803" y="1310640"/>
          <a:ext cx="6148700" cy="1203960"/>
        </p:xfrm>
        <a:graphic>
          <a:graphicData uri="http://schemas.openxmlformats.org/drawingml/2006/table">
            <a:tbl>
              <a:tblPr firstRow="1" bandRow="1">
                <a:tableStyleId>{5C22544A-7EE6-4342-B048-85BDC9FD1C3A}</a:tableStyleId>
              </a:tblPr>
              <a:tblGrid>
                <a:gridCol w="1873787"/>
                <a:gridCol w="4274913"/>
              </a:tblGrid>
              <a:tr h="138662">
                <a:tc>
                  <a:txBody>
                    <a:bodyPr/>
                    <a:lstStyle/>
                    <a:p>
                      <a:r>
                        <a:rPr lang="en-US" sz="1100" dirty="0" smtClean="0">
                          <a:solidFill>
                            <a:schemeClr val="tx1"/>
                          </a:solidFill>
                          <a:latin typeface="Times New Roman" panose="02020603050405020304" pitchFamily="18" charset="0"/>
                          <a:cs typeface="Times New Roman" panose="02020603050405020304" pitchFamily="18" charset="0"/>
                        </a:rPr>
                        <a:t>Parameter</a:t>
                      </a:r>
                      <a:endParaRPr lang="en-US" sz="1100"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r>
                        <a:rPr lang="en-US" sz="1100" dirty="0" smtClean="0">
                          <a:solidFill>
                            <a:schemeClr val="tx1"/>
                          </a:solidFill>
                          <a:latin typeface="Times New Roman" panose="02020603050405020304" pitchFamily="18" charset="0"/>
                          <a:cs typeface="Times New Roman" panose="02020603050405020304" pitchFamily="18" charset="0"/>
                        </a:rPr>
                        <a:t>Value</a:t>
                      </a:r>
                      <a:endParaRPr lang="en-US" sz="1100" dirty="0">
                        <a:solidFill>
                          <a:schemeClr val="tx1"/>
                        </a:solidFill>
                        <a:latin typeface="Times New Roman" panose="02020603050405020304" pitchFamily="18" charset="0"/>
                        <a:cs typeface="Times New Roman" panose="02020603050405020304" pitchFamily="18" charset="0"/>
                      </a:endParaRPr>
                    </a:p>
                  </a:txBody>
                  <a:tcPr marL="84406" marR="84406"/>
                </a:tc>
              </a:tr>
              <a:tr h="138662">
                <a:tc>
                  <a:txBody>
                    <a:bodyPr/>
                    <a:lstStyle/>
                    <a:p>
                      <a:r>
                        <a:rPr lang="en-US" sz="1100" dirty="0" smtClean="0">
                          <a:solidFill>
                            <a:schemeClr val="tx1"/>
                          </a:solidFill>
                          <a:latin typeface="Times New Roman" panose="02020603050405020304" pitchFamily="18" charset="0"/>
                          <a:cs typeface="Times New Roman" panose="02020603050405020304" pitchFamily="18" charset="0"/>
                        </a:rPr>
                        <a:t>Number of retransmissions</a:t>
                      </a:r>
                      <a:endParaRPr lang="en-US" sz="1100"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r>
                        <a:rPr lang="en-US" sz="1100" dirty="0" smtClean="0">
                          <a:solidFill>
                            <a:schemeClr val="tx1"/>
                          </a:solidFill>
                          <a:latin typeface="Times New Roman" panose="02020603050405020304" pitchFamily="18" charset="0"/>
                          <a:cs typeface="Times New Roman" panose="02020603050405020304" pitchFamily="18" charset="0"/>
                        </a:rPr>
                        <a:t>1</a:t>
                      </a:r>
                      <a:endParaRPr lang="en-US" sz="1100" dirty="0">
                        <a:solidFill>
                          <a:schemeClr val="tx1"/>
                        </a:solidFill>
                        <a:latin typeface="Times New Roman" panose="02020603050405020304" pitchFamily="18" charset="0"/>
                        <a:cs typeface="Times New Roman" panose="02020603050405020304" pitchFamily="18" charset="0"/>
                      </a:endParaRPr>
                    </a:p>
                  </a:txBody>
                  <a:tcPr marL="84406" marR="84406"/>
                </a:tc>
              </a:tr>
              <a:tr h="239334">
                <a:tc>
                  <a:txBody>
                    <a:bodyPr/>
                    <a:lstStyle/>
                    <a:p>
                      <a:r>
                        <a:rPr lang="en-US" sz="1100" dirty="0" smtClean="0">
                          <a:solidFill>
                            <a:schemeClr val="tx1"/>
                          </a:solidFill>
                          <a:latin typeface="Times New Roman" panose="02020603050405020304" pitchFamily="18" charset="0"/>
                          <a:cs typeface="Times New Roman" panose="02020603050405020304" pitchFamily="18" charset="0"/>
                        </a:rPr>
                        <a:t>Multi-rate PHY modes </a:t>
                      </a:r>
                      <a:endParaRPr lang="en-US" sz="1100"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r>
                        <a:rPr lang="en-US" sz="1100" dirty="0" smtClean="0">
                          <a:solidFill>
                            <a:schemeClr val="tx1"/>
                          </a:solidFill>
                          <a:latin typeface="Times New Roman" panose="02020603050405020304" pitchFamily="18" charset="0"/>
                          <a:cs typeface="Times New Roman" panose="02020603050405020304" pitchFamily="18" charset="0"/>
                        </a:rPr>
                        <a:t>D0: 1/1</a:t>
                      </a:r>
                      <a:r>
                        <a:rPr lang="en-US" sz="1100" baseline="0" dirty="0" smtClean="0">
                          <a:solidFill>
                            <a:schemeClr val="tx1"/>
                          </a:solidFill>
                          <a:latin typeface="Times New Roman" panose="02020603050405020304" pitchFamily="18" charset="0"/>
                          <a:cs typeface="Times New Roman" panose="02020603050405020304" pitchFamily="18" charset="0"/>
                        </a:rPr>
                        <a:t>-TASK, D1: 2/4-TASK, D2: 3/8-TASK, D3: 5/32-TASK</a:t>
                      </a:r>
                    </a:p>
                    <a:p>
                      <a:r>
                        <a:rPr lang="en-US" sz="1100" baseline="0" dirty="0" smtClean="0">
                          <a:solidFill>
                            <a:schemeClr val="tx1"/>
                          </a:solidFill>
                          <a:latin typeface="Times New Roman" panose="02020603050405020304" pitchFamily="18" charset="0"/>
                          <a:cs typeface="Times New Roman" panose="02020603050405020304" pitchFamily="18" charset="0"/>
                        </a:rPr>
                        <a:t>BT LE: 1 Mbps</a:t>
                      </a:r>
                      <a:endParaRPr lang="en-US" sz="1100" dirty="0">
                        <a:solidFill>
                          <a:schemeClr val="tx1"/>
                        </a:solidFill>
                        <a:latin typeface="Times New Roman" panose="02020603050405020304" pitchFamily="18" charset="0"/>
                        <a:cs typeface="Times New Roman" panose="02020603050405020304" pitchFamily="18" charset="0"/>
                      </a:endParaRPr>
                    </a:p>
                  </a:txBody>
                  <a:tcPr marL="84406" marR="84406"/>
                </a:tc>
              </a:tr>
              <a:tr h="138662">
                <a:tc>
                  <a:txBody>
                    <a:bodyPr/>
                    <a:lstStyle/>
                    <a:p>
                      <a:r>
                        <a:rPr lang="en-US" sz="1100" dirty="0" smtClean="0">
                          <a:solidFill>
                            <a:schemeClr val="tx1"/>
                          </a:solidFill>
                          <a:latin typeface="Times New Roman" panose="02020603050405020304" pitchFamily="18" charset="0"/>
                          <a:cs typeface="Times New Roman" panose="02020603050405020304" pitchFamily="18" charset="0"/>
                        </a:rPr>
                        <a:t>Size</a:t>
                      </a:r>
                      <a:r>
                        <a:rPr lang="en-US" sz="1100" baseline="0" dirty="0" smtClean="0">
                          <a:solidFill>
                            <a:schemeClr val="tx1"/>
                          </a:solidFill>
                          <a:latin typeface="Times New Roman" panose="02020603050405020304" pitchFamily="18" charset="0"/>
                          <a:cs typeface="Times New Roman" panose="02020603050405020304" pitchFamily="18" charset="0"/>
                        </a:rPr>
                        <a:t> of packets </a:t>
                      </a:r>
                      <a:endParaRPr lang="en-US" sz="1100"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r>
                        <a:rPr lang="en-US" sz="1100" dirty="0" smtClean="0">
                          <a:solidFill>
                            <a:schemeClr val="tx1"/>
                          </a:solidFill>
                          <a:latin typeface="Times New Roman" panose="02020603050405020304" pitchFamily="18" charset="0"/>
                          <a:cs typeface="Times New Roman" panose="02020603050405020304" pitchFamily="18" charset="0"/>
                        </a:rPr>
                        <a:t>[1-256] bytes</a:t>
                      </a:r>
                      <a:endParaRPr lang="en-US" sz="1100" dirty="0">
                        <a:solidFill>
                          <a:schemeClr val="tx1"/>
                        </a:solidFill>
                        <a:latin typeface="Times New Roman" panose="02020603050405020304" pitchFamily="18" charset="0"/>
                        <a:cs typeface="Times New Roman" panose="02020603050405020304" pitchFamily="18" charset="0"/>
                      </a:endParaRPr>
                    </a:p>
                  </a:txBody>
                  <a:tcPr marL="84406" marR="84406"/>
                </a:tc>
              </a:tr>
            </a:tbl>
          </a:graphicData>
        </a:graphic>
      </p:graphicFrame>
      <p:sp>
        <p:nvSpPr>
          <p:cNvPr id="13" name="Date Placeholder 3"/>
          <p:cNvSpPr>
            <a:spLocks noGrp="1"/>
          </p:cNvSpPr>
          <p:nvPr>
            <p:ph type="dt" sz="quarter" idx="10"/>
          </p:nvPr>
        </p:nvSpPr>
        <p:spPr>
          <a:xfrm>
            <a:off x="685800" y="377825"/>
            <a:ext cx="160020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400" dirty="0" smtClean="0">
                <a:latin typeface="Times New Roman" pitchFamily="18" charset="0"/>
              </a:rPr>
              <a:t>May 2015</a:t>
            </a:r>
          </a:p>
        </p:txBody>
      </p:sp>
      <p:sp>
        <p:nvSpPr>
          <p:cNvPr id="15" name="Slide Number Placeholder 3"/>
          <p:cNvSpPr>
            <a:spLocks noGrp="1"/>
          </p:cNvSpPr>
          <p:nvPr>
            <p:ph type="sldNum" sz="quarter" idx="12"/>
          </p:nvPr>
        </p:nvSpPr>
        <p:spPr>
          <a:xfrm>
            <a:off x="4344988"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a:latin typeface="Times New Roman" pitchFamily="18" charset="0"/>
              </a:rPr>
              <a:t>Slide </a:t>
            </a:r>
            <a:fld id="{3089E93B-7258-4CC0-854C-EFEEBF5C865F}" type="slidenum">
              <a:rPr lang="en-US" altLang="en-US" sz="1200">
                <a:latin typeface="Times New Roman" pitchFamily="18" charset="0"/>
              </a:rPr>
              <a:pPr>
                <a:spcBef>
                  <a:spcPct val="0"/>
                </a:spcBef>
                <a:buFontTx/>
                <a:buNone/>
              </a:pPr>
              <a:t>27</a:t>
            </a:fld>
            <a:endParaRPr lang="en-US" altLang="en-US" sz="1200" dirty="0">
              <a:latin typeface="Times New Roman" pitchFamily="18" charset="0"/>
            </a:endParaRPr>
          </a:p>
        </p:txBody>
      </p:sp>
      <p:pic>
        <p:nvPicPr>
          <p:cNvPr id="16"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06218" y="2438400"/>
            <a:ext cx="4332845" cy="2823845"/>
          </a:xfrm>
          <a:prstGeom prst="rect">
            <a:avLst/>
          </a:prstGeom>
          <a:noFill/>
          <a:ln>
            <a:noFill/>
          </a:ln>
        </p:spPr>
      </p:pic>
      <p:pic>
        <p:nvPicPr>
          <p:cNvPr id="17" name="Picture 2" descr="E:\Jinesh\BTLEvs802154qComparison\RevisionBasedBTLE\154qCAPmultipacket_vs_single_comparison.jpg"/>
          <p:cNvPicPr>
            <a:picLocks noChangeAspect="1" noChangeArrowheads="1"/>
          </p:cNvPicPr>
          <p:nvPr/>
        </p:nvPicPr>
        <p:blipFill rotWithShape="1">
          <a:blip r:embed="rId4">
            <a:extLst>
              <a:ext uri="{28A0092B-C50C-407E-A947-70E740481C1C}">
                <a14:useLocalDpi xmlns:a14="http://schemas.microsoft.com/office/drawing/2010/main" val="0"/>
              </a:ext>
            </a:extLst>
          </a:blip>
          <a:srcRect l="2549" t="3128" r="6970"/>
          <a:stretch/>
        </p:blipFill>
        <p:spPr bwMode="auto">
          <a:xfrm>
            <a:off x="4439064" y="2532964"/>
            <a:ext cx="4247735" cy="2597717"/>
          </a:xfrm>
          <a:prstGeom prst="rect">
            <a:avLst/>
          </a:prstGeom>
          <a:noFill/>
          <a:extLst>
            <a:ext uri="{909E8E84-426E-40DD-AFC4-6F175D3DCCD1}">
              <a14:hiddenFill xmlns:a14="http://schemas.microsoft.com/office/drawing/2010/main">
                <a:solidFill>
                  <a:srgbClr val="FFFFFF"/>
                </a:solidFill>
              </a14:hiddenFill>
            </a:ext>
          </a:extLst>
        </p:spPr>
      </p:pic>
      <p:sp>
        <p:nvSpPr>
          <p:cNvPr id="18" name="Footer Placeholder 4"/>
          <p:cNvSpPr>
            <a:spLocks noGrp="1"/>
          </p:cNvSpPr>
          <p:nvPr>
            <p:ph type="ftr" sz="quarter" idx="11"/>
          </p:nvPr>
        </p:nvSpPr>
        <p:spPr>
          <a:xfrm>
            <a:off x="5486400" y="6475413"/>
            <a:ext cx="3124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smtClean="0">
                <a:latin typeface="Times New Roman" pitchFamily="18" charset="0"/>
              </a:rPr>
              <a:t>(Kiran </a:t>
            </a:r>
            <a:r>
              <a:rPr lang="en-US" altLang="en-US" sz="1200" dirty="0" err="1" smtClean="0">
                <a:latin typeface="Times New Roman" pitchFamily="18" charset="0"/>
              </a:rPr>
              <a:t>Bynam</a:t>
            </a:r>
            <a:r>
              <a:rPr lang="en-US" altLang="en-US" sz="1200" dirty="0" smtClean="0">
                <a:latin typeface="Times New Roman" pitchFamily="18" charset="0"/>
              </a:rPr>
              <a:t>, </a:t>
            </a:r>
            <a:r>
              <a:rPr lang="en-US" altLang="en-US" sz="1200" dirty="0" err="1" smtClean="0">
                <a:latin typeface="Times New Roman" pitchFamily="18" charset="0"/>
              </a:rPr>
              <a:t>Youngsoo</a:t>
            </a:r>
            <a:r>
              <a:rPr lang="en-US" altLang="en-US" sz="1200" dirty="0" smtClean="0">
                <a:latin typeface="Times New Roman" pitchFamily="18" charset="0"/>
              </a:rPr>
              <a:t> Kim </a:t>
            </a:r>
            <a:r>
              <a:rPr lang="en-US" altLang="en-US" sz="1200" i="1" dirty="0" smtClean="0">
                <a:latin typeface="Times New Roman" pitchFamily="18" charset="0"/>
              </a:rPr>
              <a:t>et.al.</a:t>
            </a:r>
            <a:r>
              <a:rPr lang="en-US" altLang="en-US" sz="1200" dirty="0" smtClean="0">
                <a:latin typeface="Times New Roman" pitchFamily="18" charset="0"/>
              </a:rPr>
              <a:t>, Samsung)</a:t>
            </a:r>
          </a:p>
        </p:txBody>
      </p:sp>
    </p:spTree>
    <p:extLst>
      <p:ext uri="{BB962C8B-B14F-4D97-AF65-F5344CB8AC3E}">
        <p14:creationId xmlns:p14="http://schemas.microsoft.com/office/powerpoint/2010/main" val="25944623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739" y="683669"/>
            <a:ext cx="8784981" cy="535531"/>
          </a:xfrm>
        </p:spPr>
        <p:txBody>
          <a:bodyPr/>
          <a:lstStyle/>
          <a:p>
            <a:r>
              <a:rPr lang="en-US" dirty="0" smtClean="0"/>
              <a:t>Performance comparisons : CAP and GTS</a:t>
            </a:r>
            <a:endParaRPr lang="en-US" dirty="0"/>
          </a:p>
        </p:txBody>
      </p:sp>
      <mc:AlternateContent xmlns:mc="http://schemas.openxmlformats.org/markup-compatibility/2006" xmlns:a14="http://schemas.microsoft.com/office/drawing/2010/main">
        <mc:Choice Requires="a14">
          <p:sp>
            <p:nvSpPr>
              <p:cNvPr id="14" name="Content Placeholder 2"/>
              <p:cNvSpPr txBox="1">
                <a:spLocks/>
              </p:cNvSpPr>
              <p:nvPr/>
            </p:nvSpPr>
            <p:spPr bwMode="auto">
              <a:xfrm>
                <a:off x="384458" y="6019800"/>
                <a:ext cx="7510988"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68288" indent="-268288" algn="l" rtl="0" eaLnBrk="0" fontAlgn="base" latinLnBrk="1" hangingPunct="0">
                  <a:spcBef>
                    <a:spcPct val="20000"/>
                  </a:spcBef>
                  <a:spcAft>
                    <a:spcPct val="0"/>
                  </a:spcAft>
                  <a:buBlip>
                    <a:blip r:embed="rId2"/>
                  </a:buBlip>
                  <a:defRPr kumimoji="1">
                    <a:solidFill>
                      <a:srgbClr val="000000"/>
                    </a:solidFill>
                    <a:latin typeface="+mn-lt"/>
                    <a:ea typeface="+mn-ea"/>
                    <a:cs typeface="+mn-cs"/>
                  </a:defRPr>
                </a:lvl1pPr>
                <a:lvl2pPr marL="614363" indent="-166688" algn="l" rtl="0" eaLnBrk="0" fontAlgn="base" latinLnBrk="1" hangingPunct="0">
                  <a:spcBef>
                    <a:spcPct val="20000"/>
                  </a:spcBef>
                  <a:spcAft>
                    <a:spcPct val="0"/>
                  </a:spcAft>
                  <a:buChar char="–"/>
                  <a:defRPr kumimoji="1" sz="1600">
                    <a:solidFill>
                      <a:srgbClr val="000000"/>
                    </a:solidFill>
                    <a:latin typeface="+mn-lt"/>
                    <a:ea typeface="+mn-ea"/>
                  </a:defRPr>
                </a:lvl2pPr>
                <a:lvl3pPr marL="976313" indent="-182563" algn="l" rtl="0" eaLnBrk="0" fontAlgn="base" latinLnBrk="1" hangingPunct="0">
                  <a:spcBef>
                    <a:spcPct val="20000"/>
                  </a:spcBef>
                  <a:spcAft>
                    <a:spcPct val="0"/>
                  </a:spcAft>
                  <a:buFont typeface="Arial" pitchFamily="34" charset="0"/>
                  <a:buChar char="•"/>
                  <a:tabLst>
                    <a:tab pos="538163" algn="l"/>
                  </a:tabLst>
                  <a:defRPr kumimoji="1" sz="1400">
                    <a:solidFill>
                      <a:schemeClr val="tx1"/>
                    </a:solidFill>
                    <a:latin typeface="+mn-lt"/>
                    <a:ea typeface="+mn-ea"/>
                  </a:defRPr>
                </a:lvl3pPr>
                <a:lvl4pPr marL="1338263" indent="-182563" algn="l" rtl="0" eaLnBrk="0" fontAlgn="base" latinLnBrk="1" hangingPunct="0">
                  <a:spcBef>
                    <a:spcPct val="20000"/>
                  </a:spcBef>
                  <a:spcAft>
                    <a:spcPct val="0"/>
                  </a:spcAft>
                  <a:buFont typeface="Arial" pitchFamily="34" charset="0"/>
                  <a:buChar char="–"/>
                  <a:tabLst>
                    <a:tab pos="538163" algn="l"/>
                  </a:tabLst>
                  <a:defRPr kumimoji="1" sz="1200">
                    <a:solidFill>
                      <a:schemeClr val="tx1"/>
                    </a:solidFill>
                    <a:latin typeface="+mn-lt"/>
                    <a:ea typeface="+mn-ea"/>
                  </a:defRPr>
                </a:lvl4pPr>
                <a:lvl5pPr marL="1700213" indent="-173038" algn="l" rtl="0" eaLnBrk="0" fontAlgn="base" latinLnBrk="1" hangingPunct="0">
                  <a:spcBef>
                    <a:spcPct val="20000"/>
                  </a:spcBef>
                  <a:spcAft>
                    <a:spcPct val="0"/>
                  </a:spcAft>
                  <a:buFont typeface="Arial" pitchFamily="34" charset="0"/>
                  <a:buChar char="»"/>
                  <a:tabLst>
                    <a:tab pos="538163" algn="l"/>
                  </a:tabLst>
                  <a:defRPr kumimoji="1" sz="1000">
                    <a:solidFill>
                      <a:schemeClr val="tx1"/>
                    </a:solidFill>
                    <a:latin typeface="+mn-lt"/>
                    <a:ea typeface="+mn-ea"/>
                  </a:defRPr>
                </a:lvl5pPr>
                <a:lvl6pPr marL="2157413" indent="-173038" algn="l" rtl="0" fontAlgn="base" latinLnBrk="1">
                  <a:spcBef>
                    <a:spcPct val="20000"/>
                  </a:spcBef>
                  <a:spcAft>
                    <a:spcPct val="0"/>
                  </a:spcAft>
                  <a:buFont typeface="Arial" pitchFamily="34" charset="0"/>
                  <a:buChar char="»"/>
                  <a:tabLst>
                    <a:tab pos="538163" algn="l"/>
                  </a:tabLst>
                  <a:defRPr kumimoji="1" sz="1000">
                    <a:solidFill>
                      <a:schemeClr val="tx1"/>
                    </a:solidFill>
                    <a:latin typeface="+mn-lt"/>
                    <a:ea typeface="+mn-ea"/>
                  </a:defRPr>
                </a:lvl6pPr>
                <a:lvl7pPr marL="2614613" indent="-173038" algn="l" rtl="0" fontAlgn="base" latinLnBrk="1">
                  <a:spcBef>
                    <a:spcPct val="20000"/>
                  </a:spcBef>
                  <a:spcAft>
                    <a:spcPct val="0"/>
                  </a:spcAft>
                  <a:buFont typeface="Arial" pitchFamily="34" charset="0"/>
                  <a:buChar char="»"/>
                  <a:tabLst>
                    <a:tab pos="538163" algn="l"/>
                  </a:tabLst>
                  <a:defRPr kumimoji="1" sz="1000">
                    <a:solidFill>
                      <a:schemeClr val="tx1"/>
                    </a:solidFill>
                    <a:latin typeface="+mn-lt"/>
                    <a:ea typeface="+mn-ea"/>
                  </a:defRPr>
                </a:lvl7pPr>
                <a:lvl8pPr marL="3071813" indent="-173038" algn="l" rtl="0" fontAlgn="base" latinLnBrk="1">
                  <a:spcBef>
                    <a:spcPct val="20000"/>
                  </a:spcBef>
                  <a:spcAft>
                    <a:spcPct val="0"/>
                  </a:spcAft>
                  <a:buFont typeface="Arial" pitchFamily="34" charset="0"/>
                  <a:buChar char="»"/>
                  <a:tabLst>
                    <a:tab pos="538163" algn="l"/>
                  </a:tabLst>
                  <a:defRPr kumimoji="1" sz="1000">
                    <a:solidFill>
                      <a:schemeClr val="tx1"/>
                    </a:solidFill>
                    <a:latin typeface="+mn-lt"/>
                    <a:ea typeface="+mn-ea"/>
                  </a:defRPr>
                </a:lvl8pPr>
                <a:lvl9pPr marL="3529013" indent="-173038" algn="l" rtl="0" fontAlgn="base" latinLnBrk="1">
                  <a:spcBef>
                    <a:spcPct val="20000"/>
                  </a:spcBef>
                  <a:spcAft>
                    <a:spcPct val="0"/>
                  </a:spcAft>
                  <a:buFont typeface="Arial" pitchFamily="34" charset="0"/>
                  <a:buChar char="»"/>
                  <a:tabLst>
                    <a:tab pos="538163" algn="l"/>
                  </a:tabLst>
                  <a:defRPr kumimoji="1" sz="1000">
                    <a:solidFill>
                      <a:schemeClr val="tx1"/>
                    </a:solidFill>
                    <a:latin typeface="+mn-lt"/>
                    <a:ea typeface="+mn-ea"/>
                  </a:defRPr>
                </a:lvl9pPr>
              </a:lstStyle>
              <a:p>
                <a:pPr marL="182563" indent="-182563" eaLnBrk="1" latinLnBrk="0" hangingPunct="1">
                  <a:buFont typeface="Arial" panose="020B0604020202020204" pitchFamily="34" charset="0"/>
                  <a:buChar char="•"/>
                </a:pPr>
                <a:r>
                  <a:rPr lang="en-US" sz="1400" kern="0" dirty="0">
                    <a:latin typeface="Times New Roman" panose="02020603050405020304" pitchFamily="18" charset="0"/>
                    <a:cs typeface="Times New Roman" panose="02020603050405020304" pitchFamily="18" charset="0"/>
                  </a:rPr>
                  <a:t>As expected marginal gains are observed with GTS as </a:t>
                </a:r>
                <a14:m>
                  <m:oMath xmlns:m="http://schemas.openxmlformats.org/officeDocument/2006/math">
                    <m:sSub>
                      <m:sSubPr>
                        <m:ctrlPr>
                          <a:rPr lang="en-US" sz="1400" i="1" kern="0">
                            <a:latin typeface="Cambria Math" charset="0"/>
                            <a:cs typeface="Times New Roman" panose="02020603050405020304" pitchFamily="18" charset="0"/>
                          </a:rPr>
                        </m:ctrlPr>
                      </m:sSubPr>
                      <m:e>
                        <m:r>
                          <a:rPr lang="en-US" sz="1400" kern="0">
                            <a:latin typeface="Cambria Math" charset="0"/>
                            <a:cs typeface="Times New Roman" panose="02020603050405020304" pitchFamily="18" charset="0"/>
                          </a:rPr>
                          <m:t>𝑃</m:t>
                        </m:r>
                      </m:e>
                      <m:sub>
                        <m:r>
                          <a:rPr lang="en-US" sz="1400" kern="0">
                            <a:latin typeface="Cambria Math" charset="0"/>
                            <a:cs typeface="Times New Roman" panose="02020603050405020304" pitchFamily="18" charset="0"/>
                          </a:rPr>
                          <m:t>𝑐𝑠𝑚𝑎</m:t>
                        </m:r>
                      </m:sub>
                    </m:sSub>
                    <m:r>
                      <a:rPr lang="en-US" sz="1400" kern="0">
                        <a:latin typeface="Cambria Math" charset="0"/>
                        <a:cs typeface="Times New Roman" panose="02020603050405020304" pitchFamily="18" charset="0"/>
                      </a:rPr>
                      <m:t>=0</m:t>
                    </m:r>
                  </m:oMath>
                </a14:m>
                <a:endParaRPr lang="en-US" sz="1400" kern="0" dirty="0">
                  <a:latin typeface="Times New Roman" panose="02020603050405020304" pitchFamily="18" charset="0"/>
                  <a:cs typeface="Times New Roman" panose="02020603050405020304" pitchFamily="18" charset="0"/>
                </a:endParaRPr>
              </a:p>
            </p:txBody>
          </p:sp>
        </mc:Choice>
        <mc:Fallback xmlns="">
          <p:sp>
            <p:nvSpPr>
              <p:cNvPr id="14" name="Content Placeholder 2"/>
              <p:cNvSpPr txBox="1">
                <a:spLocks noRot="1" noChangeAspect="1" noMove="1" noResize="1" noEditPoints="1" noAdjustHandles="1" noChangeArrowheads="1" noChangeShapeType="1" noTextEdit="1"/>
              </p:cNvSpPr>
              <p:nvPr/>
            </p:nvSpPr>
            <p:spPr bwMode="auto">
              <a:xfrm>
                <a:off x="384458" y="6019800"/>
                <a:ext cx="7510988" cy="381000"/>
              </a:xfrm>
              <a:prstGeom prst="rect">
                <a:avLst/>
              </a:prstGeom>
              <a:blipFill rotWithShape="1">
                <a:blip r:embed="rId3"/>
                <a:stretch>
                  <a:fillRect l="-81" t="-1613"/>
                </a:stretch>
              </a:blipFill>
              <a:ln w="9525">
                <a:noFill/>
                <a:miter lim="800000"/>
                <a:headEnd/>
                <a:tailEnd/>
              </a:ln>
            </p:spPr>
            <p:txBody>
              <a:bodyPr/>
              <a:lstStyle/>
              <a:p>
                <a:r>
                  <a:rPr lang="ko-KR" altLang="en-US">
                    <a:noFill/>
                  </a:rPr>
                  <a:t> </a:t>
                </a:r>
              </a:p>
            </p:txBody>
          </p:sp>
        </mc:Fallback>
      </mc:AlternateContent>
      <p:graphicFrame>
        <p:nvGraphicFramePr>
          <p:cNvPr id="15" name="Table 7"/>
          <p:cNvGraphicFramePr>
            <a:graphicFrameLocks noGrp="1"/>
          </p:cNvGraphicFramePr>
          <p:nvPr>
            <p:extLst>
              <p:ext uri="{D42A27DB-BD31-4B8C-83A1-F6EECF244321}">
                <p14:modId xmlns:p14="http://schemas.microsoft.com/office/powerpoint/2010/main" val="793246688"/>
              </p:ext>
            </p:extLst>
          </p:nvPr>
        </p:nvGraphicFramePr>
        <p:xfrm>
          <a:off x="716803" y="1310640"/>
          <a:ext cx="6148700" cy="1203960"/>
        </p:xfrm>
        <a:graphic>
          <a:graphicData uri="http://schemas.openxmlformats.org/drawingml/2006/table">
            <a:tbl>
              <a:tblPr firstRow="1" bandRow="1">
                <a:tableStyleId>{5C22544A-7EE6-4342-B048-85BDC9FD1C3A}</a:tableStyleId>
              </a:tblPr>
              <a:tblGrid>
                <a:gridCol w="1873787"/>
                <a:gridCol w="4274913"/>
              </a:tblGrid>
              <a:tr h="138662">
                <a:tc>
                  <a:txBody>
                    <a:bodyPr/>
                    <a:lstStyle/>
                    <a:p>
                      <a:r>
                        <a:rPr lang="en-US" sz="1100" dirty="0" smtClean="0">
                          <a:solidFill>
                            <a:schemeClr val="tx1"/>
                          </a:solidFill>
                          <a:latin typeface="Times New Roman" panose="02020603050405020304" pitchFamily="18" charset="0"/>
                          <a:cs typeface="Times New Roman" panose="02020603050405020304" pitchFamily="18" charset="0"/>
                        </a:rPr>
                        <a:t>Parameter</a:t>
                      </a:r>
                      <a:endParaRPr lang="en-US" sz="1100"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r>
                        <a:rPr lang="en-US" sz="1100" dirty="0" smtClean="0">
                          <a:solidFill>
                            <a:schemeClr val="tx1"/>
                          </a:solidFill>
                          <a:latin typeface="Times New Roman" panose="02020603050405020304" pitchFamily="18" charset="0"/>
                          <a:cs typeface="Times New Roman" panose="02020603050405020304" pitchFamily="18" charset="0"/>
                        </a:rPr>
                        <a:t>Value</a:t>
                      </a:r>
                      <a:endParaRPr lang="en-US" sz="1100" dirty="0">
                        <a:solidFill>
                          <a:schemeClr val="tx1"/>
                        </a:solidFill>
                        <a:latin typeface="Times New Roman" panose="02020603050405020304" pitchFamily="18" charset="0"/>
                        <a:cs typeface="Times New Roman" panose="02020603050405020304" pitchFamily="18" charset="0"/>
                      </a:endParaRPr>
                    </a:p>
                  </a:txBody>
                  <a:tcPr marL="84406" marR="84406"/>
                </a:tc>
              </a:tr>
              <a:tr h="138662">
                <a:tc>
                  <a:txBody>
                    <a:bodyPr/>
                    <a:lstStyle/>
                    <a:p>
                      <a:r>
                        <a:rPr lang="en-US" sz="1100" dirty="0" smtClean="0">
                          <a:solidFill>
                            <a:schemeClr val="tx1"/>
                          </a:solidFill>
                          <a:latin typeface="Times New Roman" panose="02020603050405020304" pitchFamily="18" charset="0"/>
                          <a:cs typeface="Times New Roman" panose="02020603050405020304" pitchFamily="18" charset="0"/>
                        </a:rPr>
                        <a:t>Number of retransmissions</a:t>
                      </a:r>
                      <a:endParaRPr lang="en-US" sz="1100"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r>
                        <a:rPr lang="en-US" sz="1100" dirty="0" smtClean="0">
                          <a:solidFill>
                            <a:schemeClr val="tx1"/>
                          </a:solidFill>
                          <a:latin typeface="Times New Roman" panose="02020603050405020304" pitchFamily="18" charset="0"/>
                          <a:cs typeface="Times New Roman" panose="02020603050405020304" pitchFamily="18" charset="0"/>
                        </a:rPr>
                        <a:t>1</a:t>
                      </a:r>
                      <a:endParaRPr lang="en-US" sz="1100" dirty="0">
                        <a:solidFill>
                          <a:schemeClr val="tx1"/>
                        </a:solidFill>
                        <a:latin typeface="Times New Roman" panose="02020603050405020304" pitchFamily="18" charset="0"/>
                        <a:cs typeface="Times New Roman" panose="02020603050405020304" pitchFamily="18" charset="0"/>
                      </a:endParaRPr>
                    </a:p>
                  </a:txBody>
                  <a:tcPr marL="84406" marR="84406"/>
                </a:tc>
              </a:tr>
              <a:tr h="239334">
                <a:tc>
                  <a:txBody>
                    <a:bodyPr/>
                    <a:lstStyle/>
                    <a:p>
                      <a:r>
                        <a:rPr lang="en-US" sz="1100" dirty="0" smtClean="0">
                          <a:solidFill>
                            <a:schemeClr val="tx1"/>
                          </a:solidFill>
                          <a:latin typeface="Times New Roman" panose="02020603050405020304" pitchFamily="18" charset="0"/>
                          <a:cs typeface="Times New Roman" panose="02020603050405020304" pitchFamily="18" charset="0"/>
                        </a:rPr>
                        <a:t>Multi-rate PHY modes </a:t>
                      </a:r>
                      <a:endParaRPr lang="en-US" sz="1100"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r>
                        <a:rPr lang="en-US" sz="1100" dirty="0" smtClean="0">
                          <a:solidFill>
                            <a:schemeClr val="tx1"/>
                          </a:solidFill>
                          <a:latin typeface="Times New Roman" panose="02020603050405020304" pitchFamily="18" charset="0"/>
                          <a:cs typeface="Times New Roman" panose="02020603050405020304" pitchFamily="18" charset="0"/>
                        </a:rPr>
                        <a:t>D0: 1/1</a:t>
                      </a:r>
                      <a:r>
                        <a:rPr lang="en-US" sz="1100" baseline="0" dirty="0" smtClean="0">
                          <a:solidFill>
                            <a:schemeClr val="tx1"/>
                          </a:solidFill>
                          <a:latin typeface="Times New Roman" panose="02020603050405020304" pitchFamily="18" charset="0"/>
                          <a:cs typeface="Times New Roman" panose="02020603050405020304" pitchFamily="18" charset="0"/>
                        </a:rPr>
                        <a:t>-TASK, D1: 2/4-TASK, D2: 3/8-TASK, D3: 5/32-TASK</a:t>
                      </a:r>
                    </a:p>
                    <a:p>
                      <a:r>
                        <a:rPr lang="en-US" sz="1100" baseline="0" dirty="0" smtClean="0">
                          <a:solidFill>
                            <a:schemeClr val="tx1"/>
                          </a:solidFill>
                          <a:latin typeface="Times New Roman" panose="02020603050405020304" pitchFamily="18" charset="0"/>
                          <a:cs typeface="Times New Roman" panose="02020603050405020304" pitchFamily="18" charset="0"/>
                        </a:rPr>
                        <a:t>BT LE: 1 Mbps</a:t>
                      </a:r>
                      <a:endParaRPr lang="en-US" sz="1100" dirty="0">
                        <a:solidFill>
                          <a:schemeClr val="tx1"/>
                        </a:solidFill>
                        <a:latin typeface="Times New Roman" panose="02020603050405020304" pitchFamily="18" charset="0"/>
                        <a:cs typeface="Times New Roman" panose="02020603050405020304" pitchFamily="18" charset="0"/>
                      </a:endParaRPr>
                    </a:p>
                  </a:txBody>
                  <a:tcPr marL="84406" marR="84406"/>
                </a:tc>
              </a:tr>
              <a:tr h="138662">
                <a:tc>
                  <a:txBody>
                    <a:bodyPr/>
                    <a:lstStyle/>
                    <a:p>
                      <a:r>
                        <a:rPr lang="en-US" sz="1100" dirty="0" smtClean="0">
                          <a:solidFill>
                            <a:schemeClr val="tx1"/>
                          </a:solidFill>
                          <a:latin typeface="Times New Roman" panose="02020603050405020304" pitchFamily="18" charset="0"/>
                          <a:cs typeface="Times New Roman" panose="02020603050405020304" pitchFamily="18" charset="0"/>
                        </a:rPr>
                        <a:t>Size</a:t>
                      </a:r>
                      <a:r>
                        <a:rPr lang="en-US" sz="1100" baseline="0" dirty="0" smtClean="0">
                          <a:solidFill>
                            <a:schemeClr val="tx1"/>
                          </a:solidFill>
                          <a:latin typeface="Times New Roman" panose="02020603050405020304" pitchFamily="18" charset="0"/>
                          <a:cs typeface="Times New Roman" panose="02020603050405020304" pitchFamily="18" charset="0"/>
                        </a:rPr>
                        <a:t> of packets </a:t>
                      </a:r>
                      <a:endParaRPr lang="en-US" sz="1100" dirty="0">
                        <a:solidFill>
                          <a:schemeClr val="tx1"/>
                        </a:solidFill>
                        <a:latin typeface="Times New Roman" panose="02020603050405020304" pitchFamily="18" charset="0"/>
                        <a:cs typeface="Times New Roman" panose="02020603050405020304" pitchFamily="18" charset="0"/>
                      </a:endParaRPr>
                    </a:p>
                  </a:txBody>
                  <a:tcPr marL="84406" marR="84406"/>
                </a:tc>
                <a:tc>
                  <a:txBody>
                    <a:bodyPr/>
                    <a:lstStyle/>
                    <a:p>
                      <a:r>
                        <a:rPr lang="en-US" sz="1100" dirty="0" smtClean="0">
                          <a:solidFill>
                            <a:schemeClr val="tx1"/>
                          </a:solidFill>
                          <a:latin typeface="Times New Roman" panose="02020603050405020304" pitchFamily="18" charset="0"/>
                          <a:cs typeface="Times New Roman" panose="02020603050405020304" pitchFamily="18" charset="0"/>
                        </a:rPr>
                        <a:t>[1-256] bytes</a:t>
                      </a:r>
                      <a:endParaRPr lang="en-US" sz="1100" dirty="0">
                        <a:solidFill>
                          <a:schemeClr val="tx1"/>
                        </a:solidFill>
                        <a:latin typeface="Times New Roman" panose="02020603050405020304" pitchFamily="18" charset="0"/>
                        <a:cs typeface="Times New Roman" panose="02020603050405020304" pitchFamily="18" charset="0"/>
                      </a:endParaRPr>
                    </a:p>
                  </a:txBody>
                  <a:tcPr marL="84406" marR="84406"/>
                </a:tc>
              </a:tr>
            </a:tbl>
          </a:graphicData>
        </a:graphic>
      </p:graphicFrame>
      <p:sp>
        <p:nvSpPr>
          <p:cNvPr id="18" name="Date Placeholder 3"/>
          <p:cNvSpPr>
            <a:spLocks noGrp="1"/>
          </p:cNvSpPr>
          <p:nvPr>
            <p:ph type="dt" sz="quarter" idx="10"/>
          </p:nvPr>
        </p:nvSpPr>
        <p:spPr>
          <a:xfrm>
            <a:off x="685800" y="377825"/>
            <a:ext cx="160020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400" dirty="0" smtClean="0">
                <a:latin typeface="Times New Roman" pitchFamily="18" charset="0"/>
              </a:rPr>
              <a:t>May 2015</a:t>
            </a:r>
          </a:p>
        </p:txBody>
      </p:sp>
      <p:sp>
        <p:nvSpPr>
          <p:cNvPr id="20" name="Slide Number Placeholder 3"/>
          <p:cNvSpPr>
            <a:spLocks noGrp="1"/>
          </p:cNvSpPr>
          <p:nvPr>
            <p:ph type="sldNum" sz="quarter" idx="12"/>
          </p:nvPr>
        </p:nvSpPr>
        <p:spPr>
          <a:xfrm>
            <a:off x="4344988"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a:latin typeface="Times New Roman" pitchFamily="18" charset="0"/>
              </a:rPr>
              <a:t>Slide </a:t>
            </a:r>
            <a:fld id="{3089E93B-7258-4CC0-854C-EFEEBF5C865F}" type="slidenum">
              <a:rPr lang="en-US" altLang="en-US" sz="1200">
                <a:latin typeface="Times New Roman" pitchFamily="18" charset="0"/>
              </a:rPr>
              <a:pPr>
                <a:spcBef>
                  <a:spcPct val="0"/>
                </a:spcBef>
                <a:buFontTx/>
                <a:buNone/>
              </a:pPr>
              <a:t>28</a:t>
            </a:fld>
            <a:endParaRPr lang="en-US" altLang="en-US" sz="1200" dirty="0">
              <a:latin typeface="Times New Roman" pitchFamily="18" charset="0"/>
            </a:endParaRPr>
          </a:p>
        </p:txBody>
      </p:sp>
      <p:pic>
        <p:nvPicPr>
          <p:cNvPr id="21" name="Picture 2" descr="E:\Jinesh\BTLEvs802154qComparison\RevisionBasedBTLE\154CAPmultipacket8node_vs_GTSmultipackcomparis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58" y="2880892"/>
            <a:ext cx="4349309" cy="321510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E:\Jinesh\BTLEvs802154qComparison\RevisionBasedBTLE\154qGTSvsCAPcomparisonZoom.jpg"/>
          <p:cNvPicPr>
            <a:picLocks noChangeAspect="1" noChangeArrowheads="1"/>
          </p:cNvPicPr>
          <p:nvPr/>
        </p:nvPicPr>
        <p:blipFill rotWithShape="1">
          <a:blip r:embed="rId5">
            <a:extLst>
              <a:ext uri="{28A0092B-C50C-407E-A947-70E740481C1C}">
                <a14:useLocalDpi xmlns:a14="http://schemas.microsoft.com/office/drawing/2010/main" val="0"/>
              </a:ext>
            </a:extLst>
          </a:blip>
          <a:srcRect r="6533"/>
          <a:stretch/>
        </p:blipFill>
        <p:spPr bwMode="auto">
          <a:xfrm>
            <a:off x="4373842" y="2880892"/>
            <a:ext cx="4672188" cy="3138908"/>
          </a:xfrm>
          <a:prstGeom prst="rect">
            <a:avLst/>
          </a:prstGeom>
          <a:noFill/>
          <a:extLst>
            <a:ext uri="{909E8E84-426E-40DD-AFC4-6F175D3DCCD1}">
              <a14:hiddenFill xmlns:a14="http://schemas.microsoft.com/office/drawing/2010/main">
                <a:solidFill>
                  <a:srgbClr val="FFFFFF"/>
                </a:solidFill>
              </a14:hiddenFill>
            </a:ext>
          </a:extLst>
        </p:spPr>
      </p:pic>
      <p:sp>
        <p:nvSpPr>
          <p:cNvPr id="23" name="Footer Placeholder 4"/>
          <p:cNvSpPr>
            <a:spLocks noGrp="1"/>
          </p:cNvSpPr>
          <p:nvPr>
            <p:ph type="ftr" sz="quarter" idx="11"/>
          </p:nvPr>
        </p:nvSpPr>
        <p:spPr>
          <a:xfrm>
            <a:off x="5486400" y="6475413"/>
            <a:ext cx="3124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smtClean="0">
                <a:latin typeface="Times New Roman" pitchFamily="18" charset="0"/>
              </a:rPr>
              <a:t>(Kiran </a:t>
            </a:r>
            <a:r>
              <a:rPr lang="en-US" altLang="en-US" sz="1200" dirty="0" err="1" smtClean="0">
                <a:latin typeface="Times New Roman" pitchFamily="18" charset="0"/>
              </a:rPr>
              <a:t>Bynam</a:t>
            </a:r>
            <a:r>
              <a:rPr lang="en-US" altLang="en-US" sz="1200" dirty="0" smtClean="0">
                <a:latin typeface="Times New Roman" pitchFamily="18" charset="0"/>
              </a:rPr>
              <a:t>, </a:t>
            </a:r>
            <a:r>
              <a:rPr lang="en-US" altLang="en-US" sz="1200" dirty="0" err="1" smtClean="0">
                <a:latin typeface="Times New Roman" pitchFamily="18" charset="0"/>
              </a:rPr>
              <a:t>Youngsoo</a:t>
            </a:r>
            <a:r>
              <a:rPr lang="en-US" altLang="en-US" sz="1200" dirty="0" smtClean="0">
                <a:latin typeface="Times New Roman" pitchFamily="18" charset="0"/>
              </a:rPr>
              <a:t> Kim </a:t>
            </a:r>
            <a:r>
              <a:rPr lang="en-US" altLang="en-US" sz="1200" i="1" dirty="0" smtClean="0">
                <a:latin typeface="Times New Roman" pitchFamily="18" charset="0"/>
              </a:rPr>
              <a:t>et.al.</a:t>
            </a:r>
            <a:r>
              <a:rPr lang="en-US" altLang="en-US" sz="1200" dirty="0" smtClean="0">
                <a:latin typeface="Times New Roman" pitchFamily="18" charset="0"/>
              </a:rPr>
              <a:t>, Samsung)</a:t>
            </a:r>
          </a:p>
        </p:txBody>
      </p:sp>
    </p:spTree>
    <p:extLst>
      <p:ext uri="{BB962C8B-B14F-4D97-AF65-F5344CB8AC3E}">
        <p14:creationId xmlns:p14="http://schemas.microsoft.com/office/powerpoint/2010/main" val="42102000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755" y="836613"/>
            <a:ext cx="8784981" cy="534987"/>
          </a:xfrm>
        </p:spPr>
        <p:txBody>
          <a:bodyPr/>
          <a:lstStyle/>
          <a:p>
            <a:r>
              <a:rPr lang="en-US" smtClean="0"/>
              <a:t>Application Scenarios: </a:t>
            </a:r>
            <a:r>
              <a:rPr lang="en-US" dirty="0" smtClean="0"/>
              <a:t>CAP and GTS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960751076"/>
              </p:ext>
            </p:extLst>
          </p:nvPr>
        </p:nvGraphicFramePr>
        <p:xfrm>
          <a:off x="726695" y="1709928"/>
          <a:ext cx="7146687" cy="1261871"/>
        </p:xfrm>
        <a:graphic>
          <a:graphicData uri="http://schemas.openxmlformats.org/drawingml/2006/table">
            <a:tbl>
              <a:tblPr firstRow="1" firstCol="1" bandRow="1">
                <a:tableStyleId>{5C22544A-7EE6-4342-B048-85BDC9FD1C3A}</a:tableStyleId>
              </a:tblPr>
              <a:tblGrid>
                <a:gridCol w="1262910"/>
                <a:gridCol w="1462316"/>
                <a:gridCol w="1563298"/>
                <a:gridCol w="1395847"/>
                <a:gridCol w="1462316"/>
              </a:tblGrid>
              <a:tr h="349647">
                <a:tc>
                  <a:txBody>
                    <a:bodyPr/>
                    <a:lstStyle/>
                    <a:p>
                      <a:pPr marL="0" marR="0" algn="ctr">
                        <a:lnSpc>
                          <a:spcPct val="115000"/>
                        </a:lnSpc>
                        <a:spcBef>
                          <a:spcPts val="1000"/>
                        </a:spcBef>
                        <a:spcAft>
                          <a:spcPts val="0"/>
                        </a:spcAft>
                      </a:pPr>
                      <a:r>
                        <a:rPr lang="en-US" sz="1200" dirty="0">
                          <a:effectLst/>
                          <a:latin typeface="Times New Roman" panose="02020603050405020304" pitchFamily="18" charset="0"/>
                          <a:cs typeface="Times New Roman" panose="02020603050405020304" pitchFamily="18" charset="0"/>
                        </a:rPr>
                        <a:t>Applications</a:t>
                      </a:r>
                      <a:endParaRPr lang="en-US" sz="1200" dirty="0">
                        <a:effectLst/>
                        <a:latin typeface="Times New Roman" panose="02020603050405020304" pitchFamily="18" charset="0"/>
                        <a:ea typeface="Calibri"/>
                        <a:cs typeface="Times New Roman" panose="02020603050405020304" pitchFamily="18" charset="0"/>
                      </a:endParaRPr>
                    </a:p>
                  </a:txBody>
                  <a:tcPr marL="63305" marR="63305" marT="0" marB="0" anchor="ctr"/>
                </a:tc>
                <a:tc>
                  <a:txBody>
                    <a:bodyPr/>
                    <a:lstStyle/>
                    <a:p>
                      <a:pPr marL="0" marR="0" algn="ctr">
                        <a:lnSpc>
                          <a:spcPct val="115000"/>
                        </a:lnSpc>
                        <a:spcBef>
                          <a:spcPts val="1000"/>
                        </a:spcBef>
                        <a:spcAft>
                          <a:spcPts val="0"/>
                        </a:spcAft>
                      </a:pPr>
                      <a:r>
                        <a:rPr lang="en-US" sz="1200" dirty="0">
                          <a:effectLst/>
                          <a:latin typeface="Times New Roman" panose="02020603050405020304" pitchFamily="18" charset="0"/>
                          <a:cs typeface="Times New Roman" panose="02020603050405020304" pitchFamily="18" charset="0"/>
                        </a:rPr>
                        <a:t>Packet Size (Bytes)</a:t>
                      </a:r>
                      <a:endParaRPr lang="en-US" sz="1200" dirty="0">
                        <a:effectLst/>
                        <a:latin typeface="Times New Roman" panose="02020603050405020304" pitchFamily="18" charset="0"/>
                        <a:ea typeface="Calibri"/>
                        <a:cs typeface="Times New Roman" panose="02020603050405020304" pitchFamily="18" charset="0"/>
                      </a:endParaRPr>
                    </a:p>
                  </a:txBody>
                  <a:tcPr marL="63305" marR="63305" marT="0" marB="0" anchor="ctr"/>
                </a:tc>
                <a:tc>
                  <a:txBody>
                    <a:bodyPr/>
                    <a:lstStyle/>
                    <a:p>
                      <a:pPr marL="0" marR="0" algn="ctr">
                        <a:lnSpc>
                          <a:spcPct val="115000"/>
                        </a:lnSpc>
                        <a:spcBef>
                          <a:spcPts val="1000"/>
                        </a:spcBef>
                        <a:spcAft>
                          <a:spcPts val="0"/>
                        </a:spcAft>
                      </a:pPr>
                      <a:r>
                        <a:rPr lang="en-US" sz="1200">
                          <a:effectLst/>
                          <a:latin typeface="Times New Roman" panose="02020603050405020304" pitchFamily="18" charset="0"/>
                          <a:cs typeface="Times New Roman" panose="02020603050405020304" pitchFamily="18" charset="0"/>
                        </a:rPr>
                        <a:t>Packets/Sec/device</a:t>
                      </a:r>
                      <a:endParaRPr lang="en-US" sz="1200">
                        <a:effectLst/>
                        <a:latin typeface="Times New Roman" panose="02020603050405020304" pitchFamily="18" charset="0"/>
                        <a:ea typeface="Calibri"/>
                        <a:cs typeface="Times New Roman" panose="02020603050405020304" pitchFamily="18" charset="0"/>
                      </a:endParaRPr>
                    </a:p>
                  </a:txBody>
                  <a:tcPr marL="63305" marR="63305" marT="0" marB="0" anchor="ctr"/>
                </a:tc>
                <a:tc>
                  <a:txBody>
                    <a:bodyPr/>
                    <a:lstStyle/>
                    <a:p>
                      <a:pPr marL="0" marR="0" algn="ctr">
                        <a:lnSpc>
                          <a:spcPct val="115000"/>
                        </a:lnSpc>
                        <a:spcBef>
                          <a:spcPts val="1000"/>
                        </a:spcBef>
                        <a:spcAft>
                          <a:spcPts val="0"/>
                        </a:spcAft>
                      </a:pPr>
                      <a:r>
                        <a:rPr lang="en-US" sz="1200">
                          <a:effectLst/>
                          <a:latin typeface="Times New Roman" panose="02020603050405020304" pitchFamily="18" charset="0"/>
                          <a:cs typeface="Times New Roman" panose="02020603050405020304" pitchFamily="18" charset="0"/>
                        </a:rPr>
                        <a:t>Data Rate (kbps)</a:t>
                      </a:r>
                      <a:endParaRPr lang="en-US" sz="1200">
                        <a:effectLst/>
                        <a:latin typeface="Times New Roman" panose="02020603050405020304" pitchFamily="18" charset="0"/>
                        <a:ea typeface="Calibri"/>
                        <a:cs typeface="Times New Roman" panose="02020603050405020304" pitchFamily="18" charset="0"/>
                      </a:endParaRPr>
                    </a:p>
                  </a:txBody>
                  <a:tcPr marL="63305" marR="63305" marT="0" marB="0" anchor="ctr"/>
                </a:tc>
                <a:tc>
                  <a:txBody>
                    <a:bodyPr/>
                    <a:lstStyle/>
                    <a:p>
                      <a:pPr marL="0" marR="0" algn="ctr">
                        <a:lnSpc>
                          <a:spcPct val="115000"/>
                        </a:lnSpc>
                        <a:spcBef>
                          <a:spcPts val="1000"/>
                        </a:spcBef>
                        <a:spcAft>
                          <a:spcPts val="0"/>
                        </a:spcAft>
                      </a:pPr>
                      <a:r>
                        <a:rPr lang="en-US" sz="1200" dirty="0">
                          <a:effectLst/>
                          <a:latin typeface="Times New Roman" panose="02020603050405020304" pitchFamily="18" charset="0"/>
                          <a:cs typeface="Times New Roman" panose="02020603050405020304" pitchFamily="18" charset="0"/>
                        </a:rPr>
                        <a:t>Mode</a:t>
                      </a:r>
                      <a:endParaRPr lang="en-US" sz="1200" dirty="0">
                        <a:effectLst/>
                        <a:latin typeface="Times New Roman" panose="02020603050405020304" pitchFamily="18" charset="0"/>
                        <a:ea typeface="Calibri"/>
                        <a:cs typeface="Times New Roman" panose="02020603050405020304" pitchFamily="18" charset="0"/>
                      </a:endParaRPr>
                    </a:p>
                  </a:txBody>
                  <a:tcPr marL="63305" marR="63305" marT="0" marB="0" anchor="ctr"/>
                </a:tc>
              </a:tr>
              <a:tr h="228056">
                <a:tc>
                  <a:txBody>
                    <a:bodyPr/>
                    <a:lstStyle/>
                    <a:p>
                      <a:pPr marL="0" marR="0" algn="ctr">
                        <a:lnSpc>
                          <a:spcPct val="115000"/>
                        </a:lnSpc>
                        <a:spcBef>
                          <a:spcPts val="1000"/>
                        </a:spcBef>
                        <a:spcAft>
                          <a:spcPts val="0"/>
                        </a:spcAft>
                      </a:pPr>
                      <a:r>
                        <a:rPr lang="en-US" sz="1200" dirty="0">
                          <a:effectLst/>
                          <a:latin typeface="Times New Roman" panose="02020603050405020304" pitchFamily="18" charset="0"/>
                          <a:cs typeface="Times New Roman" panose="02020603050405020304" pitchFamily="18" charset="0"/>
                        </a:rPr>
                        <a:t>ECG</a:t>
                      </a:r>
                      <a:endParaRPr lang="en-US" sz="1200" dirty="0">
                        <a:effectLst/>
                        <a:latin typeface="Times New Roman" panose="02020603050405020304" pitchFamily="18" charset="0"/>
                        <a:ea typeface="Calibri"/>
                        <a:cs typeface="Times New Roman" panose="02020603050405020304" pitchFamily="18" charset="0"/>
                      </a:endParaRPr>
                    </a:p>
                  </a:txBody>
                  <a:tcPr marL="63305" marR="63305" marT="0" marB="0" anchor="ctr"/>
                </a:tc>
                <a:tc>
                  <a:txBody>
                    <a:bodyPr/>
                    <a:lstStyle/>
                    <a:p>
                      <a:pPr marL="0" marR="0" algn="ctr">
                        <a:lnSpc>
                          <a:spcPct val="115000"/>
                        </a:lnSpc>
                        <a:spcBef>
                          <a:spcPts val="1000"/>
                        </a:spcBef>
                        <a:spcAft>
                          <a:spcPts val="0"/>
                        </a:spcAft>
                      </a:pPr>
                      <a:r>
                        <a:rPr lang="en-US" sz="1200" dirty="0">
                          <a:effectLst/>
                          <a:latin typeface="Times New Roman" panose="02020603050405020304" pitchFamily="18" charset="0"/>
                          <a:cs typeface="Times New Roman" panose="02020603050405020304" pitchFamily="18" charset="0"/>
                        </a:rPr>
                        <a:t>127</a:t>
                      </a:r>
                      <a:endParaRPr lang="en-US" sz="1200" dirty="0">
                        <a:effectLst/>
                        <a:latin typeface="Times New Roman" panose="02020603050405020304" pitchFamily="18" charset="0"/>
                        <a:ea typeface="Calibri"/>
                        <a:cs typeface="Times New Roman" panose="02020603050405020304" pitchFamily="18" charset="0"/>
                      </a:endParaRPr>
                    </a:p>
                  </a:txBody>
                  <a:tcPr marL="63305" marR="63305" marT="0" marB="0" anchor="ctr"/>
                </a:tc>
                <a:tc>
                  <a:txBody>
                    <a:bodyPr/>
                    <a:lstStyle/>
                    <a:p>
                      <a:pPr marL="0" marR="0" algn="ctr">
                        <a:lnSpc>
                          <a:spcPct val="115000"/>
                        </a:lnSpc>
                        <a:spcBef>
                          <a:spcPts val="1000"/>
                        </a:spcBef>
                        <a:spcAft>
                          <a:spcPts val="0"/>
                        </a:spcAft>
                      </a:pPr>
                      <a:r>
                        <a:rPr lang="en-US" sz="1200" dirty="0">
                          <a:effectLst/>
                          <a:latin typeface="Times New Roman" panose="02020603050405020304" pitchFamily="18" charset="0"/>
                          <a:cs typeface="Times New Roman" panose="02020603050405020304" pitchFamily="18" charset="0"/>
                        </a:rPr>
                        <a:t>4</a:t>
                      </a:r>
                      <a:endParaRPr lang="en-US" sz="1200" dirty="0">
                        <a:effectLst/>
                        <a:latin typeface="Times New Roman" panose="02020603050405020304" pitchFamily="18" charset="0"/>
                        <a:ea typeface="Calibri"/>
                        <a:cs typeface="Times New Roman" panose="02020603050405020304" pitchFamily="18" charset="0"/>
                      </a:endParaRPr>
                    </a:p>
                  </a:txBody>
                  <a:tcPr marL="63305" marR="63305" marT="0" marB="0" anchor="ctr"/>
                </a:tc>
                <a:tc>
                  <a:txBody>
                    <a:bodyPr/>
                    <a:lstStyle/>
                    <a:p>
                      <a:pPr marL="0" marR="0" algn="ctr">
                        <a:lnSpc>
                          <a:spcPct val="115000"/>
                        </a:lnSpc>
                        <a:spcBef>
                          <a:spcPts val="1000"/>
                        </a:spcBef>
                        <a:spcAft>
                          <a:spcPts val="0"/>
                        </a:spcAft>
                      </a:pPr>
                      <a:r>
                        <a:rPr lang="en-US" sz="1200" dirty="0">
                          <a:effectLst/>
                          <a:latin typeface="Times New Roman" panose="02020603050405020304" pitchFamily="18" charset="0"/>
                          <a:cs typeface="Times New Roman" panose="02020603050405020304" pitchFamily="18" charset="0"/>
                        </a:rPr>
                        <a:t>4.064</a:t>
                      </a:r>
                      <a:endParaRPr lang="en-US" sz="1200" dirty="0">
                        <a:effectLst/>
                        <a:latin typeface="Times New Roman" panose="02020603050405020304" pitchFamily="18" charset="0"/>
                        <a:ea typeface="Calibri"/>
                        <a:cs typeface="Times New Roman" panose="02020603050405020304" pitchFamily="18" charset="0"/>
                      </a:endParaRPr>
                    </a:p>
                  </a:txBody>
                  <a:tcPr marL="63305" marR="63305" marT="0" marB="0" anchor="ctr"/>
                </a:tc>
                <a:tc>
                  <a:txBody>
                    <a:bodyPr/>
                    <a:lstStyle/>
                    <a:p>
                      <a:pPr marL="0" marR="0" algn="ctr">
                        <a:lnSpc>
                          <a:spcPct val="115000"/>
                        </a:lnSpc>
                        <a:spcBef>
                          <a:spcPts val="1000"/>
                        </a:spcBef>
                        <a:spcAft>
                          <a:spcPts val="0"/>
                        </a:spcAft>
                      </a:pPr>
                      <a:r>
                        <a:rPr lang="en-US" sz="1200">
                          <a:effectLst/>
                          <a:latin typeface="Times New Roman" panose="02020603050405020304" pitchFamily="18" charset="0"/>
                          <a:cs typeface="Times New Roman" panose="02020603050405020304" pitchFamily="18" charset="0"/>
                        </a:rPr>
                        <a:t>CFP</a:t>
                      </a:r>
                      <a:endParaRPr lang="en-US" sz="1200">
                        <a:effectLst/>
                        <a:latin typeface="Times New Roman" panose="02020603050405020304" pitchFamily="18" charset="0"/>
                        <a:ea typeface="Calibri"/>
                        <a:cs typeface="Times New Roman" panose="02020603050405020304" pitchFamily="18" charset="0"/>
                      </a:endParaRPr>
                    </a:p>
                  </a:txBody>
                  <a:tcPr marL="63305" marR="63305" marT="0" marB="0" anchor="ctr"/>
                </a:tc>
              </a:tr>
              <a:tr h="228056">
                <a:tc>
                  <a:txBody>
                    <a:bodyPr/>
                    <a:lstStyle/>
                    <a:p>
                      <a:pPr marL="0" marR="0" algn="ctr">
                        <a:lnSpc>
                          <a:spcPct val="115000"/>
                        </a:lnSpc>
                        <a:spcBef>
                          <a:spcPts val="1000"/>
                        </a:spcBef>
                        <a:spcAft>
                          <a:spcPts val="0"/>
                        </a:spcAft>
                      </a:pPr>
                      <a:r>
                        <a:rPr lang="en-US" sz="1200" dirty="0">
                          <a:effectLst/>
                          <a:latin typeface="Times New Roman" panose="02020603050405020304" pitchFamily="18" charset="0"/>
                          <a:cs typeface="Times New Roman" panose="02020603050405020304" pitchFamily="18" charset="0"/>
                        </a:rPr>
                        <a:t>Accelerometer</a:t>
                      </a:r>
                      <a:endParaRPr lang="en-US" sz="1200" dirty="0">
                        <a:effectLst/>
                        <a:latin typeface="Times New Roman" panose="02020603050405020304" pitchFamily="18" charset="0"/>
                        <a:ea typeface="Calibri"/>
                        <a:cs typeface="Times New Roman" panose="02020603050405020304" pitchFamily="18" charset="0"/>
                      </a:endParaRPr>
                    </a:p>
                  </a:txBody>
                  <a:tcPr marL="63305" marR="63305" marT="0" marB="0" anchor="ctr"/>
                </a:tc>
                <a:tc>
                  <a:txBody>
                    <a:bodyPr/>
                    <a:lstStyle/>
                    <a:p>
                      <a:pPr marL="0" marR="0" algn="ctr">
                        <a:lnSpc>
                          <a:spcPct val="115000"/>
                        </a:lnSpc>
                        <a:spcBef>
                          <a:spcPts val="1000"/>
                        </a:spcBef>
                        <a:spcAft>
                          <a:spcPts val="0"/>
                        </a:spcAft>
                      </a:pPr>
                      <a:r>
                        <a:rPr lang="en-US" sz="1200">
                          <a:effectLst/>
                          <a:latin typeface="Times New Roman" panose="02020603050405020304" pitchFamily="18" charset="0"/>
                          <a:cs typeface="Times New Roman" panose="02020603050405020304" pitchFamily="18" charset="0"/>
                        </a:rPr>
                        <a:t>127</a:t>
                      </a:r>
                      <a:endParaRPr lang="en-US" sz="1200">
                        <a:effectLst/>
                        <a:latin typeface="Times New Roman" panose="02020603050405020304" pitchFamily="18" charset="0"/>
                        <a:ea typeface="Calibri"/>
                        <a:cs typeface="Times New Roman" panose="02020603050405020304" pitchFamily="18" charset="0"/>
                      </a:endParaRPr>
                    </a:p>
                  </a:txBody>
                  <a:tcPr marL="63305" marR="63305" marT="0" marB="0" anchor="ctr"/>
                </a:tc>
                <a:tc>
                  <a:txBody>
                    <a:bodyPr/>
                    <a:lstStyle/>
                    <a:p>
                      <a:pPr marL="0" marR="0" algn="ctr">
                        <a:lnSpc>
                          <a:spcPct val="115000"/>
                        </a:lnSpc>
                        <a:spcBef>
                          <a:spcPts val="1000"/>
                        </a:spcBef>
                        <a:spcAft>
                          <a:spcPts val="0"/>
                        </a:spcAft>
                      </a:pPr>
                      <a:r>
                        <a:rPr lang="en-US" sz="1200" dirty="0">
                          <a:effectLst/>
                          <a:latin typeface="Times New Roman" panose="02020603050405020304" pitchFamily="18" charset="0"/>
                          <a:cs typeface="Times New Roman" panose="02020603050405020304" pitchFamily="18" charset="0"/>
                        </a:rPr>
                        <a:t>8</a:t>
                      </a:r>
                      <a:endParaRPr lang="en-US" sz="1200" dirty="0">
                        <a:effectLst/>
                        <a:latin typeface="Times New Roman" panose="02020603050405020304" pitchFamily="18" charset="0"/>
                        <a:ea typeface="Calibri"/>
                        <a:cs typeface="Times New Roman" panose="02020603050405020304" pitchFamily="18" charset="0"/>
                      </a:endParaRPr>
                    </a:p>
                  </a:txBody>
                  <a:tcPr marL="63305" marR="63305" marT="0" marB="0" anchor="ctr"/>
                </a:tc>
                <a:tc>
                  <a:txBody>
                    <a:bodyPr/>
                    <a:lstStyle/>
                    <a:p>
                      <a:pPr marL="0" marR="0" algn="ctr">
                        <a:lnSpc>
                          <a:spcPct val="115000"/>
                        </a:lnSpc>
                        <a:spcBef>
                          <a:spcPts val="1000"/>
                        </a:spcBef>
                        <a:spcAft>
                          <a:spcPts val="0"/>
                        </a:spcAft>
                      </a:pPr>
                      <a:r>
                        <a:rPr lang="en-US" sz="1200">
                          <a:effectLst/>
                          <a:latin typeface="Times New Roman" panose="02020603050405020304" pitchFamily="18" charset="0"/>
                          <a:cs typeface="Times New Roman" panose="02020603050405020304" pitchFamily="18" charset="0"/>
                        </a:rPr>
                        <a:t>8.128</a:t>
                      </a:r>
                      <a:endParaRPr lang="en-US" sz="1200">
                        <a:effectLst/>
                        <a:latin typeface="Times New Roman" panose="02020603050405020304" pitchFamily="18" charset="0"/>
                        <a:ea typeface="Calibri"/>
                        <a:cs typeface="Times New Roman" panose="02020603050405020304" pitchFamily="18" charset="0"/>
                      </a:endParaRPr>
                    </a:p>
                  </a:txBody>
                  <a:tcPr marL="63305" marR="63305" marT="0" marB="0" anchor="ctr"/>
                </a:tc>
                <a:tc>
                  <a:txBody>
                    <a:bodyPr/>
                    <a:lstStyle/>
                    <a:p>
                      <a:pPr marL="0" marR="0" algn="ctr">
                        <a:lnSpc>
                          <a:spcPct val="115000"/>
                        </a:lnSpc>
                        <a:spcBef>
                          <a:spcPts val="1000"/>
                        </a:spcBef>
                        <a:spcAft>
                          <a:spcPts val="0"/>
                        </a:spcAft>
                      </a:pPr>
                      <a:r>
                        <a:rPr lang="en-US" sz="1200">
                          <a:effectLst/>
                          <a:latin typeface="Times New Roman" panose="02020603050405020304" pitchFamily="18" charset="0"/>
                          <a:cs typeface="Times New Roman" panose="02020603050405020304" pitchFamily="18" charset="0"/>
                        </a:rPr>
                        <a:t>CFP</a:t>
                      </a:r>
                      <a:endParaRPr lang="en-US" sz="1200">
                        <a:effectLst/>
                        <a:latin typeface="Times New Roman" panose="02020603050405020304" pitchFamily="18" charset="0"/>
                        <a:ea typeface="Calibri"/>
                        <a:cs typeface="Times New Roman" panose="02020603050405020304" pitchFamily="18" charset="0"/>
                      </a:endParaRPr>
                    </a:p>
                  </a:txBody>
                  <a:tcPr marL="63305" marR="63305" marT="0" marB="0" anchor="ctr"/>
                </a:tc>
              </a:tr>
              <a:tr h="228056">
                <a:tc>
                  <a:txBody>
                    <a:bodyPr/>
                    <a:lstStyle/>
                    <a:p>
                      <a:pPr marL="0" marR="0" algn="ctr">
                        <a:lnSpc>
                          <a:spcPct val="115000"/>
                        </a:lnSpc>
                        <a:spcBef>
                          <a:spcPts val="1000"/>
                        </a:spcBef>
                        <a:spcAft>
                          <a:spcPts val="0"/>
                        </a:spcAft>
                      </a:pPr>
                      <a:r>
                        <a:rPr lang="en-US" sz="1200" dirty="0">
                          <a:effectLst/>
                          <a:latin typeface="Times New Roman" panose="02020603050405020304" pitchFamily="18" charset="0"/>
                          <a:cs typeface="Times New Roman" panose="02020603050405020304" pitchFamily="18" charset="0"/>
                        </a:rPr>
                        <a:t>Humidity</a:t>
                      </a:r>
                      <a:endParaRPr lang="en-US" sz="1200" dirty="0">
                        <a:effectLst/>
                        <a:latin typeface="Times New Roman" panose="02020603050405020304" pitchFamily="18" charset="0"/>
                        <a:ea typeface="Calibri"/>
                        <a:cs typeface="Times New Roman" panose="02020603050405020304" pitchFamily="18" charset="0"/>
                      </a:endParaRPr>
                    </a:p>
                  </a:txBody>
                  <a:tcPr marL="63305" marR="63305" marT="0" marB="0" anchor="ctr"/>
                </a:tc>
                <a:tc>
                  <a:txBody>
                    <a:bodyPr/>
                    <a:lstStyle/>
                    <a:p>
                      <a:pPr marL="0" marR="0" algn="ctr">
                        <a:lnSpc>
                          <a:spcPct val="115000"/>
                        </a:lnSpc>
                        <a:spcBef>
                          <a:spcPts val="1000"/>
                        </a:spcBef>
                        <a:spcAft>
                          <a:spcPts val="0"/>
                        </a:spcAft>
                      </a:pPr>
                      <a:r>
                        <a:rPr lang="en-US" sz="1200">
                          <a:effectLst/>
                          <a:latin typeface="Times New Roman" panose="02020603050405020304" pitchFamily="18" charset="0"/>
                          <a:cs typeface="Times New Roman" panose="02020603050405020304" pitchFamily="18" charset="0"/>
                        </a:rPr>
                        <a:t>16</a:t>
                      </a:r>
                      <a:endParaRPr lang="en-US" sz="1200">
                        <a:effectLst/>
                        <a:latin typeface="Times New Roman" panose="02020603050405020304" pitchFamily="18" charset="0"/>
                        <a:ea typeface="Calibri"/>
                        <a:cs typeface="Times New Roman" panose="02020603050405020304" pitchFamily="18" charset="0"/>
                      </a:endParaRPr>
                    </a:p>
                  </a:txBody>
                  <a:tcPr marL="63305" marR="63305" marT="0" marB="0" anchor="ctr"/>
                </a:tc>
                <a:tc>
                  <a:txBody>
                    <a:bodyPr/>
                    <a:lstStyle/>
                    <a:p>
                      <a:pPr marL="0" marR="0" algn="ctr">
                        <a:lnSpc>
                          <a:spcPct val="115000"/>
                        </a:lnSpc>
                        <a:spcBef>
                          <a:spcPts val="1000"/>
                        </a:spcBef>
                        <a:spcAft>
                          <a:spcPts val="0"/>
                        </a:spcAft>
                      </a:pPr>
                      <a:r>
                        <a:rPr lang="en-US" sz="1200" dirty="0">
                          <a:effectLst/>
                          <a:latin typeface="Times New Roman" panose="02020603050405020304" pitchFamily="18" charset="0"/>
                          <a:cs typeface="Times New Roman" panose="02020603050405020304" pitchFamily="18" charset="0"/>
                        </a:rPr>
                        <a:t>2</a:t>
                      </a:r>
                      <a:endParaRPr lang="en-US" sz="1200" dirty="0">
                        <a:effectLst/>
                        <a:latin typeface="Times New Roman" panose="02020603050405020304" pitchFamily="18" charset="0"/>
                        <a:ea typeface="Calibri"/>
                        <a:cs typeface="Times New Roman" panose="02020603050405020304" pitchFamily="18" charset="0"/>
                      </a:endParaRPr>
                    </a:p>
                  </a:txBody>
                  <a:tcPr marL="63305" marR="63305" marT="0" marB="0" anchor="ctr"/>
                </a:tc>
                <a:tc>
                  <a:txBody>
                    <a:bodyPr/>
                    <a:lstStyle/>
                    <a:p>
                      <a:pPr marL="0" marR="0" algn="ctr">
                        <a:lnSpc>
                          <a:spcPct val="115000"/>
                        </a:lnSpc>
                        <a:spcBef>
                          <a:spcPts val="1000"/>
                        </a:spcBef>
                        <a:spcAft>
                          <a:spcPts val="0"/>
                        </a:spcAft>
                      </a:pPr>
                      <a:r>
                        <a:rPr lang="en-US" sz="1200">
                          <a:effectLst/>
                          <a:latin typeface="Times New Roman" panose="02020603050405020304" pitchFamily="18" charset="0"/>
                          <a:cs typeface="Times New Roman" panose="02020603050405020304" pitchFamily="18" charset="0"/>
                        </a:rPr>
                        <a:t>0.256</a:t>
                      </a:r>
                      <a:endParaRPr lang="en-US" sz="1200">
                        <a:effectLst/>
                        <a:latin typeface="Times New Roman" panose="02020603050405020304" pitchFamily="18" charset="0"/>
                        <a:ea typeface="Calibri"/>
                        <a:cs typeface="Times New Roman" panose="02020603050405020304" pitchFamily="18" charset="0"/>
                      </a:endParaRPr>
                    </a:p>
                  </a:txBody>
                  <a:tcPr marL="63305" marR="63305" marT="0" marB="0" anchor="ctr"/>
                </a:tc>
                <a:tc>
                  <a:txBody>
                    <a:bodyPr/>
                    <a:lstStyle/>
                    <a:p>
                      <a:pPr marL="0" marR="0" algn="ctr">
                        <a:lnSpc>
                          <a:spcPct val="115000"/>
                        </a:lnSpc>
                        <a:spcBef>
                          <a:spcPts val="1000"/>
                        </a:spcBef>
                        <a:spcAft>
                          <a:spcPts val="0"/>
                        </a:spcAft>
                      </a:pPr>
                      <a:r>
                        <a:rPr lang="en-US" sz="1200">
                          <a:effectLst/>
                          <a:latin typeface="Times New Roman" panose="02020603050405020304" pitchFamily="18" charset="0"/>
                          <a:cs typeface="Times New Roman" panose="02020603050405020304" pitchFamily="18" charset="0"/>
                        </a:rPr>
                        <a:t>CAP</a:t>
                      </a:r>
                      <a:endParaRPr lang="en-US" sz="1200">
                        <a:effectLst/>
                        <a:latin typeface="Times New Roman" panose="02020603050405020304" pitchFamily="18" charset="0"/>
                        <a:ea typeface="Calibri"/>
                        <a:cs typeface="Times New Roman" panose="02020603050405020304" pitchFamily="18" charset="0"/>
                      </a:endParaRPr>
                    </a:p>
                  </a:txBody>
                  <a:tcPr marL="63305" marR="63305" marT="0" marB="0" anchor="ctr"/>
                </a:tc>
              </a:tr>
              <a:tr h="228056">
                <a:tc>
                  <a:txBody>
                    <a:bodyPr/>
                    <a:lstStyle/>
                    <a:p>
                      <a:pPr marL="0" marR="0" algn="ctr">
                        <a:lnSpc>
                          <a:spcPct val="115000"/>
                        </a:lnSpc>
                        <a:spcBef>
                          <a:spcPts val="1000"/>
                        </a:spcBef>
                        <a:spcAft>
                          <a:spcPts val="0"/>
                        </a:spcAft>
                      </a:pPr>
                      <a:r>
                        <a:rPr lang="en-US" sz="1200" dirty="0">
                          <a:effectLst/>
                          <a:latin typeface="Times New Roman" panose="02020603050405020304" pitchFamily="18" charset="0"/>
                          <a:cs typeface="Times New Roman" panose="02020603050405020304" pitchFamily="18" charset="0"/>
                        </a:rPr>
                        <a:t>Temperature</a:t>
                      </a:r>
                      <a:endParaRPr lang="en-US" sz="1200" dirty="0">
                        <a:effectLst/>
                        <a:latin typeface="Times New Roman" panose="02020603050405020304" pitchFamily="18" charset="0"/>
                        <a:ea typeface="Calibri"/>
                        <a:cs typeface="Times New Roman" panose="02020603050405020304" pitchFamily="18" charset="0"/>
                      </a:endParaRPr>
                    </a:p>
                  </a:txBody>
                  <a:tcPr marL="63305" marR="63305" marT="0" marB="0" anchor="ctr"/>
                </a:tc>
                <a:tc>
                  <a:txBody>
                    <a:bodyPr/>
                    <a:lstStyle/>
                    <a:p>
                      <a:pPr marL="0" marR="0" algn="ctr">
                        <a:lnSpc>
                          <a:spcPct val="115000"/>
                        </a:lnSpc>
                        <a:spcBef>
                          <a:spcPts val="1000"/>
                        </a:spcBef>
                        <a:spcAft>
                          <a:spcPts val="0"/>
                        </a:spcAft>
                      </a:pPr>
                      <a:r>
                        <a:rPr lang="en-US" sz="1200">
                          <a:effectLst/>
                          <a:latin typeface="Times New Roman" panose="02020603050405020304" pitchFamily="18" charset="0"/>
                          <a:cs typeface="Times New Roman" panose="02020603050405020304" pitchFamily="18" charset="0"/>
                        </a:rPr>
                        <a:t>16</a:t>
                      </a:r>
                      <a:endParaRPr lang="en-US" sz="1200">
                        <a:effectLst/>
                        <a:latin typeface="Times New Roman" panose="02020603050405020304" pitchFamily="18" charset="0"/>
                        <a:ea typeface="Calibri"/>
                        <a:cs typeface="Times New Roman" panose="02020603050405020304" pitchFamily="18" charset="0"/>
                      </a:endParaRPr>
                    </a:p>
                  </a:txBody>
                  <a:tcPr marL="63305" marR="63305" marT="0" marB="0" anchor="ctr"/>
                </a:tc>
                <a:tc>
                  <a:txBody>
                    <a:bodyPr/>
                    <a:lstStyle/>
                    <a:p>
                      <a:pPr marL="0" marR="0" algn="ctr">
                        <a:lnSpc>
                          <a:spcPct val="115000"/>
                        </a:lnSpc>
                        <a:spcBef>
                          <a:spcPts val="1000"/>
                        </a:spcBef>
                        <a:spcAft>
                          <a:spcPts val="0"/>
                        </a:spcAft>
                      </a:pPr>
                      <a:r>
                        <a:rPr lang="en-US" sz="1200" dirty="0">
                          <a:effectLst/>
                          <a:latin typeface="Times New Roman" panose="02020603050405020304" pitchFamily="18" charset="0"/>
                          <a:cs typeface="Times New Roman" panose="02020603050405020304" pitchFamily="18" charset="0"/>
                        </a:rPr>
                        <a:t>1</a:t>
                      </a:r>
                      <a:endParaRPr lang="en-US" sz="1200" dirty="0">
                        <a:effectLst/>
                        <a:latin typeface="Times New Roman" panose="02020603050405020304" pitchFamily="18" charset="0"/>
                        <a:ea typeface="Calibri"/>
                        <a:cs typeface="Times New Roman" panose="02020603050405020304" pitchFamily="18" charset="0"/>
                      </a:endParaRPr>
                    </a:p>
                  </a:txBody>
                  <a:tcPr marL="63305" marR="63305" marT="0" marB="0" anchor="ctr"/>
                </a:tc>
                <a:tc>
                  <a:txBody>
                    <a:bodyPr/>
                    <a:lstStyle/>
                    <a:p>
                      <a:pPr marL="0" marR="0" algn="ctr">
                        <a:lnSpc>
                          <a:spcPct val="115000"/>
                        </a:lnSpc>
                        <a:spcBef>
                          <a:spcPts val="1000"/>
                        </a:spcBef>
                        <a:spcAft>
                          <a:spcPts val="0"/>
                        </a:spcAft>
                      </a:pPr>
                      <a:r>
                        <a:rPr lang="en-US" sz="1200" dirty="0">
                          <a:effectLst/>
                          <a:latin typeface="Times New Roman" panose="02020603050405020304" pitchFamily="18" charset="0"/>
                          <a:cs typeface="Times New Roman" panose="02020603050405020304" pitchFamily="18" charset="0"/>
                        </a:rPr>
                        <a:t>0.128</a:t>
                      </a:r>
                      <a:endParaRPr lang="en-US" sz="1200" dirty="0">
                        <a:effectLst/>
                        <a:latin typeface="Times New Roman" panose="02020603050405020304" pitchFamily="18" charset="0"/>
                        <a:ea typeface="Calibri"/>
                        <a:cs typeface="Times New Roman" panose="02020603050405020304" pitchFamily="18" charset="0"/>
                      </a:endParaRPr>
                    </a:p>
                  </a:txBody>
                  <a:tcPr marL="63305" marR="63305" marT="0" marB="0" anchor="ctr"/>
                </a:tc>
                <a:tc>
                  <a:txBody>
                    <a:bodyPr/>
                    <a:lstStyle/>
                    <a:p>
                      <a:pPr marL="0" marR="0" algn="ctr">
                        <a:lnSpc>
                          <a:spcPct val="115000"/>
                        </a:lnSpc>
                        <a:spcBef>
                          <a:spcPts val="1000"/>
                        </a:spcBef>
                        <a:spcAft>
                          <a:spcPts val="0"/>
                        </a:spcAft>
                      </a:pPr>
                      <a:r>
                        <a:rPr lang="en-US" sz="1200" dirty="0">
                          <a:effectLst/>
                          <a:latin typeface="Times New Roman" panose="02020603050405020304" pitchFamily="18" charset="0"/>
                          <a:cs typeface="Times New Roman" panose="02020603050405020304" pitchFamily="18" charset="0"/>
                        </a:rPr>
                        <a:t>CAP</a:t>
                      </a:r>
                      <a:endParaRPr lang="en-US" sz="1200" dirty="0">
                        <a:effectLst/>
                        <a:latin typeface="Times New Roman" panose="02020603050405020304" pitchFamily="18" charset="0"/>
                        <a:ea typeface="Calibri"/>
                        <a:cs typeface="Times New Roman" panose="02020603050405020304" pitchFamily="18" charset="0"/>
                      </a:endParaRPr>
                    </a:p>
                  </a:txBody>
                  <a:tcPr marL="63305" marR="63305" marT="0" marB="0" anchor="ctr"/>
                </a:tc>
              </a:tr>
            </a:tbl>
          </a:graphicData>
        </a:graphic>
      </p:graphicFrame>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2251166932"/>
                  </p:ext>
                </p:extLst>
              </p:nvPr>
            </p:nvGraphicFramePr>
            <p:xfrm>
              <a:off x="261189" y="3552825"/>
              <a:ext cx="4805404" cy="2501975"/>
            </p:xfrm>
            <a:graphic>
              <a:graphicData uri="http://schemas.openxmlformats.org/drawingml/2006/table">
                <a:tbl>
                  <a:tblPr>
                    <a:tableStyleId>{616DA210-FB5B-4158-B5E0-FEB733F419BA}</a:tableStyleId>
                  </a:tblPr>
                  <a:tblGrid>
                    <a:gridCol w="1039934"/>
                    <a:gridCol w="745423"/>
                    <a:gridCol w="745423"/>
                    <a:gridCol w="745423"/>
                    <a:gridCol w="745423"/>
                    <a:gridCol w="783778"/>
                  </a:tblGrid>
                  <a:tr h="228600">
                    <a:tc rowSpan="3">
                      <a:txBody>
                        <a:bodyPr/>
                        <a:lstStyle/>
                        <a:p>
                          <a:pPr algn="ctr" rtl="0" fontAlgn="ctr"/>
                          <a:r>
                            <a:rPr lang="en-US" sz="1050" u="none" strike="noStrike" dirty="0">
                              <a:effectLst/>
                              <a:latin typeface="Times New Roman" panose="02020603050405020304" pitchFamily="18" charset="0"/>
                              <a:cs typeface="Times New Roman" panose="02020603050405020304" pitchFamily="18" charset="0"/>
                            </a:rPr>
                            <a:t>Applications</a:t>
                          </a:r>
                          <a:endParaRPr lang="en-US" sz="105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8792" marR="8792" marT="9525" marB="0" anchor="ctr"/>
                    </a:tc>
                    <a:tc gridSpan="5">
                      <a:txBody>
                        <a:bodyPr/>
                        <a:lstStyle/>
                        <a:p>
                          <a:pPr algn="ctr"/>
                          <a:r>
                            <a:rPr lang="en-US" sz="1400" u="none" strike="noStrike" dirty="0" smtClean="0">
                              <a:effectLst/>
                              <a:latin typeface="Times New Roman" panose="02020603050405020304" pitchFamily="18" charset="0"/>
                              <a:cs typeface="Times New Roman" panose="02020603050405020304" pitchFamily="18" charset="0"/>
                            </a:rPr>
                            <a:t> </a:t>
                          </a:r>
                          <a:r>
                            <a:rPr lang="en-US" sz="1050" dirty="0" smtClean="0">
                              <a:latin typeface="Times New Roman" panose="02020603050405020304" pitchFamily="18" charset="0"/>
                              <a:cs typeface="Times New Roman" panose="02020603050405020304" pitchFamily="18" charset="0"/>
                            </a:rPr>
                            <a:t>Energy</a:t>
                          </a:r>
                          <a:r>
                            <a:rPr lang="en-US" sz="1050" baseline="0" dirty="0" smtClean="0">
                              <a:latin typeface="Times New Roman" panose="02020603050405020304" pitchFamily="18" charset="0"/>
                              <a:cs typeface="Times New Roman" panose="02020603050405020304" pitchFamily="18" charset="0"/>
                            </a:rPr>
                            <a:t> Utility per packet (</a:t>
                          </a:r>
                          <a14:m>
                            <m:oMath xmlns:m="http://schemas.openxmlformats.org/officeDocument/2006/math">
                              <m:sSub>
                                <m:sSubPr>
                                  <m:ctrlPr>
                                    <a:rPr lang="en-US" sz="1050" i="1" smtClean="0">
                                      <a:latin typeface="Cambria Math" charset="0"/>
                                    </a:rPr>
                                  </m:ctrlPr>
                                </m:sSubPr>
                                <m:e>
                                  <m:r>
                                    <a:rPr lang="en-US" sz="1050" smtClean="0">
                                      <a:latin typeface="Cambria Math"/>
                                    </a:rPr>
                                    <m:t>𝑬</m:t>
                                  </m:r>
                                </m:e>
                                <m:sub>
                                  <m:r>
                                    <a:rPr lang="en-US" sz="1050" smtClean="0">
                                      <a:latin typeface="Cambria Math"/>
                                    </a:rPr>
                                    <m:t>𝒑𝒂𝒄𝒌𝒆𝒕</m:t>
                                  </m:r>
                                </m:sub>
                              </m:sSub>
                            </m:oMath>
                          </a14:m>
                          <a:r>
                            <a:rPr lang="en-US" sz="1050" baseline="0" dirty="0" smtClean="0">
                              <a:latin typeface="Times New Roman" panose="02020603050405020304" pitchFamily="18" charset="0"/>
                              <a:cs typeface="Times New Roman" panose="02020603050405020304" pitchFamily="18" charset="0"/>
                            </a:rPr>
                            <a:t>) </a:t>
                          </a:r>
                        </a:p>
                        <a:p>
                          <a:pPr algn="ctr"/>
                          <a:r>
                            <a:rPr lang="en-US" sz="1050" baseline="0" dirty="0" smtClean="0">
                              <a:latin typeface="Times New Roman" panose="02020603050405020304" pitchFamily="18" charset="0"/>
                              <a:cs typeface="Times New Roman" panose="02020603050405020304" pitchFamily="18" charset="0"/>
                            </a:rPr>
                            <a:t>[</a:t>
                          </a:r>
                          <a:r>
                            <a:rPr lang="en-US" sz="1050" baseline="0" dirty="0" err="1" smtClean="0">
                              <a:latin typeface="Times New Roman" panose="02020603050405020304" pitchFamily="18" charset="0"/>
                              <a:cs typeface="Times New Roman" panose="02020603050405020304" pitchFamily="18" charset="0"/>
                            </a:rPr>
                            <a:t>kbytes</a:t>
                          </a:r>
                          <a:r>
                            <a:rPr lang="en-US" sz="1050" baseline="0" dirty="0" smtClean="0">
                              <a:latin typeface="Times New Roman" panose="02020603050405020304" pitchFamily="18" charset="0"/>
                              <a:cs typeface="Times New Roman" panose="02020603050405020304" pitchFamily="18" charset="0"/>
                            </a:rPr>
                            <a:t>/Joule/packet]</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vMerge="1">
                      <a:txBody>
                        <a:bodyPr/>
                        <a:lstStyle/>
                        <a:p>
                          <a:endParaRPr lang="en-US"/>
                        </a:p>
                      </a:txBody>
                      <a:tcPr/>
                    </a:tc>
                    <a:tc gridSpan="4">
                      <a:txBody>
                        <a:bodyPr/>
                        <a:lstStyle/>
                        <a:p>
                          <a:pPr algn="ctr" fontAlgn="t"/>
                          <a:r>
                            <a:rPr lang="en-US" sz="1100" u="none" strike="noStrike" dirty="0">
                              <a:effectLst/>
                              <a:latin typeface="Times New Roman" panose="02020603050405020304" pitchFamily="18" charset="0"/>
                              <a:cs typeface="Times New Roman" panose="02020603050405020304" pitchFamily="18" charset="0"/>
                            </a:rPr>
                            <a:t> </a:t>
                          </a:r>
                          <a:r>
                            <a:rPr lang="en-US" sz="1100" u="none" strike="noStrike" baseline="0" dirty="0" smtClean="0">
                              <a:effectLst/>
                              <a:latin typeface="Times New Roman" panose="02020603050405020304" pitchFamily="18" charset="0"/>
                              <a:cs typeface="Times New Roman" panose="02020603050405020304" pitchFamily="18" charset="0"/>
                            </a:rPr>
                            <a:t> IEEE 802.15.4q TASK</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t"/>
                          <a:r>
                            <a:rPr lang="en-US" sz="1100" u="none" strike="noStrike" dirty="0" smtClean="0">
                              <a:effectLst/>
                              <a:latin typeface="Times New Roman" panose="02020603050405020304" pitchFamily="18" charset="0"/>
                              <a:cs typeface="Times New Roman" panose="02020603050405020304" pitchFamily="18" charset="0"/>
                            </a:rPr>
                            <a:t>BT LE</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r>
                  <a:tr h="197443">
                    <a:tc vMerge="1">
                      <a:txBody>
                        <a:bodyPr/>
                        <a:lstStyle/>
                        <a:p>
                          <a:endParaRPr lang="en-US"/>
                        </a:p>
                      </a:txBody>
                      <a:tcPr/>
                    </a:tc>
                    <a:tc>
                      <a:txBody>
                        <a:bodyPr/>
                        <a:lstStyle/>
                        <a:p>
                          <a:pPr algn="ctr" rtl="0" fontAlgn="ctr"/>
                          <a:r>
                            <a:rPr lang="en-US" sz="1050" u="none" strike="noStrike" dirty="0" smtClean="0">
                              <a:effectLst/>
                              <a:latin typeface="Times New Roman" panose="02020603050405020304" pitchFamily="18" charset="0"/>
                              <a:cs typeface="Times New Roman" panose="02020603050405020304" pitchFamily="18" charset="0"/>
                            </a:rPr>
                            <a:t>D0</a:t>
                          </a:r>
                          <a:endParaRPr lang="en-U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050" u="none" strike="noStrike" dirty="0" smtClean="0">
                              <a:effectLst/>
                              <a:latin typeface="Times New Roman" panose="02020603050405020304" pitchFamily="18" charset="0"/>
                              <a:cs typeface="Times New Roman" panose="02020603050405020304" pitchFamily="18" charset="0"/>
                            </a:rPr>
                            <a:t>D1</a:t>
                          </a:r>
                          <a:endParaRPr lang="en-U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050" u="none" strike="noStrike" dirty="0" smtClean="0">
                              <a:effectLst/>
                              <a:latin typeface="Times New Roman" panose="02020603050405020304" pitchFamily="18" charset="0"/>
                              <a:cs typeface="Times New Roman" panose="02020603050405020304" pitchFamily="18" charset="0"/>
                            </a:rPr>
                            <a:t>D2</a:t>
                          </a:r>
                          <a:endParaRPr lang="en-U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050" u="none" strike="noStrike" dirty="0" smtClean="0">
                              <a:effectLst/>
                              <a:latin typeface="Times New Roman" panose="02020603050405020304" pitchFamily="18" charset="0"/>
                              <a:cs typeface="Times New Roman" panose="02020603050405020304" pitchFamily="18" charset="0"/>
                            </a:rPr>
                            <a:t>D3</a:t>
                          </a:r>
                          <a:endParaRPr lang="en-U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vMerge="1">
                      <a:txBody>
                        <a:bodyPr/>
                        <a:lstStyle/>
                        <a:p>
                          <a:pPr algn="ctr" rtl="0" fontAlgn="ctr"/>
                          <a:endParaRPr lang="en-US" sz="1050" b="0" i="0" u="none" strike="noStrike" dirty="0">
                            <a:solidFill>
                              <a:srgbClr val="000000"/>
                            </a:solidFill>
                            <a:effectLst/>
                            <a:latin typeface="Arial" panose="020B0604020202020204" pitchFamily="34" charset="0"/>
                          </a:endParaRPr>
                        </a:p>
                      </a:txBody>
                      <a:tcPr marL="8792" marR="8792" marT="9525" marB="0" anchor="ctr"/>
                    </a:tc>
                  </a:tr>
                  <a:tr h="294005">
                    <a:tc>
                      <a:txBody>
                        <a:bodyPr/>
                        <a:lstStyle/>
                        <a:p>
                          <a:pPr algn="ctr" rtl="0" fontAlgn="ctr"/>
                          <a:r>
                            <a:rPr lang="en-US" sz="1050" u="none" strike="noStrike" dirty="0">
                              <a:effectLst/>
                              <a:latin typeface="Times New Roman" panose="02020603050405020304" pitchFamily="18" charset="0"/>
                              <a:cs typeface="Times New Roman" panose="02020603050405020304" pitchFamily="18" charset="0"/>
                            </a:rPr>
                            <a:t>ECG</a:t>
                          </a:r>
                          <a:endParaRPr lang="en-U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050" u="none" strike="noStrike" dirty="0" smtClean="0">
                              <a:effectLst/>
                              <a:latin typeface="Times New Roman" panose="02020603050405020304" pitchFamily="18" charset="0"/>
                              <a:cs typeface="Times New Roman" panose="02020603050405020304" pitchFamily="18" charset="0"/>
                            </a:rPr>
                            <a:t>1800</a:t>
                          </a:r>
                          <a:endParaRPr lang="en-U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050" u="none" strike="noStrike" dirty="0" smtClean="0">
                              <a:effectLst/>
                              <a:latin typeface="Times New Roman" panose="02020603050405020304" pitchFamily="18" charset="0"/>
                              <a:cs typeface="Times New Roman" panose="02020603050405020304" pitchFamily="18" charset="0"/>
                            </a:rPr>
                            <a:t>1360</a:t>
                          </a:r>
                          <a:endParaRPr lang="en-U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050" u="none" strike="noStrike" dirty="0" smtClean="0">
                              <a:effectLst/>
                              <a:latin typeface="Times New Roman" panose="02020603050405020304" pitchFamily="18" charset="0"/>
                              <a:cs typeface="Times New Roman" panose="02020603050405020304" pitchFamily="18" charset="0"/>
                            </a:rPr>
                            <a:t>1160</a:t>
                          </a:r>
                          <a:endParaRPr lang="en-U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050" u="none" strike="noStrike" dirty="0" smtClean="0">
                              <a:effectLst/>
                              <a:latin typeface="Times New Roman" panose="02020603050405020304" pitchFamily="18" charset="0"/>
                              <a:cs typeface="Times New Roman" panose="02020603050405020304" pitchFamily="18" charset="0"/>
                            </a:rPr>
                            <a:t>647.9</a:t>
                          </a:r>
                          <a:endParaRPr lang="en-U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050" u="none" strike="noStrike" dirty="0" smtClean="0">
                              <a:effectLst/>
                              <a:latin typeface="Times New Roman" panose="02020603050405020304" pitchFamily="18" charset="0"/>
                              <a:cs typeface="Times New Roman" panose="02020603050405020304" pitchFamily="18" charset="0"/>
                            </a:rPr>
                            <a:t>442</a:t>
                          </a:r>
                          <a:endParaRPr lang="en-U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r>
                  <a:tr h="385484">
                    <a:tc>
                      <a:txBody>
                        <a:bodyPr/>
                        <a:lstStyle/>
                        <a:p>
                          <a:pPr algn="ctr" rtl="0" fontAlgn="ctr"/>
                          <a:r>
                            <a:rPr lang="en-US" sz="1050" u="none" strike="noStrike" dirty="0">
                              <a:effectLst/>
                              <a:latin typeface="Times New Roman" panose="02020603050405020304" pitchFamily="18" charset="0"/>
                              <a:cs typeface="Times New Roman" panose="02020603050405020304" pitchFamily="18" charset="0"/>
                            </a:rPr>
                            <a:t>Accelerometer</a:t>
                          </a:r>
                          <a:endParaRPr lang="en-U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050" u="none" strike="noStrike" dirty="0" smtClean="0">
                              <a:effectLst/>
                              <a:latin typeface="Times New Roman" panose="02020603050405020304" pitchFamily="18" charset="0"/>
                              <a:cs typeface="Times New Roman" panose="02020603050405020304" pitchFamily="18" charset="0"/>
                            </a:rPr>
                            <a:t>1800</a:t>
                          </a:r>
                          <a:endParaRPr lang="en-U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050" u="none" strike="noStrike" dirty="0" smtClean="0">
                              <a:effectLst/>
                              <a:latin typeface="Times New Roman" panose="02020603050405020304" pitchFamily="18" charset="0"/>
                              <a:cs typeface="Times New Roman" panose="02020603050405020304" pitchFamily="18" charset="0"/>
                            </a:rPr>
                            <a:t>1360</a:t>
                          </a:r>
                          <a:endParaRPr lang="en-U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altLang="ko-KR" sz="1050" u="none" strike="noStrike" dirty="0" smtClean="0">
                              <a:effectLst/>
                              <a:latin typeface="Times New Roman" panose="02020603050405020304" pitchFamily="18" charset="0"/>
                              <a:cs typeface="Times New Roman" panose="02020603050405020304" pitchFamily="18" charset="0"/>
                            </a:rPr>
                            <a:t>1160</a:t>
                          </a:r>
                          <a:endParaRPr lang="en-US" altLang="ko-KR"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050" u="none" strike="noStrike" dirty="0" smtClean="0">
                              <a:effectLst/>
                              <a:latin typeface="Times New Roman" panose="02020603050405020304" pitchFamily="18" charset="0"/>
                              <a:cs typeface="Times New Roman" panose="02020603050405020304" pitchFamily="18" charset="0"/>
                            </a:rPr>
                            <a:t>647.9</a:t>
                          </a:r>
                          <a:endParaRPr lang="en-U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050" u="none" strike="noStrike" dirty="0" smtClean="0">
                              <a:effectLst/>
                              <a:latin typeface="Times New Roman" panose="02020603050405020304" pitchFamily="18" charset="0"/>
                              <a:cs typeface="Times New Roman" panose="02020603050405020304" pitchFamily="18" charset="0"/>
                            </a:rPr>
                            <a:t>442</a:t>
                          </a:r>
                          <a:endParaRPr lang="en-U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r>
                  <a:tr h="385484">
                    <a:tc>
                      <a:txBody>
                        <a:bodyPr/>
                        <a:lstStyle/>
                        <a:p>
                          <a:pPr algn="ctr" rtl="0" fontAlgn="ctr"/>
                          <a:r>
                            <a:rPr lang="en-US" sz="1050" u="none" strike="noStrike" dirty="0">
                              <a:effectLst/>
                              <a:latin typeface="Times New Roman" panose="02020603050405020304" pitchFamily="18" charset="0"/>
                              <a:cs typeface="Times New Roman" panose="02020603050405020304" pitchFamily="18" charset="0"/>
                            </a:rPr>
                            <a:t>Humidity</a:t>
                          </a:r>
                          <a:endParaRPr lang="en-U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050" u="none" strike="noStrike" dirty="0" smtClean="0">
                              <a:effectLst/>
                              <a:latin typeface="Times New Roman" panose="02020603050405020304" pitchFamily="18" charset="0"/>
                              <a:cs typeface="Times New Roman" panose="02020603050405020304" pitchFamily="18" charset="0"/>
                            </a:rPr>
                            <a:t>521.7</a:t>
                          </a:r>
                          <a:endParaRPr lang="en-U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050" u="none" strike="noStrike" dirty="0">
                              <a:effectLst/>
                              <a:latin typeface="Times New Roman" panose="02020603050405020304" pitchFamily="18" charset="0"/>
                              <a:cs typeface="Times New Roman" panose="02020603050405020304" pitchFamily="18" charset="0"/>
                            </a:rPr>
                            <a:t>421.1</a:t>
                          </a:r>
                          <a:endParaRPr lang="en-U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050" u="none" strike="noStrike" dirty="0" smtClean="0">
                              <a:effectLst/>
                              <a:latin typeface="Times New Roman" panose="02020603050405020304" pitchFamily="18" charset="0"/>
                              <a:cs typeface="Times New Roman" panose="02020603050405020304" pitchFamily="18" charset="0"/>
                            </a:rPr>
                            <a:t>372.9</a:t>
                          </a:r>
                          <a:endParaRPr lang="en-U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050" u="none" strike="noStrike" dirty="0" smtClean="0">
                              <a:effectLst/>
                              <a:latin typeface="Times New Roman" panose="02020603050405020304" pitchFamily="18" charset="0"/>
                              <a:cs typeface="Times New Roman" panose="02020603050405020304" pitchFamily="18" charset="0"/>
                            </a:rPr>
                            <a:t>227.6</a:t>
                          </a:r>
                          <a:endParaRPr lang="en-U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050" u="none" strike="noStrike" dirty="0" smtClean="0">
                              <a:effectLst/>
                              <a:latin typeface="Times New Roman" panose="02020603050405020304" pitchFamily="18" charset="0"/>
                              <a:cs typeface="Times New Roman" panose="02020603050405020304" pitchFamily="18" charset="0"/>
                            </a:rPr>
                            <a:t>150</a:t>
                          </a:r>
                          <a:endParaRPr lang="en-U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r>
                  <a:tr h="385484">
                    <a:tc>
                      <a:txBody>
                        <a:bodyPr/>
                        <a:lstStyle/>
                        <a:p>
                          <a:pPr algn="ctr" rtl="0" fontAlgn="ctr"/>
                          <a:r>
                            <a:rPr lang="en-US" sz="1050" u="none" strike="noStrike" dirty="0">
                              <a:effectLst/>
                              <a:latin typeface="Times New Roman" panose="02020603050405020304" pitchFamily="18" charset="0"/>
                              <a:cs typeface="Times New Roman" panose="02020603050405020304" pitchFamily="18" charset="0"/>
                            </a:rPr>
                            <a:t>Temperature </a:t>
                          </a:r>
                          <a:endParaRPr lang="en-U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050" u="none" strike="noStrike" dirty="0" smtClean="0">
                              <a:effectLst/>
                              <a:latin typeface="Times New Roman" panose="02020603050405020304" pitchFamily="18" charset="0"/>
                              <a:cs typeface="Times New Roman" panose="02020603050405020304" pitchFamily="18" charset="0"/>
                            </a:rPr>
                            <a:t>521.7</a:t>
                          </a:r>
                          <a:endParaRPr lang="en-U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050" u="none" strike="noStrike" dirty="0">
                              <a:effectLst/>
                              <a:latin typeface="Times New Roman" panose="02020603050405020304" pitchFamily="18" charset="0"/>
                              <a:cs typeface="Times New Roman" panose="02020603050405020304" pitchFamily="18" charset="0"/>
                            </a:rPr>
                            <a:t>421.1</a:t>
                          </a:r>
                          <a:endParaRPr lang="en-U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050" u="none" strike="noStrike" dirty="0" smtClean="0">
                              <a:effectLst/>
                              <a:latin typeface="Times New Roman" panose="02020603050405020304" pitchFamily="18" charset="0"/>
                              <a:cs typeface="Times New Roman" panose="02020603050405020304" pitchFamily="18" charset="0"/>
                            </a:rPr>
                            <a:t>372.9</a:t>
                          </a:r>
                          <a:endParaRPr lang="en-U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050" u="none" strike="noStrike" dirty="0" smtClean="0">
                              <a:effectLst/>
                              <a:latin typeface="Times New Roman" panose="02020603050405020304" pitchFamily="18" charset="0"/>
                              <a:cs typeface="Times New Roman" panose="02020603050405020304" pitchFamily="18" charset="0"/>
                            </a:rPr>
                            <a:t>227.6</a:t>
                          </a:r>
                          <a:endParaRPr lang="en-U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050" u="none" strike="noStrike" dirty="0" smtClean="0">
                              <a:effectLst/>
                              <a:latin typeface="Times New Roman" panose="02020603050405020304" pitchFamily="18" charset="0"/>
                              <a:cs typeface="Times New Roman" panose="02020603050405020304" pitchFamily="18" charset="0"/>
                            </a:rPr>
                            <a:t>150</a:t>
                          </a:r>
                          <a:endParaRPr lang="en-U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r>
                  <a:tr h="294005">
                    <a:tc>
                      <a:txBody>
                        <a:bodyPr/>
                        <a:lstStyle/>
                        <a:p>
                          <a:pPr algn="ctr" rtl="0" fontAlgn="ctr"/>
                          <a:r>
                            <a:rPr lang="en-US" sz="1050" u="none" strike="noStrike" dirty="0">
                              <a:effectLst/>
                              <a:latin typeface="Times New Roman" panose="02020603050405020304" pitchFamily="18" charset="0"/>
                              <a:cs typeface="Times New Roman" panose="02020603050405020304" pitchFamily="18" charset="0"/>
                            </a:rPr>
                            <a:t>Total</a:t>
                          </a:r>
                          <a:endParaRPr lang="en-U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050" u="none" strike="noStrike" dirty="0" smtClean="0">
                              <a:effectLst/>
                              <a:latin typeface="Times New Roman" panose="02020603050405020304" pitchFamily="18" charset="0"/>
                              <a:cs typeface="Times New Roman" panose="02020603050405020304" pitchFamily="18" charset="0"/>
                            </a:rPr>
                            <a:t>4650</a:t>
                          </a:r>
                          <a:endParaRPr lang="en-U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050" u="none" strike="noStrike" dirty="0" smtClean="0">
                              <a:effectLst/>
                              <a:latin typeface="Times New Roman" panose="02020603050405020304" pitchFamily="18" charset="0"/>
                              <a:cs typeface="Times New Roman" panose="02020603050405020304" pitchFamily="18" charset="0"/>
                            </a:rPr>
                            <a:t>3550</a:t>
                          </a:r>
                          <a:endParaRPr lang="en-U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050" u="none" strike="noStrike" dirty="0" smtClean="0">
                              <a:effectLst/>
                              <a:latin typeface="Times New Roman" panose="02020603050405020304" pitchFamily="18" charset="0"/>
                              <a:cs typeface="Times New Roman" panose="02020603050405020304" pitchFamily="18" charset="0"/>
                            </a:rPr>
                            <a:t>3070</a:t>
                          </a:r>
                          <a:endParaRPr lang="en-U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050" u="none" strike="noStrike" dirty="0" smtClean="0">
                              <a:effectLst/>
                              <a:latin typeface="Times New Roman" panose="02020603050405020304" pitchFamily="18" charset="0"/>
                              <a:cs typeface="Times New Roman" panose="02020603050405020304" pitchFamily="18" charset="0"/>
                            </a:rPr>
                            <a:t>1750</a:t>
                          </a:r>
                          <a:endParaRPr lang="en-U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050" u="none" strike="noStrike" dirty="0" smtClean="0">
                              <a:effectLst/>
                              <a:latin typeface="Times New Roman" panose="02020603050405020304" pitchFamily="18" charset="0"/>
                              <a:cs typeface="Times New Roman" panose="02020603050405020304" pitchFamily="18" charset="0"/>
                            </a:rPr>
                            <a:t>1180</a:t>
                          </a:r>
                          <a:endParaRPr lang="en-U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2251166932"/>
                  </p:ext>
                </p:extLst>
              </p:nvPr>
            </p:nvGraphicFramePr>
            <p:xfrm>
              <a:off x="261189" y="3552825"/>
              <a:ext cx="4805404" cy="2501975"/>
            </p:xfrm>
            <a:graphic>
              <a:graphicData uri="http://schemas.openxmlformats.org/drawingml/2006/table">
                <a:tbl>
                  <a:tblPr>
                    <a:tableStyleId>{616DA210-FB5B-4158-B5E0-FEB733F419BA}</a:tableStyleId>
                  </a:tblPr>
                  <a:tblGrid>
                    <a:gridCol w="1039934"/>
                    <a:gridCol w="745423"/>
                    <a:gridCol w="745423"/>
                    <a:gridCol w="745423"/>
                    <a:gridCol w="745423"/>
                    <a:gridCol w="783778"/>
                  </a:tblGrid>
                  <a:tr h="382905">
                    <a:tc rowSpan="3">
                      <a:txBody>
                        <a:bodyPr/>
                        <a:lstStyle/>
                        <a:p>
                          <a:pPr algn="ctr" rtl="0" fontAlgn="ctr"/>
                          <a:r>
                            <a:rPr lang="en-US" sz="1050" u="none" strike="noStrike" dirty="0">
                              <a:effectLst/>
                              <a:latin typeface="Times New Roman" panose="02020603050405020304" pitchFamily="18" charset="0"/>
                              <a:cs typeface="Times New Roman" panose="02020603050405020304" pitchFamily="18" charset="0"/>
                            </a:rPr>
                            <a:t>Applications</a:t>
                          </a:r>
                          <a:endParaRPr lang="en-US" sz="105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8792" marR="8792" marT="9525" marB="0" anchor="ctr"/>
                    </a:tc>
                    <a:tc gridSpan="5">
                      <a:txBody>
                        <a:bodyPr/>
                        <a:lstStyle/>
                        <a:p>
                          <a:endParaRPr lang="ko-KR"/>
                        </a:p>
                      </a:txBody>
                      <a:tcPr marL="8792" marR="8792" marT="9525" marB="0" anchor="ctr">
                        <a:blipFill rotWithShape="1">
                          <a:blip r:embed="rId2"/>
                          <a:stretch>
                            <a:fillRect l="-27877" t="-1587" r="-162" b="-553968"/>
                          </a:stretch>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7165">
                    <a:tc vMerge="1">
                      <a:txBody>
                        <a:bodyPr/>
                        <a:lstStyle/>
                        <a:p>
                          <a:endParaRPr lang="en-US"/>
                        </a:p>
                      </a:txBody>
                      <a:tcPr/>
                    </a:tc>
                    <a:tc gridSpan="4">
                      <a:txBody>
                        <a:bodyPr/>
                        <a:lstStyle/>
                        <a:p>
                          <a:pPr algn="ctr" fontAlgn="t"/>
                          <a:r>
                            <a:rPr lang="en-US" sz="1100" u="none" strike="noStrike" dirty="0">
                              <a:effectLst/>
                              <a:latin typeface="Times New Roman" panose="02020603050405020304" pitchFamily="18" charset="0"/>
                              <a:cs typeface="Times New Roman" panose="02020603050405020304" pitchFamily="18" charset="0"/>
                            </a:rPr>
                            <a:t> </a:t>
                          </a:r>
                          <a:r>
                            <a:rPr lang="en-US" sz="1100" u="none" strike="noStrike" baseline="0" dirty="0" smtClean="0">
                              <a:effectLst/>
                              <a:latin typeface="Times New Roman" panose="02020603050405020304" pitchFamily="18" charset="0"/>
                              <a:cs typeface="Times New Roman" panose="02020603050405020304" pitchFamily="18" charset="0"/>
                            </a:rPr>
                            <a:t> IEEE 802.15.4q TASK</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t"/>
                          <a:r>
                            <a:rPr lang="en-US" sz="1100" u="none" strike="noStrike" dirty="0" smtClean="0">
                              <a:effectLst/>
                              <a:latin typeface="Times New Roman" panose="02020603050405020304" pitchFamily="18" charset="0"/>
                              <a:cs typeface="Times New Roman" panose="02020603050405020304" pitchFamily="18" charset="0"/>
                            </a:rPr>
                            <a:t>BT LE</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r>
                  <a:tr h="197443">
                    <a:tc vMerge="1">
                      <a:txBody>
                        <a:bodyPr/>
                        <a:lstStyle/>
                        <a:p>
                          <a:endParaRPr lang="en-US"/>
                        </a:p>
                      </a:txBody>
                      <a:tcPr/>
                    </a:tc>
                    <a:tc>
                      <a:txBody>
                        <a:bodyPr/>
                        <a:lstStyle/>
                        <a:p>
                          <a:pPr algn="ctr" rtl="0" fontAlgn="ctr"/>
                          <a:r>
                            <a:rPr lang="en-US" sz="1050" u="none" strike="noStrike" dirty="0" smtClean="0">
                              <a:effectLst/>
                              <a:latin typeface="Times New Roman" panose="02020603050405020304" pitchFamily="18" charset="0"/>
                              <a:cs typeface="Times New Roman" panose="02020603050405020304" pitchFamily="18" charset="0"/>
                            </a:rPr>
                            <a:t>D0</a:t>
                          </a:r>
                          <a:endParaRPr lang="en-U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050" u="none" strike="noStrike" dirty="0" smtClean="0">
                              <a:effectLst/>
                              <a:latin typeface="Times New Roman" panose="02020603050405020304" pitchFamily="18" charset="0"/>
                              <a:cs typeface="Times New Roman" panose="02020603050405020304" pitchFamily="18" charset="0"/>
                            </a:rPr>
                            <a:t>D1</a:t>
                          </a:r>
                          <a:endParaRPr lang="en-U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050" u="none" strike="noStrike" dirty="0" smtClean="0">
                              <a:effectLst/>
                              <a:latin typeface="Times New Roman" panose="02020603050405020304" pitchFamily="18" charset="0"/>
                              <a:cs typeface="Times New Roman" panose="02020603050405020304" pitchFamily="18" charset="0"/>
                            </a:rPr>
                            <a:t>D2</a:t>
                          </a:r>
                          <a:endParaRPr lang="en-U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050" u="none" strike="noStrike" dirty="0" smtClean="0">
                              <a:effectLst/>
                              <a:latin typeface="Times New Roman" panose="02020603050405020304" pitchFamily="18" charset="0"/>
                              <a:cs typeface="Times New Roman" panose="02020603050405020304" pitchFamily="18" charset="0"/>
                            </a:rPr>
                            <a:t>D3</a:t>
                          </a:r>
                          <a:endParaRPr lang="en-U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vMerge="1">
                      <a:txBody>
                        <a:bodyPr/>
                        <a:lstStyle/>
                        <a:p>
                          <a:pPr algn="ctr" rtl="0" fontAlgn="ctr"/>
                          <a:endParaRPr lang="en-US" sz="1050" b="0" i="0" u="none" strike="noStrike" dirty="0">
                            <a:solidFill>
                              <a:srgbClr val="000000"/>
                            </a:solidFill>
                            <a:effectLst/>
                            <a:latin typeface="Arial" panose="020B0604020202020204" pitchFamily="34" charset="0"/>
                          </a:endParaRPr>
                        </a:p>
                      </a:txBody>
                      <a:tcPr marL="8792" marR="8792" marT="9525" marB="0" anchor="ctr"/>
                    </a:tc>
                  </a:tr>
                  <a:tr h="294005">
                    <a:tc>
                      <a:txBody>
                        <a:bodyPr/>
                        <a:lstStyle/>
                        <a:p>
                          <a:pPr algn="ctr" rtl="0" fontAlgn="ctr"/>
                          <a:r>
                            <a:rPr lang="en-US" sz="1050" u="none" strike="noStrike" dirty="0">
                              <a:effectLst/>
                              <a:latin typeface="Times New Roman" panose="02020603050405020304" pitchFamily="18" charset="0"/>
                              <a:cs typeface="Times New Roman" panose="02020603050405020304" pitchFamily="18" charset="0"/>
                            </a:rPr>
                            <a:t>ECG</a:t>
                          </a:r>
                          <a:endParaRPr lang="en-U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050" u="none" strike="noStrike" dirty="0" smtClean="0">
                              <a:effectLst/>
                              <a:latin typeface="Times New Roman" panose="02020603050405020304" pitchFamily="18" charset="0"/>
                              <a:cs typeface="Times New Roman" panose="02020603050405020304" pitchFamily="18" charset="0"/>
                            </a:rPr>
                            <a:t>1800</a:t>
                          </a:r>
                          <a:endParaRPr lang="en-U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050" u="none" strike="noStrike" dirty="0" smtClean="0">
                              <a:effectLst/>
                              <a:latin typeface="Times New Roman" panose="02020603050405020304" pitchFamily="18" charset="0"/>
                              <a:cs typeface="Times New Roman" panose="02020603050405020304" pitchFamily="18" charset="0"/>
                            </a:rPr>
                            <a:t>1360</a:t>
                          </a:r>
                          <a:endParaRPr lang="en-U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050" u="none" strike="noStrike" dirty="0" smtClean="0">
                              <a:effectLst/>
                              <a:latin typeface="Times New Roman" panose="02020603050405020304" pitchFamily="18" charset="0"/>
                              <a:cs typeface="Times New Roman" panose="02020603050405020304" pitchFamily="18" charset="0"/>
                            </a:rPr>
                            <a:t>1160</a:t>
                          </a:r>
                          <a:endParaRPr lang="en-U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050" u="none" strike="noStrike" dirty="0" smtClean="0">
                              <a:effectLst/>
                              <a:latin typeface="Times New Roman" panose="02020603050405020304" pitchFamily="18" charset="0"/>
                              <a:cs typeface="Times New Roman" panose="02020603050405020304" pitchFamily="18" charset="0"/>
                            </a:rPr>
                            <a:t>647.9</a:t>
                          </a:r>
                          <a:endParaRPr lang="en-U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050" u="none" strike="noStrike" dirty="0" smtClean="0">
                              <a:effectLst/>
                              <a:latin typeface="Times New Roman" panose="02020603050405020304" pitchFamily="18" charset="0"/>
                              <a:cs typeface="Times New Roman" panose="02020603050405020304" pitchFamily="18" charset="0"/>
                            </a:rPr>
                            <a:t>442</a:t>
                          </a:r>
                          <a:endParaRPr lang="en-U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r>
                  <a:tr h="385484">
                    <a:tc>
                      <a:txBody>
                        <a:bodyPr/>
                        <a:lstStyle/>
                        <a:p>
                          <a:pPr algn="ctr" rtl="0" fontAlgn="ctr"/>
                          <a:r>
                            <a:rPr lang="en-US" sz="1050" u="none" strike="noStrike" dirty="0">
                              <a:effectLst/>
                              <a:latin typeface="Times New Roman" panose="02020603050405020304" pitchFamily="18" charset="0"/>
                              <a:cs typeface="Times New Roman" panose="02020603050405020304" pitchFamily="18" charset="0"/>
                            </a:rPr>
                            <a:t>Accelerometer</a:t>
                          </a:r>
                          <a:endParaRPr lang="en-U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050" u="none" strike="noStrike" dirty="0" smtClean="0">
                              <a:effectLst/>
                              <a:latin typeface="Times New Roman" panose="02020603050405020304" pitchFamily="18" charset="0"/>
                              <a:cs typeface="Times New Roman" panose="02020603050405020304" pitchFamily="18" charset="0"/>
                            </a:rPr>
                            <a:t>1800</a:t>
                          </a:r>
                          <a:endParaRPr lang="en-U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050" u="none" strike="noStrike" dirty="0" smtClean="0">
                              <a:effectLst/>
                              <a:latin typeface="Times New Roman" panose="02020603050405020304" pitchFamily="18" charset="0"/>
                              <a:cs typeface="Times New Roman" panose="02020603050405020304" pitchFamily="18" charset="0"/>
                            </a:rPr>
                            <a:t>1360</a:t>
                          </a:r>
                          <a:endParaRPr lang="en-U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altLang="ko-KR" sz="1050" u="none" strike="noStrike" dirty="0" smtClean="0">
                              <a:effectLst/>
                              <a:latin typeface="Times New Roman" panose="02020603050405020304" pitchFamily="18" charset="0"/>
                              <a:cs typeface="Times New Roman" panose="02020603050405020304" pitchFamily="18" charset="0"/>
                            </a:rPr>
                            <a:t>1160</a:t>
                          </a:r>
                          <a:endParaRPr lang="en-US" altLang="ko-KR"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050" u="none" strike="noStrike" dirty="0" smtClean="0">
                              <a:effectLst/>
                              <a:latin typeface="Times New Roman" panose="02020603050405020304" pitchFamily="18" charset="0"/>
                              <a:cs typeface="Times New Roman" panose="02020603050405020304" pitchFamily="18" charset="0"/>
                            </a:rPr>
                            <a:t>647.9</a:t>
                          </a:r>
                          <a:endParaRPr lang="en-U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050" u="none" strike="noStrike" dirty="0" smtClean="0">
                              <a:effectLst/>
                              <a:latin typeface="Times New Roman" panose="02020603050405020304" pitchFamily="18" charset="0"/>
                              <a:cs typeface="Times New Roman" panose="02020603050405020304" pitchFamily="18" charset="0"/>
                            </a:rPr>
                            <a:t>442</a:t>
                          </a:r>
                          <a:endParaRPr lang="en-U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r>
                  <a:tr h="385484">
                    <a:tc>
                      <a:txBody>
                        <a:bodyPr/>
                        <a:lstStyle/>
                        <a:p>
                          <a:pPr algn="ctr" rtl="0" fontAlgn="ctr"/>
                          <a:r>
                            <a:rPr lang="en-US" sz="1050" u="none" strike="noStrike" dirty="0">
                              <a:effectLst/>
                              <a:latin typeface="Times New Roman" panose="02020603050405020304" pitchFamily="18" charset="0"/>
                              <a:cs typeface="Times New Roman" panose="02020603050405020304" pitchFamily="18" charset="0"/>
                            </a:rPr>
                            <a:t>Humidity</a:t>
                          </a:r>
                          <a:endParaRPr lang="en-U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050" u="none" strike="noStrike" dirty="0" smtClean="0">
                              <a:effectLst/>
                              <a:latin typeface="Times New Roman" panose="02020603050405020304" pitchFamily="18" charset="0"/>
                              <a:cs typeface="Times New Roman" panose="02020603050405020304" pitchFamily="18" charset="0"/>
                            </a:rPr>
                            <a:t>521.7</a:t>
                          </a:r>
                          <a:endParaRPr lang="en-U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050" u="none" strike="noStrike" dirty="0">
                              <a:effectLst/>
                              <a:latin typeface="Times New Roman" panose="02020603050405020304" pitchFamily="18" charset="0"/>
                              <a:cs typeface="Times New Roman" panose="02020603050405020304" pitchFamily="18" charset="0"/>
                            </a:rPr>
                            <a:t>421.1</a:t>
                          </a:r>
                          <a:endParaRPr lang="en-U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050" u="none" strike="noStrike" dirty="0" smtClean="0">
                              <a:effectLst/>
                              <a:latin typeface="Times New Roman" panose="02020603050405020304" pitchFamily="18" charset="0"/>
                              <a:cs typeface="Times New Roman" panose="02020603050405020304" pitchFamily="18" charset="0"/>
                            </a:rPr>
                            <a:t>372.9</a:t>
                          </a:r>
                          <a:endParaRPr lang="en-U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050" u="none" strike="noStrike" dirty="0" smtClean="0">
                              <a:effectLst/>
                              <a:latin typeface="Times New Roman" panose="02020603050405020304" pitchFamily="18" charset="0"/>
                              <a:cs typeface="Times New Roman" panose="02020603050405020304" pitchFamily="18" charset="0"/>
                            </a:rPr>
                            <a:t>227.6</a:t>
                          </a:r>
                          <a:endParaRPr lang="en-U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050" u="none" strike="noStrike" dirty="0" smtClean="0">
                              <a:effectLst/>
                              <a:latin typeface="Times New Roman" panose="02020603050405020304" pitchFamily="18" charset="0"/>
                              <a:cs typeface="Times New Roman" panose="02020603050405020304" pitchFamily="18" charset="0"/>
                            </a:rPr>
                            <a:t>150</a:t>
                          </a:r>
                          <a:endParaRPr lang="en-U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r>
                  <a:tr h="385484">
                    <a:tc>
                      <a:txBody>
                        <a:bodyPr/>
                        <a:lstStyle/>
                        <a:p>
                          <a:pPr algn="ctr" rtl="0" fontAlgn="ctr"/>
                          <a:r>
                            <a:rPr lang="en-US" sz="1050" u="none" strike="noStrike" dirty="0">
                              <a:effectLst/>
                              <a:latin typeface="Times New Roman" panose="02020603050405020304" pitchFamily="18" charset="0"/>
                              <a:cs typeface="Times New Roman" panose="02020603050405020304" pitchFamily="18" charset="0"/>
                            </a:rPr>
                            <a:t>Temperature </a:t>
                          </a:r>
                          <a:endParaRPr lang="en-U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050" u="none" strike="noStrike" dirty="0" smtClean="0">
                              <a:effectLst/>
                              <a:latin typeface="Times New Roman" panose="02020603050405020304" pitchFamily="18" charset="0"/>
                              <a:cs typeface="Times New Roman" panose="02020603050405020304" pitchFamily="18" charset="0"/>
                            </a:rPr>
                            <a:t>521.7</a:t>
                          </a:r>
                          <a:endParaRPr lang="en-U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050" u="none" strike="noStrike" dirty="0">
                              <a:effectLst/>
                              <a:latin typeface="Times New Roman" panose="02020603050405020304" pitchFamily="18" charset="0"/>
                              <a:cs typeface="Times New Roman" panose="02020603050405020304" pitchFamily="18" charset="0"/>
                            </a:rPr>
                            <a:t>421.1</a:t>
                          </a:r>
                          <a:endParaRPr lang="en-U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050" u="none" strike="noStrike" dirty="0" smtClean="0">
                              <a:effectLst/>
                              <a:latin typeface="Times New Roman" panose="02020603050405020304" pitchFamily="18" charset="0"/>
                              <a:cs typeface="Times New Roman" panose="02020603050405020304" pitchFamily="18" charset="0"/>
                            </a:rPr>
                            <a:t>372.9</a:t>
                          </a:r>
                          <a:endParaRPr lang="en-U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050" u="none" strike="noStrike" dirty="0" smtClean="0">
                              <a:effectLst/>
                              <a:latin typeface="Times New Roman" panose="02020603050405020304" pitchFamily="18" charset="0"/>
                              <a:cs typeface="Times New Roman" panose="02020603050405020304" pitchFamily="18" charset="0"/>
                            </a:rPr>
                            <a:t>227.6</a:t>
                          </a:r>
                          <a:endParaRPr lang="en-U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050" u="none" strike="noStrike" dirty="0" smtClean="0">
                              <a:effectLst/>
                              <a:latin typeface="Times New Roman" panose="02020603050405020304" pitchFamily="18" charset="0"/>
                              <a:cs typeface="Times New Roman" panose="02020603050405020304" pitchFamily="18" charset="0"/>
                            </a:rPr>
                            <a:t>150</a:t>
                          </a:r>
                          <a:endParaRPr lang="en-U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r>
                  <a:tr h="294005">
                    <a:tc>
                      <a:txBody>
                        <a:bodyPr/>
                        <a:lstStyle/>
                        <a:p>
                          <a:pPr algn="ctr" rtl="0" fontAlgn="ctr"/>
                          <a:r>
                            <a:rPr lang="en-US" sz="1050" u="none" strike="noStrike" dirty="0">
                              <a:effectLst/>
                              <a:latin typeface="Times New Roman" panose="02020603050405020304" pitchFamily="18" charset="0"/>
                              <a:cs typeface="Times New Roman" panose="02020603050405020304" pitchFamily="18" charset="0"/>
                            </a:rPr>
                            <a:t>Total</a:t>
                          </a:r>
                          <a:endParaRPr lang="en-U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050" u="none" strike="noStrike" dirty="0" smtClean="0">
                              <a:effectLst/>
                              <a:latin typeface="Times New Roman" panose="02020603050405020304" pitchFamily="18" charset="0"/>
                              <a:cs typeface="Times New Roman" panose="02020603050405020304" pitchFamily="18" charset="0"/>
                            </a:rPr>
                            <a:t>4650</a:t>
                          </a:r>
                          <a:endParaRPr lang="en-U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050" u="none" strike="noStrike" dirty="0" smtClean="0">
                              <a:effectLst/>
                              <a:latin typeface="Times New Roman" panose="02020603050405020304" pitchFamily="18" charset="0"/>
                              <a:cs typeface="Times New Roman" panose="02020603050405020304" pitchFamily="18" charset="0"/>
                            </a:rPr>
                            <a:t>3550</a:t>
                          </a:r>
                          <a:endParaRPr lang="en-U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050" u="none" strike="noStrike" dirty="0" smtClean="0">
                              <a:effectLst/>
                              <a:latin typeface="Times New Roman" panose="02020603050405020304" pitchFamily="18" charset="0"/>
                              <a:cs typeface="Times New Roman" panose="02020603050405020304" pitchFamily="18" charset="0"/>
                            </a:rPr>
                            <a:t>3070</a:t>
                          </a:r>
                          <a:endParaRPr lang="en-U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050" u="none" strike="noStrike" dirty="0" smtClean="0">
                              <a:effectLst/>
                              <a:latin typeface="Times New Roman" panose="02020603050405020304" pitchFamily="18" charset="0"/>
                              <a:cs typeface="Times New Roman" panose="02020603050405020304" pitchFamily="18" charset="0"/>
                            </a:rPr>
                            <a:t>1750</a:t>
                          </a:r>
                          <a:endParaRPr lang="en-U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050" u="none" strike="noStrike" dirty="0" smtClean="0">
                              <a:effectLst/>
                              <a:latin typeface="Times New Roman" panose="02020603050405020304" pitchFamily="18" charset="0"/>
                              <a:cs typeface="Times New Roman" panose="02020603050405020304" pitchFamily="18" charset="0"/>
                            </a:rPr>
                            <a:t>1180</a:t>
                          </a:r>
                          <a:endParaRPr lang="en-U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r>
                </a:tbl>
              </a:graphicData>
            </a:graphic>
          </p:graphicFrame>
        </mc:Fallback>
      </mc:AlternateContent>
      <p:graphicFrame>
        <p:nvGraphicFramePr>
          <p:cNvPr id="7" name="Chart 6"/>
          <p:cNvGraphicFramePr>
            <a:graphicFrameLocks/>
          </p:cNvGraphicFramePr>
          <p:nvPr>
            <p:extLst>
              <p:ext uri="{D42A27DB-BD31-4B8C-83A1-F6EECF244321}">
                <p14:modId xmlns:p14="http://schemas.microsoft.com/office/powerpoint/2010/main" val="628756497"/>
              </p:ext>
            </p:extLst>
          </p:nvPr>
        </p:nvGraphicFramePr>
        <p:xfrm>
          <a:off x="5122986" y="3581400"/>
          <a:ext cx="4021014"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8" name="Date Placeholder 3"/>
          <p:cNvSpPr>
            <a:spLocks noGrp="1"/>
          </p:cNvSpPr>
          <p:nvPr>
            <p:ph type="dt" sz="quarter" idx="10"/>
          </p:nvPr>
        </p:nvSpPr>
        <p:spPr>
          <a:xfrm>
            <a:off x="685800" y="377825"/>
            <a:ext cx="160020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400" dirty="0" smtClean="0">
                <a:latin typeface="Times New Roman" pitchFamily="18" charset="0"/>
              </a:rPr>
              <a:t>May 2015</a:t>
            </a:r>
          </a:p>
        </p:txBody>
      </p:sp>
      <p:sp>
        <p:nvSpPr>
          <p:cNvPr id="10" name="Slide Number Placeholder 3"/>
          <p:cNvSpPr>
            <a:spLocks noGrp="1"/>
          </p:cNvSpPr>
          <p:nvPr>
            <p:ph type="sldNum" sz="quarter" idx="12"/>
          </p:nvPr>
        </p:nvSpPr>
        <p:spPr>
          <a:xfrm>
            <a:off x="4344988"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a:latin typeface="Times New Roman" pitchFamily="18" charset="0"/>
              </a:rPr>
              <a:t>Slide </a:t>
            </a:r>
            <a:fld id="{3089E93B-7258-4CC0-854C-EFEEBF5C865F}" type="slidenum">
              <a:rPr lang="en-US" altLang="en-US" sz="1200">
                <a:latin typeface="Times New Roman" pitchFamily="18" charset="0"/>
              </a:rPr>
              <a:pPr>
                <a:spcBef>
                  <a:spcPct val="0"/>
                </a:spcBef>
                <a:buFontTx/>
                <a:buNone/>
              </a:pPr>
              <a:t>29</a:t>
            </a:fld>
            <a:endParaRPr lang="en-US" altLang="en-US" sz="1200" dirty="0">
              <a:latin typeface="Times New Roman" pitchFamily="18" charset="0"/>
            </a:endParaRPr>
          </a:p>
        </p:txBody>
      </p:sp>
      <p:sp>
        <p:nvSpPr>
          <p:cNvPr id="12" name="TextBox 11"/>
          <p:cNvSpPr txBox="1"/>
          <p:nvPr/>
        </p:nvSpPr>
        <p:spPr>
          <a:xfrm>
            <a:off x="5038845" y="3162300"/>
            <a:ext cx="1714380" cy="461665"/>
          </a:xfrm>
          <a:prstGeom prst="rect">
            <a:avLst/>
          </a:prstGeom>
          <a:noFill/>
        </p:spPr>
        <p:txBody>
          <a:bodyPr wrap="none" rtlCol="0">
            <a:spAutoFit/>
          </a:bodyPr>
          <a:lstStyle/>
          <a:p>
            <a:r>
              <a:rPr lang="en-US" altLang="ko-KR" dirty="0" smtClean="0"/>
              <a:t>Energy utility per packet</a:t>
            </a:r>
          </a:p>
          <a:p>
            <a:r>
              <a:rPr lang="en-US" altLang="ko-KR" dirty="0" smtClean="0"/>
              <a:t>[</a:t>
            </a:r>
            <a:r>
              <a:rPr lang="en-US" altLang="ko-KR" dirty="0" err="1" smtClean="0"/>
              <a:t>kByte</a:t>
            </a:r>
            <a:r>
              <a:rPr lang="en-US" altLang="ko-KR" dirty="0" smtClean="0"/>
              <a:t>/J/packet]</a:t>
            </a:r>
            <a:endParaRPr lang="ko-KR" altLang="en-US" dirty="0"/>
          </a:p>
        </p:txBody>
      </p:sp>
      <p:sp>
        <p:nvSpPr>
          <p:cNvPr id="11" name="Footer Placeholder 4"/>
          <p:cNvSpPr>
            <a:spLocks noGrp="1"/>
          </p:cNvSpPr>
          <p:nvPr>
            <p:ph type="ftr" sz="quarter" idx="11"/>
          </p:nvPr>
        </p:nvSpPr>
        <p:spPr>
          <a:xfrm>
            <a:off x="5486400" y="6475413"/>
            <a:ext cx="3124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smtClean="0">
                <a:latin typeface="Times New Roman" pitchFamily="18" charset="0"/>
              </a:rPr>
              <a:t>(Kiran </a:t>
            </a:r>
            <a:r>
              <a:rPr lang="en-US" altLang="en-US" sz="1200" dirty="0" err="1" smtClean="0">
                <a:latin typeface="Times New Roman" pitchFamily="18" charset="0"/>
              </a:rPr>
              <a:t>Bynam</a:t>
            </a:r>
            <a:r>
              <a:rPr lang="en-US" altLang="en-US" sz="1200" dirty="0" smtClean="0">
                <a:latin typeface="Times New Roman" pitchFamily="18" charset="0"/>
              </a:rPr>
              <a:t>, </a:t>
            </a:r>
            <a:r>
              <a:rPr lang="en-US" altLang="en-US" sz="1200" dirty="0" err="1" smtClean="0">
                <a:latin typeface="Times New Roman" pitchFamily="18" charset="0"/>
              </a:rPr>
              <a:t>Youngsoo</a:t>
            </a:r>
            <a:r>
              <a:rPr lang="en-US" altLang="en-US" sz="1200" dirty="0" smtClean="0">
                <a:latin typeface="Times New Roman" pitchFamily="18" charset="0"/>
              </a:rPr>
              <a:t> Kim </a:t>
            </a:r>
            <a:r>
              <a:rPr lang="en-US" altLang="en-US" sz="1200" i="1" dirty="0" smtClean="0">
                <a:latin typeface="Times New Roman" pitchFamily="18" charset="0"/>
              </a:rPr>
              <a:t>et.al.</a:t>
            </a:r>
            <a:r>
              <a:rPr lang="en-US" altLang="en-US" sz="1200" dirty="0" smtClean="0">
                <a:latin typeface="Times New Roman" pitchFamily="18" charset="0"/>
              </a:rPr>
              <a:t>, Samsung)</a:t>
            </a:r>
          </a:p>
        </p:txBody>
      </p:sp>
    </p:spTree>
    <p:extLst>
      <p:ext uri="{BB962C8B-B14F-4D97-AF65-F5344CB8AC3E}">
        <p14:creationId xmlns:p14="http://schemas.microsoft.com/office/powerpoint/2010/main" val="3264476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870992"/>
          </a:xfrm>
        </p:spPr>
        <p:txBody>
          <a:bodyPr/>
          <a:lstStyle/>
          <a:p>
            <a:r>
              <a:rPr lang="en-US" dirty="0" smtClean="0"/>
              <a:t>Application Requirements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10619775"/>
              </p:ext>
            </p:extLst>
          </p:nvPr>
        </p:nvGraphicFramePr>
        <p:xfrm>
          <a:off x="179510" y="1628800"/>
          <a:ext cx="8856985" cy="4406007"/>
        </p:xfrm>
        <a:graphic>
          <a:graphicData uri="http://schemas.openxmlformats.org/drawingml/2006/table">
            <a:tbl>
              <a:tblPr firstRow="1" bandRow="1">
                <a:tableStyleId>{5C22544A-7EE6-4342-B048-85BDC9FD1C3A}</a:tableStyleId>
              </a:tblPr>
              <a:tblGrid>
                <a:gridCol w="1440162"/>
                <a:gridCol w="838935"/>
                <a:gridCol w="680471"/>
                <a:gridCol w="848946"/>
                <a:gridCol w="929970"/>
                <a:gridCol w="774976"/>
                <a:gridCol w="823246"/>
                <a:gridCol w="936104"/>
                <a:gridCol w="720080"/>
                <a:gridCol w="864095"/>
              </a:tblGrid>
              <a:tr h="518469">
                <a:tc>
                  <a:txBody>
                    <a:bodyPr/>
                    <a:lstStyle/>
                    <a:p>
                      <a:pPr algn="ctr"/>
                      <a:r>
                        <a:rPr lang="en-US" sz="1100" dirty="0" smtClean="0">
                          <a:latin typeface="Times New Roman" panose="02020603050405020304" pitchFamily="18" charset="0"/>
                          <a:ea typeface="+mj-ea"/>
                          <a:cs typeface="Times New Roman" panose="02020603050405020304" pitchFamily="18" charset="0"/>
                        </a:rPr>
                        <a:t>Market Sector</a:t>
                      </a:r>
                      <a:endParaRPr lang="en-US" sz="1100" dirty="0">
                        <a:latin typeface="Times New Roman" panose="02020603050405020304" pitchFamily="18" charset="0"/>
                        <a:ea typeface="+mj-ea"/>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latin typeface="Times New Roman" panose="02020603050405020304" pitchFamily="18" charset="0"/>
                          <a:ea typeface="+mj-ea"/>
                          <a:cs typeface="Times New Roman" panose="02020603050405020304" pitchFamily="18" charset="0"/>
                        </a:rPr>
                        <a:t>Data Rate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latin typeface="Times New Roman" panose="02020603050405020304" pitchFamily="18" charset="0"/>
                          <a:ea typeface="+mj-ea"/>
                          <a:cs typeface="Times New Roman" panose="02020603050405020304" pitchFamily="18" charset="0"/>
                        </a:rPr>
                        <a:t>(Kbps)</a:t>
                      </a:r>
                      <a:endParaRPr lang="en-US" sz="1100" dirty="0">
                        <a:latin typeface="Times New Roman" panose="02020603050405020304" pitchFamily="18" charset="0"/>
                        <a:ea typeface="+mj-ea"/>
                        <a:cs typeface="Times New Roman" panose="02020603050405020304" pitchFamily="18" charset="0"/>
                      </a:endParaRPr>
                    </a:p>
                  </a:txBody>
                  <a:tcPr anchor="ctr"/>
                </a:tc>
                <a:tc>
                  <a:txBody>
                    <a:bodyPr/>
                    <a:lstStyle/>
                    <a:p>
                      <a:pPr algn="ctr"/>
                      <a:r>
                        <a:rPr lang="en-US" sz="1100" dirty="0" smtClean="0">
                          <a:latin typeface="Times New Roman" panose="02020603050405020304" pitchFamily="18" charset="0"/>
                          <a:ea typeface="+mj-ea"/>
                          <a:cs typeface="Times New Roman" panose="02020603050405020304" pitchFamily="18" charset="0"/>
                        </a:rPr>
                        <a:t>Range</a:t>
                      </a:r>
                    </a:p>
                    <a:p>
                      <a:pPr algn="ctr"/>
                      <a:r>
                        <a:rPr lang="en-US" sz="1100" dirty="0" smtClean="0">
                          <a:latin typeface="Times New Roman" panose="02020603050405020304" pitchFamily="18" charset="0"/>
                          <a:ea typeface="+mj-ea"/>
                          <a:cs typeface="Times New Roman" panose="02020603050405020304" pitchFamily="18" charset="0"/>
                        </a:rPr>
                        <a:t>(m)</a:t>
                      </a:r>
                      <a:endParaRPr lang="en-US" sz="1100" dirty="0">
                        <a:latin typeface="Times New Roman" panose="02020603050405020304" pitchFamily="18" charset="0"/>
                        <a:ea typeface="+mj-ea"/>
                        <a:cs typeface="Times New Roman" panose="02020603050405020304" pitchFamily="18" charset="0"/>
                      </a:endParaRPr>
                    </a:p>
                  </a:txBody>
                  <a:tcPr anchor="ctr"/>
                </a:tc>
                <a:tc>
                  <a:txBody>
                    <a:bodyPr/>
                    <a:lstStyle/>
                    <a:p>
                      <a:pPr algn="ctr"/>
                      <a:r>
                        <a:rPr lang="en-US" sz="1100" dirty="0" smtClean="0">
                          <a:latin typeface="Times New Roman" panose="02020603050405020304" pitchFamily="18" charset="0"/>
                          <a:ea typeface="+mj-ea"/>
                          <a:cs typeface="Times New Roman" panose="02020603050405020304" pitchFamily="18" charset="0"/>
                        </a:rPr>
                        <a:t>Number of Nodes</a:t>
                      </a:r>
                      <a:endParaRPr lang="en-US" sz="1100" dirty="0">
                        <a:latin typeface="Times New Roman" panose="02020603050405020304" pitchFamily="18" charset="0"/>
                        <a:ea typeface="+mj-ea"/>
                        <a:cs typeface="Times New Roman" panose="02020603050405020304" pitchFamily="18" charset="0"/>
                      </a:endParaRPr>
                    </a:p>
                  </a:txBody>
                  <a:tcPr anchor="ctr"/>
                </a:tc>
                <a:tc>
                  <a:txBody>
                    <a:bodyPr/>
                    <a:lstStyle/>
                    <a:p>
                      <a:pPr algn="ctr"/>
                      <a:r>
                        <a:rPr lang="en-US" sz="1100" dirty="0" smtClean="0">
                          <a:latin typeface="Times New Roman" panose="02020603050405020304" pitchFamily="18" charset="0"/>
                          <a:ea typeface="+mj-ea"/>
                          <a:cs typeface="Times New Roman" panose="02020603050405020304" pitchFamily="18" charset="0"/>
                        </a:rPr>
                        <a:t>Reliability</a:t>
                      </a:r>
                      <a:endParaRPr lang="en-US" sz="1100" dirty="0">
                        <a:latin typeface="Times New Roman" panose="02020603050405020304" pitchFamily="18" charset="0"/>
                        <a:ea typeface="+mj-ea"/>
                        <a:cs typeface="Times New Roman" panose="02020603050405020304" pitchFamily="18" charset="0"/>
                      </a:endParaRPr>
                    </a:p>
                  </a:txBody>
                  <a:tcPr anchor="ctr"/>
                </a:tc>
                <a:tc>
                  <a:txBody>
                    <a:bodyPr/>
                    <a:lstStyle/>
                    <a:p>
                      <a:pPr algn="ctr"/>
                      <a:r>
                        <a:rPr lang="en-US" sz="1100" dirty="0" smtClean="0">
                          <a:latin typeface="Times New Roman" panose="02020603050405020304" pitchFamily="18" charset="0"/>
                          <a:ea typeface="+mj-ea"/>
                          <a:cs typeface="Times New Roman" panose="02020603050405020304" pitchFamily="18" charset="0"/>
                        </a:rPr>
                        <a:t>Form</a:t>
                      </a:r>
                      <a:r>
                        <a:rPr lang="en-US" sz="1100" baseline="0" dirty="0" smtClean="0">
                          <a:latin typeface="Times New Roman" panose="02020603050405020304" pitchFamily="18" charset="0"/>
                          <a:ea typeface="+mj-ea"/>
                          <a:cs typeface="Times New Roman" panose="02020603050405020304" pitchFamily="18" charset="0"/>
                        </a:rPr>
                        <a:t> Factor</a:t>
                      </a:r>
                      <a:endParaRPr lang="en-US" sz="1100" dirty="0">
                        <a:latin typeface="Times New Roman" panose="02020603050405020304" pitchFamily="18" charset="0"/>
                        <a:ea typeface="+mj-ea"/>
                        <a:cs typeface="Times New Roman" panose="02020603050405020304" pitchFamily="18" charset="0"/>
                      </a:endParaRPr>
                    </a:p>
                  </a:txBody>
                  <a:tcPr anchor="ctr"/>
                </a:tc>
                <a:tc>
                  <a:txBody>
                    <a:bodyPr/>
                    <a:lstStyle/>
                    <a:p>
                      <a:pPr algn="ctr"/>
                      <a:r>
                        <a:rPr lang="en-US" sz="1100" dirty="0" smtClean="0">
                          <a:latin typeface="Times New Roman" panose="02020603050405020304" pitchFamily="18" charset="0"/>
                          <a:ea typeface="+mj-ea"/>
                          <a:cs typeface="Times New Roman" panose="02020603050405020304" pitchFamily="18" charset="0"/>
                        </a:rPr>
                        <a:t>Duty Cycle</a:t>
                      </a:r>
                      <a:endParaRPr lang="en-US" sz="1100" dirty="0">
                        <a:latin typeface="Times New Roman" panose="02020603050405020304" pitchFamily="18" charset="0"/>
                        <a:ea typeface="+mj-ea"/>
                        <a:cs typeface="Times New Roman" panose="02020603050405020304" pitchFamily="18" charset="0"/>
                      </a:endParaRPr>
                    </a:p>
                  </a:txBody>
                  <a:tcPr anchor="ctr"/>
                </a:tc>
                <a:tc>
                  <a:txBody>
                    <a:bodyPr/>
                    <a:lstStyle/>
                    <a:p>
                      <a:pPr algn="ctr"/>
                      <a:r>
                        <a:rPr lang="en-US" sz="1100" dirty="0" smtClean="0">
                          <a:latin typeface="Times New Roman" panose="02020603050405020304" pitchFamily="18" charset="0"/>
                          <a:ea typeface="+mj-ea"/>
                          <a:cs typeface="Times New Roman" panose="02020603050405020304" pitchFamily="18" charset="0"/>
                        </a:rPr>
                        <a:t>Payload Size</a:t>
                      </a:r>
                      <a:endParaRPr lang="en-US" sz="1100" dirty="0">
                        <a:latin typeface="Times New Roman" panose="02020603050405020304" pitchFamily="18" charset="0"/>
                        <a:ea typeface="+mj-ea"/>
                        <a:cs typeface="Times New Roman" panose="02020603050405020304" pitchFamily="18" charset="0"/>
                      </a:endParaRPr>
                    </a:p>
                  </a:txBody>
                  <a:tcPr anchor="ctr"/>
                </a:tc>
                <a:tc>
                  <a:txBody>
                    <a:bodyPr/>
                    <a:lstStyle/>
                    <a:p>
                      <a:pPr algn="ctr"/>
                      <a:r>
                        <a:rPr lang="en-US" sz="1100" dirty="0" smtClean="0">
                          <a:latin typeface="Times New Roman" panose="02020603050405020304" pitchFamily="18" charset="0"/>
                          <a:ea typeface="+mj-ea"/>
                          <a:cs typeface="Times New Roman" panose="02020603050405020304" pitchFamily="18" charset="0"/>
                        </a:rPr>
                        <a:t>Mobility</a:t>
                      </a:r>
                      <a:endParaRPr lang="en-US" sz="1100" dirty="0">
                        <a:latin typeface="Times New Roman" panose="02020603050405020304" pitchFamily="18" charset="0"/>
                        <a:ea typeface="+mj-ea"/>
                        <a:cs typeface="Times New Roman" panose="02020603050405020304" pitchFamily="18" charset="0"/>
                      </a:endParaRPr>
                    </a:p>
                  </a:txBody>
                  <a:tcPr anchor="ctr"/>
                </a:tc>
                <a:tc>
                  <a:txBody>
                    <a:bodyPr/>
                    <a:lstStyle/>
                    <a:p>
                      <a:pPr algn="ctr"/>
                      <a:r>
                        <a:rPr lang="en-US" sz="1100" dirty="0" smtClean="0">
                          <a:latin typeface="Times New Roman" panose="02020603050405020304" pitchFamily="18" charset="0"/>
                          <a:ea typeface="+mj-ea"/>
                          <a:cs typeface="Times New Roman" panose="02020603050405020304" pitchFamily="18" charset="0"/>
                        </a:rPr>
                        <a:t>Battery Life</a:t>
                      </a:r>
                      <a:endParaRPr lang="en-US" sz="1100" dirty="0">
                        <a:latin typeface="Times New Roman" panose="02020603050405020304" pitchFamily="18" charset="0"/>
                        <a:ea typeface="+mj-ea"/>
                        <a:cs typeface="Times New Roman" panose="02020603050405020304" pitchFamily="18" charset="0"/>
                      </a:endParaRPr>
                    </a:p>
                  </a:txBody>
                  <a:tcPr anchor="ctr"/>
                </a:tc>
              </a:tr>
              <a:tr h="300166">
                <a:tc>
                  <a:txBody>
                    <a:bodyPr/>
                    <a:lstStyle/>
                    <a:p>
                      <a:r>
                        <a:rPr lang="en-US" sz="1100" b="1" dirty="0" smtClean="0">
                          <a:solidFill>
                            <a:schemeClr val="tx1"/>
                          </a:solidFill>
                          <a:latin typeface="Times New Roman" panose="02020603050405020304" pitchFamily="18" charset="0"/>
                          <a:ea typeface="+mj-ea"/>
                          <a:cs typeface="Times New Roman" panose="02020603050405020304" pitchFamily="18" charset="0"/>
                        </a:rPr>
                        <a:t>Smart Utility (Gas/Water)</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100</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30</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1000s</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High</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Low</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Small</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No</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Years</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r>
              <a:tr h="300166">
                <a:tc>
                  <a:txBody>
                    <a:bodyPr/>
                    <a:lstStyle/>
                    <a:p>
                      <a:r>
                        <a:rPr lang="en-US" sz="1100" b="1" dirty="0" smtClean="0">
                          <a:solidFill>
                            <a:schemeClr val="tx1"/>
                          </a:solidFill>
                          <a:latin typeface="Times New Roman" panose="02020603050405020304" pitchFamily="18" charset="0"/>
                          <a:ea typeface="+mj-ea"/>
                          <a:cs typeface="Times New Roman" panose="02020603050405020304" pitchFamily="18" charset="0"/>
                        </a:rPr>
                        <a:t>Building Automation</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1000</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Times New Roman" panose="02020603050405020304" pitchFamily="18" charset="0"/>
                          <a:ea typeface="+mj-ea"/>
                          <a:cs typeface="Times New Roman" panose="02020603050405020304" pitchFamily="18" charset="0"/>
                        </a:rPr>
                        <a:t>30</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100s</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High</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S,</a:t>
                      </a:r>
                      <a:r>
                        <a:rPr lang="en-US" sz="1100" b="1" baseline="0" dirty="0" smtClean="0">
                          <a:solidFill>
                            <a:schemeClr val="tx1"/>
                          </a:solidFill>
                          <a:latin typeface="Times New Roman" panose="02020603050405020304" pitchFamily="18" charset="0"/>
                          <a:ea typeface="+mj-ea"/>
                          <a:cs typeface="Times New Roman" panose="02020603050405020304" pitchFamily="18" charset="0"/>
                        </a:rPr>
                        <a:t> </a:t>
                      </a:r>
                      <a:r>
                        <a:rPr lang="en-US" sz="1100" b="1" dirty="0" smtClean="0">
                          <a:solidFill>
                            <a:schemeClr val="tx1"/>
                          </a:solidFill>
                          <a:latin typeface="Times New Roman" panose="02020603050405020304" pitchFamily="18" charset="0"/>
                          <a:ea typeface="+mj-ea"/>
                          <a:cs typeface="Times New Roman" panose="02020603050405020304" pitchFamily="18" charset="0"/>
                        </a:rPr>
                        <a:t>M</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Mid</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Mid</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No</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Years</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r>
              <a:tr h="300166">
                <a:tc>
                  <a:txBody>
                    <a:bodyPr/>
                    <a:lstStyle/>
                    <a:p>
                      <a:r>
                        <a:rPr lang="en-US" sz="1100" b="1" dirty="0" smtClean="0">
                          <a:solidFill>
                            <a:srgbClr val="FF0000"/>
                          </a:solidFill>
                          <a:latin typeface="Times New Roman" panose="02020603050405020304" pitchFamily="18" charset="0"/>
                          <a:ea typeface="+mj-ea"/>
                          <a:cs typeface="Times New Roman" panose="02020603050405020304" pitchFamily="18" charset="0"/>
                        </a:rPr>
                        <a:t>Medical / Health</a:t>
                      </a:r>
                      <a:r>
                        <a:rPr lang="en-US" sz="1100" b="1" baseline="0" dirty="0" smtClean="0">
                          <a:solidFill>
                            <a:srgbClr val="FF0000"/>
                          </a:solidFill>
                          <a:latin typeface="Times New Roman" panose="02020603050405020304" pitchFamily="18" charset="0"/>
                          <a:ea typeface="+mj-ea"/>
                          <a:cs typeface="Times New Roman" panose="02020603050405020304" pitchFamily="18" charset="0"/>
                        </a:rPr>
                        <a:t> Care</a:t>
                      </a:r>
                      <a:endParaRPr lang="en-US" sz="1100" b="1" dirty="0">
                        <a:solidFill>
                          <a:srgbClr val="FF0000"/>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1000</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10</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10s</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High</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Small</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High</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Small-Mid</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Yes</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Days-</a:t>
                      </a:r>
                      <a:r>
                        <a:rPr lang="en-US" sz="1100" b="1" dirty="0" err="1" smtClean="0">
                          <a:solidFill>
                            <a:schemeClr val="tx1"/>
                          </a:solidFill>
                          <a:latin typeface="Times New Roman" panose="02020603050405020304" pitchFamily="18" charset="0"/>
                          <a:ea typeface="+mj-ea"/>
                          <a:cs typeface="Times New Roman" panose="02020603050405020304" pitchFamily="18" charset="0"/>
                        </a:rPr>
                        <a:t>Mos</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r>
              <a:tr h="300166">
                <a:tc>
                  <a:txBody>
                    <a:bodyPr/>
                    <a:lstStyle/>
                    <a:p>
                      <a:r>
                        <a:rPr lang="en-US" sz="1100" b="1" dirty="0" smtClean="0">
                          <a:solidFill>
                            <a:schemeClr val="tx1"/>
                          </a:solidFill>
                          <a:latin typeface="Times New Roman" panose="02020603050405020304" pitchFamily="18" charset="0"/>
                          <a:ea typeface="+mj-ea"/>
                          <a:cs typeface="Times New Roman" panose="02020603050405020304" pitchFamily="18" charset="0"/>
                        </a:rPr>
                        <a:t>Retail Service</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100</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30</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100s</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High</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Small</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Mid-High</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Mid-Large</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Yes</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Years</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r>
              <a:tr h="300166">
                <a:tc>
                  <a:txBody>
                    <a:bodyPr/>
                    <a:lstStyle/>
                    <a:p>
                      <a:r>
                        <a:rPr lang="en-US" sz="1100" b="1" dirty="0" smtClean="0">
                          <a:solidFill>
                            <a:srgbClr val="FF0000"/>
                          </a:solidFill>
                          <a:latin typeface="Times New Roman" panose="02020603050405020304" pitchFamily="18" charset="0"/>
                          <a:ea typeface="+mj-ea"/>
                          <a:cs typeface="Times New Roman" panose="02020603050405020304" pitchFamily="18" charset="0"/>
                        </a:rPr>
                        <a:t>Telecom Service</a:t>
                      </a:r>
                      <a:endParaRPr lang="en-US" sz="1100" b="1" dirty="0">
                        <a:solidFill>
                          <a:srgbClr val="FF0000"/>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1000</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10</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10s</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High</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Small</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High</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Mid-Large</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Yes</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Days</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r>
              <a:tr h="396240">
                <a:tc>
                  <a:txBody>
                    <a:bodyPr/>
                    <a:lstStyle/>
                    <a:p>
                      <a:r>
                        <a:rPr lang="en-US" sz="1100" b="1" dirty="0" smtClean="0">
                          <a:solidFill>
                            <a:schemeClr val="tx1"/>
                          </a:solidFill>
                          <a:latin typeface="Times New Roman" panose="02020603050405020304" pitchFamily="18" charset="0"/>
                          <a:ea typeface="+mj-ea"/>
                          <a:cs typeface="Times New Roman" panose="02020603050405020304" pitchFamily="18" charset="0"/>
                        </a:rPr>
                        <a:t>Industrial</a:t>
                      </a:r>
                      <a:r>
                        <a:rPr lang="en-US" sz="1100" b="1" baseline="0" dirty="0" smtClean="0">
                          <a:solidFill>
                            <a:schemeClr val="tx1"/>
                          </a:solidFill>
                          <a:latin typeface="Times New Roman" panose="02020603050405020304" pitchFamily="18" charset="0"/>
                          <a:ea typeface="+mj-ea"/>
                          <a:cs typeface="Times New Roman" panose="02020603050405020304" pitchFamily="18" charset="0"/>
                        </a:rPr>
                        <a:t> Monitoring</a:t>
                      </a:r>
                      <a:endParaRPr lang="en-US" sz="1100"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100</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100</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100s</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High</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Mid-High</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Small-Mid</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No</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Years</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r>
              <a:tr h="300166">
                <a:tc>
                  <a:txBody>
                    <a:bodyPr/>
                    <a:lstStyle/>
                    <a:p>
                      <a:r>
                        <a:rPr lang="en-US" sz="1100" b="1" dirty="0" smtClean="0">
                          <a:solidFill>
                            <a:schemeClr val="tx1"/>
                          </a:solidFill>
                          <a:latin typeface="Times New Roman" panose="02020603050405020304" pitchFamily="18" charset="0"/>
                          <a:ea typeface="+mj-ea"/>
                          <a:cs typeface="Times New Roman" panose="02020603050405020304" pitchFamily="18" charset="0"/>
                        </a:rPr>
                        <a:t>Environment Monitoring</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100</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100</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100s</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High</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Low</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Small</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No</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Years</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r>
              <a:tr h="300166">
                <a:tc>
                  <a:txBody>
                    <a:bodyPr/>
                    <a:lstStyle/>
                    <a:p>
                      <a:r>
                        <a:rPr lang="en-US" sz="1100" b="1" dirty="0" smtClean="0">
                          <a:solidFill>
                            <a:schemeClr val="tx1"/>
                          </a:solidFill>
                          <a:latin typeface="Times New Roman" panose="02020603050405020304" pitchFamily="18" charset="0"/>
                          <a:ea typeface="+mj-ea"/>
                          <a:cs typeface="Times New Roman" panose="02020603050405020304" pitchFamily="18" charset="0"/>
                        </a:rPr>
                        <a:t>Energy-Harvesting Sensor</a:t>
                      </a:r>
                      <a:r>
                        <a:rPr lang="en-US" sz="1100" b="1" baseline="0" dirty="0" smtClean="0">
                          <a:solidFill>
                            <a:schemeClr val="tx1"/>
                          </a:solidFill>
                          <a:latin typeface="Times New Roman" panose="02020603050405020304" pitchFamily="18" charset="0"/>
                          <a:ea typeface="+mj-ea"/>
                          <a:cs typeface="Times New Roman" panose="02020603050405020304" pitchFamily="18" charset="0"/>
                        </a:rPr>
                        <a:t> </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100</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10</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10s</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Low</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Low</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Small</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smtClean="0">
                          <a:solidFill>
                            <a:schemeClr val="tx1"/>
                          </a:solidFill>
                          <a:latin typeface="Times New Roman" panose="02020603050405020304" pitchFamily="18" charset="0"/>
                          <a:ea typeface="+mj-ea"/>
                          <a:cs typeface="Times New Roman" panose="02020603050405020304" pitchFamily="18" charset="0"/>
                        </a:rPr>
                        <a:t>Years</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r>
              <a:tr h="300166">
                <a:tc>
                  <a:txBody>
                    <a:bodyPr/>
                    <a:lstStyle/>
                    <a:p>
                      <a:r>
                        <a:rPr lang="en-US" sz="1100" b="1" dirty="0" smtClean="0">
                          <a:solidFill>
                            <a:schemeClr val="tx1"/>
                          </a:solidFill>
                          <a:latin typeface="Times New Roman" panose="02020603050405020304" pitchFamily="18" charset="0"/>
                          <a:ea typeface="+mj-ea"/>
                          <a:cs typeface="Times New Roman" panose="02020603050405020304" pitchFamily="18" charset="0"/>
                        </a:rPr>
                        <a:t>Smart Active Label</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100</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30</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1000s</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High</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Small</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Low</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Small</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Yes</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Days-</a:t>
                      </a:r>
                      <a:r>
                        <a:rPr lang="en-US" sz="1100" b="1" dirty="0" err="1" smtClean="0">
                          <a:solidFill>
                            <a:schemeClr val="tx1"/>
                          </a:solidFill>
                          <a:latin typeface="Times New Roman" panose="02020603050405020304" pitchFamily="18" charset="0"/>
                          <a:ea typeface="+mj-ea"/>
                          <a:cs typeface="Times New Roman" panose="02020603050405020304" pitchFamily="18" charset="0"/>
                        </a:rPr>
                        <a:t>Mos</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r>
              <a:tr h="300166">
                <a:tc>
                  <a:txBody>
                    <a:bodyPr/>
                    <a:lstStyle/>
                    <a:p>
                      <a:r>
                        <a:rPr lang="en-US" sz="1100" b="1" dirty="0" smtClean="0">
                          <a:solidFill>
                            <a:srgbClr val="FF0000"/>
                          </a:solidFill>
                          <a:latin typeface="Times New Roman" panose="02020603050405020304" pitchFamily="18" charset="0"/>
                          <a:ea typeface="+mj-ea"/>
                          <a:cs typeface="Times New Roman" panose="02020603050405020304" pitchFamily="18" charset="0"/>
                        </a:rPr>
                        <a:t>Shelf Label/ Inventory Tracking</a:t>
                      </a:r>
                      <a:endParaRPr lang="en-US" sz="1100" b="1" dirty="0">
                        <a:solidFill>
                          <a:srgbClr val="FF0000"/>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1000</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30</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1000s</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High</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Small</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Low</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Mid-Large</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c>
                  <a:txBody>
                    <a:bodyPr/>
                    <a:lstStyle/>
                    <a:p>
                      <a:pPr algn="r"/>
                      <a:r>
                        <a:rPr lang="en-US" sz="1100" b="1" dirty="0" smtClean="0">
                          <a:solidFill>
                            <a:schemeClr val="tx1"/>
                          </a:solidFill>
                          <a:latin typeface="Times New Roman" panose="02020603050405020304" pitchFamily="18" charset="0"/>
                          <a:ea typeface="+mj-ea"/>
                          <a:cs typeface="Times New Roman" panose="02020603050405020304" pitchFamily="18" charset="0"/>
                        </a:rPr>
                        <a:t>Months-years</a:t>
                      </a:r>
                      <a:endParaRPr lang="en-US" sz="1100" b="1" dirty="0">
                        <a:solidFill>
                          <a:schemeClr val="tx1"/>
                        </a:solidFill>
                        <a:latin typeface="Times New Roman" panose="02020603050405020304" pitchFamily="18" charset="0"/>
                        <a:ea typeface="+mj-ea"/>
                        <a:cs typeface="Times New Roman" panose="02020603050405020304" pitchFamily="18" charset="0"/>
                      </a:endParaRPr>
                    </a:p>
                  </a:txBody>
                  <a:tcPr anchor="ctr"/>
                </a:tc>
              </a:tr>
            </a:tbl>
          </a:graphicData>
        </a:graphic>
      </p:graphicFrame>
      <p:sp>
        <p:nvSpPr>
          <p:cNvPr id="12" name="Slide Number Placeholder 3"/>
          <p:cNvSpPr>
            <a:spLocks noGrp="1"/>
          </p:cNvSpPr>
          <p:nvPr>
            <p:ph type="sldNum" sz="quarter" idx="12"/>
          </p:nvPr>
        </p:nvSpPr>
        <p:spPr>
          <a:xfrm>
            <a:off x="4344988"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a:latin typeface="Times New Roman" pitchFamily="18" charset="0"/>
              </a:rPr>
              <a:t>Slide </a:t>
            </a:r>
            <a:fld id="{3089E93B-7258-4CC0-854C-EFEEBF5C865F}" type="slidenum">
              <a:rPr lang="en-US" altLang="en-US" sz="1200">
                <a:latin typeface="Times New Roman" pitchFamily="18" charset="0"/>
              </a:rPr>
              <a:pPr>
                <a:spcBef>
                  <a:spcPct val="0"/>
                </a:spcBef>
                <a:buFontTx/>
                <a:buNone/>
              </a:pPr>
              <a:t>3</a:t>
            </a:fld>
            <a:endParaRPr lang="en-US" altLang="en-US" sz="1200" dirty="0">
              <a:latin typeface="Times New Roman" pitchFamily="18" charset="0"/>
            </a:endParaRPr>
          </a:p>
        </p:txBody>
      </p:sp>
      <p:sp>
        <p:nvSpPr>
          <p:cNvPr id="13" name="Date Placeholder 3"/>
          <p:cNvSpPr>
            <a:spLocks noGrp="1"/>
          </p:cNvSpPr>
          <p:nvPr>
            <p:ph type="dt" sz="quarter" idx="10"/>
          </p:nvPr>
        </p:nvSpPr>
        <p:spPr>
          <a:xfrm>
            <a:off x="685800" y="377825"/>
            <a:ext cx="160020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400" dirty="0" smtClean="0">
                <a:latin typeface="Times New Roman" pitchFamily="18" charset="0"/>
              </a:rPr>
              <a:t>May 2015</a:t>
            </a:r>
          </a:p>
        </p:txBody>
      </p:sp>
      <p:sp>
        <p:nvSpPr>
          <p:cNvPr id="7" name="Footer Placeholder 4"/>
          <p:cNvSpPr>
            <a:spLocks noGrp="1"/>
          </p:cNvSpPr>
          <p:nvPr>
            <p:ph type="ftr" sz="quarter" idx="11"/>
          </p:nvPr>
        </p:nvSpPr>
        <p:spPr>
          <a:xfrm>
            <a:off x="5486400" y="6475413"/>
            <a:ext cx="3124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smtClean="0">
                <a:latin typeface="Times New Roman" pitchFamily="18" charset="0"/>
              </a:rPr>
              <a:t>(Kiran </a:t>
            </a:r>
            <a:r>
              <a:rPr lang="en-US" altLang="en-US" sz="1200" dirty="0" err="1" smtClean="0">
                <a:latin typeface="Times New Roman" pitchFamily="18" charset="0"/>
              </a:rPr>
              <a:t>Bynam</a:t>
            </a:r>
            <a:r>
              <a:rPr lang="en-US" altLang="en-US" sz="1200" dirty="0" smtClean="0">
                <a:latin typeface="Times New Roman" pitchFamily="18" charset="0"/>
              </a:rPr>
              <a:t>, </a:t>
            </a:r>
            <a:r>
              <a:rPr lang="en-US" altLang="en-US" sz="1200" dirty="0" err="1" smtClean="0">
                <a:latin typeface="Times New Roman" pitchFamily="18" charset="0"/>
              </a:rPr>
              <a:t>Youngsoo</a:t>
            </a:r>
            <a:r>
              <a:rPr lang="en-US" altLang="en-US" sz="1200" dirty="0" smtClean="0">
                <a:latin typeface="Times New Roman" pitchFamily="18" charset="0"/>
              </a:rPr>
              <a:t> Kim </a:t>
            </a:r>
            <a:r>
              <a:rPr lang="en-US" altLang="en-US" sz="1200" i="1" dirty="0" smtClean="0">
                <a:latin typeface="Times New Roman" pitchFamily="18" charset="0"/>
              </a:rPr>
              <a:t>et.al.</a:t>
            </a:r>
            <a:r>
              <a:rPr lang="en-US" altLang="en-US" sz="1200" dirty="0" smtClean="0">
                <a:latin typeface="Times New Roman" pitchFamily="18" charset="0"/>
              </a:rPr>
              <a:t>, Samsung)</a:t>
            </a:r>
          </a:p>
        </p:txBody>
      </p:sp>
    </p:spTree>
    <p:extLst>
      <p:ext uri="{BB962C8B-B14F-4D97-AF65-F5344CB8AC3E}">
        <p14:creationId xmlns:p14="http://schemas.microsoft.com/office/powerpoint/2010/main" val="17750524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739" y="683669"/>
            <a:ext cx="8784981" cy="535531"/>
          </a:xfrm>
        </p:spPr>
        <p:txBody>
          <a:bodyPr/>
          <a:lstStyle/>
          <a:p>
            <a:r>
              <a:rPr lang="en-US" dirty="0" smtClean="0"/>
              <a:t>Application Scenarios (with CAP and GTS)</a:t>
            </a:r>
            <a:endParaRPr lang="en-US" dirty="0"/>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3734460503"/>
                  </p:ext>
                </p:extLst>
              </p:nvPr>
            </p:nvGraphicFramePr>
            <p:xfrm>
              <a:off x="1828800" y="1611713"/>
              <a:ext cx="5715000" cy="2396407"/>
            </p:xfrm>
            <a:graphic>
              <a:graphicData uri="http://schemas.openxmlformats.org/drawingml/2006/table">
                <a:tbl>
                  <a:tblPr>
                    <a:tableStyleId>{5C22544A-7EE6-4342-B048-85BDC9FD1C3A}</a:tableStyleId>
                  </a:tblPr>
                  <a:tblGrid>
                    <a:gridCol w="1068963"/>
                    <a:gridCol w="808426"/>
                    <a:gridCol w="938696"/>
                    <a:gridCol w="938696"/>
                    <a:gridCol w="938696"/>
                    <a:gridCol w="1021523"/>
                  </a:tblGrid>
                  <a:tr h="466185">
                    <a:tc rowSpan="3">
                      <a:txBody>
                        <a:bodyPr/>
                        <a:lstStyle/>
                        <a:p>
                          <a:pPr algn="ctr" rtl="0" fontAlgn="ctr"/>
                          <a:r>
                            <a:rPr lang="en-US" sz="1200" b="1" u="none" strike="noStrike" dirty="0">
                              <a:effectLst/>
                              <a:latin typeface="Times New Roman" panose="02020603050405020304" pitchFamily="18" charset="0"/>
                              <a:cs typeface="Times New Roman" panose="02020603050405020304" pitchFamily="18" charset="0"/>
                            </a:rPr>
                            <a:t>Applications</a:t>
                          </a:r>
                          <a:endParaRPr lang="en-US" sz="12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8792" marR="8792" marT="9525" marB="0" anchor="ctr"/>
                    </a:tc>
                    <a:tc gridSpan="5">
                      <a:txBody>
                        <a:bodyPr/>
                        <a:lstStyle/>
                        <a:p>
                          <a:pPr algn="ctr"/>
                          <a:r>
                            <a:rPr lang="en-US" sz="1800" u="none" strike="noStrike" dirty="0" smtClean="0">
                              <a:effectLst/>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Energy</a:t>
                          </a:r>
                          <a:r>
                            <a:rPr lang="en-US" sz="1200" baseline="0" dirty="0" smtClean="0">
                              <a:latin typeface="Times New Roman" panose="02020603050405020304" pitchFamily="18" charset="0"/>
                              <a:cs typeface="Times New Roman" panose="02020603050405020304" pitchFamily="18" charset="0"/>
                            </a:rPr>
                            <a:t> Utility per second</a:t>
                          </a:r>
                        </a:p>
                        <a:p>
                          <a:pPr algn="ctr"/>
                          <a14:m>
                            <m:oMath xmlns:m="http://schemas.openxmlformats.org/officeDocument/2006/math">
                              <m:sSub>
                                <m:sSubPr>
                                  <m:ctrlPr>
                                    <a:rPr lang="en-US" sz="1200" b="1" i="1" baseline="0" smtClean="0">
                                      <a:latin typeface="Cambria Math" charset="0"/>
                                    </a:rPr>
                                  </m:ctrlPr>
                                </m:sSubPr>
                                <m:e>
                                  <m:r>
                                    <a:rPr lang="en-US" sz="1200" b="1" i="1" baseline="0" smtClean="0">
                                      <a:latin typeface="Cambria Math" panose="02040503050406030204" pitchFamily="18" charset="0"/>
                                    </a:rPr>
                                    <m:t>𝑬</m:t>
                                  </m:r>
                                </m:e>
                                <m:sub>
                                  <m:r>
                                    <a:rPr lang="en-US" sz="1200" b="1" i="1" baseline="0" smtClean="0">
                                      <a:latin typeface="Cambria Math" panose="02040503050406030204" pitchFamily="18" charset="0"/>
                                    </a:rPr>
                                    <m:t>𝒔𝒆𝒄</m:t>
                                  </m:r>
                                </m:sub>
                              </m:sSub>
                            </m:oMath>
                          </a14:m>
                          <a:r>
                            <a:rPr lang="en-US" sz="1200" baseline="0" dirty="0" smtClean="0">
                              <a:latin typeface="Times New Roman" panose="02020603050405020304" pitchFamily="18" charset="0"/>
                              <a:cs typeface="Times New Roman" panose="02020603050405020304" pitchFamily="18" charset="0"/>
                            </a:rPr>
                            <a:t> = </a:t>
                          </a:r>
                          <a14:m>
                            <m:oMath xmlns:m="http://schemas.openxmlformats.org/officeDocument/2006/math">
                              <m:sSub>
                                <m:sSubPr>
                                  <m:ctrlPr>
                                    <a:rPr lang="en-US" sz="1200" b="1" i="1" baseline="0" smtClean="0">
                                      <a:latin typeface="Cambria Math" charset="0"/>
                                    </a:rPr>
                                  </m:ctrlPr>
                                </m:sSubPr>
                                <m:e>
                                  <m:r>
                                    <a:rPr lang="en-US" sz="1200" b="1" i="1" baseline="0" smtClean="0">
                                      <a:latin typeface="Cambria Math" panose="02040503050406030204" pitchFamily="18" charset="0"/>
                                    </a:rPr>
                                    <m:t>𝑬</m:t>
                                  </m:r>
                                </m:e>
                                <m:sub>
                                  <m:r>
                                    <a:rPr lang="en-US" sz="1200" b="1" i="1" baseline="0" smtClean="0">
                                      <a:latin typeface="Cambria Math" panose="02040503050406030204" pitchFamily="18" charset="0"/>
                                    </a:rPr>
                                    <m:t>𝒑𝒂𝒄𝒌𝒆𝒕</m:t>
                                  </m:r>
                                </m:sub>
                              </m:sSub>
                              <m:r>
                                <a:rPr lang="en-US" sz="1200" b="1" i="1" baseline="0" smtClean="0">
                                  <a:latin typeface="Cambria Math" panose="02040503050406030204" pitchFamily="18" charset="0"/>
                                </a:rPr>
                                <m:t>×</m:t>
                              </m:r>
                              <m:r>
                                <a:rPr lang="en-US" sz="1200" b="1" i="1" baseline="0" smtClean="0">
                                  <a:latin typeface="Cambria Math" panose="02040503050406030204" pitchFamily="18" charset="0"/>
                                </a:rPr>
                                <m:t>𝑵𝒐</m:t>
                              </m:r>
                              <m:r>
                                <a:rPr lang="en-US" sz="1200" b="1" i="1" baseline="0" smtClean="0">
                                  <a:latin typeface="Cambria Math" panose="02040503050406030204" pitchFamily="18" charset="0"/>
                                </a:rPr>
                                <m:t> </m:t>
                              </m:r>
                              <m:r>
                                <a:rPr lang="en-US" sz="1200" b="1" i="1" baseline="0" smtClean="0">
                                  <a:latin typeface="Cambria Math" panose="02040503050406030204" pitchFamily="18" charset="0"/>
                                </a:rPr>
                                <m:t>𝒐𝒇</m:t>
                              </m:r>
                              <m:r>
                                <a:rPr lang="en-US" sz="1200" b="1" i="1" baseline="0" smtClean="0">
                                  <a:latin typeface="Cambria Math" panose="02040503050406030204" pitchFamily="18" charset="0"/>
                                </a:rPr>
                                <m:t> </m:t>
                              </m:r>
                              <m:r>
                                <a:rPr lang="en-US" sz="1200" b="1" i="1" baseline="0" smtClean="0">
                                  <a:latin typeface="Cambria Math" panose="02040503050406030204" pitchFamily="18" charset="0"/>
                                </a:rPr>
                                <m:t>𝒑𝒂𝒄𝒌𝒆𝒕𝒔</m:t>
                              </m:r>
                              <m:r>
                                <a:rPr lang="en-US" sz="1200" b="1" i="1" baseline="0" smtClean="0">
                                  <a:latin typeface="Cambria Math" panose="02040503050406030204" pitchFamily="18" charset="0"/>
                                </a:rPr>
                                <m:t> </m:t>
                              </m:r>
                              <m:r>
                                <a:rPr lang="en-US" sz="1200" b="1" i="1" baseline="0" smtClean="0">
                                  <a:latin typeface="Cambria Math" panose="02040503050406030204" pitchFamily="18" charset="0"/>
                                </a:rPr>
                                <m:t>𝒑𝒆𝒓</m:t>
                              </m:r>
                              <m:r>
                                <a:rPr lang="en-US" sz="1200" b="1" i="1" baseline="0" smtClean="0">
                                  <a:latin typeface="Cambria Math" panose="02040503050406030204" pitchFamily="18" charset="0"/>
                                </a:rPr>
                                <m:t> </m:t>
                              </m:r>
                              <m:r>
                                <a:rPr lang="en-US" sz="1200" b="1" i="1" baseline="0" smtClean="0">
                                  <a:latin typeface="Cambria Math" panose="02040503050406030204" pitchFamily="18" charset="0"/>
                                </a:rPr>
                                <m:t>𝒔𝒆𝒄𝒐𝒏𝒅</m:t>
                              </m:r>
                            </m:oMath>
                          </a14:m>
                          <a:r>
                            <a:rPr lang="en-US" sz="1200" baseline="0" dirty="0" smtClean="0">
                              <a:latin typeface="Times New Roman" panose="02020603050405020304" pitchFamily="18" charset="0"/>
                              <a:cs typeface="Times New Roman" panose="02020603050405020304" pitchFamily="18" charset="0"/>
                            </a:rPr>
                            <a:t> </a:t>
                          </a:r>
                        </a:p>
                        <a:p>
                          <a:pPr algn="ctr"/>
                          <a:r>
                            <a:rPr lang="en-US" sz="1200" baseline="0" dirty="0" smtClean="0">
                              <a:latin typeface="Times New Roman" panose="02020603050405020304" pitchFamily="18" charset="0"/>
                              <a:cs typeface="Times New Roman" panose="02020603050405020304" pitchFamily="18" charset="0"/>
                            </a:rPr>
                            <a:t>[</a:t>
                          </a:r>
                          <a:r>
                            <a:rPr lang="en-US" sz="1200" baseline="0" dirty="0" err="1" smtClean="0">
                              <a:latin typeface="Times New Roman" panose="02020603050405020304" pitchFamily="18" charset="0"/>
                              <a:cs typeface="Times New Roman" panose="02020603050405020304" pitchFamily="18" charset="0"/>
                            </a:rPr>
                            <a:t>kbytes</a:t>
                          </a:r>
                          <a:r>
                            <a:rPr lang="en-US" sz="1200" baseline="0" dirty="0" smtClean="0">
                              <a:latin typeface="Times New Roman" panose="02020603050405020304" pitchFamily="18" charset="0"/>
                              <a:cs typeface="Times New Roman" panose="02020603050405020304" pitchFamily="18" charset="0"/>
                            </a:rPr>
                            <a:t>/Joule/s]</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0635">
                    <a:tc vMerge="1">
                      <a:txBody>
                        <a:bodyPr/>
                        <a:lstStyle/>
                        <a:p>
                          <a:endParaRPr lang="en-US"/>
                        </a:p>
                      </a:txBody>
                      <a:tcPr/>
                    </a:tc>
                    <a:tc gridSpan="4">
                      <a:txBody>
                        <a:bodyPr/>
                        <a:lstStyle/>
                        <a:p>
                          <a:pPr marL="0" marR="0" indent="0" algn="ctr" defTabSz="914400" rtl="0" eaLnBrk="1" fontAlgn="t" latinLnBrk="1" hangingPunct="1">
                            <a:lnSpc>
                              <a:spcPct val="100000"/>
                            </a:lnSpc>
                            <a:spcBef>
                              <a:spcPts val="0"/>
                            </a:spcBef>
                            <a:spcAft>
                              <a:spcPts val="0"/>
                            </a:spcAft>
                            <a:buClrTx/>
                            <a:buSzTx/>
                            <a:buFontTx/>
                            <a:buNone/>
                            <a:tabLst/>
                            <a:defRPr/>
                          </a:pPr>
                          <a:r>
                            <a:rPr lang="en-US" sz="1200" u="none" strike="noStrike" dirty="0">
                              <a:effectLst/>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IEEE 802.15.4q TASK</a:t>
                          </a:r>
                        </a:p>
                      </a:txBody>
                      <a:tcPr marL="8792" marR="8792" marT="9525" marB="0"/>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t"/>
                          <a:r>
                            <a:rPr lang="en-US" sz="1800" u="none" strike="noStrike" dirty="0">
                              <a:effectLst/>
                              <a:latin typeface="Times New Roman" panose="02020603050405020304" pitchFamily="18" charset="0"/>
                              <a:cs typeface="Times New Roman" panose="02020603050405020304" pitchFamily="18" charset="0"/>
                            </a:rPr>
                            <a:t> </a:t>
                          </a:r>
                          <a:r>
                            <a:rPr lang="en-US" sz="1200" u="none" strike="noStrike" dirty="0" smtClean="0">
                              <a:effectLst/>
                              <a:latin typeface="Times New Roman" panose="02020603050405020304" pitchFamily="18" charset="0"/>
                              <a:cs typeface="Times New Roman" panose="02020603050405020304" pitchFamily="18" charset="0"/>
                            </a:rPr>
                            <a:t>BT LE</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r>
                  <a:tr h="138405">
                    <a:tc vMerge="1">
                      <a:txBody>
                        <a:bodyPr/>
                        <a:lstStyle/>
                        <a:p>
                          <a:endParaRPr lang="en-US"/>
                        </a:p>
                      </a:txBody>
                      <a:tcPr/>
                    </a:tc>
                    <a:tc>
                      <a:txBody>
                        <a:bodyPr/>
                        <a:lstStyle/>
                        <a:p>
                          <a:pPr algn="ctr" rtl="0" fontAlgn="ctr"/>
                          <a:r>
                            <a:rPr lang="en-US" sz="1200" u="none" strike="noStrike">
                              <a:effectLst/>
                              <a:latin typeface="Times New Roman" panose="02020603050405020304" pitchFamily="18" charset="0"/>
                              <a:cs typeface="Times New Roman" panose="02020603050405020304" pitchFamily="18" charset="0"/>
                            </a:rPr>
                            <a:t>D0</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200" u="none" strike="noStrike">
                              <a:effectLst/>
                              <a:latin typeface="Times New Roman" panose="02020603050405020304" pitchFamily="18" charset="0"/>
                              <a:cs typeface="Times New Roman" panose="02020603050405020304" pitchFamily="18" charset="0"/>
                            </a:rPr>
                            <a:t>D1</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200" u="none" strike="noStrike">
                              <a:effectLst/>
                              <a:latin typeface="Times New Roman" panose="02020603050405020304" pitchFamily="18" charset="0"/>
                              <a:cs typeface="Times New Roman" panose="02020603050405020304" pitchFamily="18" charset="0"/>
                            </a:rPr>
                            <a:t>D2</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200" u="none" strike="noStrike" dirty="0">
                              <a:effectLst/>
                              <a:latin typeface="Times New Roman" panose="02020603050405020304" pitchFamily="18" charset="0"/>
                              <a:cs typeface="Times New Roman" panose="02020603050405020304" pitchFamily="18" charset="0"/>
                            </a:rPr>
                            <a:t>D3</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vMerge="1">
                      <a:txBody>
                        <a:bodyPr/>
                        <a:lstStyle/>
                        <a:p>
                          <a:pPr algn="ctr" rtl="0" fontAlgn="ctr"/>
                          <a:endParaRPr lang="en-US" sz="1200" b="0" i="0" u="none" strike="noStrike" dirty="0">
                            <a:solidFill>
                              <a:srgbClr val="000000"/>
                            </a:solidFill>
                            <a:effectLst/>
                            <a:latin typeface="Arial" panose="020B0604020202020204" pitchFamily="34" charset="0"/>
                          </a:endParaRPr>
                        </a:p>
                      </a:txBody>
                      <a:tcPr marL="8792" marR="8792" marT="9525" marB="0" anchor="ctr"/>
                    </a:tc>
                  </a:tr>
                  <a:tr h="171839">
                    <a:tc>
                      <a:txBody>
                        <a:bodyPr/>
                        <a:lstStyle/>
                        <a:p>
                          <a:pPr algn="ctr" rtl="0" fontAlgn="ctr"/>
                          <a:r>
                            <a:rPr lang="en-US" sz="1200" b="1" u="none" strike="noStrike" dirty="0">
                              <a:effectLst/>
                              <a:latin typeface="Times New Roman" panose="02020603050405020304" pitchFamily="18" charset="0"/>
                              <a:cs typeface="Times New Roman" panose="02020603050405020304" pitchFamily="18" charset="0"/>
                            </a:rPr>
                            <a:t>ECG</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200" u="none" strike="noStrike">
                              <a:effectLst/>
                              <a:latin typeface="Times New Roman" panose="02020603050405020304" pitchFamily="18" charset="0"/>
                              <a:cs typeface="Times New Roman" panose="02020603050405020304" pitchFamily="18" charset="0"/>
                            </a:rPr>
                            <a:t>7.21E+03</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200" u="none" strike="noStrike">
                              <a:effectLst/>
                              <a:latin typeface="Times New Roman" panose="02020603050405020304" pitchFamily="18" charset="0"/>
                              <a:cs typeface="Times New Roman" panose="02020603050405020304" pitchFamily="18" charset="0"/>
                            </a:rPr>
                            <a:t>5.42E+03</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200" u="none" strike="noStrike">
                              <a:effectLst/>
                              <a:latin typeface="Times New Roman" panose="02020603050405020304" pitchFamily="18" charset="0"/>
                              <a:cs typeface="Times New Roman" panose="02020603050405020304" pitchFamily="18" charset="0"/>
                            </a:rPr>
                            <a:t>4.65E+03</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200" u="none" strike="noStrike">
                              <a:effectLst/>
                              <a:latin typeface="Times New Roman" panose="02020603050405020304" pitchFamily="18" charset="0"/>
                              <a:cs typeface="Times New Roman" panose="02020603050405020304" pitchFamily="18" charset="0"/>
                            </a:rPr>
                            <a:t>2591.8</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200" u="none" strike="noStrike">
                              <a:effectLst/>
                              <a:latin typeface="Times New Roman" panose="02020603050405020304" pitchFamily="18" charset="0"/>
                              <a:cs typeface="Times New Roman" panose="02020603050405020304" pitchFamily="18" charset="0"/>
                            </a:rPr>
                            <a:t>1.77E+03</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r>
                  <a:tr h="320245">
                    <a:tc>
                      <a:txBody>
                        <a:bodyPr/>
                        <a:lstStyle/>
                        <a:p>
                          <a:pPr algn="ctr" rtl="0" fontAlgn="ctr"/>
                          <a:r>
                            <a:rPr lang="en-US" sz="1200" b="1" u="none" strike="noStrike" dirty="0">
                              <a:effectLst/>
                              <a:latin typeface="Times New Roman" panose="02020603050405020304" pitchFamily="18" charset="0"/>
                              <a:cs typeface="Times New Roman" panose="02020603050405020304" pitchFamily="18" charset="0"/>
                            </a:rPr>
                            <a:t>Accelerometer</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200" u="none" strike="noStrike">
                              <a:effectLst/>
                              <a:latin typeface="Times New Roman" panose="02020603050405020304" pitchFamily="18" charset="0"/>
                              <a:cs typeface="Times New Roman" panose="02020603050405020304" pitchFamily="18" charset="0"/>
                            </a:rPr>
                            <a:t>1.44E+04</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200" u="none" strike="noStrike">
                              <a:effectLst/>
                              <a:latin typeface="Times New Roman" panose="02020603050405020304" pitchFamily="18" charset="0"/>
                              <a:cs typeface="Times New Roman" panose="02020603050405020304" pitchFamily="18" charset="0"/>
                            </a:rPr>
                            <a:t>1.08E+04</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200" u="none" strike="noStrike">
                              <a:effectLst/>
                              <a:latin typeface="Times New Roman" panose="02020603050405020304" pitchFamily="18" charset="0"/>
                              <a:cs typeface="Times New Roman" panose="02020603050405020304" pitchFamily="18" charset="0"/>
                            </a:rPr>
                            <a:t>9.30E+03</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200" u="none" strike="noStrike">
                              <a:effectLst/>
                              <a:latin typeface="Times New Roman" panose="02020603050405020304" pitchFamily="18" charset="0"/>
                              <a:cs typeface="Times New Roman" panose="02020603050405020304" pitchFamily="18" charset="0"/>
                            </a:rPr>
                            <a:t>5184</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200" u="none" strike="noStrike">
                              <a:effectLst/>
                              <a:latin typeface="Times New Roman" panose="02020603050405020304" pitchFamily="18" charset="0"/>
                              <a:cs typeface="Times New Roman" panose="02020603050405020304" pitchFamily="18" charset="0"/>
                            </a:rPr>
                            <a:t>3.53E+03</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r>
                  <a:tr h="320245">
                    <a:tc>
                      <a:txBody>
                        <a:bodyPr/>
                        <a:lstStyle/>
                        <a:p>
                          <a:pPr algn="ctr" rtl="0" fontAlgn="ctr"/>
                          <a:r>
                            <a:rPr lang="en-US" sz="1200" b="1" u="none" strike="noStrike" dirty="0">
                              <a:effectLst/>
                              <a:latin typeface="Times New Roman" panose="02020603050405020304" pitchFamily="18" charset="0"/>
                              <a:cs typeface="Times New Roman" panose="02020603050405020304" pitchFamily="18" charset="0"/>
                            </a:rPr>
                            <a:t>Humidity</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200" u="none" strike="noStrike">
                              <a:effectLst/>
                              <a:latin typeface="Times New Roman" panose="02020603050405020304" pitchFamily="18" charset="0"/>
                              <a:cs typeface="Times New Roman" panose="02020603050405020304" pitchFamily="18" charset="0"/>
                            </a:rPr>
                            <a:t>1043.5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200" u="none" strike="noStrike" dirty="0">
                              <a:effectLst/>
                              <a:latin typeface="Times New Roman" panose="02020603050405020304" pitchFamily="18" charset="0"/>
                              <a:cs typeface="Times New Roman" panose="02020603050405020304" pitchFamily="18" charset="0"/>
                            </a:rPr>
                            <a:t>842</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200" u="none" strike="noStrike">
                              <a:effectLst/>
                              <a:latin typeface="Times New Roman" panose="02020603050405020304" pitchFamily="18" charset="0"/>
                              <a:cs typeface="Times New Roman" panose="02020603050405020304" pitchFamily="18" charset="0"/>
                            </a:rPr>
                            <a:t>745.8</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200" u="none" strike="noStrike">
                              <a:effectLst/>
                              <a:latin typeface="Times New Roman" panose="02020603050405020304" pitchFamily="18" charset="0"/>
                              <a:cs typeface="Times New Roman" panose="02020603050405020304" pitchFamily="18" charset="0"/>
                            </a:rPr>
                            <a:t>443.2</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200" u="none" strike="noStrike">
                              <a:effectLst/>
                              <a:latin typeface="Times New Roman" panose="02020603050405020304" pitchFamily="18" charset="0"/>
                              <a:cs typeface="Times New Roman" panose="02020603050405020304" pitchFamily="18" charset="0"/>
                            </a:rPr>
                            <a:t>300.1</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r>
                  <a:tr h="320245">
                    <a:tc>
                      <a:txBody>
                        <a:bodyPr/>
                        <a:lstStyle/>
                        <a:p>
                          <a:pPr algn="ctr" rtl="0" fontAlgn="ctr"/>
                          <a:r>
                            <a:rPr lang="en-US" sz="1200" b="1" u="none" strike="noStrike" dirty="0">
                              <a:effectLst/>
                              <a:latin typeface="Times New Roman" panose="02020603050405020304" pitchFamily="18" charset="0"/>
                              <a:cs typeface="Times New Roman" panose="02020603050405020304" pitchFamily="18" charset="0"/>
                            </a:rPr>
                            <a:t>Temperature </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200" u="none" strike="noStrike">
                              <a:effectLst/>
                              <a:latin typeface="Times New Roman" panose="02020603050405020304" pitchFamily="18" charset="0"/>
                              <a:cs typeface="Times New Roman" panose="02020603050405020304" pitchFamily="18" charset="0"/>
                            </a:rPr>
                            <a:t>521.768</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200" u="none" strike="noStrike">
                              <a:effectLst/>
                              <a:latin typeface="Times New Roman" panose="02020603050405020304" pitchFamily="18" charset="0"/>
                              <a:cs typeface="Times New Roman" panose="02020603050405020304" pitchFamily="18" charset="0"/>
                            </a:rPr>
                            <a:t>421</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200" u="none" strike="noStrike">
                              <a:effectLst/>
                              <a:latin typeface="Times New Roman" panose="02020603050405020304" pitchFamily="18" charset="0"/>
                              <a:cs typeface="Times New Roman" panose="02020603050405020304" pitchFamily="18" charset="0"/>
                            </a:rPr>
                            <a:t>372.92</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200" u="none" strike="noStrike">
                              <a:effectLst/>
                              <a:latin typeface="Times New Roman" panose="02020603050405020304" pitchFamily="18" charset="0"/>
                              <a:cs typeface="Times New Roman" panose="02020603050405020304" pitchFamily="18" charset="0"/>
                            </a:rPr>
                            <a:t>227.618</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200" u="none" strike="noStrike">
                              <a:effectLst/>
                              <a:latin typeface="Times New Roman" panose="02020603050405020304" pitchFamily="18" charset="0"/>
                              <a:cs typeface="Times New Roman" panose="02020603050405020304" pitchFamily="18" charset="0"/>
                            </a:rPr>
                            <a:t>150.063</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r>
                  <a:tr h="164028">
                    <a:tc>
                      <a:txBody>
                        <a:bodyPr/>
                        <a:lstStyle/>
                        <a:p>
                          <a:pPr algn="ctr" rtl="0" fontAlgn="ctr"/>
                          <a:r>
                            <a:rPr lang="en-US" sz="1200" b="1" u="none" strike="noStrike" dirty="0">
                              <a:effectLst/>
                              <a:latin typeface="Times New Roman" panose="02020603050405020304" pitchFamily="18" charset="0"/>
                              <a:cs typeface="Times New Roman" panose="02020603050405020304" pitchFamily="18" charset="0"/>
                            </a:rPr>
                            <a:t>Total</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200" u="none" strike="noStrike">
                              <a:effectLst/>
                              <a:latin typeface="Times New Roman" panose="02020603050405020304" pitchFamily="18" charset="0"/>
                              <a:cs typeface="Times New Roman" panose="02020603050405020304" pitchFamily="18" charset="0"/>
                            </a:rPr>
                            <a:t>2.32E+04</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200" u="none" strike="noStrike">
                              <a:effectLst/>
                              <a:latin typeface="Times New Roman" panose="02020603050405020304" pitchFamily="18" charset="0"/>
                              <a:cs typeface="Times New Roman" panose="02020603050405020304" pitchFamily="18" charset="0"/>
                            </a:rPr>
                            <a:t>1.75E+04</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200" u="none" strike="noStrike">
                              <a:effectLst/>
                              <a:latin typeface="Times New Roman" panose="02020603050405020304" pitchFamily="18" charset="0"/>
                              <a:cs typeface="Times New Roman" panose="02020603050405020304" pitchFamily="18" charset="0"/>
                            </a:rPr>
                            <a:t>1.51E+04</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200" u="none" strike="noStrike">
                              <a:effectLst/>
                              <a:latin typeface="Times New Roman" panose="02020603050405020304" pitchFamily="18" charset="0"/>
                              <a:cs typeface="Times New Roman" panose="02020603050405020304" pitchFamily="18" charset="0"/>
                            </a:rPr>
                            <a:t>8.44E+03</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200" u="none" strike="noStrike" dirty="0">
                              <a:effectLst/>
                              <a:latin typeface="Times New Roman" panose="02020603050405020304" pitchFamily="18" charset="0"/>
                              <a:cs typeface="Times New Roman" panose="02020603050405020304" pitchFamily="18" charset="0"/>
                            </a:rPr>
                            <a:t>5.75E+03</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3734460503"/>
                  </p:ext>
                </p:extLst>
              </p:nvPr>
            </p:nvGraphicFramePr>
            <p:xfrm>
              <a:off x="1828800" y="1611713"/>
              <a:ext cx="5715000" cy="2396407"/>
            </p:xfrm>
            <a:graphic>
              <a:graphicData uri="http://schemas.openxmlformats.org/drawingml/2006/table">
                <a:tbl>
                  <a:tblPr>
                    <a:tableStyleId>{5C22544A-7EE6-4342-B048-85BDC9FD1C3A}</a:tableStyleId>
                  </a:tblPr>
                  <a:tblGrid>
                    <a:gridCol w="1068963"/>
                    <a:gridCol w="808426"/>
                    <a:gridCol w="938696"/>
                    <a:gridCol w="938696"/>
                    <a:gridCol w="938696"/>
                    <a:gridCol w="1021523"/>
                  </a:tblGrid>
                  <a:tr h="666052">
                    <a:tc rowSpan="3">
                      <a:txBody>
                        <a:bodyPr/>
                        <a:lstStyle/>
                        <a:p>
                          <a:pPr algn="ctr" rtl="0" fontAlgn="ctr"/>
                          <a:r>
                            <a:rPr lang="en-US" sz="1200" b="1" u="none" strike="noStrike" dirty="0">
                              <a:effectLst/>
                              <a:latin typeface="Times New Roman" panose="02020603050405020304" pitchFamily="18" charset="0"/>
                              <a:cs typeface="Times New Roman" panose="02020603050405020304" pitchFamily="18" charset="0"/>
                            </a:rPr>
                            <a:t>Applications</a:t>
                          </a:r>
                          <a:endParaRPr lang="en-US" sz="12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8792" marR="8792" marT="9525" marB="0" anchor="ctr"/>
                    </a:tc>
                    <a:tc gridSpan="5">
                      <a:txBody>
                        <a:bodyPr/>
                        <a:lstStyle/>
                        <a:p>
                          <a:endParaRPr lang="ko-KR"/>
                        </a:p>
                      </a:txBody>
                      <a:tcPr marL="8792" marR="8792" marT="9525" marB="0">
                        <a:blipFill rotWithShape="1">
                          <a:blip r:embed="rId2"/>
                          <a:stretch>
                            <a:fillRect l="-22936" b="-270909"/>
                          </a:stretch>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2405">
                    <a:tc vMerge="1">
                      <a:txBody>
                        <a:bodyPr/>
                        <a:lstStyle/>
                        <a:p>
                          <a:endParaRPr lang="en-US"/>
                        </a:p>
                      </a:txBody>
                      <a:tcPr/>
                    </a:tc>
                    <a:tc gridSpan="4">
                      <a:txBody>
                        <a:bodyPr/>
                        <a:lstStyle/>
                        <a:p>
                          <a:pPr marL="0" marR="0" indent="0" algn="ctr" defTabSz="914400" rtl="0" eaLnBrk="1" fontAlgn="t" latinLnBrk="1" hangingPunct="1">
                            <a:lnSpc>
                              <a:spcPct val="100000"/>
                            </a:lnSpc>
                            <a:spcBef>
                              <a:spcPts val="0"/>
                            </a:spcBef>
                            <a:spcAft>
                              <a:spcPts val="0"/>
                            </a:spcAft>
                            <a:buClrTx/>
                            <a:buSzTx/>
                            <a:buFontTx/>
                            <a:buNone/>
                            <a:tabLst/>
                            <a:defRPr/>
                          </a:pPr>
                          <a:r>
                            <a:rPr lang="en-US" sz="1200" u="none" strike="noStrike" dirty="0">
                              <a:effectLst/>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IEEE 802.15.4q TASK</a:t>
                          </a:r>
                        </a:p>
                      </a:txBody>
                      <a:tcPr marL="8792" marR="8792" marT="9525" marB="0"/>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t"/>
                          <a:r>
                            <a:rPr lang="en-US" sz="1800" u="none" strike="noStrike" dirty="0">
                              <a:effectLst/>
                              <a:latin typeface="Times New Roman" panose="02020603050405020304" pitchFamily="18" charset="0"/>
                              <a:cs typeface="Times New Roman" panose="02020603050405020304" pitchFamily="18" charset="0"/>
                            </a:rPr>
                            <a:t> </a:t>
                          </a:r>
                          <a:r>
                            <a:rPr lang="en-US" sz="1200" u="none" strike="noStrike" dirty="0" smtClean="0">
                              <a:effectLst/>
                              <a:latin typeface="Times New Roman" panose="02020603050405020304" pitchFamily="18" charset="0"/>
                              <a:cs typeface="Times New Roman" panose="02020603050405020304" pitchFamily="18" charset="0"/>
                            </a:rPr>
                            <a:t>BT LE</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r>
                  <a:tr h="192405">
                    <a:tc vMerge="1">
                      <a:txBody>
                        <a:bodyPr/>
                        <a:lstStyle/>
                        <a:p>
                          <a:endParaRPr lang="en-US"/>
                        </a:p>
                      </a:txBody>
                      <a:tcPr/>
                    </a:tc>
                    <a:tc>
                      <a:txBody>
                        <a:bodyPr/>
                        <a:lstStyle/>
                        <a:p>
                          <a:pPr algn="ctr" rtl="0" fontAlgn="ctr"/>
                          <a:r>
                            <a:rPr lang="en-US" sz="1200" u="none" strike="noStrike">
                              <a:effectLst/>
                              <a:latin typeface="Times New Roman" panose="02020603050405020304" pitchFamily="18" charset="0"/>
                              <a:cs typeface="Times New Roman" panose="02020603050405020304" pitchFamily="18" charset="0"/>
                            </a:rPr>
                            <a:t>D0</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200" u="none" strike="noStrike">
                              <a:effectLst/>
                              <a:latin typeface="Times New Roman" panose="02020603050405020304" pitchFamily="18" charset="0"/>
                              <a:cs typeface="Times New Roman" panose="02020603050405020304" pitchFamily="18" charset="0"/>
                            </a:rPr>
                            <a:t>D1</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200" u="none" strike="noStrike">
                              <a:effectLst/>
                              <a:latin typeface="Times New Roman" panose="02020603050405020304" pitchFamily="18" charset="0"/>
                              <a:cs typeface="Times New Roman" panose="02020603050405020304" pitchFamily="18" charset="0"/>
                            </a:rPr>
                            <a:t>D2</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200" u="none" strike="noStrike" dirty="0">
                              <a:effectLst/>
                              <a:latin typeface="Times New Roman" panose="02020603050405020304" pitchFamily="18" charset="0"/>
                              <a:cs typeface="Times New Roman" panose="02020603050405020304" pitchFamily="18" charset="0"/>
                            </a:rPr>
                            <a:t>D3</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vMerge="1">
                      <a:txBody>
                        <a:bodyPr/>
                        <a:lstStyle/>
                        <a:p>
                          <a:pPr algn="ctr" rtl="0" fontAlgn="ctr"/>
                          <a:endParaRPr lang="en-US" sz="1200" b="0" i="0" u="none" strike="noStrike" dirty="0">
                            <a:solidFill>
                              <a:srgbClr val="000000"/>
                            </a:solidFill>
                            <a:effectLst/>
                            <a:latin typeface="Arial" panose="020B0604020202020204" pitchFamily="34" charset="0"/>
                          </a:endParaRPr>
                        </a:p>
                      </a:txBody>
                      <a:tcPr marL="8792" marR="8792" marT="9525" marB="0" anchor="ctr"/>
                    </a:tc>
                  </a:tr>
                  <a:tr h="192405">
                    <a:tc>
                      <a:txBody>
                        <a:bodyPr/>
                        <a:lstStyle/>
                        <a:p>
                          <a:pPr algn="ctr" rtl="0" fontAlgn="ctr"/>
                          <a:r>
                            <a:rPr lang="en-US" sz="1200" b="1" u="none" strike="noStrike" dirty="0">
                              <a:effectLst/>
                              <a:latin typeface="Times New Roman" panose="02020603050405020304" pitchFamily="18" charset="0"/>
                              <a:cs typeface="Times New Roman" panose="02020603050405020304" pitchFamily="18" charset="0"/>
                            </a:rPr>
                            <a:t>ECG</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200" u="none" strike="noStrike">
                              <a:effectLst/>
                              <a:latin typeface="Times New Roman" panose="02020603050405020304" pitchFamily="18" charset="0"/>
                              <a:cs typeface="Times New Roman" panose="02020603050405020304" pitchFamily="18" charset="0"/>
                            </a:rPr>
                            <a:t>7.21E+03</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200" u="none" strike="noStrike">
                              <a:effectLst/>
                              <a:latin typeface="Times New Roman" panose="02020603050405020304" pitchFamily="18" charset="0"/>
                              <a:cs typeface="Times New Roman" panose="02020603050405020304" pitchFamily="18" charset="0"/>
                            </a:rPr>
                            <a:t>5.42E+03</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200" u="none" strike="noStrike">
                              <a:effectLst/>
                              <a:latin typeface="Times New Roman" panose="02020603050405020304" pitchFamily="18" charset="0"/>
                              <a:cs typeface="Times New Roman" panose="02020603050405020304" pitchFamily="18" charset="0"/>
                            </a:rPr>
                            <a:t>4.65E+03</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200" u="none" strike="noStrike">
                              <a:effectLst/>
                              <a:latin typeface="Times New Roman" panose="02020603050405020304" pitchFamily="18" charset="0"/>
                              <a:cs typeface="Times New Roman" panose="02020603050405020304" pitchFamily="18" charset="0"/>
                            </a:rPr>
                            <a:t>2591.8</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200" u="none" strike="noStrike">
                              <a:effectLst/>
                              <a:latin typeface="Times New Roman" panose="02020603050405020304" pitchFamily="18" charset="0"/>
                              <a:cs typeface="Times New Roman" panose="02020603050405020304" pitchFamily="18" charset="0"/>
                            </a:rPr>
                            <a:t>1.77E+03</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r>
                  <a:tr h="320245">
                    <a:tc>
                      <a:txBody>
                        <a:bodyPr/>
                        <a:lstStyle/>
                        <a:p>
                          <a:pPr algn="ctr" rtl="0" fontAlgn="ctr"/>
                          <a:r>
                            <a:rPr lang="en-US" sz="1200" b="1" u="none" strike="noStrike" dirty="0">
                              <a:effectLst/>
                              <a:latin typeface="Times New Roman" panose="02020603050405020304" pitchFamily="18" charset="0"/>
                              <a:cs typeface="Times New Roman" panose="02020603050405020304" pitchFamily="18" charset="0"/>
                            </a:rPr>
                            <a:t>Accelerometer</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200" u="none" strike="noStrike">
                              <a:effectLst/>
                              <a:latin typeface="Times New Roman" panose="02020603050405020304" pitchFamily="18" charset="0"/>
                              <a:cs typeface="Times New Roman" panose="02020603050405020304" pitchFamily="18" charset="0"/>
                            </a:rPr>
                            <a:t>1.44E+04</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200" u="none" strike="noStrike">
                              <a:effectLst/>
                              <a:latin typeface="Times New Roman" panose="02020603050405020304" pitchFamily="18" charset="0"/>
                              <a:cs typeface="Times New Roman" panose="02020603050405020304" pitchFamily="18" charset="0"/>
                            </a:rPr>
                            <a:t>1.08E+04</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200" u="none" strike="noStrike">
                              <a:effectLst/>
                              <a:latin typeface="Times New Roman" panose="02020603050405020304" pitchFamily="18" charset="0"/>
                              <a:cs typeface="Times New Roman" panose="02020603050405020304" pitchFamily="18" charset="0"/>
                            </a:rPr>
                            <a:t>9.30E+03</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200" u="none" strike="noStrike">
                              <a:effectLst/>
                              <a:latin typeface="Times New Roman" panose="02020603050405020304" pitchFamily="18" charset="0"/>
                              <a:cs typeface="Times New Roman" panose="02020603050405020304" pitchFamily="18" charset="0"/>
                            </a:rPr>
                            <a:t>5184</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200" u="none" strike="noStrike">
                              <a:effectLst/>
                              <a:latin typeface="Times New Roman" panose="02020603050405020304" pitchFamily="18" charset="0"/>
                              <a:cs typeface="Times New Roman" panose="02020603050405020304" pitchFamily="18" charset="0"/>
                            </a:rPr>
                            <a:t>3.53E+03</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r>
                  <a:tr h="320245">
                    <a:tc>
                      <a:txBody>
                        <a:bodyPr/>
                        <a:lstStyle/>
                        <a:p>
                          <a:pPr algn="ctr" rtl="0" fontAlgn="ctr"/>
                          <a:r>
                            <a:rPr lang="en-US" sz="1200" b="1" u="none" strike="noStrike" dirty="0">
                              <a:effectLst/>
                              <a:latin typeface="Times New Roman" panose="02020603050405020304" pitchFamily="18" charset="0"/>
                              <a:cs typeface="Times New Roman" panose="02020603050405020304" pitchFamily="18" charset="0"/>
                            </a:rPr>
                            <a:t>Humidity</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200" u="none" strike="noStrike">
                              <a:effectLst/>
                              <a:latin typeface="Times New Roman" panose="02020603050405020304" pitchFamily="18" charset="0"/>
                              <a:cs typeface="Times New Roman" panose="02020603050405020304" pitchFamily="18" charset="0"/>
                            </a:rPr>
                            <a:t>1043.5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200" u="none" strike="noStrike" dirty="0">
                              <a:effectLst/>
                              <a:latin typeface="Times New Roman" panose="02020603050405020304" pitchFamily="18" charset="0"/>
                              <a:cs typeface="Times New Roman" panose="02020603050405020304" pitchFamily="18" charset="0"/>
                            </a:rPr>
                            <a:t>842</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200" u="none" strike="noStrike">
                              <a:effectLst/>
                              <a:latin typeface="Times New Roman" panose="02020603050405020304" pitchFamily="18" charset="0"/>
                              <a:cs typeface="Times New Roman" panose="02020603050405020304" pitchFamily="18" charset="0"/>
                            </a:rPr>
                            <a:t>745.8</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200" u="none" strike="noStrike">
                              <a:effectLst/>
                              <a:latin typeface="Times New Roman" panose="02020603050405020304" pitchFamily="18" charset="0"/>
                              <a:cs typeface="Times New Roman" panose="02020603050405020304" pitchFamily="18" charset="0"/>
                            </a:rPr>
                            <a:t>443.2</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200" u="none" strike="noStrike">
                              <a:effectLst/>
                              <a:latin typeface="Times New Roman" panose="02020603050405020304" pitchFamily="18" charset="0"/>
                              <a:cs typeface="Times New Roman" panose="02020603050405020304" pitchFamily="18" charset="0"/>
                            </a:rPr>
                            <a:t>300.1</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r>
                  <a:tr h="320245">
                    <a:tc>
                      <a:txBody>
                        <a:bodyPr/>
                        <a:lstStyle/>
                        <a:p>
                          <a:pPr algn="ctr" rtl="0" fontAlgn="ctr"/>
                          <a:r>
                            <a:rPr lang="en-US" sz="1200" b="1" u="none" strike="noStrike" dirty="0">
                              <a:effectLst/>
                              <a:latin typeface="Times New Roman" panose="02020603050405020304" pitchFamily="18" charset="0"/>
                              <a:cs typeface="Times New Roman" panose="02020603050405020304" pitchFamily="18" charset="0"/>
                            </a:rPr>
                            <a:t>Temperature </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200" u="none" strike="noStrike">
                              <a:effectLst/>
                              <a:latin typeface="Times New Roman" panose="02020603050405020304" pitchFamily="18" charset="0"/>
                              <a:cs typeface="Times New Roman" panose="02020603050405020304" pitchFamily="18" charset="0"/>
                            </a:rPr>
                            <a:t>521.768</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200" u="none" strike="noStrike">
                              <a:effectLst/>
                              <a:latin typeface="Times New Roman" panose="02020603050405020304" pitchFamily="18" charset="0"/>
                              <a:cs typeface="Times New Roman" panose="02020603050405020304" pitchFamily="18" charset="0"/>
                            </a:rPr>
                            <a:t>421</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200" u="none" strike="noStrike">
                              <a:effectLst/>
                              <a:latin typeface="Times New Roman" panose="02020603050405020304" pitchFamily="18" charset="0"/>
                              <a:cs typeface="Times New Roman" panose="02020603050405020304" pitchFamily="18" charset="0"/>
                            </a:rPr>
                            <a:t>372.92</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200" u="none" strike="noStrike">
                              <a:effectLst/>
                              <a:latin typeface="Times New Roman" panose="02020603050405020304" pitchFamily="18" charset="0"/>
                              <a:cs typeface="Times New Roman" panose="02020603050405020304" pitchFamily="18" charset="0"/>
                            </a:rPr>
                            <a:t>227.618</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200" u="none" strike="noStrike">
                              <a:effectLst/>
                              <a:latin typeface="Times New Roman" panose="02020603050405020304" pitchFamily="18" charset="0"/>
                              <a:cs typeface="Times New Roman" panose="02020603050405020304" pitchFamily="18" charset="0"/>
                            </a:rPr>
                            <a:t>150.063</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r>
                  <a:tr h="192405">
                    <a:tc>
                      <a:txBody>
                        <a:bodyPr/>
                        <a:lstStyle/>
                        <a:p>
                          <a:pPr algn="ctr" rtl="0" fontAlgn="ctr"/>
                          <a:r>
                            <a:rPr lang="en-US" sz="1200" b="1" u="none" strike="noStrike" dirty="0">
                              <a:effectLst/>
                              <a:latin typeface="Times New Roman" panose="02020603050405020304" pitchFamily="18" charset="0"/>
                              <a:cs typeface="Times New Roman" panose="02020603050405020304" pitchFamily="18" charset="0"/>
                            </a:rPr>
                            <a:t>Total</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200" u="none" strike="noStrike">
                              <a:effectLst/>
                              <a:latin typeface="Times New Roman" panose="02020603050405020304" pitchFamily="18" charset="0"/>
                              <a:cs typeface="Times New Roman" panose="02020603050405020304" pitchFamily="18" charset="0"/>
                            </a:rPr>
                            <a:t>2.32E+04</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200" u="none" strike="noStrike">
                              <a:effectLst/>
                              <a:latin typeface="Times New Roman" panose="02020603050405020304" pitchFamily="18" charset="0"/>
                              <a:cs typeface="Times New Roman" panose="02020603050405020304" pitchFamily="18" charset="0"/>
                            </a:rPr>
                            <a:t>1.75E+04</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200" u="none" strike="noStrike">
                              <a:effectLst/>
                              <a:latin typeface="Times New Roman" panose="02020603050405020304" pitchFamily="18" charset="0"/>
                              <a:cs typeface="Times New Roman" panose="02020603050405020304" pitchFamily="18" charset="0"/>
                            </a:rPr>
                            <a:t>1.51E+04</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200" u="none" strike="noStrike">
                              <a:effectLst/>
                              <a:latin typeface="Times New Roman" panose="02020603050405020304" pitchFamily="18" charset="0"/>
                              <a:cs typeface="Times New Roman" panose="02020603050405020304" pitchFamily="18" charset="0"/>
                            </a:rPr>
                            <a:t>8.44E+03</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c>
                      <a:txBody>
                        <a:bodyPr/>
                        <a:lstStyle/>
                        <a:p>
                          <a:pPr algn="ctr" rtl="0" fontAlgn="ctr"/>
                          <a:r>
                            <a:rPr lang="en-US" sz="1200" u="none" strike="noStrike" dirty="0">
                              <a:effectLst/>
                              <a:latin typeface="Times New Roman" panose="02020603050405020304" pitchFamily="18" charset="0"/>
                              <a:cs typeface="Times New Roman" panose="02020603050405020304" pitchFamily="18" charset="0"/>
                            </a:rPr>
                            <a:t>5.75E+03</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9525" marB="0" anchor="ctr"/>
                    </a:tc>
                  </a:tr>
                </a:tbl>
              </a:graphicData>
            </a:graphic>
          </p:graphicFrame>
        </mc:Fallback>
      </mc:AlternateContent>
      <p:graphicFrame>
        <p:nvGraphicFramePr>
          <p:cNvPr id="5" name="Chart 4"/>
          <p:cNvGraphicFramePr>
            <a:graphicFrameLocks/>
          </p:cNvGraphicFramePr>
          <p:nvPr>
            <p:extLst>
              <p:ext uri="{D42A27DB-BD31-4B8C-83A1-F6EECF244321}">
                <p14:modId xmlns:p14="http://schemas.microsoft.com/office/powerpoint/2010/main" val="2818467593"/>
              </p:ext>
            </p:extLst>
          </p:nvPr>
        </p:nvGraphicFramePr>
        <p:xfrm>
          <a:off x="2895600" y="4495800"/>
          <a:ext cx="4035578" cy="2036440"/>
        </p:xfrm>
        <a:graphic>
          <a:graphicData uri="http://schemas.openxmlformats.org/drawingml/2006/chart">
            <c:chart xmlns:c="http://schemas.openxmlformats.org/drawingml/2006/chart" xmlns:r="http://schemas.openxmlformats.org/officeDocument/2006/relationships" r:id="rId3"/>
          </a:graphicData>
        </a:graphic>
      </p:graphicFrame>
      <p:sp>
        <p:nvSpPr>
          <p:cNvPr id="6" name="Date Placeholder 3"/>
          <p:cNvSpPr>
            <a:spLocks noGrp="1"/>
          </p:cNvSpPr>
          <p:nvPr>
            <p:ph type="dt" sz="quarter" idx="10"/>
          </p:nvPr>
        </p:nvSpPr>
        <p:spPr>
          <a:xfrm>
            <a:off x="685800" y="377825"/>
            <a:ext cx="160020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400" dirty="0" smtClean="0">
                <a:latin typeface="Times New Roman" pitchFamily="18" charset="0"/>
              </a:rPr>
              <a:t>May 2015</a:t>
            </a:r>
          </a:p>
        </p:txBody>
      </p:sp>
      <p:sp>
        <p:nvSpPr>
          <p:cNvPr id="8" name="Slide Number Placeholder 3"/>
          <p:cNvSpPr>
            <a:spLocks noGrp="1"/>
          </p:cNvSpPr>
          <p:nvPr>
            <p:ph type="sldNum" sz="quarter" idx="12"/>
          </p:nvPr>
        </p:nvSpPr>
        <p:spPr>
          <a:xfrm>
            <a:off x="4344988"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a:latin typeface="Times New Roman" pitchFamily="18" charset="0"/>
              </a:rPr>
              <a:t>Slide </a:t>
            </a:r>
            <a:fld id="{3089E93B-7258-4CC0-854C-EFEEBF5C865F}" type="slidenum">
              <a:rPr lang="en-US" altLang="en-US" sz="1200">
                <a:latin typeface="Times New Roman" pitchFamily="18" charset="0"/>
              </a:rPr>
              <a:pPr>
                <a:spcBef>
                  <a:spcPct val="0"/>
                </a:spcBef>
                <a:buFontTx/>
                <a:buNone/>
              </a:pPr>
              <a:t>30</a:t>
            </a:fld>
            <a:endParaRPr lang="en-US" altLang="en-US" sz="1200" dirty="0">
              <a:latin typeface="Times New Roman" pitchFamily="18" charset="0"/>
            </a:endParaRPr>
          </a:p>
        </p:txBody>
      </p:sp>
      <p:sp>
        <p:nvSpPr>
          <p:cNvPr id="4" name="TextBox 3"/>
          <p:cNvSpPr txBox="1"/>
          <p:nvPr/>
        </p:nvSpPr>
        <p:spPr>
          <a:xfrm>
            <a:off x="2526268" y="5001869"/>
            <a:ext cx="369332" cy="837730"/>
          </a:xfrm>
          <a:prstGeom prst="rect">
            <a:avLst/>
          </a:prstGeom>
          <a:noFill/>
        </p:spPr>
        <p:txBody>
          <a:bodyPr vert="vert270" wrap="none" rtlCol="0">
            <a:spAutoFit/>
          </a:bodyPr>
          <a:lstStyle/>
          <a:p>
            <a:r>
              <a:rPr lang="en-US" altLang="ko-KR" b="1" dirty="0" err="1" smtClean="0">
                <a:solidFill>
                  <a:schemeClr val="accent2"/>
                </a:solidFill>
              </a:rPr>
              <a:t>kByte</a:t>
            </a:r>
            <a:r>
              <a:rPr lang="en-US" altLang="ko-KR" b="1" dirty="0" smtClean="0">
                <a:solidFill>
                  <a:schemeClr val="accent2"/>
                </a:solidFill>
              </a:rPr>
              <a:t>/J/sec</a:t>
            </a:r>
            <a:endParaRPr lang="en-US" dirty="0"/>
          </a:p>
        </p:txBody>
      </p:sp>
      <p:sp>
        <p:nvSpPr>
          <p:cNvPr id="10" name="Footer Placeholder 4"/>
          <p:cNvSpPr>
            <a:spLocks noGrp="1"/>
          </p:cNvSpPr>
          <p:nvPr>
            <p:ph type="ftr" sz="quarter" idx="11"/>
          </p:nvPr>
        </p:nvSpPr>
        <p:spPr>
          <a:xfrm>
            <a:off x="5486400" y="6475413"/>
            <a:ext cx="3124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smtClean="0">
                <a:latin typeface="Times New Roman" pitchFamily="18" charset="0"/>
              </a:rPr>
              <a:t>(Kiran </a:t>
            </a:r>
            <a:r>
              <a:rPr lang="en-US" altLang="en-US" sz="1200" dirty="0" err="1" smtClean="0">
                <a:latin typeface="Times New Roman" pitchFamily="18" charset="0"/>
              </a:rPr>
              <a:t>Bynam</a:t>
            </a:r>
            <a:r>
              <a:rPr lang="en-US" altLang="en-US" sz="1200" dirty="0" smtClean="0">
                <a:latin typeface="Times New Roman" pitchFamily="18" charset="0"/>
              </a:rPr>
              <a:t>, </a:t>
            </a:r>
            <a:r>
              <a:rPr lang="en-US" altLang="en-US" sz="1200" dirty="0" err="1" smtClean="0">
                <a:latin typeface="Times New Roman" pitchFamily="18" charset="0"/>
              </a:rPr>
              <a:t>Youngsoo</a:t>
            </a:r>
            <a:r>
              <a:rPr lang="en-US" altLang="en-US" sz="1200" dirty="0" smtClean="0">
                <a:latin typeface="Times New Roman" pitchFamily="18" charset="0"/>
              </a:rPr>
              <a:t> Kim </a:t>
            </a:r>
            <a:r>
              <a:rPr lang="en-US" altLang="en-US" sz="1200" i="1" dirty="0" smtClean="0">
                <a:latin typeface="Times New Roman" pitchFamily="18" charset="0"/>
              </a:rPr>
              <a:t>et.al.</a:t>
            </a:r>
            <a:r>
              <a:rPr lang="en-US" altLang="en-US" sz="1200" dirty="0" smtClean="0">
                <a:latin typeface="Times New Roman" pitchFamily="18" charset="0"/>
              </a:rPr>
              <a:t>, Samsung)</a:t>
            </a:r>
          </a:p>
        </p:txBody>
      </p:sp>
    </p:spTree>
    <p:extLst>
      <p:ext uri="{BB962C8B-B14F-4D97-AF65-F5344CB8AC3E}">
        <p14:creationId xmlns:p14="http://schemas.microsoft.com/office/powerpoint/2010/main" val="17773019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739" y="685800"/>
            <a:ext cx="8784981" cy="535531"/>
          </a:xfrm>
        </p:spPr>
        <p:txBody>
          <a:bodyPr/>
          <a:lstStyle/>
          <a:p>
            <a:r>
              <a:rPr lang="en-US" dirty="0" smtClean="0"/>
              <a:t>Summary </a:t>
            </a:r>
            <a:endParaRPr lang="en-US" dirty="0"/>
          </a:p>
        </p:txBody>
      </p:sp>
      <p:sp>
        <p:nvSpPr>
          <p:cNvPr id="3" name="TextBox 2"/>
          <p:cNvSpPr txBox="1"/>
          <p:nvPr/>
        </p:nvSpPr>
        <p:spPr>
          <a:xfrm>
            <a:off x="595405" y="1329928"/>
            <a:ext cx="7710395" cy="4457631"/>
          </a:xfrm>
          <a:prstGeom prst="rect">
            <a:avLst/>
          </a:prstGeom>
          <a:noFill/>
        </p:spPr>
        <p:txBody>
          <a:bodyPr wrap="square" rtlCol="0">
            <a:spAutoFit/>
          </a:bodyPr>
          <a:lstStyle/>
          <a:p>
            <a:pPr marL="182563" indent="-182563" algn="l">
              <a:lnSpc>
                <a:spcPct val="130000"/>
              </a:lnSpc>
              <a:buFont typeface="Arial" panose="020B0604020202020204" pitchFamily="34" charset="0"/>
              <a:buChar char="•"/>
            </a:pPr>
            <a:r>
              <a:rPr lang="en-US" sz="2000" b="1" dirty="0" smtClean="0">
                <a:cs typeface="Times New Roman" panose="02020603050405020304" pitchFamily="18" charset="0"/>
              </a:rPr>
              <a:t>BT LE and 802.15.4q TASK power models are derived</a:t>
            </a:r>
            <a:endParaRPr lang="en-US" sz="1800" b="1" dirty="0">
              <a:cs typeface="Times New Roman" panose="02020603050405020304" pitchFamily="18" charset="0"/>
            </a:endParaRPr>
          </a:p>
          <a:p>
            <a:pPr marL="625475" lvl="1" indent="-168275" algn="l">
              <a:lnSpc>
                <a:spcPct val="130000"/>
              </a:lnSpc>
              <a:buFontTx/>
              <a:buChar char="-"/>
            </a:pPr>
            <a:r>
              <a:rPr lang="en-US" sz="1800" dirty="0" smtClean="0">
                <a:cs typeface="Times New Roman" panose="02020603050405020304" pitchFamily="18" charset="0"/>
              </a:rPr>
              <a:t>Energy utilization based on the active power consumption</a:t>
            </a:r>
          </a:p>
          <a:p>
            <a:pPr marL="625475" lvl="1" indent="-168275">
              <a:lnSpc>
                <a:spcPct val="130000"/>
              </a:lnSpc>
              <a:buFontTx/>
              <a:buChar char="-"/>
            </a:pPr>
            <a:r>
              <a:rPr lang="en-US" sz="1800" dirty="0">
                <a:cs typeface="Times New Roman" panose="02020603050405020304" pitchFamily="18" charset="0"/>
              </a:rPr>
              <a:t>Power consumption figures are obtained from paper, TI-CC-2541 and ULP  prototypes </a:t>
            </a:r>
          </a:p>
          <a:p>
            <a:pPr marL="625475" lvl="1" indent="-168275">
              <a:lnSpc>
                <a:spcPct val="130000"/>
              </a:lnSpc>
              <a:buFontTx/>
              <a:buChar char="-"/>
            </a:pPr>
            <a:r>
              <a:rPr lang="en-US" sz="1800" dirty="0">
                <a:cs typeface="Times New Roman" panose="02020603050405020304" pitchFamily="18" charset="0"/>
              </a:rPr>
              <a:t>802.15.4q applicable for multiple rates </a:t>
            </a:r>
          </a:p>
          <a:p>
            <a:pPr marL="625475" lvl="1" indent="-168275">
              <a:lnSpc>
                <a:spcPct val="130000"/>
              </a:lnSpc>
              <a:buFontTx/>
              <a:buChar char="-"/>
            </a:pPr>
            <a:r>
              <a:rPr lang="en-US" sz="1800" dirty="0">
                <a:cs typeface="Times New Roman" panose="02020603050405020304" pitchFamily="18" charset="0"/>
              </a:rPr>
              <a:t>Sensor to master data transfer considered</a:t>
            </a:r>
          </a:p>
          <a:p>
            <a:pPr marL="742950" lvl="1" indent="-285750" algn="l">
              <a:lnSpc>
                <a:spcPct val="130000"/>
              </a:lnSpc>
              <a:buFont typeface="Arial" panose="020B0604020202020204" pitchFamily="34" charset="0"/>
              <a:buChar char="•"/>
            </a:pPr>
            <a:endParaRPr lang="en-US" sz="1800" b="1" dirty="0" smtClean="0">
              <a:cs typeface="Times New Roman" panose="02020603050405020304" pitchFamily="18" charset="0"/>
            </a:endParaRPr>
          </a:p>
          <a:p>
            <a:pPr marL="182563" indent="-182563" algn="l">
              <a:lnSpc>
                <a:spcPct val="130000"/>
              </a:lnSpc>
              <a:buFont typeface="Arial" panose="020B0604020202020204" pitchFamily="34" charset="0"/>
              <a:buChar char="•"/>
            </a:pPr>
            <a:r>
              <a:rPr lang="en-US" sz="2000" b="1" dirty="0" smtClean="0">
                <a:cs typeface="Times New Roman" panose="02020603050405020304" pitchFamily="18" charset="0"/>
              </a:rPr>
              <a:t>Results for BT LE and 802.15.4q TASK are compared</a:t>
            </a:r>
            <a:endParaRPr lang="en-US" sz="1800" dirty="0">
              <a:cs typeface="Times New Roman" panose="02020603050405020304" pitchFamily="18" charset="0"/>
            </a:endParaRPr>
          </a:p>
          <a:p>
            <a:pPr marL="625475" lvl="1" indent="-168275">
              <a:lnSpc>
                <a:spcPct val="130000"/>
              </a:lnSpc>
              <a:buFontTx/>
              <a:buChar char="-"/>
            </a:pPr>
            <a:r>
              <a:rPr lang="en-US" sz="1800" dirty="0">
                <a:cs typeface="Times New Roman" panose="02020603050405020304" pitchFamily="18" charset="0"/>
              </a:rPr>
              <a:t>Energy utilization of IEEE 802.15.4q TASK is more superior than BT LE for higher data rates</a:t>
            </a:r>
          </a:p>
          <a:p>
            <a:pPr marL="625475" lvl="1" indent="-168275">
              <a:lnSpc>
                <a:spcPct val="130000"/>
              </a:lnSpc>
              <a:buFontTx/>
              <a:buChar char="-"/>
            </a:pPr>
            <a:r>
              <a:rPr lang="en-US" sz="1800" dirty="0">
                <a:cs typeface="Times New Roman" panose="02020603050405020304" pitchFamily="18" charset="0"/>
              </a:rPr>
              <a:t>There is a value in extending packet sizes beyond 127 bytes to 255 bytes </a:t>
            </a:r>
          </a:p>
          <a:p>
            <a:pPr lvl="1" algn="l">
              <a:lnSpc>
                <a:spcPct val="130000"/>
              </a:lnSpc>
            </a:pPr>
            <a:endParaRPr lang="en-US" sz="1800" dirty="0" smtClean="0">
              <a:cs typeface="Times New Roman" panose="02020603050405020304" pitchFamily="18" charset="0"/>
            </a:endParaRPr>
          </a:p>
        </p:txBody>
      </p:sp>
      <p:sp>
        <p:nvSpPr>
          <p:cNvPr id="4" name="Date Placeholder 3"/>
          <p:cNvSpPr>
            <a:spLocks noGrp="1"/>
          </p:cNvSpPr>
          <p:nvPr>
            <p:ph type="dt" sz="quarter" idx="10"/>
          </p:nvPr>
        </p:nvSpPr>
        <p:spPr>
          <a:xfrm>
            <a:off x="685800" y="377825"/>
            <a:ext cx="160020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400" dirty="0" smtClean="0">
                <a:latin typeface="Times New Roman" pitchFamily="18" charset="0"/>
              </a:rPr>
              <a:t>May 2015</a:t>
            </a:r>
          </a:p>
        </p:txBody>
      </p:sp>
      <p:sp>
        <p:nvSpPr>
          <p:cNvPr id="6" name="Slide Number Placeholder 3"/>
          <p:cNvSpPr>
            <a:spLocks noGrp="1"/>
          </p:cNvSpPr>
          <p:nvPr>
            <p:ph type="sldNum" sz="quarter" idx="12"/>
          </p:nvPr>
        </p:nvSpPr>
        <p:spPr>
          <a:xfrm>
            <a:off x="4344988"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a:latin typeface="Times New Roman" pitchFamily="18" charset="0"/>
              </a:rPr>
              <a:t>Slide </a:t>
            </a:r>
            <a:fld id="{3089E93B-7258-4CC0-854C-EFEEBF5C865F}" type="slidenum">
              <a:rPr lang="en-US" altLang="en-US" sz="1200">
                <a:latin typeface="Times New Roman" pitchFamily="18" charset="0"/>
              </a:rPr>
              <a:pPr>
                <a:spcBef>
                  <a:spcPct val="0"/>
                </a:spcBef>
                <a:buFontTx/>
                <a:buNone/>
              </a:pPr>
              <a:t>31</a:t>
            </a:fld>
            <a:endParaRPr lang="en-US" altLang="en-US" sz="1200" dirty="0">
              <a:latin typeface="Times New Roman" pitchFamily="18" charset="0"/>
            </a:endParaRPr>
          </a:p>
        </p:txBody>
      </p:sp>
      <p:sp>
        <p:nvSpPr>
          <p:cNvPr id="7" name="Footer Placeholder 4"/>
          <p:cNvSpPr>
            <a:spLocks noGrp="1"/>
          </p:cNvSpPr>
          <p:nvPr>
            <p:ph type="ftr" sz="quarter" idx="11"/>
          </p:nvPr>
        </p:nvSpPr>
        <p:spPr>
          <a:xfrm>
            <a:off x="5486400" y="6475413"/>
            <a:ext cx="3124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smtClean="0">
                <a:latin typeface="Times New Roman" pitchFamily="18" charset="0"/>
              </a:rPr>
              <a:t>(Kiran </a:t>
            </a:r>
            <a:r>
              <a:rPr lang="en-US" altLang="en-US" sz="1200" dirty="0" err="1" smtClean="0">
                <a:latin typeface="Times New Roman" pitchFamily="18" charset="0"/>
              </a:rPr>
              <a:t>Bynam</a:t>
            </a:r>
            <a:r>
              <a:rPr lang="en-US" altLang="en-US" sz="1200" dirty="0" smtClean="0">
                <a:latin typeface="Times New Roman" pitchFamily="18" charset="0"/>
              </a:rPr>
              <a:t>, </a:t>
            </a:r>
            <a:r>
              <a:rPr lang="en-US" altLang="en-US" sz="1200" dirty="0" err="1" smtClean="0">
                <a:latin typeface="Times New Roman" pitchFamily="18" charset="0"/>
              </a:rPr>
              <a:t>Youngsoo</a:t>
            </a:r>
            <a:r>
              <a:rPr lang="en-US" altLang="en-US" sz="1200" dirty="0" smtClean="0">
                <a:latin typeface="Times New Roman" pitchFamily="18" charset="0"/>
              </a:rPr>
              <a:t> Kim </a:t>
            </a:r>
            <a:r>
              <a:rPr lang="en-US" altLang="en-US" sz="1200" i="1" dirty="0" smtClean="0">
                <a:latin typeface="Times New Roman" pitchFamily="18" charset="0"/>
              </a:rPr>
              <a:t>et.al.</a:t>
            </a:r>
            <a:r>
              <a:rPr lang="en-US" altLang="en-US" sz="1200" dirty="0" smtClean="0">
                <a:latin typeface="Times New Roman" pitchFamily="18" charset="0"/>
              </a:rPr>
              <a:t>, Samsung)</a:t>
            </a:r>
          </a:p>
        </p:txBody>
      </p:sp>
    </p:spTree>
    <p:extLst>
      <p:ext uri="{BB962C8B-B14F-4D97-AF65-F5344CB8AC3E}">
        <p14:creationId xmlns:p14="http://schemas.microsoft.com/office/powerpoint/2010/main" val="7139549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95600"/>
            <a:ext cx="7772400" cy="1066800"/>
          </a:xfrm>
        </p:spPr>
        <p:txBody>
          <a:bodyPr/>
          <a:lstStyle/>
          <a:p>
            <a:r>
              <a:rPr lang="en-US" dirty="0" smtClean="0"/>
              <a:t>Comparison of IEEE 802.15.4 and 802.15.4q TASK – OPNET simulation</a:t>
            </a:r>
            <a:endParaRPr lang="en-US" dirty="0"/>
          </a:p>
        </p:txBody>
      </p:sp>
      <p:sp>
        <p:nvSpPr>
          <p:cNvPr id="6" name="Date Placeholder 3"/>
          <p:cNvSpPr>
            <a:spLocks noGrp="1"/>
          </p:cNvSpPr>
          <p:nvPr>
            <p:ph type="dt" sz="quarter" idx="10"/>
          </p:nvPr>
        </p:nvSpPr>
        <p:spPr>
          <a:xfrm>
            <a:off x="685800" y="377825"/>
            <a:ext cx="160020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400" dirty="0" smtClean="0">
                <a:latin typeface="Times New Roman" pitchFamily="18" charset="0"/>
              </a:rPr>
              <a:t>May 2015</a:t>
            </a:r>
          </a:p>
        </p:txBody>
      </p:sp>
      <p:sp>
        <p:nvSpPr>
          <p:cNvPr id="8" name="Slide Number Placeholder 3"/>
          <p:cNvSpPr>
            <a:spLocks noGrp="1"/>
          </p:cNvSpPr>
          <p:nvPr>
            <p:ph type="sldNum" sz="quarter" idx="12"/>
          </p:nvPr>
        </p:nvSpPr>
        <p:spPr>
          <a:xfrm>
            <a:off x="4344988"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a:latin typeface="Times New Roman" pitchFamily="18" charset="0"/>
              </a:rPr>
              <a:t>Slide </a:t>
            </a:r>
            <a:fld id="{3089E93B-7258-4CC0-854C-EFEEBF5C865F}" type="slidenum">
              <a:rPr lang="en-US" altLang="en-US" sz="1200">
                <a:latin typeface="Times New Roman" pitchFamily="18" charset="0"/>
              </a:rPr>
              <a:pPr>
                <a:spcBef>
                  <a:spcPct val="0"/>
                </a:spcBef>
                <a:buFontTx/>
                <a:buNone/>
              </a:pPr>
              <a:t>32</a:t>
            </a:fld>
            <a:endParaRPr lang="en-US" altLang="en-US" sz="1200" dirty="0">
              <a:latin typeface="Times New Roman" pitchFamily="18" charset="0"/>
            </a:endParaRPr>
          </a:p>
        </p:txBody>
      </p:sp>
      <p:sp>
        <p:nvSpPr>
          <p:cNvPr id="9" name="Footer Placeholder 4"/>
          <p:cNvSpPr>
            <a:spLocks noGrp="1"/>
          </p:cNvSpPr>
          <p:nvPr>
            <p:ph type="ftr" sz="quarter" idx="11"/>
          </p:nvPr>
        </p:nvSpPr>
        <p:spPr>
          <a:xfrm>
            <a:off x="5486400" y="6475413"/>
            <a:ext cx="3124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smtClean="0">
                <a:latin typeface="Times New Roman" pitchFamily="18" charset="0"/>
              </a:rPr>
              <a:t>(Kiran </a:t>
            </a:r>
            <a:r>
              <a:rPr lang="en-US" altLang="en-US" sz="1200" dirty="0" err="1" smtClean="0">
                <a:latin typeface="Times New Roman" pitchFamily="18" charset="0"/>
              </a:rPr>
              <a:t>Bynam</a:t>
            </a:r>
            <a:r>
              <a:rPr lang="en-US" altLang="en-US" sz="1200" dirty="0" smtClean="0">
                <a:latin typeface="Times New Roman" pitchFamily="18" charset="0"/>
              </a:rPr>
              <a:t>, </a:t>
            </a:r>
            <a:r>
              <a:rPr lang="en-US" altLang="en-US" sz="1200" dirty="0" err="1" smtClean="0">
                <a:latin typeface="Times New Roman" pitchFamily="18" charset="0"/>
              </a:rPr>
              <a:t>Youngsoo</a:t>
            </a:r>
            <a:r>
              <a:rPr lang="en-US" altLang="en-US" sz="1200" dirty="0" smtClean="0">
                <a:latin typeface="Times New Roman" pitchFamily="18" charset="0"/>
              </a:rPr>
              <a:t> Kim </a:t>
            </a:r>
            <a:r>
              <a:rPr lang="en-US" altLang="en-US" sz="1200" i="1" dirty="0" smtClean="0">
                <a:latin typeface="Times New Roman" pitchFamily="18" charset="0"/>
              </a:rPr>
              <a:t>et.al.</a:t>
            </a:r>
            <a:r>
              <a:rPr lang="en-US" altLang="en-US" sz="1200" dirty="0" smtClean="0">
                <a:latin typeface="Times New Roman" pitchFamily="18" charset="0"/>
              </a:rPr>
              <a:t>, Samsung)</a:t>
            </a:r>
          </a:p>
        </p:txBody>
      </p:sp>
    </p:spTree>
    <p:extLst>
      <p:ext uri="{BB962C8B-B14F-4D97-AF65-F5344CB8AC3E}">
        <p14:creationId xmlns:p14="http://schemas.microsoft.com/office/powerpoint/2010/main" val="40951969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IEEE 802.15.4q TASK: Protocol Stack</a:t>
            </a:r>
            <a:endParaRPr lang="ko-KR" altLang="en-US" b="1" dirty="0"/>
          </a:p>
        </p:txBody>
      </p:sp>
      <p:sp>
        <p:nvSpPr>
          <p:cNvPr id="3" name="날짜 개체 틀 2"/>
          <p:cNvSpPr>
            <a:spLocks noGrp="1"/>
          </p:cNvSpPr>
          <p:nvPr>
            <p:ph type="dt" sz="half" idx="10"/>
          </p:nvPr>
        </p:nvSpPr>
        <p:spPr/>
        <p:txBody>
          <a:bodyPr/>
          <a:lstStyle/>
          <a:p>
            <a:pPr>
              <a:defRPr/>
            </a:pPr>
            <a:r>
              <a:rPr lang="en-US" smtClean="0"/>
              <a:t>&lt;March 2015&gt;</a:t>
            </a:r>
            <a:endParaRPr lang="en-US" dirty="0"/>
          </a:p>
        </p:txBody>
      </p:sp>
      <p:sp>
        <p:nvSpPr>
          <p:cNvPr id="5" name="슬라이드 번호 개체 틀 4"/>
          <p:cNvSpPr>
            <a:spLocks noGrp="1"/>
          </p:cNvSpPr>
          <p:nvPr>
            <p:ph type="sldNum" sz="quarter" idx="12"/>
          </p:nvPr>
        </p:nvSpPr>
        <p:spPr/>
        <p:txBody>
          <a:bodyPr/>
          <a:lstStyle/>
          <a:p>
            <a:pPr>
              <a:defRPr/>
            </a:pPr>
            <a:r>
              <a:rPr lang="en-US" altLang="en-US" smtClean="0"/>
              <a:t>Slide </a:t>
            </a:r>
            <a:fld id="{07B6E98C-C02D-450E-8063-BB2FD0043599}" type="slidenum">
              <a:rPr lang="en-US" altLang="en-US" smtClean="0"/>
              <a:pPr>
                <a:defRPr/>
              </a:pPr>
              <a:t>33</a:t>
            </a:fld>
            <a:endParaRPr lang="en-US" altLang="en-US"/>
          </a:p>
        </p:txBody>
      </p:sp>
      <p:sp>
        <p:nvSpPr>
          <p:cNvPr id="6" name="Content Placeholder 2"/>
          <p:cNvSpPr txBox="1">
            <a:spLocks/>
          </p:cNvSpPr>
          <p:nvPr/>
        </p:nvSpPr>
        <p:spPr>
          <a:xfrm>
            <a:off x="685800" y="1981200"/>
            <a:ext cx="7772400" cy="41910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r>
              <a:rPr lang="en-US" sz="2000" kern="0" dirty="0" smtClean="0">
                <a:latin typeface="Times New Roman" panose="02020603050405020304" pitchFamily="18" charset="0"/>
                <a:cs typeface="Times New Roman" panose="02020603050405020304" pitchFamily="18" charset="0"/>
              </a:rPr>
              <a:t>New IEEE 802.15.4q TASK can support the legacy combination of IEEE 802.15.4b MAC and ZigBee stack.</a:t>
            </a:r>
            <a:endParaRPr lang="en-US" sz="1800" kern="0" dirty="0">
              <a:latin typeface="Times New Roman" panose="02020603050405020304" pitchFamily="18" charset="0"/>
              <a:cs typeface="Times New Roman" panose="02020603050405020304" pitchFamily="18" charset="0"/>
            </a:endParaRPr>
          </a:p>
        </p:txBody>
      </p:sp>
      <p:graphicFrame>
        <p:nvGraphicFramePr>
          <p:cNvPr id="7" name="개체 6"/>
          <p:cNvGraphicFramePr>
            <a:graphicFrameLocks noChangeAspect="1"/>
          </p:cNvGraphicFramePr>
          <p:nvPr>
            <p:extLst>
              <p:ext uri="{D42A27DB-BD31-4B8C-83A1-F6EECF244321}">
                <p14:modId xmlns:p14="http://schemas.microsoft.com/office/powerpoint/2010/main" val="949272830"/>
              </p:ext>
            </p:extLst>
          </p:nvPr>
        </p:nvGraphicFramePr>
        <p:xfrm>
          <a:off x="4031663" y="2796421"/>
          <a:ext cx="4032250" cy="3592804"/>
        </p:xfrm>
        <a:graphic>
          <a:graphicData uri="http://schemas.openxmlformats.org/presentationml/2006/ole">
            <mc:AlternateContent xmlns:mc="http://schemas.openxmlformats.org/markup-compatibility/2006">
              <mc:Choice xmlns:v="urn:schemas-microsoft-com:vml" Requires="v">
                <p:oleObj spid="_x0000_s2089" name="Visio" r:id="rId3" imgW="5884798" imgH="5399334" progId="Visio.Drawing.11">
                  <p:embed/>
                </p:oleObj>
              </mc:Choice>
              <mc:Fallback>
                <p:oleObj name="Visio" r:id="rId3" imgW="5884798" imgH="5399334" progId="Visio.Drawing.11">
                  <p:embed/>
                  <p:pic>
                    <p:nvPicPr>
                      <p:cNvPr id="0" name="개체 21"/>
                      <p:cNvPicPr>
                        <a:picLocks noChangeAspect="1" noChangeArrowheads="1"/>
                      </p:cNvPicPr>
                      <p:nvPr/>
                    </p:nvPicPr>
                    <p:blipFill>
                      <a:blip r:embed="rId4"/>
                      <a:srcRect/>
                      <a:stretch>
                        <a:fillRect/>
                      </a:stretch>
                    </p:blipFill>
                    <p:spPr bwMode="auto">
                      <a:xfrm>
                        <a:off x="4031663" y="2796421"/>
                        <a:ext cx="4032250" cy="3592804"/>
                      </a:xfrm>
                      <a:prstGeom prst="rect">
                        <a:avLst/>
                      </a:prstGeom>
                      <a:noFill/>
                      <a:ln>
                        <a:noFill/>
                      </a:ln>
                    </p:spPr>
                  </p:pic>
                </p:oleObj>
              </mc:Fallback>
            </mc:AlternateContent>
          </a:graphicData>
        </a:graphic>
      </p:graphicFrame>
      <p:sp>
        <p:nvSpPr>
          <p:cNvPr id="8" name="직사각형 6"/>
          <p:cNvSpPr>
            <a:spLocks noChangeArrowheads="1"/>
          </p:cNvSpPr>
          <p:nvPr/>
        </p:nvSpPr>
        <p:spPr bwMode="auto">
          <a:xfrm>
            <a:off x="912573" y="5661248"/>
            <a:ext cx="2375149" cy="540000"/>
          </a:xfrm>
          <a:prstGeom prst="roundRect">
            <a:avLst>
              <a:gd name="adj" fmla="val 16667"/>
            </a:avLst>
          </a:prstGeom>
          <a:solidFill>
            <a:srgbClr val="00B050"/>
          </a:solidFill>
          <a:ln w="12700" algn="ctr">
            <a:solidFill>
              <a:srgbClr val="FFFFFF"/>
            </a:solidFill>
            <a:prstDash val="solid"/>
            <a:round/>
            <a:headEnd/>
            <a:tailEnd/>
          </a:ln>
        </p:spPr>
        <p:txBody>
          <a:bodyPr lIns="0" tIns="0" rIns="0" bIns="0" anchor="ctr"/>
          <a:lstStyle/>
          <a:p>
            <a:pPr algn="ctr" fontAlgn="auto">
              <a:spcBef>
                <a:spcPts val="0"/>
              </a:spcBef>
              <a:spcAft>
                <a:spcPts val="0"/>
              </a:spcAft>
              <a:defRPr/>
            </a:pPr>
            <a:r>
              <a:rPr lang="en-US" altLang="ko-KR" sz="1400" b="1" kern="0" dirty="0" smtClean="0">
                <a:solidFill>
                  <a:srgbClr val="FFFFFF"/>
                </a:solidFill>
                <a:latin typeface="+mn-lt"/>
                <a:ea typeface="+mn-ea"/>
              </a:rPr>
              <a:t>IEEE 802.15.4q TASK PHY</a:t>
            </a:r>
          </a:p>
        </p:txBody>
      </p:sp>
      <p:sp>
        <p:nvSpPr>
          <p:cNvPr id="9" name="직사각형 6"/>
          <p:cNvSpPr>
            <a:spLocks noChangeArrowheads="1"/>
          </p:cNvSpPr>
          <p:nvPr/>
        </p:nvSpPr>
        <p:spPr bwMode="auto">
          <a:xfrm>
            <a:off x="896782" y="4996896"/>
            <a:ext cx="2375149" cy="540000"/>
          </a:xfrm>
          <a:prstGeom prst="roundRect">
            <a:avLst>
              <a:gd name="adj" fmla="val 16667"/>
            </a:avLst>
          </a:prstGeom>
          <a:solidFill>
            <a:srgbClr val="0070C0"/>
          </a:solidFill>
          <a:ln w="12700" algn="ctr">
            <a:solidFill>
              <a:srgbClr val="FFFFFF"/>
            </a:solidFill>
            <a:prstDash val="solid"/>
            <a:round/>
            <a:headEnd/>
            <a:tailEnd/>
          </a:ln>
        </p:spPr>
        <p:txBody>
          <a:bodyPr lIns="0" tIns="0" rIns="0" bIns="0" anchor="ctr"/>
          <a:lstStyle/>
          <a:p>
            <a:pPr algn="ctr" fontAlgn="auto">
              <a:spcBef>
                <a:spcPts val="0"/>
              </a:spcBef>
              <a:spcAft>
                <a:spcPts val="0"/>
              </a:spcAft>
              <a:defRPr/>
            </a:pPr>
            <a:r>
              <a:rPr lang="en-US" altLang="ko-KR" sz="1400" b="1" kern="0" dirty="0" smtClean="0">
                <a:solidFill>
                  <a:srgbClr val="FFFFFF"/>
                </a:solidFill>
                <a:latin typeface="+mn-lt"/>
                <a:ea typeface="+mn-ea"/>
              </a:rPr>
              <a:t>IEEE 802.15.4b MAC</a:t>
            </a:r>
          </a:p>
        </p:txBody>
      </p:sp>
      <p:sp>
        <p:nvSpPr>
          <p:cNvPr id="10" name="직사각형 6"/>
          <p:cNvSpPr>
            <a:spLocks noChangeArrowheads="1"/>
          </p:cNvSpPr>
          <p:nvPr/>
        </p:nvSpPr>
        <p:spPr bwMode="auto">
          <a:xfrm>
            <a:off x="914400" y="3887984"/>
            <a:ext cx="2375149" cy="540000"/>
          </a:xfrm>
          <a:prstGeom prst="roundRect">
            <a:avLst>
              <a:gd name="adj" fmla="val 16667"/>
            </a:avLst>
          </a:prstGeom>
          <a:solidFill>
            <a:srgbClr val="7030A0"/>
          </a:solidFill>
          <a:ln w="12700" algn="ctr">
            <a:solidFill>
              <a:srgbClr val="FFFFFF"/>
            </a:solidFill>
            <a:prstDash val="solid"/>
            <a:round/>
            <a:headEnd/>
            <a:tailEnd/>
          </a:ln>
        </p:spPr>
        <p:txBody>
          <a:bodyPr lIns="0" tIns="0" rIns="0" bIns="0" anchor="ctr"/>
          <a:lstStyle/>
          <a:p>
            <a:pPr algn="ctr" fontAlgn="auto">
              <a:spcBef>
                <a:spcPts val="0"/>
              </a:spcBef>
              <a:spcAft>
                <a:spcPts val="0"/>
              </a:spcAft>
              <a:defRPr/>
            </a:pPr>
            <a:r>
              <a:rPr lang="en-US" altLang="ko-KR" sz="1400" b="1" kern="0" dirty="0" smtClean="0">
                <a:solidFill>
                  <a:srgbClr val="FFFFFF"/>
                </a:solidFill>
                <a:latin typeface="+mn-lt"/>
                <a:ea typeface="+mn-ea"/>
              </a:rPr>
              <a:t>Application</a:t>
            </a:r>
          </a:p>
        </p:txBody>
      </p:sp>
      <p:pic>
        <p:nvPicPr>
          <p:cNvPr id="11" name="Picture 6" descr="http://www.vesternet.com/wordpress/wp-content/uploads/2012/10/Zigbee.jpg"/>
          <p:cNvPicPr>
            <a:picLocks noChangeAspect="1" noChangeArrowheads="1"/>
          </p:cNvPicPr>
          <p:nvPr/>
        </p:nvPicPr>
        <p:blipFill>
          <a:blip r:embed="rId5" cstate="print">
            <a:clrChange>
              <a:clrFrom>
                <a:srgbClr val="FFFFFF"/>
              </a:clrFrom>
              <a:clrTo>
                <a:srgbClr val="FFFFFF">
                  <a:alpha val="0"/>
                </a:srgbClr>
              </a:clrTo>
            </a:clrChange>
          </a:blip>
          <a:stretch>
            <a:fillRect/>
          </a:stretch>
        </p:blipFill>
        <p:spPr bwMode="auto">
          <a:xfrm>
            <a:off x="3459540" y="3916126"/>
            <a:ext cx="601217" cy="655874"/>
          </a:xfrm>
          <a:prstGeom prst="rect">
            <a:avLst/>
          </a:prstGeom>
          <a:noFill/>
        </p:spPr>
      </p:pic>
      <p:pic>
        <p:nvPicPr>
          <p:cNvPr id="12" name="Picture 5"/>
          <p:cNvPicPr>
            <a:picLocks noChangeAspect="1" noChangeArrowheads="1"/>
          </p:cNvPicPr>
          <p:nvPr/>
        </p:nvPicPr>
        <p:blipFill>
          <a:blip r:embed="rId6" cstate="print">
            <a:clrChange>
              <a:clrFrom>
                <a:srgbClr val="FEFEFE"/>
              </a:clrFrom>
              <a:clrTo>
                <a:srgbClr val="FEFEFE">
                  <a:alpha val="0"/>
                </a:srgbClr>
              </a:clrTo>
            </a:clrChange>
          </a:blip>
          <a:srcRect/>
          <a:stretch>
            <a:fillRect/>
          </a:stretch>
        </p:blipFill>
        <p:spPr bwMode="auto">
          <a:xfrm>
            <a:off x="3388330" y="5427794"/>
            <a:ext cx="743636" cy="352249"/>
          </a:xfrm>
          <a:prstGeom prst="rect">
            <a:avLst/>
          </a:prstGeom>
          <a:noFill/>
          <a:ln w="9525">
            <a:noFill/>
            <a:miter lim="800000"/>
            <a:headEnd/>
            <a:tailEnd/>
          </a:ln>
        </p:spPr>
      </p:pic>
      <p:grpSp>
        <p:nvGrpSpPr>
          <p:cNvPr id="13" name="그룹 12"/>
          <p:cNvGrpSpPr/>
          <p:nvPr/>
        </p:nvGrpSpPr>
        <p:grpSpPr>
          <a:xfrm>
            <a:off x="3465855" y="2852440"/>
            <a:ext cx="793882" cy="845616"/>
            <a:chOff x="2555875" y="1773238"/>
            <a:chExt cx="3313113" cy="3529012"/>
          </a:xfrm>
        </p:grpSpPr>
        <p:sp>
          <p:nvSpPr>
            <p:cNvPr id="14" name="AutoShape 26"/>
            <p:cNvSpPr>
              <a:spLocks noChangeAspect="1" noChangeArrowheads="1" noTextEdit="1"/>
            </p:cNvSpPr>
            <p:nvPr/>
          </p:nvSpPr>
          <p:spPr bwMode="auto">
            <a:xfrm>
              <a:off x="2555875" y="1773238"/>
              <a:ext cx="3313113" cy="3529012"/>
            </a:xfrm>
            <a:prstGeom prst="rect">
              <a:avLst/>
            </a:prstGeom>
            <a:noFill/>
            <a:ln w="9525">
              <a:noFill/>
              <a:miter lim="800000"/>
              <a:headEnd/>
              <a:tailEnd/>
            </a:ln>
          </p:spPr>
          <p:txBody>
            <a:bodyPr/>
            <a:lstStyle/>
            <a:p>
              <a:pPr latinLnBrk="0"/>
              <a:endParaRPr lang="ko-KR" altLang="en-US" kern="0" smtClean="0">
                <a:solidFill>
                  <a:sysClr val="windowText" lastClr="000000"/>
                </a:solidFill>
              </a:endParaRPr>
            </a:p>
          </p:txBody>
        </p:sp>
        <p:sp>
          <p:nvSpPr>
            <p:cNvPr id="15" name="Freeform 28"/>
            <p:cNvSpPr>
              <a:spLocks/>
            </p:cNvSpPr>
            <p:nvPr/>
          </p:nvSpPr>
          <p:spPr bwMode="auto">
            <a:xfrm>
              <a:off x="2724150" y="2228850"/>
              <a:ext cx="3092450" cy="3040062"/>
            </a:xfrm>
            <a:custGeom>
              <a:avLst/>
              <a:gdLst/>
              <a:ahLst/>
              <a:cxnLst>
                <a:cxn ang="0">
                  <a:pos x="1948" y="0"/>
                </a:cxn>
                <a:cxn ang="0">
                  <a:pos x="0" y="0"/>
                </a:cxn>
                <a:cxn ang="0">
                  <a:pos x="0" y="1915"/>
                </a:cxn>
                <a:cxn ang="0">
                  <a:pos x="1642" y="1915"/>
                </a:cxn>
                <a:cxn ang="0">
                  <a:pos x="1643" y="1914"/>
                </a:cxn>
                <a:cxn ang="0">
                  <a:pos x="1644" y="1914"/>
                </a:cxn>
                <a:cxn ang="0">
                  <a:pos x="1644" y="1913"/>
                </a:cxn>
                <a:cxn ang="0">
                  <a:pos x="1645" y="1913"/>
                </a:cxn>
                <a:cxn ang="0">
                  <a:pos x="1644" y="1913"/>
                </a:cxn>
                <a:cxn ang="0">
                  <a:pos x="1644" y="1914"/>
                </a:cxn>
                <a:cxn ang="0">
                  <a:pos x="1643" y="1914"/>
                </a:cxn>
                <a:cxn ang="0">
                  <a:pos x="1642" y="1915"/>
                </a:cxn>
                <a:cxn ang="0">
                  <a:pos x="1948" y="1915"/>
                </a:cxn>
                <a:cxn ang="0">
                  <a:pos x="1948" y="0"/>
                </a:cxn>
              </a:cxnLst>
              <a:rect l="0" t="0" r="r" b="b"/>
              <a:pathLst>
                <a:path w="1948" h="1915">
                  <a:moveTo>
                    <a:pt x="1948" y="0"/>
                  </a:moveTo>
                  <a:lnTo>
                    <a:pt x="0" y="0"/>
                  </a:lnTo>
                  <a:lnTo>
                    <a:pt x="0" y="1915"/>
                  </a:lnTo>
                  <a:lnTo>
                    <a:pt x="1642" y="1915"/>
                  </a:lnTo>
                  <a:lnTo>
                    <a:pt x="1643" y="1914"/>
                  </a:lnTo>
                  <a:lnTo>
                    <a:pt x="1644" y="1914"/>
                  </a:lnTo>
                  <a:lnTo>
                    <a:pt x="1644" y="1913"/>
                  </a:lnTo>
                  <a:lnTo>
                    <a:pt x="1645" y="1913"/>
                  </a:lnTo>
                  <a:lnTo>
                    <a:pt x="1644" y="1913"/>
                  </a:lnTo>
                  <a:lnTo>
                    <a:pt x="1644" y="1914"/>
                  </a:lnTo>
                  <a:lnTo>
                    <a:pt x="1643" y="1914"/>
                  </a:lnTo>
                  <a:lnTo>
                    <a:pt x="1642" y="1915"/>
                  </a:lnTo>
                  <a:lnTo>
                    <a:pt x="1948" y="1915"/>
                  </a:lnTo>
                  <a:lnTo>
                    <a:pt x="1948" y="0"/>
                  </a:lnTo>
                  <a:close/>
                </a:path>
              </a:pathLst>
            </a:custGeom>
            <a:solidFill>
              <a:srgbClr val="BFDDFF"/>
            </a:solidFill>
            <a:ln w="9525">
              <a:noFill/>
              <a:round/>
              <a:headEnd/>
              <a:tailEnd/>
            </a:ln>
          </p:spPr>
          <p:txBody>
            <a:bodyPr/>
            <a:lstStyle/>
            <a:p>
              <a:pPr latinLnBrk="0"/>
              <a:endParaRPr lang="ko-KR" altLang="en-US" kern="0" smtClean="0">
                <a:solidFill>
                  <a:sysClr val="windowText" lastClr="000000"/>
                </a:solidFill>
              </a:endParaRPr>
            </a:p>
          </p:txBody>
        </p:sp>
        <p:sp>
          <p:nvSpPr>
            <p:cNvPr id="16" name="Freeform 29"/>
            <p:cNvSpPr>
              <a:spLocks/>
            </p:cNvSpPr>
            <p:nvPr/>
          </p:nvSpPr>
          <p:spPr bwMode="auto">
            <a:xfrm>
              <a:off x="3319463" y="4103688"/>
              <a:ext cx="1588" cy="1587"/>
            </a:xfrm>
            <a:custGeom>
              <a:avLst/>
              <a:gdLst/>
              <a:ahLst/>
              <a:cxnLst>
                <a:cxn ang="0">
                  <a:pos x="1" y="1"/>
                </a:cxn>
                <a:cxn ang="0">
                  <a:pos x="1" y="1"/>
                </a:cxn>
                <a:cxn ang="0">
                  <a:pos x="1" y="1"/>
                </a:cxn>
                <a:cxn ang="0">
                  <a:pos x="0" y="1"/>
                </a:cxn>
                <a:cxn ang="0">
                  <a:pos x="0" y="0"/>
                </a:cxn>
                <a:cxn ang="0">
                  <a:pos x="0" y="0"/>
                </a:cxn>
                <a:cxn ang="0">
                  <a:pos x="0" y="0"/>
                </a:cxn>
                <a:cxn ang="0">
                  <a:pos x="0" y="1"/>
                </a:cxn>
                <a:cxn ang="0">
                  <a:pos x="1" y="1"/>
                </a:cxn>
              </a:cxnLst>
              <a:rect l="0" t="0" r="r" b="b"/>
              <a:pathLst>
                <a:path w="1" h="1">
                  <a:moveTo>
                    <a:pt x="1" y="1"/>
                  </a:moveTo>
                  <a:lnTo>
                    <a:pt x="1" y="1"/>
                  </a:lnTo>
                  <a:lnTo>
                    <a:pt x="1" y="1"/>
                  </a:lnTo>
                  <a:lnTo>
                    <a:pt x="0" y="1"/>
                  </a:lnTo>
                  <a:lnTo>
                    <a:pt x="0" y="0"/>
                  </a:lnTo>
                  <a:lnTo>
                    <a:pt x="0" y="0"/>
                  </a:lnTo>
                  <a:lnTo>
                    <a:pt x="0" y="0"/>
                  </a:lnTo>
                  <a:lnTo>
                    <a:pt x="0" y="1"/>
                  </a:lnTo>
                  <a:lnTo>
                    <a:pt x="1" y="1"/>
                  </a:lnTo>
                  <a:close/>
                </a:path>
              </a:pathLst>
            </a:custGeom>
            <a:solidFill>
              <a:srgbClr val="000000"/>
            </a:solidFill>
            <a:ln w="9525">
              <a:noFill/>
              <a:round/>
              <a:headEnd/>
              <a:tailEnd/>
            </a:ln>
          </p:spPr>
          <p:txBody>
            <a:bodyPr/>
            <a:lstStyle/>
            <a:p>
              <a:pPr latinLnBrk="0"/>
              <a:endParaRPr lang="ko-KR" altLang="en-US" kern="0" smtClean="0">
                <a:solidFill>
                  <a:sysClr val="windowText" lastClr="000000"/>
                </a:solidFill>
              </a:endParaRPr>
            </a:p>
          </p:txBody>
        </p:sp>
        <p:sp>
          <p:nvSpPr>
            <p:cNvPr id="17" name="Freeform 30"/>
            <p:cNvSpPr>
              <a:spLocks/>
            </p:cNvSpPr>
            <p:nvPr/>
          </p:nvSpPr>
          <p:spPr bwMode="auto">
            <a:xfrm>
              <a:off x="2555875" y="1778000"/>
              <a:ext cx="3313113" cy="3522662"/>
            </a:xfrm>
            <a:custGeom>
              <a:avLst/>
              <a:gdLst/>
              <a:ahLst/>
              <a:cxnLst>
                <a:cxn ang="0">
                  <a:pos x="1990" y="1338"/>
                </a:cxn>
                <a:cxn ang="0">
                  <a:pos x="1950" y="1198"/>
                </a:cxn>
                <a:cxn ang="0">
                  <a:pos x="1886" y="1093"/>
                </a:cxn>
                <a:cxn ang="0">
                  <a:pos x="1823" y="1025"/>
                </a:cxn>
                <a:cxn ang="0">
                  <a:pos x="1764" y="855"/>
                </a:cxn>
                <a:cxn ang="0">
                  <a:pos x="1648" y="759"/>
                </a:cxn>
                <a:cxn ang="0">
                  <a:pos x="1522" y="746"/>
                </a:cxn>
                <a:cxn ang="0">
                  <a:pos x="1448" y="759"/>
                </a:cxn>
                <a:cxn ang="0">
                  <a:pos x="1443" y="330"/>
                </a:cxn>
                <a:cxn ang="0">
                  <a:pos x="1434" y="178"/>
                </a:cxn>
                <a:cxn ang="0">
                  <a:pos x="1365" y="85"/>
                </a:cxn>
                <a:cxn ang="0">
                  <a:pos x="1247" y="87"/>
                </a:cxn>
                <a:cxn ang="0">
                  <a:pos x="1202" y="44"/>
                </a:cxn>
                <a:cxn ang="0">
                  <a:pos x="1154" y="17"/>
                </a:cxn>
                <a:cxn ang="0">
                  <a:pos x="1107" y="3"/>
                </a:cxn>
                <a:cxn ang="0">
                  <a:pos x="1059" y="0"/>
                </a:cxn>
                <a:cxn ang="0">
                  <a:pos x="962" y="23"/>
                </a:cxn>
                <a:cxn ang="0">
                  <a:pos x="881" y="66"/>
                </a:cxn>
                <a:cxn ang="0">
                  <a:pos x="824" y="108"/>
                </a:cxn>
                <a:cxn ang="0">
                  <a:pos x="802" y="127"/>
                </a:cxn>
                <a:cxn ang="0">
                  <a:pos x="1059" y="630"/>
                </a:cxn>
                <a:cxn ang="0">
                  <a:pos x="980" y="728"/>
                </a:cxn>
                <a:cxn ang="0">
                  <a:pos x="864" y="760"/>
                </a:cxn>
                <a:cxn ang="0">
                  <a:pos x="703" y="742"/>
                </a:cxn>
                <a:cxn ang="0">
                  <a:pos x="601" y="789"/>
                </a:cxn>
                <a:cxn ang="0">
                  <a:pos x="543" y="867"/>
                </a:cxn>
                <a:cxn ang="0">
                  <a:pos x="515" y="944"/>
                </a:cxn>
                <a:cxn ang="0">
                  <a:pos x="326" y="1056"/>
                </a:cxn>
                <a:cxn ang="0">
                  <a:pos x="227" y="1137"/>
                </a:cxn>
                <a:cxn ang="0">
                  <a:pos x="171" y="1233"/>
                </a:cxn>
                <a:cxn ang="0">
                  <a:pos x="146" y="1317"/>
                </a:cxn>
                <a:cxn ang="0">
                  <a:pos x="105" y="1577"/>
                </a:cxn>
                <a:cxn ang="0">
                  <a:pos x="557" y="1637"/>
                </a:cxn>
                <a:cxn ang="0">
                  <a:pos x="558" y="1549"/>
                </a:cxn>
                <a:cxn ang="0">
                  <a:pos x="481" y="1466"/>
                </a:cxn>
                <a:cxn ang="0">
                  <a:pos x="481" y="1466"/>
                </a:cxn>
                <a:cxn ang="0">
                  <a:pos x="488" y="1468"/>
                </a:cxn>
                <a:cxn ang="0">
                  <a:pos x="533" y="1465"/>
                </a:cxn>
                <a:cxn ang="0">
                  <a:pos x="564" y="1403"/>
                </a:cxn>
                <a:cxn ang="0">
                  <a:pos x="581" y="1443"/>
                </a:cxn>
                <a:cxn ang="0">
                  <a:pos x="625" y="1515"/>
                </a:cxn>
                <a:cxn ang="0">
                  <a:pos x="702" y="1587"/>
                </a:cxn>
                <a:cxn ang="0">
                  <a:pos x="840" y="1834"/>
                </a:cxn>
                <a:cxn ang="0">
                  <a:pos x="562" y="1930"/>
                </a:cxn>
                <a:cxn ang="0">
                  <a:pos x="750" y="2139"/>
                </a:cxn>
                <a:cxn ang="0">
                  <a:pos x="811" y="2219"/>
                </a:cxn>
                <a:cxn ang="0">
                  <a:pos x="917" y="2219"/>
                </a:cxn>
                <a:cxn ang="0">
                  <a:pos x="1023" y="2219"/>
                </a:cxn>
                <a:cxn ang="0">
                  <a:pos x="1130" y="2219"/>
                </a:cxn>
                <a:cxn ang="0">
                  <a:pos x="1236" y="2219"/>
                </a:cxn>
                <a:cxn ang="0">
                  <a:pos x="1341" y="2219"/>
                </a:cxn>
                <a:cxn ang="0">
                  <a:pos x="1448" y="2219"/>
                </a:cxn>
                <a:cxn ang="0">
                  <a:pos x="1554" y="2219"/>
                </a:cxn>
                <a:cxn ang="0">
                  <a:pos x="1777" y="1986"/>
                </a:cxn>
                <a:cxn ang="0">
                  <a:pos x="1548" y="1850"/>
                </a:cxn>
                <a:cxn ang="0">
                  <a:pos x="1589" y="1715"/>
                </a:cxn>
                <a:cxn ang="0">
                  <a:pos x="1582" y="1615"/>
                </a:cxn>
                <a:cxn ang="0">
                  <a:pos x="1805" y="1513"/>
                </a:cxn>
                <a:cxn ang="0">
                  <a:pos x="1764" y="1621"/>
                </a:cxn>
                <a:cxn ang="0">
                  <a:pos x="1785" y="1681"/>
                </a:cxn>
                <a:cxn ang="0">
                  <a:pos x="1753" y="1834"/>
                </a:cxn>
                <a:cxn ang="0">
                  <a:pos x="1800" y="1931"/>
                </a:cxn>
                <a:cxn ang="0">
                  <a:pos x="2078" y="1626"/>
                </a:cxn>
              </a:cxnLst>
              <a:rect l="0" t="0" r="r" b="b"/>
              <a:pathLst>
                <a:path w="2087" h="2219">
                  <a:moveTo>
                    <a:pt x="1989" y="1465"/>
                  </a:moveTo>
                  <a:lnTo>
                    <a:pt x="1993" y="1420"/>
                  </a:lnTo>
                  <a:lnTo>
                    <a:pt x="1993" y="1378"/>
                  </a:lnTo>
                  <a:lnTo>
                    <a:pt x="1990" y="1338"/>
                  </a:lnTo>
                  <a:lnTo>
                    <a:pt x="1983" y="1300"/>
                  </a:lnTo>
                  <a:lnTo>
                    <a:pt x="1974" y="1263"/>
                  </a:lnTo>
                  <a:lnTo>
                    <a:pt x="1963" y="1230"/>
                  </a:lnTo>
                  <a:lnTo>
                    <a:pt x="1950" y="1198"/>
                  </a:lnTo>
                  <a:lnTo>
                    <a:pt x="1935" y="1169"/>
                  </a:lnTo>
                  <a:lnTo>
                    <a:pt x="1919" y="1141"/>
                  </a:lnTo>
                  <a:lnTo>
                    <a:pt x="1903" y="1116"/>
                  </a:lnTo>
                  <a:lnTo>
                    <a:pt x="1886" y="1093"/>
                  </a:lnTo>
                  <a:lnTo>
                    <a:pt x="1869" y="1073"/>
                  </a:lnTo>
                  <a:lnTo>
                    <a:pt x="1853" y="1054"/>
                  </a:lnTo>
                  <a:lnTo>
                    <a:pt x="1837" y="1038"/>
                  </a:lnTo>
                  <a:lnTo>
                    <a:pt x="1823" y="1025"/>
                  </a:lnTo>
                  <a:lnTo>
                    <a:pt x="1811" y="1014"/>
                  </a:lnTo>
                  <a:lnTo>
                    <a:pt x="1801" y="951"/>
                  </a:lnTo>
                  <a:lnTo>
                    <a:pt x="1785" y="898"/>
                  </a:lnTo>
                  <a:lnTo>
                    <a:pt x="1764" y="855"/>
                  </a:lnTo>
                  <a:lnTo>
                    <a:pt x="1740" y="820"/>
                  </a:lnTo>
                  <a:lnTo>
                    <a:pt x="1711" y="793"/>
                  </a:lnTo>
                  <a:lnTo>
                    <a:pt x="1680" y="772"/>
                  </a:lnTo>
                  <a:lnTo>
                    <a:pt x="1648" y="759"/>
                  </a:lnTo>
                  <a:lnTo>
                    <a:pt x="1615" y="750"/>
                  </a:lnTo>
                  <a:lnTo>
                    <a:pt x="1582" y="745"/>
                  </a:lnTo>
                  <a:lnTo>
                    <a:pt x="1552" y="744"/>
                  </a:lnTo>
                  <a:lnTo>
                    <a:pt x="1522" y="746"/>
                  </a:lnTo>
                  <a:lnTo>
                    <a:pt x="1496" y="748"/>
                  </a:lnTo>
                  <a:lnTo>
                    <a:pt x="1475" y="752"/>
                  </a:lnTo>
                  <a:lnTo>
                    <a:pt x="1459" y="756"/>
                  </a:lnTo>
                  <a:lnTo>
                    <a:pt x="1448" y="759"/>
                  </a:lnTo>
                  <a:lnTo>
                    <a:pt x="1444" y="760"/>
                  </a:lnTo>
                  <a:lnTo>
                    <a:pt x="1346" y="464"/>
                  </a:lnTo>
                  <a:lnTo>
                    <a:pt x="1426" y="375"/>
                  </a:lnTo>
                  <a:lnTo>
                    <a:pt x="1443" y="330"/>
                  </a:lnTo>
                  <a:lnTo>
                    <a:pt x="1451" y="287"/>
                  </a:lnTo>
                  <a:lnTo>
                    <a:pt x="1451" y="248"/>
                  </a:lnTo>
                  <a:lnTo>
                    <a:pt x="1445" y="213"/>
                  </a:lnTo>
                  <a:lnTo>
                    <a:pt x="1434" y="178"/>
                  </a:lnTo>
                  <a:lnTo>
                    <a:pt x="1418" y="148"/>
                  </a:lnTo>
                  <a:lnTo>
                    <a:pt x="1400" y="123"/>
                  </a:lnTo>
                  <a:lnTo>
                    <a:pt x="1382" y="102"/>
                  </a:lnTo>
                  <a:lnTo>
                    <a:pt x="1365" y="85"/>
                  </a:lnTo>
                  <a:lnTo>
                    <a:pt x="1350" y="73"/>
                  </a:lnTo>
                  <a:lnTo>
                    <a:pt x="1340" y="65"/>
                  </a:lnTo>
                  <a:lnTo>
                    <a:pt x="1337" y="63"/>
                  </a:lnTo>
                  <a:lnTo>
                    <a:pt x="1247" y="87"/>
                  </a:lnTo>
                  <a:lnTo>
                    <a:pt x="1236" y="75"/>
                  </a:lnTo>
                  <a:lnTo>
                    <a:pt x="1225" y="64"/>
                  </a:lnTo>
                  <a:lnTo>
                    <a:pt x="1213" y="54"/>
                  </a:lnTo>
                  <a:lnTo>
                    <a:pt x="1202" y="44"/>
                  </a:lnTo>
                  <a:lnTo>
                    <a:pt x="1191" y="36"/>
                  </a:lnTo>
                  <a:lnTo>
                    <a:pt x="1178" y="28"/>
                  </a:lnTo>
                  <a:lnTo>
                    <a:pt x="1167" y="23"/>
                  </a:lnTo>
                  <a:lnTo>
                    <a:pt x="1154" y="17"/>
                  </a:lnTo>
                  <a:lnTo>
                    <a:pt x="1143" y="11"/>
                  </a:lnTo>
                  <a:lnTo>
                    <a:pt x="1131" y="8"/>
                  </a:lnTo>
                  <a:lnTo>
                    <a:pt x="1118" y="5"/>
                  </a:lnTo>
                  <a:lnTo>
                    <a:pt x="1107" y="3"/>
                  </a:lnTo>
                  <a:lnTo>
                    <a:pt x="1094" y="1"/>
                  </a:lnTo>
                  <a:lnTo>
                    <a:pt x="1083" y="0"/>
                  </a:lnTo>
                  <a:lnTo>
                    <a:pt x="1071" y="0"/>
                  </a:lnTo>
                  <a:lnTo>
                    <a:pt x="1059" y="0"/>
                  </a:lnTo>
                  <a:lnTo>
                    <a:pt x="1034" y="3"/>
                  </a:lnTo>
                  <a:lnTo>
                    <a:pt x="1010" y="8"/>
                  </a:lnTo>
                  <a:lnTo>
                    <a:pt x="985" y="15"/>
                  </a:lnTo>
                  <a:lnTo>
                    <a:pt x="962" y="23"/>
                  </a:lnTo>
                  <a:lnTo>
                    <a:pt x="939" y="33"/>
                  </a:lnTo>
                  <a:lnTo>
                    <a:pt x="918" y="44"/>
                  </a:lnTo>
                  <a:lnTo>
                    <a:pt x="899" y="55"/>
                  </a:lnTo>
                  <a:lnTo>
                    <a:pt x="881" y="66"/>
                  </a:lnTo>
                  <a:lnTo>
                    <a:pt x="864" y="78"/>
                  </a:lnTo>
                  <a:lnTo>
                    <a:pt x="848" y="89"/>
                  </a:lnTo>
                  <a:lnTo>
                    <a:pt x="834" y="99"/>
                  </a:lnTo>
                  <a:lnTo>
                    <a:pt x="824" y="108"/>
                  </a:lnTo>
                  <a:lnTo>
                    <a:pt x="815" y="116"/>
                  </a:lnTo>
                  <a:lnTo>
                    <a:pt x="808" y="122"/>
                  </a:lnTo>
                  <a:lnTo>
                    <a:pt x="804" y="126"/>
                  </a:lnTo>
                  <a:lnTo>
                    <a:pt x="802" y="127"/>
                  </a:lnTo>
                  <a:lnTo>
                    <a:pt x="892" y="135"/>
                  </a:lnTo>
                  <a:lnTo>
                    <a:pt x="910" y="592"/>
                  </a:lnTo>
                  <a:lnTo>
                    <a:pt x="1055" y="587"/>
                  </a:lnTo>
                  <a:lnTo>
                    <a:pt x="1059" y="630"/>
                  </a:lnTo>
                  <a:lnTo>
                    <a:pt x="1050" y="666"/>
                  </a:lnTo>
                  <a:lnTo>
                    <a:pt x="1031" y="692"/>
                  </a:lnTo>
                  <a:lnTo>
                    <a:pt x="1006" y="714"/>
                  </a:lnTo>
                  <a:lnTo>
                    <a:pt x="980" y="728"/>
                  </a:lnTo>
                  <a:lnTo>
                    <a:pt x="955" y="738"/>
                  </a:lnTo>
                  <a:lnTo>
                    <a:pt x="938" y="744"/>
                  </a:lnTo>
                  <a:lnTo>
                    <a:pt x="931" y="745"/>
                  </a:lnTo>
                  <a:lnTo>
                    <a:pt x="864" y="760"/>
                  </a:lnTo>
                  <a:lnTo>
                    <a:pt x="817" y="748"/>
                  </a:lnTo>
                  <a:lnTo>
                    <a:pt x="775" y="741"/>
                  </a:lnTo>
                  <a:lnTo>
                    <a:pt x="737" y="740"/>
                  </a:lnTo>
                  <a:lnTo>
                    <a:pt x="703" y="742"/>
                  </a:lnTo>
                  <a:lnTo>
                    <a:pt x="672" y="749"/>
                  </a:lnTo>
                  <a:lnTo>
                    <a:pt x="645" y="760"/>
                  </a:lnTo>
                  <a:lnTo>
                    <a:pt x="621" y="774"/>
                  </a:lnTo>
                  <a:lnTo>
                    <a:pt x="601" y="789"/>
                  </a:lnTo>
                  <a:lnTo>
                    <a:pt x="583" y="807"/>
                  </a:lnTo>
                  <a:lnTo>
                    <a:pt x="567" y="826"/>
                  </a:lnTo>
                  <a:lnTo>
                    <a:pt x="555" y="846"/>
                  </a:lnTo>
                  <a:lnTo>
                    <a:pt x="543" y="867"/>
                  </a:lnTo>
                  <a:lnTo>
                    <a:pt x="534" y="887"/>
                  </a:lnTo>
                  <a:lnTo>
                    <a:pt x="526" y="907"/>
                  </a:lnTo>
                  <a:lnTo>
                    <a:pt x="521" y="926"/>
                  </a:lnTo>
                  <a:lnTo>
                    <a:pt x="515" y="944"/>
                  </a:lnTo>
                  <a:lnTo>
                    <a:pt x="436" y="1021"/>
                  </a:lnTo>
                  <a:lnTo>
                    <a:pt x="395" y="1030"/>
                  </a:lnTo>
                  <a:lnTo>
                    <a:pt x="359" y="1041"/>
                  </a:lnTo>
                  <a:lnTo>
                    <a:pt x="326" y="1056"/>
                  </a:lnTo>
                  <a:lnTo>
                    <a:pt x="297" y="1073"/>
                  </a:lnTo>
                  <a:lnTo>
                    <a:pt x="270" y="1093"/>
                  </a:lnTo>
                  <a:lnTo>
                    <a:pt x="248" y="1114"/>
                  </a:lnTo>
                  <a:lnTo>
                    <a:pt x="227" y="1137"/>
                  </a:lnTo>
                  <a:lnTo>
                    <a:pt x="209" y="1161"/>
                  </a:lnTo>
                  <a:lnTo>
                    <a:pt x="195" y="1185"/>
                  </a:lnTo>
                  <a:lnTo>
                    <a:pt x="181" y="1210"/>
                  </a:lnTo>
                  <a:lnTo>
                    <a:pt x="171" y="1233"/>
                  </a:lnTo>
                  <a:lnTo>
                    <a:pt x="162" y="1256"/>
                  </a:lnTo>
                  <a:lnTo>
                    <a:pt x="155" y="1279"/>
                  </a:lnTo>
                  <a:lnTo>
                    <a:pt x="149" y="1299"/>
                  </a:lnTo>
                  <a:lnTo>
                    <a:pt x="146" y="1317"/>
                  </a:lnTo>
                  <a:lnTo>
                    <a:pt x="143" y="1332"/>
                  </a:lnTo>
                  <a:lnTo>
                    <a:pt x="0" y="1497"/>
                  </a:lnTo>
                  <a:lnTo>
                    <a:pt x="32" y="1554"/>
                  </a:lnTo>
                  <a:lnTo>
                    <a:pt x="105" y="1577"/>
                  </a:lnTo>
                  <a:lnTo>
                    <a:pt x="454" y="1846"/>
                  </a:lnTo>
                  <a:lnTo>
                    <a:pt x="637" y="1726"/>
                  </a:lnTo>
                  <a:lnTo>
                    <a:pt x="555" y="1641"/>
                  </a:lnTo>
                  <a:lnTo>
                    <a:pt x="557" y="1637"/>
                  </a:lnTo>
                  <a:lnTo>
                    <a:pt x="560" y="1623"/>
                  </a:lnTo>
                  <a:lnTo>
                    <a:pt x="564" y="1603"/>
                  </a:lnTo>
                  <a:lnTo>
                    <a:pt x="564" y="1578"/>
                  </a:lnTo>
                  <a:lnTo>
                    <a:pt x="558" y="1549"/>
                  </a:lnTo>
                  <a:lnTo>
                    <a:pt x="544" y="1520"/>
                  </a:lnTo>
                  <a:lnTo>
                    <a:pt x="519" y="1491"/>
                  </a:lnTo>
                  <a:lnTo>
                    <a:pt x="482" y="1466"/>
                  </a:lnTo>
                  <a:lnTo>
                    <a:pt x="481" y="1466"/>
                  </a:lnTo>
                  <a:lnTo>
                    <a:pt x="481" y="1465"/>
                  </a:lnTo>
                  <a:lnTo>
                    <a:pt x="481" y="1465"/>
                  </a:lnTo>
                  <a:lnTo>
                    <a:pt x="481" y="1465"/>
                  </a:lnTo>
                  <a:lnTo>
                    <a:pt x="481" y="1466"/>
                  </a:lnTo>
                  <a:lnTo>
                    <a:pt x="482" y="1466"/>
                  </a:lnTo>
                  <a:lnTo>
                    <a:pt x="482" y="1466"/>
                  </a:lnTo>
                  <a:lnTo>
                    <a:pt x="482" y="1466"/>
                  </a:lnTo>
                  <a:lnTo>
                    <a:pt x="488" y="1468"/>
                  </a:lnTo>
                  <a:lnTo>
                    <a:pt x="497" y="1471"/>
                  </a:lnTo>
                  <a:lnTo>
                    <a:pt x="508" y="1473"/>
                  </a:lnTo>
                  <a:lnTo>
                    <a:pt x="521" y="1471"/>
                  </a:lnTo>
                  <a:lnTo>
                    <a:pt x="533" y="1465"/>
                  </a:lnTo>
                  <a:lnTo>
                    <a:pt x="546" y="1452"/>
                  </a:lnTo>
                  <a:lnTo>
                    <a:pt x="556" y="1431"/>
                  </a:lnTo>
                  <a:lnTo>
                    <a:pt x="562" y="1401"/>
                  </a:lnTo>
                  <a:lnTo>
                    <a:pt x="564" y="1403"/>
                  </a:lnTo>
                  <a:lnTo>
                    <a:pt x="565" y="1409"/>
                  </a:lnTo>
                  <a:lnTo>
                    <a:pt x="569" y="1418"/>
                  </a:lnTo>
                  <a:lnTo>
                    <a:pt x="574" y="1429"/>
                  </a:lnTo>
                  <a:lnTo>
                    <a:pt x="581" y="1443"/>
                  </a:lnTo>
                  <a:lnTo>
                    <a:pt x="589" y="1459"/>
                  </a:lnTo>
                  <a:lnTo>
                    <a:pt x="599" y="1477"/>
                  </a:lnTo>
                  <a:lnTo>
                    <a:pt x="611" y="1495"/>
                  </a:lnTo>
                  <a:lnTo>
                    <a:pt x="625" y="1515"/>
                  </a:lnTo>
                  <a:lnTo>
                    <a:pt x="641" y="1534"/>
                  </a:lnTo>
                  <a:lnTo>
                    <a:pt x="659" y="1552"/>
                  </a:lnTo>
                  <a:lnTo>
                    <a:pt x="679" y="1570"/>
                  </a:lnTo>
                  <a:lnTo>
                    <a:pt x="702" y="1587"/>
                  </a:lnTo>
                  <a:lnTo>
                    <a:pt x="725" y="1603"/>
                  </a:lnTo>
                  <a:lnTo>
                    <a:pt x="753" y="1615"/>
                  </a:lnTo>
                  <a:lnTo>
                    <a:pt x="782" y="1626"/>
                  </a:lnTo>
                  <a:lnTo>
                    <a:pt x="840" y="1834"/>
                  </a:lnTo>
                  <a:lnTo>
                    <a:pt x="750" y="1842"/>
                  </a:lnTo>
                  <a:lnTo>
                    <a:pt x="644" y="1733"/>
                  </a:lnTo>
                  <a:lnTo>
                    <a:pt x="487" y="1872"/>
                  </a:lnTo>
                  <a:lnTo>
                    <a:pt x="562" y="1930"/>
                  </a:lnTo>
                  <a:lnTo>
                    <a:pt x="586" y="1962"/>
                  </a:lnTo>
                  <a:lnTo>
                    <a:pt x="636" y="1979"/>
                  </a:lnTo>
                  <a:lnTo>
                    <a:pt x="627" y="2026"/>
                  </a:lnTo>
                  <a:lnTo>
                    <a:pt x="750" y="2139"/>
                  </a:lnTo>
                  <a:lnTo>
                    <a:pt x="732" y="2219"/>
                  </a:lnTo>
                  <a:lnTo>
                    <a:pt x="758" y="2219"/>
                  </a:lnTo>
                  <a:lnTo>
                    <a:pt x="785" y="2219"/>
                  </a:lnTo>
                  <a:lnTo>
                    <a:pt x="811" y="2219"/>
                  </a:lnTo>
                  <a:lnTo>
                    <a:pt x="838" y="2219"/>
                  </a:lnTo>
                  <a:lnTo>
                    <a:pt x="865" y="2219"/>
                  </a:lnTo>
                  <a:lnTo>
                    <a:pt x="891" y="2219"/>
                  </a:lnTo>
                  <a:lnTo>
                    <a:pt x="917" y="2219"/>
                  </a:lnTo>
                  <a:lnTo>
                    <a:pt x="944" y="2219"/>
                  </a:lnTo>
                  <a:lnTo>
                    <a:pt x="970" y="2219"/>
                  </a:lnTo>
                  <a:lnTo>
                    <a:pt x="996" y="2219"/>
                  </a:lnTo>
                  <a:lnTo>
                    <a:pt x="1023" y="2219"/>
                  </a:lnTo>
                  <a:lnTo>
                    <a:pt x="1049" y="2219"/>
                  </a:lnTo>
                  <a:lnTo>
                    <a:pt x="1076" y="2219"/>
                  </a:lnTo>
                  <a:lnTo>
                    <a:pt x="1102" y="2219"/>
                  </a:lnTo>
                  <a:lnTo>
                    <a:pt x="1130" y="2219"/>
                  </a:lnTo>
                  <a:lnTo>
                    <a:pt x="1156" y="2219"/>
                  </a:lnTo>
                  <a:lnTo>
                    <a:pt x="1183" y="2219"/>
                  </a:lnTo>
                  <a:lnTo>
                    <a:pt x="1209" y="2219"/>
                  </a:lnTo>
                  <a:lnTo>
                    <a:pt x="1236" y="2219"/>
                  </a:lnTo>
                  <a:lnTo>
                    <a:pt x="1262" y="2219"/>
                  </a:lnTo>
                  <a:lnTo>
                    <a:pt x="1288" y="2219"/>
                  </a:lnTo>
                  <a:lnTo>
                    <a:pt x="1315" y="2219"/>
                  </a:lnTo>
                  <a:lnTo>
                    <a:pt x="1341" y="2219"/>
                  </a:lnTo>
                  <a:lnTo>
                    <a:pt x="1368" y="2219"/>
                  </a:lnTo>
                  <a:lnTo>
                    <a:pt x="1394" y="2219"/>
                  </a:lnTo>
                  <a:lnTo>
                    <a:pt x="1422" y="2219"/>
                  </a:lnTo>
                  <a:lnTo>
                    <a:pt x="1448" y="2219"/>
                  </a:lnTo>
                  <a:lnTo>
                    <a:pt x="1474" y="2219"/>
                  </a:lnTo>
                  <a:lnTo>
                    <a:pt x="1501" y="2219"/>
                  </a:lnTo>
                  <a:lnTo>
                    <a:pt x="1527" y="2219"/>
                  </a:lnTo>
                  <a:lnTo>
                    <a:pt x="1554" y="2219"/>
                  </a:lnTo>
                  <a:lnTo>
                    <a:pt x="1580" y="2219"/>
                  </a:lnTo>
                  <a:lnTo>
                    <a:pt x="1573" y="2171"/>
                  </a:lnTo>
                  <a:lnTo>
                    <a:pt x="1655" y="2171"/>
                  </a:lnTo>
                  <a:lnTo>
                    <a:pt x="1777" y="1986"/>
                  </a:lnTo>
                  <a:lnTo>
                    <a:pt x="1778" y="1985"/>
                  </a:lnTo>
                  <a:lnTo>
                    <a:pt x="1717" y="1786"/>
                  </a:lnTo>
                  <a:lnTo>
                    <a:pt x="1671" y="1858"/>
                  </a:lnTo>
                  <a:lnTo>
                    <a:pt x="1548" y="1850"/>
                  </a:lnTo>
                  <a:lnTo>
                    <a:pt x="1556" y="1794"/>
                  </a:lnTo>
                  <a:lnTo>
                    <a:pt x="1574" y="1773"/>
                  </a:lnTo>
                  <a:lnTo>
                    <a:pt x="1584" y="1745"/>
                  </a:lnTo>
                  <a:lnTo>
                    <a:pt x="1589" y="1715"/>
                  </a:lnTo>
                  <a:lnTo>
                    <a:pt x="1590" y="1684"/>
                  </a:lnTo>
                  <a:lnTo>
                    <a:pt x="1588" y="1655"/>
                  </a:lnTo>
                  <a:lnTo>
                    <a:pt x="1586" y="1631"/>
                  </a:lnTo>
                  <a:lnTo>
                    <a:pt x="1582" y="1615"/>
                  </a:lnTo>
                  <a:lnTo>
                    <a:pt x="1581" y="1609"/>
                  </a:lnTo>
                  <a:lnTo>
                    <a:pt x="1638" y="1569"/>
                  </a:lnTo>
                  <a:lnTo>
                    <a:pt x="1686" y="1387"/>
                  </a:lnTo>
                  <a:lnTo>
                    <a:pt x="1805" y="1513"/>
                  </a:lnTo>
                  <a:lnTo>
                    <a:pt x="1781" y="1539"/>
                  </a:lnTo>
                  <a:lnTo>
                    <a:pt x="1768" y="1567"/>
                  </a:lnTo>
                  <a:lnTo>
                    <a:pt x="1763" y="1595"/>
                  </a:lnTo>
                  <a:lnTo>
                    <a:pt x="1764" y="1621"/>
                  </a:lnTo>
                  <a:lnTo>
                    <a:pt x="1770" y="1645"/>
                  </a:lnTo>
                  <a:lnTo>
                    <a:pt x="1777" y="1664"/>
                  </a:lnTo>
                  <a:lnTo>
                    <a:pt x="1783" y="1677"/>
                  </a:lnTo>
                  <a:lnTo>
                    <a:pt x="1785" y="1681"/>
                  </a:lnTo>
                  <a:lnTo>
                    <a:pt x="1725" y="1775"/>
                  </a:lnTo>
                  <a:lnTo>
                    <a:pt x="1734" y="1793"/>
                  </a:lnTo>
                  <a:lnTo>
                    <a:pt x="1743" y="1812"/>
                  </a:lnTo>
                  <a:lnTo>
                    <a:pt x="1753" y="1834"/>
                  </a:lnTo>
                  <a:lnTo>
                    <a:pt x="1763" y="1856"/>
                  </a:lnTo>
                  <a:lnTo>
                    <a:pt x="1775" y="1880"/>
                  </a:lnTo>
                  <a:lnTo>
                    <a:pt x="1787" y="1905"/>
                  </a:lnTo>
                  <a:lnTo>
                    <a:pt x="1800" y="1931"/>
                  </a:lnTo>
                  <a:lnTo>
                    <a:pt x="1812" y="1956"/>
                  </a:lnTo>
                  <a:lnTo>
                    <a:pt x="2004" y="1794"/>
                  </a:lnTo>
                  <a:lnTo>
                    <a:pt x="2026" y="1676"/>
                  </a:lnTo>
                  <a:lnTo>
                    <a:pt x="2078" y="1626"/>
                  </a:lnTo>
                  <a:lnTo>
                    <a:pt x="2087" y="1554"/>
                  </a:lnTo>
                  <a:lnTo>
                    <a:pt x="1989" y="1465"/>
                  </a:lnTo>
                  <a:close/>
                </a:path>
              </a:pathLst>
            </a:custGeom>
            <a:solidFill>
              <a:srgbClr val="000000"/>
            </a:solidFill>
            <a:ln w="9525">
              <a:noFill/>
              <a:round/>
              <a:headEnd/>
              <a:tailEnd/>
            </a:ln>
          </p:spPr>
          <p:txBody>
            <a:bodyPr/>
            <a:lstStyle/>
            <a:p>
              <a:pPr latinLnBrk="0"/>
              <a:endParaRPr lang="ko-KR" altLang="en-US" kern="0" smtClean="0">
                <a:solidFill>
                  <a:sysClr val="windowText" lastClr="000000"/>
                </a:solidFill>
              </a:endParaRPr>
            </a:p>
          </p:txBody>
        </p:sp>
        <p:sp>
          <p:nvSpPr>
            <p:cNvPr id="18" name="Freeform 31"/>
            <p:cNvSpPr>
              <a:spLocks/>
            </p:cNvSpPr>
            <p:nvPr/>
          </p:nvSpPr>
          <p:spPr bwMode="auto">
            <a:xfrm>
              <a:off x="3795713" y="5122863"/>
              <a:ext cx="441325" cy="128587"/>
            </a:xfrm>
            <a:custGeom>
              <a:avLst/>
              <a:gdLst/>
              <a:ahLst/>
              <a:cxnLst>
                <a:cxn ang="0">
                  <a:pos x="181" y="0"/>
                </a:cxn>
                <a:cxn ang="0">
                  <a:pos x="92" y="47"/>
                </a:cxn>
                <a:cxn ang="0">
                  <a:pos x="18" y="40"/>
                </a:cxn>
                <a:cxn ang="0">
                  <a:pos x="0" y="81"/>
                </a:cxn>
                <a:cxn ang="0">
                  <a:pos x="17" y="81"/>
                </a:cxn>
                <a:cxn ang="0">
                  <a:pos x="34" y="81"/>
                </a:cxn>
                <a:cxn ang="0">
                  <a:pos x="52" y="81"/>
                </a:cxn>
                <a:cxn ang="0">
                  <a:pos x="69" y="81"/>
                </a:cxn>
                <a:cxn ang="0">
                  <a:pos x="86" y="81"/>
                </a:cxn>
                <a:cxn ang="0">
                  <a:pos x="104" y="81"/>
                </a:cxn>
                <a:cxn ang="0">
                  <a:pos x="121" y="81"/>
                </a:cxn>
                <a:cxn ang="0">
                  <a:pos x="138" y="81"/>
                </a:cxn>
                <a:cxn ang="0">
                  <a:pos x="156" y="81"/>
                </a:cxn>
                <a:cxn ang="0">
                  <a:pos x="173" y="81"/>
                </a:cxn>
                <a:cxn ang="0">
                  <a:pos x="190" y="81"/>
                </a:cxn>
                <a:cxn ang="0">
                  <a:pos x="208" y="81"/>
                </a:cxn>
                <a:cxn ang="0">
                  <a:pos x="225" y="81"/>
                </a:cxn>
                <a:cxn ang="0">
                  <a:pos x="243" y="81"/>
                </a:cxn>
                <a:cxn ang="0">
                  <a:pos x="260" y="81"/>
                </a:cxn>
                <a:cxn ang="0">
                  <a:pos x="278" y="81"/>
                </a:cxn>
                <a:cxn ang="0">
                  <a:pos x="258" y="55"/>
                </a:cxn>
                <a:cxn ang="0">
                  <a:pos x="239" y="35"/>
                </a:cxn>
                <a:cxn ang="0">
                  <a:pos x="223" y="21"/>
                </a:cxn>
                <a:cxn ang="0">
                  <a:pos x="208" y="11"/>
                </a:cxn>
                <a:cxn ang="0">
                  <a:pos x="197" y="5"/>
                </a:cxn>
                <a:cxn ang="0">
                  <a:pos x="188" y="2"/>
                </a:cxn>
                <a:cxn ang="0">
                  <a:pos x="183" y="0"/>
                </a:cxn>
                <a:cxn ang="0">
                  <a:pos x="181" y="0"/>
                </a:cxn>
              </a:cxnLst>
              <a:rect l="0" t="0" r="r" b="b"/>
              <a:pathLst>
                <a:path w="278" h="81">
                  <a:moveTo>
                    <a:pt x="181" y="0"/>
                  </a:moveTo>
                  <a:lnTo>
                    <a:pt x="92" y="47"/>
                  </a:lnTo>
                  <a:lnTo>
                    <a:pt x="18" y="40"/>
                  </a:lnTo>
                  <a:lnTo>
                    <a:pt x="0" y="81"/>
                  </a:lnTo>
                  <a:lnTo>
                    <a:pt x="17" y="81"/>
                  </a:lnTo>
                  <a:lnTo>
                    <a:pt x="34" y="81"/>
                  </a:lnTo>
                  <a:lnTo>
                    <a:pt x="52" y="81"/>
                  </a:lnTo>
                  <a:lnTo>
                    <a:pt x="69" y="81"/>
                  </a:lnTo>
                  <a:lnTo>
                    <a:pt x="86" y="81"/>
                  </a:lnTo>
                  <a:lnTo>
                    <a:pt x="104" y="81"/>
                  </a:lnTo>
                  <a:lnTo>
                    <a:pt x="121" y="81"/>
                  </a:lnTo>
                  <a:lnTo>
                    <a:pt x="138" y="81"/>
                  </a:lnTo>
                  <a:lnTo>
                    <a:pt x="156" y="81"/>
                  </a:lnTo>
                  <a:lnTo>
                    <a:pt x="173" y="81"/>
                  </a:lnTo>
                  <a:lnTo>
                    <a:pt x="190" y="81"/>
                  </a:lnTo>
                  <a:lnTo>
                    <a:pt x="208" y="81"/>
                  </a:lnTo>
                  <a:lnTo>
                    <a:pt x="225" y="81"/>
                  </a:lnTo>
                  <a:lnTo>
                    <a:pt x="243" y="81"/>
                  </a:lnTo>
                  <a:lnTo>
                    <a:pt x="260" y="81"/>
                  </a:lnTo>
                  <a:lnTo>
                    <a:pt x="278" y="81"/>
                  </a:lnTo>
                  <a:lnTo>
                    <a:pt x="258" y="55"/>
                  </a:lnTo>
                  <a:lnTo>
                    <a:pt x="239" y="35"/>
                  </a:lnTo>
                  <a:lnTo>
                    <a:pt x="223" y="21"/>
                  </a:lnTo>
                  <a:lnTo>
                    <a:pt x="208" y="11"/>
                  </a:lnTo>
                  <a:lnTo>
                    <a:pt x="197" y="5"/>
                  </a:lnTo>
                  <a:lnTo>
                    <a:pt x="188" y="2"/>
                  </a:lnTo>
                  <a:lnTo>
                    <a:pt x="183" y="0"/>
                  </a:lnTo>
                  <a:lnTo>
                    <a:pt x="181" y="0"/>
                  </a:lnTo>
                  <a:close/>
                </a:path>
              </a:pathLst>
            </a:custGeom>
            <a:solidFill>
              <a:srgbClr val="FFFFFF"/>
            </a:solidFill>
            <a:ln w="9525">
              <a:noFill/>
              <a:round/>
              <a:headEnd/>
              <a:tailEnd/>
            </a:ln>
          </p:spPr>
          <p:txBody>
            <a:bodyPr/>
            <a:lstStyle/>
            <a:p>
              <a:pPr latinLnBrk="0"/>
              <a:endParaRPr lang="ko-KR" altLang="en-US" kern="0" smtClean="0">
                <a:solidFill>
                  <a:sysClr val="windowText" lastClr="000000"/>
                </a:solidFill>
              </a:endParaRPr>
            </a:p>
          </p:txBody>
        </p:sp>
        <p:sp>
          <p:nvSpPr>
            <p:cNvPr id="19" name="Freeform 32"/>
            <p:cNvSpPr>
              <a:spLocks/>
            </p:cNvSpPr>
            <p:nvPr/>
          </p:nvSpPr>
          <p:spPr bwMode="auto">
            <a:xfrm>
              <a:off x="4737100" y="5160963"/>
              <a:ext cx="269875" cy="90487"/>
            </a:xfrm>
            <a:custGeom>
              <a:avLst/>
              <a:gdLst/>
              <a:ahLst/>
              <a:cxnLst>
                <a:cxn ang="0">
                  <a:pos x="134" y="40"/>
                </a:cxn>
                <a:cxn ang="0">
                  <a:pos x="109" y="0"/>
                </a:cxn>
                <a:cxn ang="0">
                  <a:pos x="89" y="4"/>
                </a:cxn>
                <a:cxn ang="0">
                  <a:pos x="71" y="9"/>
                </a:cxn>
                <a:cxn ang="0">
                  <a:pos x="55" y="14"/>
                </a:cxn>
                <a:cxn ang="0">
                  <a:pos x="41" y="21"/>
                </a:cxn>
                <a:cxn ang="0">
                  <a:pos x="28" y="28"/>
                </a:cxn>
                <a:cxn ang="0">
                  <a:pos x="17" y="37"/>
                </a:cxn>
                <a:cxn ang="0">
                  <a:pos x="8" y="46"/>
                </a:cxn>
                <a:cxn ang="0">
                  <a:pos x="0" y="57"/>
                </a:cxn>
                <a:cxn ang="0">
                  <a:pos x="21" y="57"/>
                </a:cxn>
                <a:cxn ang="0">
                  <a:pos x="43" y="57"/>
                </a:cxn>
                <a:cxn ang="0">
                  <a:pos x="63" y="57"/>
                </a:cxn>
                <a:cxn ang="0">
                  <a:pos x="85" y="57"/>
                </a:cxn>
                <a:cxn ang="0">
                  <a:pos x="106" y="57"/>
                </a:cxn>
                <a:cxn ang="0">
                  <a:pos x="128" y="57"/>
                </a:cxn>
                <a:cxn ang="0">
                  <a:pos x="148" y="57"/>
                </a:cxn>
                <a:cxn ang="0">
                  <a:pos x="170" y="57"/>
                </a:cxn>
                <a:cxn ang="0">
                  <a:pos x="157" y="40"/>
                </a:cxn>
                <a:cxn ang="0">
                  <a:pos x="134" y="40"/>
                </a:cxn>
              </a:cxnLst>
              <a:rect l="0" t="0" r="r" b="b"/>
              <a:pathLst>
                <a:path w="170" h="57">
                  <a:moveTo>
                    <a:pt x="134" y="40"/>
                  </a:moveTo>
                  <a:lnTo>
                    <a:pt x="109" y="0"/>
                  </a:lnTo>
                  <a:lnTo>
                    <a:pt x="89" y="4"/>
                  </a:lnTo>
                  <a:lnTo>
                    <a:pt x="71" y="9"/>
                  </a:lnTo>
                  <a:lnTo>
                    <a:pt x="55" y="14"/>
                  </a:lnTo>
                  <a:lnTo>
                    <a:pt x="41" y="21"/>
                  </a:lnTo>
                  <a:lnTo>
                    <a:pt x="28" y="28"/>
                  </a:lnTo>
                  <a:lnTo>
                    <a:pt x="17" y="37"/>
                  </a:lnTo>
                  <a:lnTo>
                    <a:pt x="8" y="46"/>
                  </a:lnTo>
                  <a:lnTo>
                    <a:pt x="0" y="57"/>
                  </a:lnTo>
                  <a:lnTo>
                    <a:pt x="21" y="57"/>
                  </a:lnTo>
                  <a:lnTo>
                    <a:pt x="43" y="57"/>
                  </a:lnTo>
                  <a:lnTo>
                    <a:pt x="63" y="57"/>
                  </a:lnTo>
                  <a:lnTo>
                    <a:pt x="85" y="57"/>
                  </a:lnTo>
                  <a:lnTo>
                    <a:pt x="106" y="57"/>
                  </a:lnTo>
                  <a:lnTo>
                    <a:pt x="128" y="57"/>
                  </a:lnTo>
                  <a:lnTo>
                    <a:pt x="148" y="57"/>
                  </a:lnTo>
                  <a:lnTo>
                    <a:pt x="170" y="57"/>
                  </a:lnTo>
                  <a:lnTo>
                    <a:pt x="157" y="40"/>
                  </a:lnTo>
                  <a:lnTo>
                    <a:pt x="134" y="40"/>
                  </a:lnTo>
                  <a:close/>
                </a:path>
              </a:pathLst>
            </a:custGeom>
            <a:solidFill>
              <a:srgbClr val="FFFFFF"/>
            </a:solidFill>
            <a:ln w="9525">
              <a:noFill/>
              <a:round/>
              <a:headEnd/>
              <a:tailEnd/>
            </a:ln>
          </p:spPr>
          <p:txBody>
            <a:bodyPr/>
            <a:lstStyle/>
            <a:p>
              <a:pPr latinLnBrk="0"/>
              <a:endParaRPr lang="ko-KR" altLang="en-US" kern="0" smtClean="0">
                <a:solidFill>
                  <a:sysClr val="windowText" lastClr="000000"/>
                </a:solidFill>
              </a:endParaRPr>
            </a:p>
          </p:txBody>
        </p:sp>
        <p:sp>
          <p:nvSpPr>
            <p:cNvPr id="20" name="Freeform 33"/>
            <p:cNvSpPr>
              <a:spLocks/>
            </p:cNvSpPr>
            <p:nvPr/>
          </p:nvSpPr>
          <p:spPr bwMode="auto">
            <a:xfrm>
              <a:off x="3276600" y="4518025"/>
              <a:ext cx="301625" cy="231775"/>
            </a:xfrm>
            <a:custGeom>
              <a:avLst/>
              <a:gdLst/>
              <a:ahLst/>
              <a:cxnLst>
                <a:cxn ang="0">
                  <a:pos x="183" y="0"/>
                </a:cxn>
                <a:cxn ang="0">
                  <a:pos x="0" y="120"/>
                </a:cxn>
                <a:cxn ang="0">
                  <a:pos x="33" y="146"/>
                </a:cxn>
                <a:cxn ang="0">
                  <a:pos x="190" y="7"/>
                </a:cxn>
                <a:cxn ang="0">
                  <a:pos x="183" y="0"/>
                </a:cxn>
              </a:cxnLst>
              <a:rect l="0" t="0" r="r" b="b"/>
              <a:pathLst>
                <a:path w="190" h="146">
                  <a:moveTo>
                    <a:pt x="183" y="0"/>
                  </a:moveTo>
                  <a:lnTo>
                    <a:pt x="0" y="120"/>
                  </a:lnTo>
                  <a:lnTo>
                    <a:pt x="33" y="146"/>
                  </a:lnTo>
                  <a:lnTo>
                    <a:pt x="190" y="7"/>
                  </a:lnTo>
                  <a:lnTo>
                    <a:pt x="183" y="0"/>
                  </a:lnTo>
                  <a:close/>
                </a:path>
              </a:pathLst>
            </a:custGeom>
            <a:solidFill>
              <a:srgbClr val="000000"/>
            </a:solidFill>
            <a:ln w="9525">
              <a:noFill/>
              <a:round/>
              <a:headEnd/>
              <a:tailEnd/>
            </a:ln>
          </p:spPr>
          <p:txBody>
            <a:bodyPr/>
            <a:lstStyle/>
            <a:p>
              <a:pPr latinLnBrk="0"/>
              <a:endParaRPr lang="ko-KR" altLang="en-US" kern="0" smtClean="0">
                <a:solidFill>
                  <a:sysClr val="windowText" lastClr="000000"/>
                </a:solidFill>
              </a:endParaRPr>
            </a:p>
          </p:txBody>
        </p:sp>
        <p:sp>
          <p:nvSpPr>
            <p:cNvPr id="21" name="Freeform 34"/>
            <p:cNvSpPr>
              <a:spLocks/>
            </p:cNvSpPr>
            <p:nvPr/>
          </p:nvSpPr>
          <p:spPr bwMode="auto">
            <a:xfrm>
              <a:off x="5281613" y="4595813"/>
              <a:ext cx="150813" cy="333375"/>
            </a:xfrm>
            <a:custGeom>
              <a:avLst/>
              <a:gdLst/>
              <a:ahLst/>
              <a:cxnLst>
                <a:cxn ang="0">
                  <a:pos x="0" y="11"/>
                </a:cxn>
                <a:cxn ang="0">
                  <a:pos x="61" y="210"/>
                </a:cxn>
                <a:cxn ang="0">
                  <a:pos x="95" y="181"/>
                </a:cxn>
                <a:cxn ang="0">
                  <a:pos x="83" y="156"/>
                </a:cxn>
                <a:cxn ang="0">
                  <a:pos x="70" y="130"/>
                </a:cxn>
                <a:cxn ang="0">
                  <a:pos x="58" y="105"/>
                </a:cxn>
                <a:cxn ang="0">
                  <a:pos x="46" y="81"/>
                </a:cxn>
                <a:cxn ang="0">
                  <a:pos x="36" y="59"/>
                </a:cxn>
                <a:cxn ang="0">
                  <a:pos x="26" y="37"/>
                </a:cxn>
                <a:cxn ang="0">
                  <a:pos x="17" y="18"/>
                </a:cxn>
                <a:cxn ang="0">
                  <a:pos x="8" y="0"/>
                </a:cxn>
                <a:cxn ang="0">
                  <a:pos x="0" y="11"/>
                </a:cxn>
              </a:cxnLst>
              <a:rect l="0" t="0" r="r" b="b"/>
              <a:pathLst>
                <a:path w="95" h="210">
                  <a:moveTo>
                    <a:pt x="0" y="11"/>
                  </a:moveTo>
                  <a:lnTo>
                    <a:pt x="61" y="210"/>
                  </a:lnTo>
                  <a:lnTo>
                    <a:pt x="95" y="181"/>
                  </a:lnTo>
                  <a:lnTo>
                    <a:pt x="83" y="156"/>
                  </a:lnTo>
                  <a:lnTo>
                    <a:pt x="70" y="130"/>
                  </a:lnTo>
                  <a:lnTo>
                    <a:pt x="58" y="105"/>
                  </a:lnTo>
                  <a:lnTo>
                    <a:pt x="46" y="81"/>
                  </a:lnTo>
                  <a:lnTo>
                    <a:pt x="36" y="59"/>
                  </a:lnTo>
                  <a:lnTo>
                    <a:pt x="26" y="37"/>
                  </a:lnTo>
                  <a:lnTo>
                    <a:pt x="17" y="18"/>
                  </a:lnTo>
                  <a:lnTo>
                    <a:pt x="8" y="0"/>
                  </a:lnTo>
                  <a:lnTo>
                    <a:pt x="0" y="11"/>
                  </a:lnTo>
                  <a:close/>
                </a:path>
              </a:pathLst>
            </a:custGeom>
            <a:solidFill>
              <a:srgbClr val="000000"/>
            </a:solidFill>
            <a:ln w="9525">
              <a:noFill/>
              <a:round/>
              <a:headEnd/>
              <a:tailEnd/>
            </a:ln>
          </p:spPr>
          <p:txBody>
            <a:bodyPr/>
            <a:lstStyle/>
            <a:p>
              <a:pPr latinLnBrk="0"/>
              <a:endParaRPr lang="ko-KR" altLang="en-US" kern="0" smtClean="0">
                <a:solidFill>
                  <a:sysClr val="windowText" lastClr="000000"/>
                </a:solidFill>
              </a:endParaRPr>
            </a:p>
          </p:txBody>
        </p:sp>
        <p:sp>
          <p:nvSpPr>
            <p:cNvPr id="22" name="Freeform 35"/>
            <p:cNvSpPr>
              <a:spLocks/>
            </p:cNvSpPr>
            <p:nvPr/>
          </p:nvSpPr>
          <p:spPr bwMode="auto">
            <a:xfrm>
              <a:off x="2754486" y="2003425"/>
              <a:ext cx="3041650" cy="3036887"/>
            </a:xfrm>
            <a:custGeom>
              <a:avLst/>
              <a:gdLst/>
              <a:ahLst/>
              <a:cxnLst>
                <a:cxn ang="0">
                  <a:pos x="764" y="1785"/>
                </a:cxn>
                <a:cxn ang="0">
                  <a:pos x="669" y="1900"/>
                </a:cxn>
                <a:cxn ang="0">
                  <a:pos x="288" y="1591"/>
                </a:cxn>
                <a:cxn ang="0">
                  <a:pos x="227" y="1550"/>
                </a:cxn>
                <a:cxn ang="0">
                  <a:pos x="139" y="1474"/>
                </a:cxn>
                <a:cxn ang="0">
                  <a:pos x="33" y="1379"/>
                </a:cxn>
                <a:cxn ang="0">
                  <a:pos x="99" y="1201"/>
                </a:cxn>
                <a:cxn ang="0">
                  <a:pos x="126" y="1087"/>
                </a:cxn>
                <a:cxn ang="0">
                  <a:pos x="237" y="961"/>
                </a:cxn>
                <a:cxn ang="0">
                  <a:pos x="457" y="836"/>
                </a:cxn>
                <a:cxn ang="0">
                  <a:pos x="485" y="756"/>
                </a:cxn>
                <a:cxn ang="0">
                  <a:pos x="572" y="665"/>
                </a:cxn>
                <a:cxn ang="0">
                  <a:pos x="743" y="691"/>
                </a:cxn>
                <a:cxn ang="0">
                  <a:pos x="952" y="610"/>
                </a:cxn>
                <a:cxn ang="0">
                  <a:pos x="858" y="402"/>
                </a:cxn>
                <a:cxn ang="0">
                  <a:pos x="864" y="26"/>
                </a:cxn>
                <a:cxn ang="0">
                  <a:pos x="928" y="1"/>
                </a:cxn>
                <a:cxn ang="0">
                  <a:pos x="1003" y="22"/>
                </a:cxn>
                <a:cxn ang="0">
                  <a:pos x="1065" y="51"/>
                </a:cxn>
                <a:cxn ang="0">
                  <a:pos x="1142" y="121"/>
                </a:cxn>
                <a:cxn ang="0">
                  <a:pos x="1210" y="164"/>
                </a:cxn>
                <a:cxn ang="0">
                  <a:pos x="1236" y="169"/>
                </a:cxn>
                <a:cxn ang="0">
                  <a:pos x="1251" y="260"/>
                </a:cxn>
                <a:cxn ang="0">
                  <a:pos x="1169" y="306"/>
                </a:cxn>
                <a:cxn ang="0">
                  <a:pos x="1371" y="656"/>
                </a:cxn>
                <a:cxn ang="0">
                  <a:pos x="1512" y="669"/>
                </a:cxn>
                <a:cxn ang="0">
                  <a:pos x="1636" y="801"/>
                </a:cxn>
                <a:cxn ang="0">
                  <a:pos x="1674" y="918"/>
                </a:cxn>
                <a:cxn ang="0">
                  <a:pos x="1759" y="992"/>
                </a:cxn>
                <a:cxn ang="0">
                  <a:pos x="1839" y="1173"/>
                </a:cxn>
                <a:cxn ang="0">
                  <a:pos x="1884" y="1499"/>
                </a:cxn>
                <a:cxn ang="0">
                  <a:pos x="1726" y="1573"/>
                </a:cxn>
                <a:cxn ang="0">
                  <a:pos x="1732" y="1427"/>
                </a:cxn>
                <a:cxn ang="0">
                  <a:pos x="1598" y="1195"/>
                </a:cxn>
                <a:cxn ang="0">
                  <a:pos x="1645" y="1083"/>
                </a:cxn>
                <a:cxn ang="0">
                  <a:pos x="1603" y="953"/>
                </a:cxn>
                <a:cxn ang="0">
                  <a:pos x="1555" y="1158"/>
                </a:cxn>
                <a:cxn ang="0">
                  <a:pos x="1423" y="1464"/>
                </a:cxn>
                <a:cxn ang="0">
                  <a:pos x="1407" y="1635"/>
                </a:cxn>
                <a:cxn ang="0">
                  <a:pos x="1223" y="1906"/>
                </a:cxn>
                <a:cxn ang="0">
                  <a:pos x="1037" y="1909"/>
                </a:cxn>
                <a:cxn ang="0">
                  <a:pos x="919" y="1884"/>
                </a:cxn>
                <a:cxn ang="0">
                  <a:pos x="783" y="1700"/>
                </a:cxn>
                <a:cxn ang="0">
                  <a:pos x="693" y="1445"/>
                </a:cxn>
                <a:cxn ang="0">
                  <a:pos x="599" y="1385"/>
                </a:cxn>
                <a:cxn ang="0">
                  <a:pos x="527" y="1280"/>
                </a:cxn>
                <a:cxn ang="0">
                  <a:pos x="544" y="1182"/>
                </a:cxn>
                <a:cxn ang="0">
                  <a:pos x="580" y="1173"/>
                </a:cxn>
                <a:cxn ang="0">
                  <a:pos x="549" y="1098"/>
                </a:cxn>
                <a:cxn ang="0">
                  <a:pos x="498" y="1114"/>
                </a:cxn>
                <a:cxn ang="0">
                  <a:pos x="451" y="1203"/>
                </a:cxn>
                <a:cxn ang="0">
                  <a:pos x="295" y="1339"/>
                </a:cxn>
                <a:cxn ang="0">
                  <a:pos x="371" y="1403"/>
                </a:cxn>
              </a:cxnLst>
              <a:rect l="0" t="0" r="r" b="b"/>
              <a:pathLst>
                <a:path w="1916" h="1913">
                  <a:moveTo>
                    <a:pt x="596" y="1729"/>
                  </a:moveTo>
                  <a:lnTo>
                    <a:pt x="808" y="1756"/>
                  </a:lnTo>
                  <a:lnTo>
                    <a:pt x="803" y="1760"/>
                  </a:lnTo>
                  <a:lnTo>
                    <a:pt x="787" y="1770"/>
                  </a:lnTo>
                  <a:lnTo>
                    <a:pt x="764" y="1785"/>
                  </a:lnTo>
                  <a:lnTo>
                    <a:pt x="739" y="1804"/>
                  </a:lnTo>
                  <a:lnTo>
                    <a:pt x="713" y="1827"/>
                  </a:lnTo>
                  <a:lnTo>
                    <a:pt x="691" y="1851"/>
                  </a:lnTo>
                  <a:lnTo>
                    <a:pt x="675" y="1876"/>
                  </a:lnTo>
                  <a:lnTo>
                    <a:pt x="669" y="1900"/>
                  </a:lnTo>
                  <a:lnTo>
                    <a:pt x="580" y="1852"/>
                  </a:lnTo>
                  <a:lnTo>
                    <a:pt x="580" y="1804"/>
                  </a:lnTo>
                  <a:lnTo>
                    <a:pt x="295" y="1595"/>
                  </a:lnTo>
                  <a:lnTo>
                    <a:pt x="292" y="1594"/>
                  </a:lnTo>
                  <a:lnTo>
                    <a:pt x="288" y="1591"/>
                  </a:lnTo>
                  <a:lnTo>
                    <a:pt x="280" y="1586"/>
                  </a:lnTo>
                  <a:lnTo>
                    <a:pt x="270" y="1580"/>
                  </a:lnTo>
                  <a:lnTo>
                    <a:pt x="257" y="1572"/>
                  </a:lnTo>
                  <a:lnTo>
                    <a:pt x="242" y="1562"/>
                  </a:lnTo>
                  <a:lnTo>
                    <a:pt x="227" y="1550"/>
                  </a:lnTo>
                  <a:lnTo>
                    <a:pt x="210" y="1537"/>
                  </a:lnTo>
                  <a:lnTo>
                    <a:pt x="193" y="1523"/>
                  </a:lnTo>
                  <a:lnTo>
                    <a:pt x="175" y="1507"/>
                  </a:lnTo>
                  <a:lnTo>
                    <a:pt x="156" y="1492"/>
                  </a:lnTo>
                  <a:lnTo>
                    <a:pt x="139" y="1474"/>
                  </a:lnTo>
                  <a:lnTo>
                    <a:pt x="122" y="1455"/>
                  </a:lnTo>
                  <a:lnTo>
                    <a:pt x="108" y="1436"/>
                  </a:lnTo>
                  <a:lnTo>
                    <a:pt x="94" y="1416"/>
                  </a:lnTo>
                  <a:lnTo>
                    <a:pt x="82" y="1395"/>
                  </a:lnTo>
                  <a:lnTo>
                    <a:pt x="33" y="1379"/>
                  </a:lnTo>
                  <a:lnTo>
                    <a:pt x="0" y="1339"/>
                  </a:lnTo>
                  <a:lnTo>
                    <a:pt x="99" y="1227"/>
                  </a:lnTo>
                  <a:lnTo>
                    <a:pt x="99" y="1224"/>
                  </a:lnTo>
                  <a:lnTo>
                    <a:pt x="99" y="1215"/>
                  </a:lnTo>
                  <a:lnTo>
                    <a:pt x="99" y="1201"/>
                  </a:lnTo>
                  <a:lnTo>
                    <a:pt x="101" y="1183"/>
                  </a:lnTo>
                  <a:lnTo>
                    <a:pt x="103" y="1162"/>
                  </a:lnTo>
                  <a:lnTo>
                    <a:pt x="109" y="1139"/>
                  </a:lnTo>
                  <a:lnTo>
                    <a:pt x="116" y="1113"/>
                  </a:lnTo>
                  <a:lnTo>
                    <a:pt x="126" y="1087"/>
                  </a:lnTo>
                  <a:lnTo>
                    <a:pt x="139" y="1060"/>
                  </a:lnTo>
                  <a:lnTo>
                    <a:pt x="156" y="1032"/>
                  </a:lnTo>
                  <a:lnTo>
                    <a:pt x="178" y="1007"/>
                  </a:lnTo>
                  <a:lnTo>
                    <a:pt x="205" y="983"/>
                  </a:lnTo>
                  <a:lnTo>
                    <a:pt x="237" y="961"/>
                  </a:lnTo>
                  <a:lnTo>
                    <a:pt x="273" y="943"/>
                  </a:lnTo>
                  <a:lnTo>
                    <a:pt x="317" y="929"/>
                  </a:lnTo>
                  <a:lnTo>
                    <a:pt x="367" y="920"/>
                  </a:lnTo>
                  <a:lnTo>
                    <a:pt x="456" y="840"/>
                  </a:lnTo>
                  <a:lnTo>
                    <a:pt x="457" y="836"/>
                  </a:lnTo>
                  <a:lnTo>
                    <a:pt x="459" y="827"/>
                  </a:lnTo>
                  <a:lnTo>
                    <a:pt x="462" y="814"/>
                  </a:lnTo>
                  <a:lnTo>
                    <a:pt x="468" y="797"/>
                  </a:lnTo>
                  <a:lnTo>
                    <a:pt x="476" y="777"/>
                  </a:lnTo>
                  <a:lnTo>
                    <a:pt x="485" y="756"/>
                  </a:lnTo>
                  <a:lnTo>
                    <a:pt x="496" y="735"/>
                  </a:lnTo>
                  <a:lnTo>
                    <a:pt x="511" y="714"/>
                  </a:lnTo>
                  <a:lnTo>
                    <a:pt x="528" y="695"/>
                  </a:lnTo>
                  <a:lnTo>
                    <a:pt x="548" y="678"/>
                  </a:lnTo>
                  <a:lnTo>
                    <a:pt x="572" y="665"/>
                  </a:lnTo>
                  <a:lnTo>
                    <a:pt x="598" y="656"/>
                  </a:lnTo>
                  <a:lnTo>
                    <a:pt x="628" y="654"/>
                  </a:lnTo>
                  <a:lnTo>
                    <a:pt x="662" y="658"/>
                  </a:lnTo>
                  <a:lnTo>
                    <a:pt x="701" y="669"/>
                  </a:lnTo>
                  <a:lnTo>
                    <a:pt x="743" y="691"/>
                  </a:lnTo>
                  <a:lnTo>
                    <a:pt x="875" y="675"/>
                  </a:lnTo>
                  <a:lnTo>
                    <a:pt x="882" y="672"/>
                  </a:lnTo>
                  <a:lnTo>
                    <a:pt x="900" y="659"/>
                  </a:lnTo>
                  <a:lnTo>
                    <a:pt x="925" y="639"/>
                  </a:lnTo>
                  <a:lnTo>
                    <a:pt x="952" y="610"/>
                  </a:lnTo>
                  <a:lnTo>
                    <a:pt x="978" y="574"/>
                  </a:lnTo>
                  <a:lnTo>
                    <a:pt x="998" y="526"/>
                  </a:lnTo>
                  <a:lnTo>
                    <a:pt x="1009" y="469"/>
                  </a:lnTo>
                  <a:lnTo>
                    <a:pt x="1004" y="402"/>
                  </a:lnTo>
                  <a:lnTo>
                    <a:pt x="858" y="402"/>
                  </a:lnTo>
                  <a:lnTo>
                    <a:pt x="843" y="41"/>
                  </a:lnTo>
                  <a:lnTo>
                    <a:pt x="845" y="40"/>
                  </a:lnTo>
                  <a:lnTo>
                    <a:pt x="849" y="36"/>
                  </a:lnTo>
                  <a:lnTo>
                    <a:pt x="856" y="32"/>
                  </a:lnTo>
                  <a:lnTo>
                    <a:pt x="864" y="26"/>
                  </a:lnTo>
                  <a:lnTo>
                    <a:pt x="874" y="21"/>
                  </a:lnTo>
                  <a:lnTo>
                    <a:pt x="886" y="14"/>
                  </a:lnTo>
                  <a:lnTo>
                    <a:pt x="899" y="9"/>
                  </a:lnTo>
                  <a:lnTo>
                    <a:pt x="914" y="4"/>
                  </a:lnTo>
                  <a:lnTo>
                    <a:pt x="928" y="1"/>
                  </a:lnTo>
                  <a:lnTo>
                    <a:pt x="943" y="0"/>
                  </a:lnTo>
                  <a:lnTo>
                    <a:pt x="959" y="1"/>
                  </a:lnTo>
                  <a:lnTo>
                    <a:pt x="975" y="4"/>
                  </a:lnTo>
                  <a:lnTo>
                    <a:pt x="989" y="12"/>
                  </a:lnTo>
                  <a:lnTo>
                    <a:pt x="1003" y="22"/>
                  </a:lnTo>
                  <a:lnTo>
                    <a:pt x="1017" y="37"/>
                  </a:lnTo>
                  <a:lnTo>
                    <a:pt x="1029" y="57"/>
                  </a:lnTo>
                  <a:lnTo>
                    <a:pt x="1034" y="56"/>
                  </a:lnTo>
                  <a:lnTo>
                    <a:pt x="1047" y="53"/>
                  </a:lnTo>
                  <a:lnTo>
                    <a:pt x="1065" y="51"/>
                  </a:lnTo>
                  <a:lnTo>
                    <a:pt x="1086" y="51"/>
                  </a:lnTo>
                  <a:lnTo>
                    <a:pt x="1106" y="55"/>
                  </a:lnTo>
                  <a:lnTo>
                    <a:pt x="1124" y="68"/>
                  </a:lnTo>
                  <a:lnTo>
                    <a:pt x="1138" y="89"/>
                  </a:lnTo>
                  <a:lnTo>
                    <a:pt x="1142" y="121"/>
                  </a:lnTo>
                  <a:lnTo>
                    <a:pt x="1151" y="250"/>
                  </a:lnTo>
                  <a:lnTo>
                    <a:pt x="1178" y="250"/>
                  </a:lnTo>
                  <a:lnTo>
                    <a:pt x="1206" y="170"/>
                  </a:lnTo>
                  <a:lnTo>
                    <a:pt x="1207" y="169"/>
                  </a:lnTo>
                  <a:lnTo>
                    <a:pt x="1210" y="164"/>
                  </a:lnTo>
                  <a:lnTo>
                    <a:pt x="1215" y="160"/>
                  </a:lnTo>
                  <a:lnTo>
                    <a:pt x="1220" y="157"/>
                  </a:lnTo>
                  <a:lnTo>
                    <a:pt x="1226" y="157"/>
                  </a:lnTo>
                  <a:lnTo>
                    <a:pt x="1232" y="160"/>
                  </a:lnTo>
                  <a:lnTo>
                    <a:pt x="1236" y="169"/>
                  </a:lnTo>
                  <a:lnTo>
                    <a:pt x="1241" y="185"/>
                  </a:lnTo>
                  <a:lnTo>
                    <a:pt x="1244" y="205"/>
                  </a:lnTo>
                  <a:lnTo>
                    <a:pt x="1247" y="226"/>
                  </a:lnTo>
                  <a:lnTo>
                    <a:pt x="1251" y="243"/>
                  </a:lnTo>
                  <a:lnTo>
                    <a:pt x="1251" y="260"/>
                  </a:lnTo>
                  <a:lnTo>
                    <a:pt x="1249" y="276"/>
                  </a:lnTo>
                  <a:lnTo>
                    <a:pt x="1243" y="288"/>
                  </a:lnTo>
                  <a:lnTo>
                    <a:pt x="1232" y="298"/>
                  </a:lnTo>
                  <a:lnTo>
                    <a:pt x="1215" y="306"/>
                  </a:lnTo>
                  <a:lnTo>
                    <a:pt x="1169" y="306"/>
                  </a:lnTo>
                  <a:lnTo>
                    <a:pt x="1321" y="666"/>
                  </a:lnTo>
                  <a:lnTo>
                    <a:pt x="1324" y="665"/>
                  </a:lnTo>
                  <a:lnTo>
                    <a:pt x="1335" y="663"/>
                  </a:lnTo>
                  <a:lnTo>
                    <a:pt x="1350" y="659"/>
                  </a:lnTo>
                  <a:lnTo>
                    <a:pt x="1371" y="656"/>
                  </a:lnTo>
                  <a:lnTo>
                    <a:pt x="1396" y="654"/>
                  </a:lnTo>
                  <a:lnTo>
                    <a:pt x="1423" y="654"/>
                  </a:lnTo>
                  <a:lnTo>
                    <a:pt x="1451" y="655"/>
                  </a:lnTo>
                  <a:lnTo>
                    <a:pt x="1482" y="661"/>
                  </a:lnTo>
                  <a:lnTo>
                    <a:pt x="1512" y="669"/>
                  </a:lnTo>
                  <a:lnTo>
                    <a:pt x="1543" y="683"/>
                  </a:lnTo>
                  <a:lnTo>
                    <a:pt x="1570" y="702"/>
                  </a:lnTo>
                  <a:lnTo>
                    <a:pt x="1596" y="727"/>
                  </a:lnTo>
                  <a:lnTo>
                    <a:pt x="1619" y="760"/>
                  </a:lnTo>
                  <a:lnTo>
                    <a:pt x="1636" y="801"/>
                  </a:lnTo>
                  <a:lnTo>
                    <a:pt x="1648" y="850"/>
                  </a:lnTo>
                  <a:lnTo>
                    <a:pt x="1655" y="908"/>
                  </a:lnTo>
                  <a:lnTo>
                    <a:pt x="1657" y="909"/>
                  </a:lnTo>
                  <a:lnTo>
                    <a:pt x="1664" y="912"/>
                  </a:lnTo>
                  <a:lnTo>
                    <a:pt x="1674" y="918"/>
                  </a:lnTo>
                  <a:lnTo>
                    <a:pt x="1688" y="925"/>
                  </a:lnTo>
                  <a:lnTo>
                    <a:pt x="1704" y="938"/>
                  </a:lnTo>
                  <a:lnTo>
                    <a:pt x="1722" y="952"/>
                  </a:lnTo>
                  <a:lnTo>
                    <a:pt x="1740" y="970"/>
                  </a:lnTo>
                  <a:lnTo>
                    <a:pt x="1759" y="992"/>
                  </a:lnTo>
                  <a:lnTo>
                    <a:pt x="1778" y="1019"/>
                  </a:lnTo>
                  <a:lnTo>
                    <a:pt x="1796" y="1050"/>
                  </a:lnTo>
                  <a:lnTo>
                    <a:pt x="1813" y="1086"/>
                  </a:lnTo>
                  <a:lnTo>
                    <a:pt x="1827" y="1127"/>
                  </a:lnTo>
                  <a:lnTo>
                    <a:pt x="1839" y="1173"/>
                  </a:lnTo>
                  <a:lnTo>
                    <a:pt x="1847" y="1225"/>
                  </a:lnTo>
                  <a:lnTo>
                    <a:pt x="1852" y="1282"/>
                  </a:lnTo>
                  <a:lnTo>
                    <a:pt x="1851" y="1347"/>
                  </a:lnTo>
                  <a:lnTo>
                    <a:pt x="1916" y="1412"/>
                  </a:lnTo>
                  <a:lnTo>
                    <a:pt x="1884" y="1499"/>
                  </a:lnTo>
                  <a:lnTo>
                    <a:pt x="1851" y="1612"/>
                  </a:lnTo>
                  <a:lnTo>
                    <a:pt x="1622" y="1797"/>
                  </a:lnTo>
                  <a:lnTo>
                    <a:pt x="1606" y="1748"/>
                  </a:lnTo>
                  <a:lnTo>
                    <a:pt x="1728" y="1580"/>
                  </a:lnTo>
                  <a:lnTo>
                    <a:pt x="1726" y="1573"/>
                  </a:lnTo>
                  <a:lnTo>
                    <a:pt x="1722" y="1554"/>
                  </a:lnTo>
                  <a:lnTo>
                    <a:pt x="1717" y="1527"/>
                  </a:lnTo>
                  <a:lnTo>
                    <a:pt x="1716" y="1494"/>
                  </a:lnTo>
                  <a:lnTo>
                    <a:pt x="1719" y="1461"/>
                  </a:lnTo>
                  <a:lnTo>
                    <a:pt x="1732" y="1427"/>
                  </a:lnTo>
                  <a:lnTo>
                    <a:pt x="1757" y="1399"/>
                  </a:lnTo>
                  <a:lnTo>
                    <a:pt x="1794" y="1379"/>
                  </a:lnTo>
                  <a:lnTo>
                    <a:pt x="1827" y="1363"/>
                  </a:lnTo>
                  <a:lnTo>
                    <a:pt x="1745" y="1363"/>
                  </a:lnTo>
                  <a:lnTo>
                    <a:pt x="1598" y="1195"/>
                  </a:lnTo>
                  <a:lnTo>
                    <a:pt x="1603" y="1190"/>
                  </a:lnTo>
                  <a:lnTo>
                    <a:pt x="1613" y="1176"/>
                  </a:lnTo>
                  <a:lnTo>
                    <a:pt x="1627" y="1153"/>
                  </a:lnTo>
                  <a:lnTo>
                    <a:pt x="1638" y="1122"/>
                  </a:lnTo>
                  <a:lnTo>
                    <a:pt x="1645" y="1083"/>
                  </a:lnTo>
                  <a:lnTo>
                    <a:pt x="1644" y="1037"/>
                  </a:lnTo>
                  <a:lnTo>
                    <a:pt x="1629" y="983"/>
                  </a:lnTo>
                  <a:lnTo>
                    <a:pt x="1598" y="923"/>
                  </a:lnTo>
                  <a:lnTo>
                    <a:pt x="1599" y="931"/>
                  </a:lnTo>
                  <a:lnTo>
                    <a:pt x="1603" y="953"/>
                  </a:lnTo>
                  <a:lnTo>
                    <a:pt x="1605" y="987"/>
                  </a:lnTo>
                  <a:lnTo>
                    <a:pt x="1604" y="1027"/>
                  </a:lnTo>
                  <a:lnTo>
                    <a:pt x="1596" y="1071"/>
                  </a:lnTo>
                  <a:lnTo>
                    <a:pt x="1581" y="1116"/>
                  </a:lnTo>
                  <a:lnTo>
                    <a:pt x="1555" y="1158"/>
                  </a:lnTo>
                  <a:lnTo>
                    <a:pt x="1517" y="1195"/>
                  </a:lnTo>
                  <a:lnTo>
                    <a:pt x="1500" y="1363"/>
                  </a:lnTo>
                  <a:lnTo>
                    <a:pt x="1410" y="1444"/>
                  </a:lnTo>
                  <a:lnTo>
                    <a:pt x="1414" y="1449"/>
                  </a:lnTo>
                  <a:lnTo>
                    <a:pt x="1423" y="1464"/>
                  </a:lnTo>
                  <a:lnTo>
                    <a:pt x="1432" y="1488"/>
                  </a:lnTo>
                  <a:lnTo>
                    <a:pt x="1439" y="1518"/>
                  </a:lnTo>
                  <a:lnTo>
                    <a:pt x="1439" y="1554"/>
                  </a:lnTo>
                  <a:lnTo>
                    <a:pt x="1430" y="1593"/>
                  </a:lnTo>
                  <a:lnTo>
                    <a:pt x="1407" y="1635"/>
                  </a:lnTo>
                  <a:lnTo>
                    <a:pt x="1366" y="1677"/>
                  </a:lnTo>
                  <a:lnTo>
                    <a:pt x="1350" y="1870"/>
                  </a:lnTo>
                  <a:lnTo>
                    <a:pt x="1307" y="1886"/>
                  </a:lnTo>
                  <a:lnTo>
                    <a:pt x="1264" y="1898"/>
                  </a:lnTo>
                  <a:lnTo>
                    <a:pt x="1223" y="1906"/>
                  </a:lnTo>
                  <a:lnTo>
                    <a:pt x="1182" y="1911"/>
                  </a:lnTo>
                  <a:lnTo>
                    <a:pt x="1142" y="1913"/>
                  </a:lnTo>
                  <a:lnTo>
                    <a:pt x="1105" y="1913"/>
                  </a:lnTo>
                  <a:lnTo>
                    <a:pt x="1070" y="1912"/>
                  </a:lnTo>
                  <a:lnTo>
                    <a:pt x="1037" y="1909"/>
                  </a:lnTo>
                  <a:lnTo>
                    <a:pt x="1006" y="1904"/>
                  </a:lnTo>
                  <a:lnTo>
                    <a:pt x="979" y="1900"/>
                  </a:lnTo>
                  <a:lnTo>
                    <a:pt x="955" y="1894"/>
                  </a:lnTo>
                  <a:lnTo>
                    <a:pt x="936" y="1889"/>
                  </a:lnTo>
                  <a:lnTo>
                    <a:pt x="919" y="1884"/>
                  </a:lnTo>
                  <a:lnTo>
                    <a:pt x="908" y="1880"/>
                  </a:lnTo>
                  <a:lnTo>
                    <a:pt x="900" y="1878"/>
                  </a:lnTo>
                  <a:lnTo>
                    <a:pt x="898" y="1877"/>
                  </a:lnTo>
                  <a:lnTo>
                    <a:pt x="890" y="1732"/>
                  </a:lnTo>
                  <a:lnTo>
                    <a:pt x="783" y="1700"/>
                  </a:lnTo>
                  <a:lnTo>
                    <a:pt x="727" y="1459"/>
                  </a:lnTo>
                  <a:lnTo>
                    <a:pt x="725" y="1458"/>
                  </a:lnTo>
                  <a:lnTo>
                    <a:pt x="718" y="1456"/>
                  </a:lnTo>
                  <a:lnTo>
                    <a:pt x="706" y="1450"/>
                  </a:lnTo>
                  <a:lnTo>
                    <a:pt x="693" y="1445"/>
                  </a:lnTo>
                  <a:lnTo>
                    <a:pt x="676" y="1436"/>
                  </a:lnTo>
                  <a:lnTo>
                    <a:pt x="658" y="1426"/>
                  </a:lnTo>
                  <a:lnTo>
                    <a:pt x="639" y="1414"/>
                  </a:lnTo>
                  <a:lnTo>
                    <a:pt x="618" y="1400"/>
                  </a:lnTo>
                  <a:lnTo>
                    <a:pt x="599" y="1385"/>
                  </a:lnTo>
                  <a:lnTo>
                    <a:pt x="580" y="1367"/>
                  </a:lnTo>
                  <a:lnTo>
                    <a:pt x="563" y="1348"/>
                  </a:lnTo>
                  <a:lnTo>
                    <a:pt x="547" y="1327"/>
                  </a:lnTo>
                  <a:lnTo>
                    <a:pt x="536" y="1305"/>
                  </a:lnTo>
                  <a:lnTo>
                    <a:pt x="527" y="1280"/>
                  </a:lnTo>
                  <a:lnTo>
                    <a:pt x="522" y="1254"/>
                  </a:lnTo>
                  <a:lnTo>
                    <a:pt x="522" y="1226"/>
                  </a:lnTo>
                  <a:lnTo>
                    <a:pt x="527" y="1206"/>
                  </a:lnTo>
                  <a:lnTo>
                    <a:pt x="534" y="1192"/>
                  </a:lnTo>
                  <a:lnTo>
                    <a:pt x="544" y="1182"/>
                  </a:lnTo>
                  <a:lnTo>
                    <a:pt x="554" y="1177"/>
                  </a:lnTo>
                  <a:lnTo>
                    <a:pt x="563" y="1175"/>
                  </a:lnTo>
                  <a:lnTo>
                    <a:pt x="572" y="1173"/>
                  </a:lnTo>
                  <a:lnTo>
                    <a:pt x="577" y="1173"/>
                  </a:lnTo>
                  <a:lnTo>
                    <a:pt x="580" y="1173"/>
                  </a:lnTo>
                  <a:lnTo>
                    <a:pt x="735" y="1235"/>
                  </a:lnTo>
                  <a:lnTo>
                    <a:pt x="677" y="1155"/>
                  </a:lnTo>
                  <a:lnTo>
                    <a:pt x="623" y="1123"/>
                  </a:lnTo>
                  <a:lnTo>
                    <a:pt x="581" y="1106"/>
                  </a:lnTo>
                  <a:lnTo>
                    <a:pt x="549" y="1098"/>
                  </a:lnTo>
                  <a:lnTo>
                    <a:pt x="527" y="1097"/>
                  </a:lnTo>
                  <a:lnTo>
                    <a:pt x="512" y="1100"/>
                  </a:lnTo>
                  <a:lnTo>
                    <a:pt x="503" y="1107"/>
                  </a:lnTo>
                  <a:lnTo>
                    <a:pt x="499" y="1112"/>
                  </a:lnTo>
                  <a:lnTo>
                    <a:pt x="498" y="1114"/>
                  </a:lnTo>
                  <a:lnTo>
                    <a:pt x="497" y="1119"/>
                  </a:lnTo>
                  <a:lnTo>
                    <a:pt x="494" y="1132"/>
                  </a:lnTo>
                  <a:lnTo>
                    <a:pt x="485" y="1152"/>
                  </a:lnTo>
                  <a:lnTo>
                    <a:pt x="471" y="1177"/>
                  </a:lnTo>
                  <a:lnTo>
                    <a:pt x="451" y="1203"/>
                  </a:lnTo>
                  <a:lnTo>
                    <a:pt x="422" y="1229"/>
                  </a:lnTo>
                  <a:lnTo>
                    <a:pt x="384" y="1254"/>
                  </a:lnTo>
                  <a:lnTo>
                    <a:pt x="335" y="1275"/>
                  </a:lnTo>
                  <a:lnTo>
                    <a:pt x="204" y="1259"/>
                  </a:lnTo>
                  <a:lnTo>
                    <a:pt x="295" y="1339"/>
                  </a:lnTo>
                  <a:lnTo>
                    <a:pt x="300" y="1341"/>
                  </a:lnTo>
                  <a:lnTo>
                    <a:pt x="314" y="1349"/>
                  </a:lnTo>
                  <a:lnTo>
                    <a:pt x="332" y="1361"/>
                  </a:lnTo>
                  <a:lnTo>
                    <a:pt x="352" y="1379"/>
                  </a:lnTo>
                  <a:lnTo>
                    <a:pt x="371" y="1403"/>
                  </a:lnTo>
                  <a:lnTo>
                    <a:pt x="387" y="1434"/>
                  </a:lnTo>
                  <a:lnTo>
                    <a:pt x="395" y="1471"/>
                  </a:lnTo>
                  <a:lnTo>
                    <a:pt x="392" y="1515"/>
                  </a:lnTo>
                  <a:lnTo>
                    <a:pt x="596" y="1729"/>
                  </a:lnTo>
                  <a:close/>
                </a:path>
              </a:pathLst>
            </a:custGeom>
            <a:solidFill>
              <a:srgbClr val="FFFFFF"/>
            </a:solidFill>
            <a:ln w="9525">
              <a:noFill/>
              <a:round/>
              <a:headEnd/>
              <a:tailEnd/>
            </a:ln>
          </p:spPr>
          <p:txBody>
            <a:bodyPr/>
            <a:lstStyle/>
            <a:p>
              <a:pPr latinLnBrk="0"/>
              <a:endParaRPr lang="ko-KR" altLang="en-US" kern="0" smtClean="0">
                <a:solidFill>
                  <a:sysClr val="windowText" lastClr="000000"/>
                </a:solidFill>
              </a:endParaRPr>
            </a:p>
          </p:txBody>
        </p:sp>
        <p:sp>
          <p:nvSpPr>
            <p:cNvPr id="23" name="Freeform 36"/>
            <p:cNvSpPr>
              <a:spLocks/>
            </p:cNvSpPr>
            <p:nvPr/>
          </p:nvSpPr>
          <p:spPr bwMode="auto">
            <a:xfrm>
              <a:off x="3695700" y="3795713"/>
              <a:ext cx="915988" cy="215900"/>
            </a:xfrm>
            <a:custGeom>
              <a:avLst/>
              <a:gdLst/>
              <a:ahLst/>
              <a:cxnLst>
                <a:cxn ang="0">
                  <a:pos x="1" y="1"/>
                </a:cxn>
                <a:cxn ang="0">
                  <a:pos x="10" y="6"/>
                </a:cxn>
                <a:cxn ang="0">
                  <a:pos x="27" y="13"/>
                </a:cxn>
                <a:cxn ang="0">
                  <a:pos x="52" y="24"/>
                </a:cxn>
                <a:cxn ang="0">
                  <a:pos x="83" y="39"/>
                </a:cxn>
                <a:cxn ang="0">
                  <a:pos x="121" y="54"/>
                </a:cxn>
                <a:cxn ang="0">
                  <a:pos x="164" y="71"/>
                </a:cxn>
                <a:cxn ang="0">
                  <a:pos x="211" y="88"/>
                </a:cxn>
                <a:cxn ang="0">
                  <a:pos x="238" y="96"/>
                </a:cxn>
                <a:cxn ang="0">
                  <a:pos x="259" y="98"/>
                </a:cxn>
                <a:cxn ang="0">
                  <a:pos x="295" y="100"/>
                </a:cxn>
                <a:cxn ang="0">
                  <a:pos x="344" y="101"/>
                </a:cxn>
                <a:cxn ang="0">
                  <a:pos x="398" y="98"/>
                </a:cxn>
                <a:cxn ang="0">
                  <a:pos x="455" y="88"/>
                </a:cxn>
                <a:cxn ang="0">
                  <a:pos x="509" y="71"/>
                </a:cxn>
                <a:cxn ang="0">
                  <a:pos x="556" y="43"/>
                </a:cxn>
                <a:cxn ang="0">
                  <a:pos x="576" y="27"/>
                </a:cxn>
                <a:cxn ang="0">
                  <a:pos x="569" y="39"/>
                </a:cxn>
                <a:cxn ang="0">
                  <a:pos x="554" y="58"/>
                </a:cxn>
                <a:cxn ang="0">
                  <a:pos x="527" y="81"/>
                </a:cxn>
                <a:cxn ang="0">
                  <a:pos x="488" y="103"/>
                </a:cxn>
                <a:cxn ang="0">
                  <a:pos x="436" y="123"/>
                </a:cxn>
                <a:cxn ang="0">
                  <a:pos x="366" y="135"/>
                </a:cxn>
                <a:cxn ang="0">
                  <a:pos x="279" y="133"/>
                </a:cxn>
                <a:cxn ang="0">
                  <a:pos x="226" y="128"/>
                </a:cxn>
                <a:cxn ang="0">
                  <a:pos x="209" y="125"/>
                </a:cxn>
                <a:cxn ang="0">
                  <a:pos x="181" y="118"/>
                </a:cxn>
                <a:cxn ang="0">
                  <a:pos x="144" y="108"/>
                </a:cxn>
                <a:cxn ang="0">
                  <a:pos x="104" y="93"/>
                </a:cxn>
                <a:cxn ang="0">
                  <a:pos x="64" y="74"/>
                </a:cxn>
                <a:cxn ang="0">
                  <a:pos x="31" y="49"/>
                </a:cxn>
                <a:cxn ang="0">
                  <a:pos x="6" y="18"/>
                </a:cxn>
              </a:cxnLst>
              <a:rect l="0" t="0" r="r" b="b"/>
              <a:pathLst>
                <a:path w="577" h="136">
                  <a:moveTo>
                    <a:pt x="0" y="0"/>
                  </a:moveTo>
                  <a:lnTo>
                    <a:pt x="1" y="1"/>
                  </a:lnTo>
                  <a:lnTo>
                    <a:pt x="4" y="2"/>
                  </a:lnTo>
                  <a:lnTo>
                    <a:pt x="10" y="6"/>
                  </a:lnTo>
                  <a:lnTo>
                    <a:pt x="18" y="9"/>
                  </a:lnTo>
                  <a:lnTo>
                    <a:pt x="27" y="13"/>
                  </a:lnTo>
                  <a:lnTo>
                    <a:pt x="38" y="19"/>
                  </a:lnTo>
                  <a:lnTo>
                    <a:pt x="52" y="24"/>
                  </a:lnTo>
                  <a:lnTo>
                    <a:pt x="67" y="31"/>
                  </a:lnTo>
                  <a:lnTo>
                    <a:pt x="83" y="39"/>
                  </a:lnTo>
                  <a:lnTo>
                    <a:pt x="101" y="47"/>
                  </a:lnTo>
                  <a:lnTo>
                    <a:pt x="121" y="54"/>
                  </a:lnTo>
                  <a:lnTo>
                    <a:pt x="142" y="62"/>
                  </a:lnTo>
                  <a:lnTo>
                    <a:pt x="164" y="71"/>
                  </a:lnTo>
                  <a:lnTo>
                    <a:pt x="187" y="79"/>
                  </a:lnTo>
                  <a:lnTo>
                    <a:pt x="211" y="88"/>
                  </a:lnTo>
                  <a:lnTo>
                    <a:pt x="236" y="96"/>
                  </a:lnTo>
                  <a:lnTo>
                    <a:pt x="238" y="96"/>
                  </a:lnTo>
                  <a:lnTo>
                    <a:pt x="246" y="97"/>
                  </a:lnTo>
                  <a:lnTo>
                    <a:pt x="259" y="98"/>
                  </a:lnTo>
                  <a:lnTo>
                    <a:pt x="276" y="99"/>
                  </a:lnTo>
                  <a:lnTo>
                    <a:pt x="295" y="100"/>
                  </a:lnTo>
                  <a:lnTo>
                    <a:pt x="319" y="101"/>
                  </a:lnTo>
                  <a:lnTo>
                    <a:pt x="344" y="101"/>
                  </a:lnTo>
                  <a:lnTo>
                    <a:pt x="370" y="100"/>
                  </a:lnTo>
                  <a:lnTo>
                    <a:pt x="398" y="98"/>
                  </a:lnTo>
                  <a:lnTo>
                    <a:pt x="426" y="93"/>
                  </a:lnTo>
                  <a:lnTo>
                    <a:pt x="455" y="88"/>
                  </a:lnTo>
                  <a:lnTo>
                    <a:pt x="483" y="80"/>
                  </a:lnTo>
                  <a:lnTo>
                    <a:pt x="509" y="71"/>
                  </a:lnTo>
                  <a:lnTo>
                    <a:pt x="534" y="59"/>
                  </a:lnTo>
                  <a:lnTo>
                    <a:pt x="556" y="43"/>
                  </a:lnTo>
                  <a:lnTo>
                    <a:pt x="577" y="26"/>
                  </a:lnTo>
                  <a:lnTo>
                    <a:pt x="576" y="27"/>
                  </a:lnTo>
                  <a:lnTo>
                    <a:pt x="573" y="32"/>
                  </a:lnTo>
                  <a:lnTo>
                    <a:pt x="569" y="39"/>
                  </a:lnTo>
                  <a:lnTo>
                    <a:pt x="562" y="48"/>
                  </a:lnTo>
                  <a:lnTo>
                    <a:pt x="554" y="58"/>
                  </a:lnTo>
                  <a:lnTo>
                    <a:pt x="542" y="69"/>
                  </a:lnTo>
                  <a:lnTo>
                    <a:pt x="527" y="81"/>
                  </a:lnTo>
                  <a:lnTo>
                    <a:pt x="510" y="92"/>
                  </a:lnTo>
                  <a:lnTo>
                    <a:pt x="488" y="103"/>
                  </a:lnTo>
                  <a:lnTo>
                    <a:pt x="465" y="115"/>
                  </a:lnTo>
                  <a:lnTo>
                    <a:pt x="436" y="123"/>
                  </a:lnTo>
                  <a:lnTo>
                    <a:pt x="404" y="130"/>
                  </a:lnTo>
                  <a:lnTo>
                    <a:pt x="366" y="135"/>
                  </a:lnTo>
                  <a:lnTo>
                    <a:pt x="326" y="136"/>
                  </a:lnTo>
                  <a:lnTo>
                    <a:pt x="279" y="133"/>
                  </a:lnTo>
                  <a:lnTo>
                    <a:pt x="228" y="128"/>
                  </a:lnTo>
                  <a:lnTo>
                    <a:pt x="226" y="128"/>
                  </a:lnTo>
                  <a:lnTo>
                    <a:pt x="219" y="127"/>
                  </a:lnTo>
                  <a:lnTo>
                    <a:pt x="209" y="125"/>
                  </a:lnTo>
                  <a:lnTo>
                    <a:pt x="196" y="122"/>
                  </a:lnTo>
                  <a:lnTo>
                    <a:pt x="181" y="118"/>
                  </a:lnTo>
                  <a:lnTo>
                    <a:pt x="163" y="113"/>
                  </a:lnTo>
                  <a:lnTo>
                    <a:pt x="144" y="108"/>
                  </a:lnTo>
                  <a:lnTo>
                    <a:pt x="124" y="101"/>
                  </a:lnTo>
                  <a:lnTo>
                    <a:pt x="104" y="93"/>
                  </a:lnTo>
                  <a:lnTo>
                    <a:pt x="83" y="85"/>
                  </a:lnTo>
                  <a:lnTo>
                    <a:pt x="64" y="74"/>
                  </a:lnTo>
                  <a:lnTo>
                    <a:pt x="47" y="62"/>
                  </a:lnTo>
                  <a:lnTo>
                    <a:pt x="31" y="49"/>
                  </a:lnTo>
                  <a:lnTo>
                    <a:pt x="18" y="34"/>
                  </a:lnTo>
                  <a:lnTo>
                    <a:pt x="6" y="18"/>
                  </a:lnTo>
                  <a:lnTo>
                    <a:pt x="0" y="0"/>
                  </a:lnTo>
                  <a:close/>
                </a:path>
              </a:pathLst>
            </a:custGeom>
            <a:solidFill>
              <a:srgbClr val="000000"/>
            </a:solidFill>
            <a:ln w="9525">
              <a:noFill/>
              <a:round/>
              <a:headEnd/>
              <a:tailEnd/>
            </a:ln>
          </p:spPr>
          <p:txBody>
            <a:bodyPr/>
            <a:lstStyle/>
            <a:p>
              <a:pPr latinLnBrk="0"/>
              <a:endParaRPr lang="ko-KR" altLang="en-US" kern="0" smtClean="0">
                <a:solidFill>
                  <a:sysClr val="windowText" lastClr="000000"/>
                </a:solidFill>
              </a:endParaRPr>
            </a:p>
          </p:txBody>
        </p:sp>
        <p:sp>
          <p:nvSpPr>
            <p:cNvPr id="24" name="Freeform 37"/>
            <p:cNvSpPr>
              <a:spLocks/>
            </p:cNvSpPr>
            <p:nvPr/>
          </p:nvSpPr>
          <p:spPr bwMode="auto">
            <a:xfrm>
              <a:off x="4937125" y="3811588"/>
              <a:ext cx="295275" cy="131762"/>
            </a:xfrm>
            <a:custGeom>
              <a:avLst/>
              <a:gdLst/>
              <a:ahLst/>
              <a:cxnLst>
                <a:cxn ang="0">
                  <a:pos x="186" y="23"/>
                </a:cxn>
                <a:cxn ang="0">
                  <a:pos x="185" y="23"/>
                </a:cxn>
                <a:cxn ang="0">
                  <a:pos x="181" y="24"/>
                </a:cxn>
                <a:cxn ang="0">
                  <a:pos x="175" y="27"/>
                </a:cxn>
                <a:cxn ang="0">
                  <a:pos x="166" y="29"/>
                </a:cxn>
                <a:cxn ang="0">
                  <a:pos x="156" y="31"/>
                </a:cxn>
                <a:cxn ang="0">
                  <a:pos x="144" y="32"/>
                </a:cxn>
                <a:cxn ang="0">
                  <a:pos x="131" y="34"/>
                </a:cxn>
                <a:cxn ang="0">
                  <a:pos x="117" y="36"/>
                </a:cxn>
                <a:cxn ang="0">
                  <a:pos x="103" y="36"/>
                </a:cxn>
                <a:cxn ang="0">
                  <a:pos x="87" y="36"/>
                </a:cxn>
                <a:cxn ang="0">
                  <a:pos x="72" y="33"/>
                </a:cxn>
                <a:cxn ang="0">
                  <a:pos x="56" y="30"/>
                </a:cxn>
                <a:cxn ang="0">
                  <a:pos x="40" y="26"/>
                </a:cxn>
                <a:cxn ang="0">
                  <a:pos x="26" y="19"/>
                </a:cxn>
                <a:cxn ang="0">
                  <a:pos x="12" y="11"/>
                </a:cxn>
                <a:cxn ang="0">
                  <a:pos x="0" y="0"/>
                </a:cxn>
                <a:cxn ang="0">
                  <a:pos x="2" y="4"/>
                </a:cxn>
                <a:cxn ang="0">
                  <a:pos x="8" y="16"/>
                </a:cxn>
                <a:cxn ang="0">
                  <a:pos x="19" y="32"/>
                </a:cxn>
                <a:cxn ang="0">
                  <a:pos x="36" y="49"/>
                </a:cxn>
                <a:cxn ang="0">
                  <a:pos x="57" y="66"/>
                </a:cxn>
                <a:cxn ang="0">
                  <a:pos x="86" y="78"/>
                </a:cxn>
                <a:cxn ang="0">
                  <a:pos x="121" y="83"/>
                </a:cxn>
                <a:cxn ang="0">
                  <a:pos x="163" y="80"/>
                </a:cxn>
                <a:cxn ang="0">
                  <a:pos x="186" y="23"/>
                </a:cxn>
              </a:cxnLst>
              <a:rect l="0" t="0" r="r" b="b"/>
              <a:pathLst>
                <a:path w="186" h="83">
                  <a:moveTo>
                    <a:pt x="186" y="23"/>
                  </a:moveTo>
                  <a:lnTo>
                    <a:pt x="185" y="23"/>
                  </a:lnTo>
                  <a:lnTo>
                    <a:pt x="181" y="24"/>
                  </a:lnTo>
                  <a:lnTo>
                    <a:pt x="175" y="27"/>
                  </a:lnTo>
                  <a:lnTo>
                    <a:pt x="166" y="29"/>
                  </a:lnTo>
                  <a:lnTo>
                    <a:pt x="156" y="31"/>
                  </a:lnTo>
                  <a:lnTo>
                    <a:pt x="144" y="32"/>
                  </a:lnTo>
                  <a:lnTo>
                    <a:pt x="131" y="34"/>
                  </a:lnTo>
                  <a:lnTo>
                    <a:pt x="117" y="36"/>
                  </a:lnTo>
                  <a:lnTo>
                    <a:pt x="103" y="36"/>
                  </a:lnTo>
                  <a:lnTo>
                    <a:pt x="87" y="36"/>
                  </a:lnTo>
                  <a:lnTo>
                    <a:pt x="72" y="33"/>
                  </a:lnTo>
                  <a:lnTo>
                    <a:pt x="56" y="30"/>
                  </a:lnTo>
                  <a:lnTo>
                    <a:pt x="40" y="26"/>
                  </a:lnTo>
                  <a:lnTo>
                    <a:pt x="26" y="19"/>
                  </a:lnTo>
                  <a:lnTo>
                    <a:pt x="12" y="11"/>
                  </a:lnTo>
                  <a:lnTo>
                    <a:pt x="0" y="0"/>
                  </a:lnTo>
                  <a:lnTo>
                    <a:pt x="2" y="4"/>
                  </a:lnTo>
                  <a:lnTo>
                    <a:pt x="8" y="16"/>
                  </a:lnTo>
                  <a:lnTo>
                    <a:pt x="19" y="32"/>
                  </a:lnTo>
                  <a:lnTo>
                    <a:pt x="36" y="49"/>
                  </a:lnTo>
                  <a:lnTo>
                    <a:pt x="57" y="66"/>
                  </a:lnTo>
                  <a:lnTo>
                    <a:pt x="86" y="78"/>
                  </a:lnTo>
                  <a:lnTo>
                    <a:pt x="121" y="83"/>
                  </a:lnTo>
                  <a:lnTo>
                    <a:pt x="163" y="80"/>
                  </a:lnTo>
                  <a:lnTo>
                    <a:pt x="186" y="23"/>
                  </a:lnTo>
                  <a:close/>
                </a:path>
              </a:pathLst>
            </a:custGeom>
            <a:solidFill>
              <a:srgbClr val="000000"/>
            </a:solidFill>
            <a:ln w="9525">
              <a:noFill/>
              <a:round/>
              <a:headEnd/>
              <a:tailEnd/>
            </a:ln>
          </p:spPr>
          <p:txBody>
            <a:bodyPr/>
            <a:lstStyle/>
            <a:p>
              <a:pPr latinLnBrk="0"/>
              <a:endParaRPr lang="ko-KR" altLang="en-US" kern="0" smtClean="0">
                <a:solidFill>
                  <a:sysClr val="windowText" lastClr="000000"/>
                </a:solidFill>
              </a:endParaRPr>
            </a:p>
          </p:txBody>
        </p:sp>
        <p:sp>
          <p:nvSpPr>
            <p:cNvPr id="25" name="Freeform 38"/>
            <p:cNvSpPr>
              <a:spLocks/>
            </p:cNvSpPr>
            <p:nvPr/>
          </p:nvSpPr>
          <p:spPr bwMode="auto">
            <a:xfrm>
              <a:off x="4319588" y="3124200"/>
              <a:ext cx="450850" cy="179387"/>
            </a:xfrm>
            <a:custGeom>
              <a:avLst/>
              <a:gdLst/>
              <a:ahLst/>
              <a:cxnLst>
                <a:cxn ang="0">
                  <a:pos x="0" y="17"/>
                </a:cxn>
                <a:cxn ang="0">
                  <a:pos x="3" y="17"/>
                </a:cxn>
                <a:cxn ang="0">
                  <a:pos x="7" y="19"/>
                </a:cxn>
                <a:cxn ang="0">
                  <a:pos x="15" y="21"/>
                </a:cxn>
                <a:cxn ang="0">
                  <a:pos x="25" y="25"/>
                </a:cxn>
                <a:cxn ang="0">
                  <a:pos x="38" y="29"/>
                </a:cxn>
                <a:cxn ang="0">
                  <a:pos x="51" y="35"/>
                </a:cxn>
                <a:cxn ang="0">
                  <a:pos x="67" y="40"/>
                </a:cxn>
                <a:cxn ang="0">
                  <a:pos x="83" y="47"/>
                </a:cxn>
                <a:cxn ang="0">
                  <a:pos x="100" y="54"/>
                </a:cxn>
                <a:cxn ang="0">
                  <a:pos x="117" y="61"/>
                </a:cxn>
                <a:cxn ang="0">
                  <a:pos x="134" y="69"/>
                </a:cxn>
                <a:cxn ang="0">
                  <a:pos x="151" y="77"/>
                </a:cxn>
                <a:cxn ang="0">
                  <a:pos x="167" y="86"/>
                </a:cxn>
                <a:cxn ang="0">
                  <a:pos x="180" y="95"/>
                </a:cxn>
                <a:cxn ang="0">
                  <a:pos x="193" y="104"/>
                </a:cxn>
                <a:cxn ang="0">
                  <a:pos x="203" y="113"/>
                </a:cxn>
                <a:cxn ang="0">
                  <a:pos x="284" y="0"/>
                </a:cxn>
                <a:cxn ang="0">
                  <a:pos x="282" y="0"/>
                </a:cxn>
                <a:cxn ang="0">
                  <a:pos x="275" y="2"/>
                </a:cxn>
                <a:cxn ang="0">
                  <a:pos x="264" y="6"/>
                </a:cxn>
                <a:cxn ang="0">
                  <a:pos x="252" y="10"/>
                </a:cxn>
                <a:cxn ang="0">
                  <a:pos x="236" y="18"/>
                </a:cxn>
                <a:cxn ang="0">
                  <a:pos x="220" y="28"/>
                </a:cxn>
                <a:cxn ang="0">
                  <a:pos x="203" y="40"/>
                </a:cxn>
                <a:cxn ang="0">
                  <a:pos x="187" y="57"/>
                </a:cxn>
                <a:cxn ang="0">
                  <a:pos x="186" y="56"/>
                </a:cxn>
                <a:cxn ang="0">
                  <a:pos x="184" y="54"/>
                </a:cxn>
                <a:cxn ang="0">
                  <a:pos x="179" y="49"/>
                </a:cxn>
                <a:cxn ang="0">
                  <a:pos x="172" y="44"/>
                </a:cxn>
                <a:cxn ang="0">
                  <a:pos x="165" y="38"/>
                </a:cxn>
                <a:cxn ang="0">
                  <a:pos x="155" y="31"/>
                </a:cxn>
                <a:cxn ang="0">
                  <a:pos x="145" y="25"/>
                </a:cxn>
                <a:cxn ang="0">
                  <a:pos x="133" y="19"/>
                </a:cxn>
                <a:cxn ang="0">
                  <a:pos x="119" y="14"/>
                </a:cxn>
                <a:cxn ang="0">
                  <a:pos x="106" y="8"/>
                </a:cxn>
                <a:cxn ang="0">
                  <a:pos x="90" y="5"/>
                </a:cxn>
                <a:cxn ang="0">
                  <a:pos x="74" y="2"/>
                </a:cxn>
                <a:cxn ang="0">
                  <a:pos x="56" y="2"/>
                </a:cxn>
                <a:cxn ang="0">
                  <a:pos x="39" y="5"/>
                </a:cxn>
                <a:cxn ang="0">
                  <a:pos x="20" y="9"/>
                </a:cxn>
                <a:cxn ang="0">
                  <a:pos x="0" y="17"/>
                </a:cxn>
              </a:cxnLst>
              <a:rect l="0" t="0" r="r" b="b"/>
              <a:pathLst>
                <a:path w="284" h="113">
                  <a:moveTo>
                    <a:pt x="0" y="17"/>
                  </a:moveTo>
                  <a:lnTo>
                    <a:pt x="3" y="17"/>
                  </a:lnTo>
                  <a:lnTo>
                    <a:pt x="7" y="19"/>
                  </a:lnTo>
                  <a:lnTo>
                    <a:pt x="15" y="21"/>
                  </a:lnTo>
                  <a:lnTo>
                    <a:pt x="25" y="25"/>
                  </a:lnTo>
                  <a:lnTo>
                    <a:pt x="38" y="29"/>
                  </a:lnTo>
                  <a:lnTo>
                    <a:pt x="51" y="35"/>
                  </a:lnTo>
                  <a:lnTo>
                    <a:pt x="67" y="40"/>
                  </a:lnTo>
                  <a:lnTo>
                    <a:pt x="83" y="47"/>
                  </a:lnTo>
                  <a:lnTo>
                    <a:pt x="100" y="54"/>
                  </a:lnTo>
                  <a:lnTo>
                    <a:pt x="117" y="61"/>
                  </a:lnTo>
                  <a:lnTo>
                    <a:pt x="134" y="69"/>
                  </a:lnTo>
                  <a:lnTo>
                    <a:pt x="151" y="77"/>
                  </a:lnTo>
                  <a:lnTo>
                    <a:pt x="167" y="86"/>
                  </a:lnTo>
                  <a:lnTo>
                    <a:pt x="180" y="95"/>
                  </a:lnTo>
                  <a:lnTo>
                    <a:pt x="193" y="104"/>
                  </a:lnTo>
                  <a:lnTo>
                    <a:pt x="203" y="113"/>
                  </a:lnTo>
                  <a:lnTo>
                    <a:pt x="284" y="0"/>
                  </a:lnTo>
                  <a:lnTo>
                    <a:pt x="282" y="0"/>
                  </a:lnTo>
                  <a:lnTo>
                    <a:pt x="275" y="2"/>
                  </a:lnTo>
                  <a:lnTo>
                    <a:pt x="264" y="6"/>
                  </a:lnTo>
                  <a:lnTo>
                    <a:pt x="252" y="10"/>
                  </a:lnTo>
                  <a:lnTo>
                    <a:pt x="236" y="18"/>
                  </a:lnTo>
                  <a:lnTo>
                    <a:pt x="220" y="28"/>
                  </a:lnTo>
                  <a:lnTo>
                    <a:pt x="203" y="40"/>
                  </a:lnTo>
                  <a:lnTo>
                    <a:pt x="187" y="57"/>
                  </a:lnTo>
                  <a:lnTo>
                    <a:pt x="186" y="56"/>
                  </a:lnTo>
                  <a:lnTo>
                    <a:pt x="184" y="54"/>
                  </a:lnTo>
                  <a:lnTo>
                    <a:pt x="179" y="49"/>
                  </a:lnTo>
                  <a:lnTo>
                    <a:pt x="172" y="44"/>
                  </a:lnTo>
                  <a:lnTo>
                    <a:pt x="165" y="38"/>
                  </a:lnTo>
                  <a:lnTo>
                    <a:pt x="155" y="31"/>
                  </a:lnTo>
                  <a:lnTo>
                    <a:pt x="145" y="25"/>
                  </a:lnTo>
                  <a:lnTo>
                    <a:pt x="133" y="19"/>
                  </a:lnTo>
                  <a:lnTo>
                    <a:pt x="119" y="14"/>
                  </a:lnTo>
                  <a:lnTo>
                    <a:pt x="106" y="8"/>
                  </a:lnTo>
                  <a:lnTo>
                    <a:pt x="90" y="5"/>
                  </a:lnTo>
                  <a:lnTo>
                    <a:pt x="74" y="2"/>
                  </a:lnTo>
                  <a:lnTo>
                    <a:pt x="56" y="2"/>
                  </a:lnTo>
                  <a:lnTo>
                    <a:pt x="39" y="5"/>
                  </a:lnTo>
                  <a:lnTo>
                    <a:pt x="20" y="9"/>
                  </a:lnTo>
                  <a:lnTo>
                    <a:pt x="0" y="17"/>
                  </a:lnTo>
                  <a:close/>
                </a:path>
              </a:pathLst>
            </a:custGeom>
            <a:solidFill>
              <a:srgbClr val="000000"/>
            </a:solidFill>
            <a:ln w="9525">
              <a:noFill/>
              <a:round/>
              <a:headEnd/>
              <a:tailEnd/>
            </a:ln>
          </p:spPr>
          <p:txBody>
            <a:bodyPr/>
            <a:lstStyle/>
            <a:p>
              <a:pPr latinLnBrk="0"/>
              <a:endParaRPr lang="ko-KR" altLang="en-US" kern="0" smtClean="0">
                <a:solidFill>
                  <a:sysClr val="windowText" lastClr="000000"/>
                </a:solidFill>
              </a:endParaRPr>
            </a:p>
          </p:txBody>
        </p:sp>
        <p:sp>
          <p:nvSpPr>
            <p:cNvPr id="26" name="Freeform 39"/>
            <p:cNvSpPr>
              <a:spLocks/>
            </p:cNvSpPr>
            <p:nvPr/>
          </p:nvSpPr>
          <p:spPr bwMode="auto">
            <a:xfrm>
              <a:off x="4949825" y="4803775"/>
              <a:ext cx="233363" cy="374650"/>
            </a:xfrm>
            <a:custGeom>
              <a:avLst/>
              <a:gdLst/>
              <a:ahLst/>
              <a:cxnLst>
                <a:cxn ang="0">
                  <a:pos x="0" y="40"/>
                </a:cxn>
                <a:cxn ang="0">
                  <a:pos x="65" y="0"/>
                </a:cxn>
                <a:cxn ang="0">
                  <a:pos x="114" y="24"/>
                </a:cxn>
                <a:cxn ang="0">
                  <a:pos x="106" y="64"/>
                </a:cxn>
                <a:cxn ang="0">
                  <a:pos x="147" y="113"/>
                </a:cxn>
                <a:cxn ang="0">
                  <a:pos x="138" y="153"/>
                </a:cxn>
                <a:cxn ang="0">
                  <a:pos x="138" y="236"/>
                </a:cxn>
                <a:cxn ang="0">
                  <a:pos x="48" y="228"/>
                </a:cxn>
                <a:cxn ang="0">
                  <a:pos x="0" y="40"/>
                </a:cxn>
              </a:cxnLst>
              <a:rect l="0" t="0" r="r" b="b"/>
              <a:pathLst>
                <a:path w="147" h="236">
                  <a:moveTo>
                    <a:pt x="0" y="40"/>
                  </a:moveTo>
                  <a:lnTo>
                    <a:pt x="65" y="0"/>
                  </a:lnTo>
                  <a:lnTo>
                    <a:pt x="114" y="24"/>
                  </a:lnTo>
                  <a:lnTo>
                    <a:pt x="106" y="64"/>
                  </a:lnTo>
                  <a:lnTo>
                    <a:pt x="147" y="113"/>
                  </a:lnTo>
                  <a:lnTo>
                    <a:pt x="138" y="153"/>
                  </a:lnTo>
                  <a:lnTo>
                    <a:pt x="138" y="236"/>
                  </a:lnTo>
                  <a:lnTo>
                    <a:pt x="48" y="228"/>
                  </a:lnTo>
                  <a:lnTo>
                    <a:pt x="0" y="40"/>
                  </a:lnTo>
                  <a:close/>
                </a:path>
              </a:pathLst>
            </a:custGeom>
            <a:solidFill>
              <a:srgbClr val="FFFFFF"/>
            </a:solidFill>
            <a:ln w="9525">
              <a:noFill/>
              <a:round/>
              <a:headEnd/>
              <a:tailEnd/>
            </a:ln>
          </p:spPr>
          <p:txBody>
            <a:bodyPr/>
            <a:lstStyle/>
            <a:p>
              <a:pPr latinLnBrk="0"/>
              <a:endParaRPr lang="ko-KR" altLang="en-US" kern="0" smtClean="0">
                <a:solidFill>
                  <a:sysClr val="windowText" lastClr="000000"/>
                </a:solidFill>
              </a:endParaRPr>
            </a:p>
          </p:txBody>
        </p:sp>
        <p:sp>
          <p:nvSpPr>
            <p:cNvPr id="27" name="Freeform 40"/>
            <p:cNvSpPr>
              <a:spLocks/>
            </p:cNvSpPr>
            <p:nvPr/>
          </p:nvSpPr>
          <p:spPr bwMode="auto">
            <a:xfrm>
              <a:off x="4614863" y="4048125"/>
              <a:ext cx="153988" cy="841375"/>
            </a:xfrm>
            <a:custGeom>
              <a:avLst/>
              <a:gdLst/>
              <a:ahLst/>
              <a:cxnLst>
                <a:cxn ang="0">
                  <a:pos x="97" y="0"/>
                </a:cxn>
                <a:cxn ang="0">
                  <a:pos x="41" y="208"/>
                </a:cxn>
                <a:cxn ang="0">
                  <a:pos x="42" y="215"/>
                </a:cxn>
                <a:cxn ang="0">
                  <a:pos x="42" y="231"/>
                </a:cxn>
                <a:cxn ang="0">
                  <a:pos x="43" y="256"/>
                </a:cxn>
                <a:cxn ang="0">
                  <a:pos x="42" y="286"/>
                </a:cxn>
                <a:cxn ang="0">
                  <a:pos x="37" y="318"/>
                </a:cxn>
                <a:cxn ang="0">
                  <a:pos x="31" y="351"/>
                </a:cxn>
                <a:cxn ang="0">
                  <a:pos x="18" y="378"/>
                </a:cxn>
                <a:cxn ang="0">
                  <a:pos x="0" y="401"/>
                </a:cxn>
                <a:cxn ang="0">
                  <a:pos x="8" y="530"/>
                </a:cxn>
                <a:cxn ang="0">
                  <a:pos x="49" y="401"/>
                </a:cxn>
                <a:cxn ang="0">
                  <a:pos x="52" y="397"/>
                </a:cxn>
                <a:cxn ang="0">
                  <a:pos x="61" y="386"/>
                </a:cxn>
                <a:cxn ang="0">
                  <a:pos x="72" y="367"/>
                </a:cxn>
                <a:cxn ang="0">
                  <a:pos x="84" y="343"/>
                </a:cxn>
                <a:cxn ang="0">
                  <a:pos x="93" y="310"/>
                </a:cxn>
                <a:cxn ang="0">
                  <a:pos x="97" y="272"/>
                </a:cxn>
                <a:cxn ang="0">
                  <a:pos x="94" y="227"/>
                </a:cxn>
                <a:cxn ang="0">
                  <a:pos x="82" y="176"/>
                </a:cxn>
                <a:cxn ang="0">
                  <a:pos x="97" y="0"/>
                </a:cxn>
              </a:cxnLst>
              <a:rect l="0" t="0" r="r" b="b"/>
              <a:pathLst>
                <a:path w="97" h="530">
                  <a:moveTo>
                    <a:pt x="97" y="0"/>
                  </a:moveTo>
                  <a:lnTo>
                    <a:pt x="41" y="208"/>
                  </a:lnTo>
                  <a:lnTo>
                    <a:pt x="42" y="215"/>
                  </a:lnTo>
                  <a:lnTo>
                    <a:pt x="42" y="231"/>
                  </a:lnTo>
                  <a:lnTo>
                    <a:pt x="43" y="256"/>
                  </a:lnTo>
                  <a:lnTo>
                    <a:pt x="42" y="286"/>
                  </a:lnTo>
                  <a:lnTo>
                    <a:pt x="37" y="318"/>
                  </a:lnTo>
                  <a:lnTo>
                    <a:pt x="31" y="351"/>
                  </a:lnTo>
                  <a:lnTo>
                    <a:pt x="18" y="378"/>
                  </a:lnTo>
                  <a:lnTo>
                    <a:pt x="0" y="401"/>
                  </a:lnTo>
                  <a:lnTo>
                    <a:pt x="8" y="530"/>
                  </a:lnTo>
                  <a:lnTo>
                    <a:pt x="49" y="401"/>
                  </a:lnTo>
                  <a:lnTo>
                    <a:pt x="52" y="397"/>
                  </a:lnTo>
                  <a:lnTo>
                    <a:pt x="61" y="386"/>
                  </a:lnTo>
                  <a:lnTo>
                    <a:pt x="72" y="367"/>
                  </a:lnTo>
                  <a:lnTo>
                    <a:pt x="84" y="343"/>
                  </a:lnTo>
                  <a:lnTo>
                    <a:pt x="93" y="310"/>
                  </a:lnTo>
                  <a:lnTo>
                    <a:pt x="97" y="272"/>
                  </a:lnTo>
                  <a:lnTo>
                    <a:pt x="94" y="227"/>
                  </a:lnTo>
                  <a:lnTo>
                    <a:pt x="82" y="176"/>
                  </a:lnTo>
                  <a:lnTo>
                    <a:pt x="97" y="0"/>
                  </a:lnTo>
                  <a:close/>
                </a:path>
              </a:pathLst>
            </a:custGeom>
            <a:solidFill>
              <a:srgbClr val="000000"/>
            </a:solidFill>
            <a:ln w="9525">
              <a:noFill/>
              <a:round/>
              <a:headEnd/>
              <a:tailEnd/>
            </a:ln>
          </p:spPr>
          <p:txBody>
            <a:bodyPr/>
            <a:lstStyle/>
            <a:p>
              <a:pPr latinLnBrk="0"/>
              <a:endParaRPr lang="ko-KR" altLang="en-US" kern="0" smtClean="0">
                <a:solidFill>
                  <a:sysClr val="windowText" lastClr="000000"/>
                </a:solidFill>
              </a:endParaRPr>
            </a:p>
          </p:txBody>
        </p:sp>
      </p:grpSp>
      <p:sp>
        <p:nvSpPr>
          <p:cNvPr id="28" name="Text Box 60"/>
          <p:cNvSpPr txBox="1">
            <a:spLocks noChangeArrowheads="1"/>
          </p:cNvSpPr>
          <p:nvPr/>
        </p:nvSpPr>
        <p:spPr bwMode="auto">
          <a:xfrm>
            <a:off x="1954944" y="2939289"/>
            <a:ext cx="2119857" cy="261610"/>
          </a:xfrm>
          <a:prstGeom prst="rect">
            <a:avLst/>
          </a:prstGeom>
          <a:noFill/>
          <a:ln w="9525" algn="ctr">
            <a:noFill/>
            <a:miter lim="800000"/>
            <a:headEnd/>
            <a:tailEnd/>
          </a:ln>
          <a:effectLst/>
        </p:spPr>
        <p:txBody>
          <a:bodyPr wrap="square">
            <a:spAutoFit/>
          </a:bodyPr>
          <a:lstStyle/>
          <a:p>
            <a:pPr algn="l" latinLnBrk="0">
              <a:spcBef>
                <a:spcPct val="50000"/>
              </a:spcBef>
            </a:pPr>
            <a:r>
              <a:rPr lang="en-US" altLang="ko-KR" sz="1100" kern="0" dirty="0" smtClean="0">
                <a:solidFill>
                  <a:sysClr val="windowText" lastClr="000000"/>
                </a:solidFill>
                <a:latin typeface="+mn-lt"/>
              </a:rPr>
              <a:t>ECG (</a:t>
            </a:r>
            <a:r>
              <a:rPr lang="en-US" altLang="ko-KR" sz="800" kern="0" dirty="0" err="1" smtClean="0">
                <a:solidFill>
                  <a:sysClr val="windowText" lastClr="000000"/>
                </a:solidFill>
                <a:latin typeface="+mn-lt"/>
              </a:rPr>
              <a:t>Ectrocardiography</a:t>
            </a:r>
            <a:r>
              <a:rPr lang="en-US" altLang="ko-KR" sz="1100" kern="0" dirty="0" smtClean="0">
                <a:solidFill>
                  <a:sysClr val="windowText" lastClr="000000"/>
                </a:solidFill>
                <a:latin typeface="+mn-lt"/>
              </a:rPr>
              <a:t>)</a:t>
            </a:r>
          </a:p>
        </p:txBody>
      </p:sp>
      <p:sp>
        <p:nvSpPr>
          <p:cNvPr id="29" name="Text Box 58"/>
          <p:cNvSpPr txBox="1">
            <a:spLocks noChangeArrowheads="1"/>
          </p:cNvSpPr>
          <p:nvPr/>
        </p:nvSpPr>
        <p:spPr bwMode="auto">
          <a:xfrm>
            <a:off x="1954944" y="3188377"/>
            <a:ext cx="2119857" cy="261610"/>
          </a:xfrm>
          <a:prstGeom prst="rect">
            <a:avLst/>
          </a:prstGeom>
          <a:noFill/>
          <a:ln w="9525" algn="ctr">
            <a:noFill/>
            <a:miter lim="800000"/>
            <a:headEnd/>
            <a:tailEnd/>
          </a:ln>
          <a:effectLst/>
        </p:spPr>
        <p:txBody>
          <a:bodyPr wrap="square">
            <a:spAutoFit/>
          </a:bodyPr>
          <a:lstStyle/>
          <a:p>
            <a:pPr algn="l" latinLnBrk="0">
              <a:spcBef>
                <a:spcPct val="50000"/>
              </a:spcBef>
            </a:pPr>
            <a:r>
              <a:rPr lang="en-US" altLang="ko-KR" sz="1100" kern="0" dirty="0" smtClean="0">
                <a:solidFill>
                  <a:sysClr val="windowText" lastClr="000000"/>
                </a:solidFill>
              </a:rPr>
              <a:t>PPG</a:t>
            </a:r>
            <a:r>
              <a:rPr lang="ko-KR" altLang="en-US" sz="1100" kern="0" dirty="0" smtClean="0">
                <a:solidFill>
                  <a:sysClr val="windowText" lastClr="000000"/>
                </a:solidFill>
              </a:rPr>
              <a:t> </a:t>
            </a:r>
            <a:r>
              <a:rPr lang="en-US" altLang="ko-KR" sz="1100" kern="0" dirty="0" smtClean="0">
                <a:solidFill>
                  <a:sysClr val="windowText" lastClr="000000"/>
                </a:solidFill>
              </a:rPr>
              <a:t>(</a:t>
            </a:r>
            <a:r>
              <a:rPr lang="en-US" altLang="ko-KR" sz="800" kern="0" dirty="0" err="1" smtClean="0">
                <a:solidFill>
                  <a:sysClr val="windowText" lastClr="000000"/>
                </a:solidFill>
              </a:rPr>
              <a:t>Photoplethysmography</a:t>
            </a:r>
            <a:r>
              <a:rPr lang="en-US" altLang="ko-KR" sz="1100" kern="0" dirty="0" smtClean="0">
                <a:solidFill>
                  <a:sysClr val="windowText" lastClr="000000"/>
                </a:solidFill>
              </a:rPr>
              <a:t>)</a:t>
            </a:r>
          </a:p>
        </p:txBody>
      </p:sp>
      <p:pic>
        <p:nvPicPr>
          <p:cNvPr id="30" name="Picture 9"/>
          <p:cNvPicPr>
            <a:picLocks noChangeArrowheads="1"/>
          </p:cNvPicPr>
          <p:nvPr/>
        </p:nvPicPr>
        <p:blipFill>
          <a:blip r:embed="rId7" cstate="print"/>
          <a:srcRect/>
          <a:stretch>
            <a:fillRect/>
          </a:stretch>
        </p:blipFill>
        <p:spPr bwMode="auto">
          <a:xfrm>
            <a:off x="1144888" y="3241789"/>
            <a:ext cx="864000" cy="180000"/>
          </a:xfrm>
          <a:prstGeom prst="rect">
            <a:avLst/>
          </a:prstGeom>
          <a:noFill/>
          <a:ln w="9525">
            <a:noFill/>
            <a:miter lim="800000"/>
            <a:headEnd/>
            <a:tailEnd/>
          </a:ln>
          <a:effectLst/>
        </p:spPr>
      </p:pic>
      <p:pic>
        <p:nvPicPr>
          <p:cNvPr id="31" name="Picture 22"/>
          <p:cNvPicPr>
            <a:picLocks noChangeArrowheads="1"/>
          </p:cNvPicPr>
          <p:nvPr/>
        </p:nvPicPr>
        <p:blipFill>
          <a:blip r:embed="rId8" cstate="print"/>
          <a:srcRect l="11447" t="5727" r="8423" b="9797"/>
          <a:stretch>
            <a:fillRect/>
          </a:stretch>
        </p:blipFill>
        <p:spPr bwMode="auto">
          <a:xfrm>
            <a:off x="1126600" y="2987564"/>
            <a:ext cx="900000" cy="180000"/>
          </a:xfrm>
          <a:prstGeom prst="rect">
            <a:avLst/>
          </a:prstGeom>
          <a:noFill/>
          <a:ln w="9525">
            <a:noFill/>
            <a:miter lim="800000"/>
            <a:headEnd/>
            <a:tailEnd/>
          </a:ln>
          <a:effectLst/>
        </p:spPr>
      </p:pic>
      <p:pic>
        <p:nvPicPr>
          <p:cNvPr id="32" name="Picture 3"/>
          <p:cNvPicPr>
            <a:picLocks noChangeAspect="1" noChangeArrowheads="1"/>
          </p:cNvPicPr>
          <p:nvPr/>
        </p:nvPicPr>
        <p:blipFill>
          <a:blip r:embed="rId9" cstate="print"/>
          <a:srcRect/>
          <a:stretch>
            <a:fillRect/>
          </a:stretch>
        </p:blipFill>
        <p:spPr bwMode="auto">
          <a:xfrm>
            <a:off x="1147547" y="3496014"/>
            <a:ext cx="839818" cy="187736"/>
          </a:xfrm>
          <a:prstGeom prst="rect">
            <a:avLst/>
          </a:prstGeom>
          <a:noFill/>
          <a:ln w="9525">
            <a:noFill/>
            <a:miter lim="800000"/>
            <a:headEnd/>
            <a:tailEnd/>
          </a:ln>
          <a:effectLst/>
        </p:spPr>
      </p:pic>
      <p:sp>
        <p:nvSpPr>
          <p:cNvPr id="33" name="Text Box 58"/>
          <p:cNvSpPr txBox="1">
            <a:spLocks noChangeArrowheads="1"/>
          </p:cNvSpPr>
          <p:nvPr/>
        </p:nvSpPr>
        <p:spPr bwMode="auto">
          <a:xfrm>
            <a:off x="1954944" y="3437465"/>
            <a:ext cx="2119857" cy="261610"/>
          </a:xfrm>
          <a:prstGeom prst="rect">
            <a:avLst/>
          </a:prstGeom>
          <a:noFill/>
          <a:ln w="9525" algn="ctr">
            <a:noFill/>
            <a:miter lim="800000"/>
            <a:headEnd/>
            <a:tailEnd/>
          </a:ln>
          <a:effectLst/>
        </p:spPr>
        <p:txBody>
          <a:bodyPr wrap="square">
            <a:spAutoFit/>
          </a:bodyPr>
          <a:lstStyle/>
          <a:p>
            <a:pPr algn="l" latinLnBrk="0">
              <a:spcBef>
                <a:spcPct val="50000"/>
              </a:spcBef>
            </a:pPr>
            <a:r>
              <a:rPr lang="en-US" altLang="ko-KR" sz="1100" kern="0" dirty="0" smtClean="0">
                <a:solidFill>
                  <a:sysClr val="windowText" lastClr="000000"/>
                </a:solidFill>
              </a:rPr>
              <a:t>IMP</a:t>
            </a:r>
            <a:r>
              <a:rPr lang="ko-KR" altLang="en-US" sz="1100" kern="0" dirty="0" smtClean="0">
                <a:solidFill>
                  <a:sysClr val="windowText" lastClr="000000"/>
                </a:solidFill>
              </a:rPr>
              <a:t> </a:t>
            </a:r>
            <a:r>
              <a:rPr lang="en-US" altLang="ko-KR" sz="1100" kern="0" dirty="0" smtClean="0">
                <a:solidFill>
                  <a:sysClr val="windowText" lastClr="000000"/>
                </a:solidFill>
              </a:rPr>
              <a:t>(</a:t>
            </a:r>
            <a:r>
              <a:rPr lang="en-US" altLang="ko-KR" sz="800" kern="0" dirty="0" smtClean="0">
                <a:solidFill>
                  <a:sysClr val="windowText" lastClr="000000"/>
                </a:solidFill>
              </a:rPr>
              <a:t>Body Impedance</a:t>
            </a:r>
            <a:r>
              <a:rPr lang="en-US" altLang="ko-KR" sz="1100" kern="0" dirty="0" smtClean="0">
                <a:solidFill>
                  <a:sysClr val="windowText" lastClr="000000"/>
                </a:solidFill>
              </a:rPr>
              <a:t>)</a:t>
            </a:r>
          </a:p>
        </p:txBody>
      </p:sp>
      <p:sp>
        <p:nvSpPr>
          <p:cNvPr id="35" name="Footer Placeholder 4"/>
          <p:cNvSpPr>
            <a:spLocks noGrp="1"/>
          </p:cNvSpPr>
          <p:nvPr>
            <p:ph type="ftr" sz="quarter" idx="11"/>
          </p:nvPr>
        </p:nvSpPr>
        <p:spPr>
          <a:xfrm>
            <a:off x="5486400" y="6475413"/>
            <a:ext cx="3124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smtClean="0">
                <a:latin typeface="Times New Roman" pitchFamily="18" charset="0"/>
              </a:rPr>
              <a:t>(Kiran </a:t>
            </a:r>
            <a:r>
              <a:rPr lang="en-US" altLang="en-US" sz="1200" dirty="0" err="1" smtClean="0">
                <a:latin typeface="Times New Roman" pitchFamily="18" charset="0"/>
              </a:rPr>
              <a:t>Bynam</a:t>
            </a:r>
            <a:r>
              <a:rPr lang="en-US" altLang="en-US" sz="1200" dirty="0" smtClean="0">
                <a:latin typeface="Times New Roman" pitchFamily="18" charset="0"/>
              </a:rPr>
              <a:t>, </a:t>
            </a:r>
            <a:r>
              <a:rPr lang="en-US" altLang="en-US" sz="1200" dirty="0" err="1" smtClean="0">
                <a:latin typeface="Times New Roman" pitchFamily="18" charset="0"/>
              </a:rPr>
              <a:t>Youngsoo</a:t>
            </a:r>
            <a:r>
              <a:rPr lang="en-US" altLang="en-US" sz="1200" dirty="0" smtClean="0">
                <a:latin typeface="Times New Roman" pitchFamily="18" charset="0"/>
              </a:rPr>
              <a:t> Kim </a:t>
            </a:r>
            <a:r>
              <a:rPr lang="en-US" altLang="en-US" sz="1200" i="1" dirty="0" smtClean="0">
                <a:latin typeface="Times New Roman" pitchFamily="18" charset="0"/>
              </a:rPr>
              <a:t>et.al.</a:t>
            </a:r>
            <a:r>
              <a:rPr lang="en-US" altLang="en-US" sz="1200" dirty="0" smtClean="0">
                <a:latin typeface="Times New Roman" pitchFamily="18" charset="0"/>
              </a:rPr>
              <a:t>, Samsung)</a:t>
            </a:r>
          </a:p>
        </p:txBody>
      </p:sp>
    </p:spTree>
    <p:extLst>
      <p:ext uri="{BB962C8B-B14F-4D97-AF65-F5344CB8AC3E}">
        <p14:creationId xmlns:p14="http://schemas.microsoft.com/office/powerpoint/2010/main" val="2044634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Using Variable </a:t>
            </a:r>
            <a:r>
              <a:rPr lang="en-US" sz="3200" dirty="0"/>
              <a:t>D</a:t>
            </a:r>
            <a:r>
              <a:rPr lang="en-US" sz="3200" dirty="0" smtClean="0"/>
              <a:t>ata Rate: Rate Adaptation</a:t>
            </a:r>
            <a:endParaRPr lang="en-US" sz="3200" dirty="0"/>
          </a:p>
        </p:txBody>
      </p:sp>
      <p:sp>
        <p:nvSpPr>
          <p:cNvPr id="7" name="Date Placeholder 3"/>
          <p:cNvSpPr>
            <a:spLocks noGrp="1"/>
          </p:cNvSpPr>
          <p:nvPr>
            <p:ph type="dt" sz="quarter" idx="10"/>
          </p:nvPr>
        </p:nvSpPr>
        <p:spPr>
          <a:xfrm>
            <a:off x="685800" y="377825"/>
            <a:ext cx="160020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400" dirty="0" smtClean="0">
                <a:latin typeface="Times New Roman" pitchFamily="18" charset="0"/>
              </a:rPr>
              <a:t>May 2015</a:t>
            </a:r>
          </a:p>
        </p:txBody>
      </p:sp>
      <p:sp>
        <p:nvSpPr>
          <p:cNvPr id="9" name="Slide Number Placeholder 3"/>
          <p:cNvSpPr>
            <a:spLocks noGrp="1"/>
          </p:cNvSpPr>
          <p:nvPr>
            <p:ph type="sldNum" sz="quarter" idx="12"/>
          </p:nvPr>
        </p:nvSpPr>
        <p:spPr>
          <a:xfrm>
            <a:off x="4344988"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a:latin typeface="Times New Roman" pitchFamily="18" charset="0"/>
              </a:rPr>
              <a:t>Slide </a:t>
            </a:r>
            <a:fld id="{3089E93B-7258-4CC0-854C-EFEEBF5C865F}" type="slidenum">
              <a:rPr lang="en-US" altLang="en-US" sz="1200">
                <a:latin typeface="Times New Roman" pitchFamily="18" charset="0"/>
              </a:rPr>
              <a:pPr>
                <a:spcBef>
                  <a:spcPct val="0"/>
                </a:spcBef>
                <a:buFontTx/>
                <a:buNone/>
              </a:pPr>
              <a:t>34</a:t>
            </a:fld>
            <a:endParaRPr lang="en-US" altLang="en-US" sz="1200" dirty="0">
              <a:latin typeface="Times New Roman" pitchFamily="18" charset="0"/>
            </a:endParaRPr>
          </a:p>
        </p:txBody>
      </p:sp>
      <mc:AlternateContent xmlns:mc="http://schemas.openxmlformats.org/markup-compatibility/2006" xmlns:a14="http://schemas.microsoft.com/office/drawing/2010/main">
        <mc:Choice Requires="a14">
          <p:sp>
            <p:nvSpPr>
              <p:cNvPr id="13" name="Content Placeholder 2"/>
              <p:cNvSpPr>
                <a:spLocks noGrp="1"/>
              </p:cNvSpPr>
              <p:nvPr>
                <p:ph idx="1"/>
              </p:nvPr>
            </p:nvSpPr>
            <p:spPr>
              <a:xfrm>
                <a:off x="685800" y="1981200"/>
                <a:ext cx="7772400" cy="4191000"/>
              </a:xfrm>
            </p:spPr>
            <p:txBody>
              <a:bodyPr/>
              <a:lstStyle/>
              <a:p>
                <a:r>
                  <a:rPr lang="en-US" sz="2400" dirty="0" smtClean="0">
                    <a:latin typeface="Times New Roman" panose="02020603050405020304" pitchFamily="18" charset="0"/>
                    <a:cs typeface="Times New Roman" panose="02020603050405020304" pitchFamily="18" charset="0"/>
                  </a:rPr>
                  <a:t>Simple open loop Rate Adaptation algorithm is used for efficient usage of multi-rate IEEE 802.15.4q TASK</a:t>
                </a:r>
              </a:p>
              <a:p>
                <a:pPr marL="457200" lvl="1"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-SNR is stepped up/down based on the success/failure of the given packet</a:t>
                </a:r>
              </a:p>
              <a:p>
                <a:pPr marL="457200" lvl="1" indent="0">
                  <a:buNone/>
                </a:pPr>
                <a14:m>
                  <m:oMathPara xmlns:m="http://schemas.openxmlformats.org/officeDocument/2006/math">
                    <m:oMathParaPr>
                      <m:jc m:val="centerGroup"/>
                    </m:oMathParaPr>
                    <m:oMath xmlns:m="http://schemas.openxmlformats.org/officeDocument/2006/math">
                      <m:sSub>
                        <m:sSubPr>
                          <m:ctrlPr>
                            <a:rPr lang="en-US" sz="2000" b="0" i="1" smtClean="0">
                              <a:latin typeface="Cambria Math" charset="0"/>
                            </a:rPr>
                          </m:ctrlPr>
                        </m:sSubPr>
                        <m:e>
                          <m:r>
                            <m:rPr>
                              <m:sty m:val="p"/>
                            </m:rPr>
                            <a:rPr lang="en-US" sz="2000" b="0" i="0" smtClean="0">
                              <a:latin typeface="Cambria Math"/>
                            </a:rPr>
                            <m:t>Δ</m:t>
                          </m:r>
                        </m:e>
                        <m:sub>
                          <m:r>
                            <a:rPr lang="en-US" sz="2000" b="0" i="1" smtClean="0">
                              <a:latin typeface="Cambria Math"/>
                            </a:rPr>
                            <m:t>𝑢</m:t>
                          </m:r>
                        </m:sub>
                      </m:sSub>
                      <m:r>
                        <a:rPr lang="en-US" sz="2000" b="0" i="1" smtClean="0">
                          <a:latin typeface="Cambria Math"/>
                        </a:rPr>
                        <m:t>=</m:t>
                      </m:r>
                      <m:f>
                        <m:fPr>
                          <m:ctrlPr>
                            <a:rPr lang="en-US" sz="2000" b="0" i="1" smtClean="0">
                              <a:latin typeface="Cambria Math" charset="0"/>
                            </a:rPr>
                          </m:ctrlPr>
                        </m:fPr>
                        <m:num>
                          <m:sSub>
                            <m:sSubPr>
                              <m:ctrlPr>
                                <a:rPr lang="en-US" sz="2000" b="0" i="1" smtClean="0">
                                  <a:latin typeface="Cambria Math" charset="0"/>
                                </a:rPr>
                              </m:ctrlPr>
                            </m:sSubPr>
                            <m:e>
                              <m:r>
                                <m:rPr>
                                  <m:sty m:val="p"/>
                                </m:rPr>
                                <a:rPr lang="en-US" sz="2000" b="0" i="0" smtClean="0">
                                  <a:latin typeface="Cambria Math"/>
                                </a:rPr>
                                <m:t>Δ</m:t>
                              </m:r>
                            </m:e>
                            <m:sub>
                              <m:r>
                                <a:rPr lang="en-US" sz="2000" b="0" i="1" smtClean="0">
                                  <a:latin typeface="Cambria Math"/>
                                </a:rPr>
                                <m:t>𝑑</m:t>
                              </m:r>
                            </m:sub>
                          </m:sSub>
                        </m:num>
                        <m:den>
                          <m:r>
                            <a:rPr lang="en-US" sz="2000" b="0" i="1" smtClean="0">
                              <a:latin typeface="Cambria Math"/>
                            </a:rPr>
                            <m:t>(1/</m:t>
                          </m:r>
                          <m:r>
                            <a:rPr lang="en-US" sz="2000" b="0" i="1" smtClean="0">
                              <a:latin typeface="Cambria Math"/>
                            </a:rPr>
                            <m:t>𝑃𝐸𝑅</m:t>
                          </m:r>
                          <m:r>
                            <a:rPr lang="en-US" sz="2000" b="0" i="1" smtClean="0">
                              <a:latin typeface="Cambria Math"/>
                            </a:rPr>
                            <m:t>)−1</m:t>
                          </m:r>
                        </m:den>
                      </m:f>
                    </m:oMath>
                  </m:oMathPara>
                </a14:m>
                <a:endParaRPr lang="en-US" sz="2400" dirty="0" smtClean="0">
                  <a:latin typeface="Times New Roman" panose="02020603050405020304" pitchFamily="18" charset="0"/>
                  <a:cs typeface="Times New Roman" panose="02020603050405020304" pitchFamily="18" charset="0"/>
                </a:endParaRPr>
              </a:p>
              <a:p>
                <a:pPr marL="457200" lvl="1" indent="0">
                  <a:buNone/>
                </a:pPr>
                <a:endParaRPr lang="en-US" sz="2000" b="0" i="1" dirty="0" smtClean="0">
                  <a:latin typeface="Times New Roman" panose="02020603050405020304" pitchFamily="18" charset="0"/>
                  <a:cs typeface="Times New Roman" panose="02020603050405020304" pitchFamily="18" charset="0"/>
                </a:endParaRPr>
              </a:p>
              <a:p>
                <a:pPr marL="457200" lvl="1" indent="0">
                  <a:buNone/>
                </a:pPr>
                <a14:m>
                  <m:oMathPara xmlns:m="http://schemas.openxmlformats.org/officeDocument/2006/math">
                    <m:oMathParaPr>
                      <m:jc m:val="centerGroup"/>
                    </m:oMathParaPr>
                    <m:oMath xmlns:m="http://schemas.openxmlformats.org/officeDocument/2006/math">
                      <m:r>
                        <a:rPr lang="en-US" sz="2000" b="0" i="1" smtClean="0">
                          <a:latin typeface="Cambria Math"/>
                        </a:rPr>
                        <m:t>𝑆𝑁</m:t>
                      </m:r>
                      <m:sSub>
                        <m:sSubPr>
                          <m:ctrlPr>
                            <a:rPr lang="en-US" sz="2000" b="0" i="1" smtClean="0">
                              <a:latin typeface="Cambria Math" charset="0"/>
                            </a:rPr>
                          </m:ctrlPr>
                        </m:sSubPr>
                        <m:e>
                          <m:r>
                            <a:rPr lang="en-US" sz="2000" b="0" i="1" smtClean="0">
                              <a:latin typeface="Cambria Math"/>
                            </a:rPr>
                            <m:t>𝑅</m:t>
                          </m:r>
                        </m:e>
                        <m:sub>
                          <m:r>
                            <a:rPr lang="en-US" sz="2000" b="0" i="1" smtClean="0">
                              <a:latin typeface="Cambria Math"/>
                            </a:rPr>
                            <m:t>𝑒𝑓𝑓</m:t>
                          </m:r>
                        </m:sub>
                      </m:sSub>
                      <m:r>
                        <a:rPr lang="en-US" sz="2000" b="0" i="1" smtClean="0">
                          <a:latin typeface="Cambria Math"/>
                        </a:rPr>
                        <m:t>=</m:t>
                      </m:r>
                      <m:r>
                        <a:rPr lang="en-US" sz="2000" b="0" i="1" smtClean="0">
                          <a:latin typeface="Cambria Math"/>
                        </a:rPr>
                        <m:t>𝑆𝑁𝑅</m:t>
                      </m:r>
                      <m:r>
                        <a:rPr lang="en-US" sz="2000" b="0" i="1" smtClean="0">
                          <a:latin typeface="Cambria Math"/>
                        </a:rPr>
                        <m:t>+</m:t>
                      </m:r>
                      <m:sSub>
                        <m:sSubPr>
                          <m:ctrlPr>
                            <a:rPr lang="en-US" sz="2000" b="0" i="1" smtClean="0">
                              <a:latin typeface="Cambria Math" charset="0"/>
                            </a:rPr>
                          </m:ctrlPr>
                        </m:sSubPr>
                        <m:e>
                          <m:r>
                            <m:rPr>
                              <m:sty m:val="p"/>
                            </m:rPr>
                            <a:rPr lang="en-US" sz="2000" b="0" i="0" smtClean="0">
                              <a:latin typeface="Cambria Math"/>
                            </a:rPr>
                            <m:t>Δ</m:t>
                          </m:r>
                        </m:e>
                        <m:sub>
                          <m:r>
                            <a:rPr lang="en-US" sz="2000" b="0" i="1" smtClean="0">
                              <a:latin typeface="Cambria Math"/>
                            </a:rPr>
                            <m:t>𝑢</m:t>
                          </m:r>
                        </m:sub>
                      </m:sSub>
                      <m:r>
                        <a:rPr lang="en-US" sz="2000" b="0" i="1" smtClean="0">
                          <a:latin typeface="Cambria Math"/>
                        </a:rPr>
                        <m:t>, </m:t>
                      </m:r>
                      <m:r>
                        <a:rPr lang="en-US" sz="2000" b="0" i="1" smtClean="0">
                          <a:latin typeface="Cambria Math"/>
                        </a:rPr>
                        <m:t>𝑤h𝑒𝑛</m:t>
                      </m:r>
                      <m:r>
                        <a:rPr lang="en-US" sz="2000" b="0" i="1" smtClean="0">
                          <a:latin typeface="Cambria Math"/>
                        </a:rPr>
                        <m:t> </m:t>
                      </m:r>
                      <m:r>
                        <a:rPr lang="en-US" sz="2000" b="0" i="1" smtClean="0">
                          <a:latin typeface="Cambria Math"/>
                        </a:rPr>
                        <m:t>𝑝𝑎𝑐𝑘𝑒𝑡</m:t>
                      </m:r>
                      <m:r>
                        <a:rPr lang="en-US" sz="2000" b="0" i="1" smtClean="0">
                          <a:latin typeface="Cambria Math"/>
                        </a:rPr>
                        <m:t> </m:t>
                      </m:r>
                      <m:r>
                        <a:rPr lang="en-US" sz="2000" b="0" i="1" smtClean="0">
                          <a:latin typeface="Cambria Math"/>
                        </a:rPr>
                        <m:t>𝑖𝑠</m:t>
                      </m:r>
                      <m:r>
                        <a:rPr lang="en-US" sz="2000" b="0" i="1" smtClean="0">
                          <a:latin typeface="Cambria Math"/>
                        </a:rPr>
                        <m:t> </m:t>
                      </m:r>
                      <m:r>
                        <a:rPr lang="en-US" sz="2000" b="0" i="1" smtClean="0">
                          <a:latin typeface="Cambria Math"/>
                        </a:rPr>
                        <m:t>𝑖𝑛</m:t>
                      </m:r>
                      <m:r>
                        <a:rPr lang="en-US" sz="2000" b="0" i="1" smtClean="0">
                          <a:latin typeface="Cambria Math"/>
                        </a:rPr>
                        <m:t> </m:t>
                      </m:r>
                      <m:r>
                        <a:rPr lang="en-US" sz="2000" b="0" i="1" smtClean="0">
                          <a:latin typeface="Cambria Math"/>
                        </a:rPr>
                        <m:t>𝑠𝑢𝑐𝑐𝑒𝑠𝑠</m:t>
                      </m:r>
                      <m:r>
                        <a:rPr lang="en-US" sz="2000" i="1">
                          <a:latin typeface="Cambria Math"/>
                        </a:rPr>
                        <m:t>=</m:t>
                      </m:r>
                      <m:r>
                        <a:rPr lang="en-US" sz="2000" i="1">
                          <a:latin typeface="Cambria Math"/>
                        </a:rPr>
                        <m:t>𝑆𝑁𝑅</m:t>
                      </m:r>
                      <m:r>
                        <a:rPr lang="en-US" sz="2000" b="0" i="1" smtClean="0">
                          <a:latin typeface="Cambria Math"/>
                        </a:rPr>
                        <m:t>−</m:t>
                      </m:r>
                      <m:sSub>
                        <m:sSubPr>
                          <m:ctrlPr>
                            <a:rPr lang="en-US" sz="2000" i="1">
                              <a:latin typeface="Cambria Math" charset="0"/>
                            </a:rPr>
                          </m:ctrlPr>
                        </m:sSubPr>
                        <m:e>
                          <m:r>
                            <m:rPr>
                              <m:sty m:val="p"/>
                            </m:rPr>
                            <a:rPr lang="en-US" sz="2000">
                              <a:latin typeface="Cambria Math"/>
                            </a:rPr>
                            <m:t>Δ</m:t>
                          </m:r>
                        </m:e>
                        <m:sub>
                          <m:r>
                            <a:rPr lang="en-US" sz="2000" b="0" i="1" smtClean="0">
                              <a:latin typeface="Cambria Math"/>
                            </a:rPr>
                            <m:t>𝑑</m:t>
                          </m:r>
                        </m:sub>
                      </m:sSub>
                      <m:r>
                        <a:rPr lang="en-US" sz="2000" i="1">
                          <a:latin typeface="Cambria Math"/>
                        </a:rPr>
                        <m:t>, </m:t>
                      </m:r>
                      <m:r>
                        <a:rPr lang="en-US" sz="2000" i="1">
                          <a:latin typeface="Cambria Math"/>
                        </a:rPr>
                        <m:t>𝑤h𝑒𝑛</m:t>
                      </m:r>
                      <m:r>
                        <a:rPr lang="en-US" sz="2000" i="1">
                          <a:latin typeface="Cambria Math"/>
                        </a:rPr>
                        <m:t> </m:t>
                      </m:r>
                      <m:r>
                        <a:rPr lang="en-US" sz="2000" i="1">
                          <a:latin typeface="Cambria Math"/>
                        </a:rPr>
                        <m:t>𝑝𝑎𝑐𝑘𝑒𝑡</m:t>
                      </m:r>
                      <m:r>
                        <a:rPr lang="en-US" sz="2000" i="1">
                          <a:latin typeface="Cambria Math"/>
                        </a:rPr>
                        <m:t> </m:t>
                      </m:r>
                      <m:r>
                        <a:rPr lang="en-US" sz="2000" b="0" i="1" smtClean="0">
                          <a:latin typeface="Cambria Math"/>
                        </a:rPr>
                        <m:t>𝑓𝑎𝑖𝑙𝑠</m:t>
                      </m:r>
                    </m:oMath>
                  </m:oMathPara>
                </a14:m>
                <a:endParaRPr lang="en-US" sz="2000" b="0" dirty="0" smtClean="0">
                  <a:latin typeface="Times New Roman" panose="02020603050405020304" pitchFamily="18" charset="0"/>
                  <a:cs typeface="Times New Roman" panose="02020603050405020304" pitchFamily="18" charset="0"/>
                </a:endParaRPr>
              </a:p>
              <a:p>
                <a:pPr marL="457200" lvl="1" indent="0">
                  <a:buNone/>
                </a:pPr>
                <a:endParaRPr lang="en-US" sz="2000" b="0" dirty="0" smtClean="0">
                  <a:latin typeface="Times New Roman" panose="02020603050405020304" pitchFamily="18" charset="0"/>
                  <a:cs typeface="Times New Roman" panose="02020603050405020304" pitchFamily="18" charset="0"/>
                </a:endParaRPr>
              </a:p>
              <a:p>
                <a14:m>
                  <m:oMath xmlns:m="http://schemas.openxmlformats.org/officeDocument/2006/math">
                    <m:r>
                      <a:rPr lang="en-US" sz="2400" b="0" i="1" smtClean="0">
                        <a:latin typeface="Cambria Math"/>
                      </a:rPr>
                      <m:t>𝑆𝑁</m:t>
                    </m:r>
                    <m:sSub>
                      <m:sSubPr>
                        <m:ctrlPr>
                          <a:rPr lang="en-US" sz="2400" b="0" i="1" smtClean="0">
                            <a:latin typeface="Cambria Math" charset="0"/>
                          </a:rPr>
                        </m:ctrlPr>
                      </m:sSubPr>
                      <m:e>
                        <m:r>
                          <a:rPr lang="en-US" sz="2400" b="0" i="1" smtClean="0">
                            <a:latin typeface="Cambria Math"/>
                          </a:rPr>
                          <m:t>𝑅</m:t>
                        </m:r>
                      </m:e>
                      <m:sub>
                        <m:r>
                          <a:rPr lang="en-US" sz="2400" b="0" i="1" smtClean="0">
                            <a:latin typeface="Cambria Math"/>
                          </a:rPr>
                          <m:t>𝑒𝑓𝑓</m:t>
                        </m:r>
                      </m:sub>
                    </m:sSub>
                  </m:oMath>
                </a14:m>
                <a:r>
                  <a:rPr lang="en-US" sz="2400" b="0" dirty="0" smtClean="0">
                    <a:latin typeface="Times New Roman" panose="02020603050405020304" pitchFamily="18" charset="0"/>
                    <a:cs typeface="Times New Roman" panose="02020603050405020304" pitchFamily="18" charset="0"/>
                  </a:rPr>
                  <a:t> is used for choosing the rate based on the PER tables of the multiple data rates</a:t>
                </a:r>
              </a:p>
              <a:p>
                <a:pPr marL="457200" lvl="1" indent="0">
                  <a:buNone/>
                </a:pPr>
                <a:endParaRPr lang="en-US" sz="2000" dirty="0">
                  <a:latin typeface="Times New Roman" panose="02020603050405020304" pitchFamily="18" charset="0"/>
                  <a:cs typeface="Times New Roman" panose="02020603050405020304" pitchFamily="18" charset="0"/>
                </a:endParaRPr>
              </a:p>
            </p:txBody>
          </p:sp>
        </mc:Choice>
        <mc:Fallback xmlns="">
          <p:sp>
            <p:nvSpPr>
              <p:cNvPr id="13" name="Content Placeholder 2"/>
              <p:cNvSpPr>
                <a:spLocks noGrp="1" noRot="1" noChangeAspect="1" noMove="1" noResize="1" noEditPoints="1" noAdjustHandles="1" noChangeArrowheads="1" noChangeShapeType="1" noTextEdit="1"/>
              </p:cNvSpPr>
              <p:nvPr>
                <p:ph idx="1"/>
              </p:nvPr>
            </p:nvSpPr>
            <p:spPr>
              <a:xfrm>
                <a:off x="685800" y="1981200"/>
                <a:ext cx="7772400" cy="4191000"/>
              </a:xfrm>
              <a:blipFill rotWithShape="1">
                <a:blip r:embed="rId2"/>
                <a:stretch>
                  <a:fillRect l="-1176" t="-1163" b="-6541"/>
                </a:stretch>
              </a:blipFill>
            </p:spPr>
            <p:txBody>
              <a:bodyPr/>
              <a:lstStyle/>
              <a:p>
                <a:r>
                  <a:rPr lang="ko-KR" altLang="en-US">
                    <a:noFill/>
                  </a:rPr>
                  <a:t> </a:t>
                </a:r>
              </a:p>
            </p:txBody>
          </p:sp>
        </mc:Fallback>
      </mc:AlternateContent>
      <p:sp>
        <p:nvSpPr>
          <p:cNvPr id="14" name="Footer Placeholder 4"/>
          <p:cNvSpPr>
            <a:spLocks noGrp="1"/>
          </p:cNvSpPr>
          <p:nvPr>
            <p:ph type="ftr" sz="quarter" idx="11"/>
          </p:nvPr>
        </p:nvSpPr>
        <p:spPr>
          <a:xfrm>
            <a:off x="5486400" y="6475413"/>
            <a:ext cx="3124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smtClean="0">
                <a:latin typeface="Times New Roman" pitchFamily="18" charset="0"/>
              </a:rPr>
              <a:t>(Kiran </a:t>
            </a:r>
            <a:r>
              <a:rPr lang="en-US" altLang="en-US" sz="1200" dirty="0" err="1" smtClean="0">
                <a:latin typeface="Times New Roman" pitchFamily="18" charset="0"/>
              </a:rPr>
              <a:t>Bynam</a:t>
            </a:r>
            <a:r>
              <a:rPr lang="en-US" altLang="en-US" sz="1200" dirty="0" smtClean="0">
                <a:latin typeface="Times New Roman" pitchFamily="18" charset="0"/>
              </a:rPr>
              <a:t>, </a:t>
            </a:r>
            <a:r>
              <a:rPr lang="en-US" altLang="en-US" sz="1200" dirty="0" err="1" smtClean="0">
                <a:latin typeface="Times New Roman" pitchFamily="18" charset="0"/>
              </a:rPr>
              <a:t>Youngsoo</a:t>
            </a:r>
            <a:r>
              <a:rPr lang="en-US" altLang="en-US" sz="1200" dirty="0" smtClean="0">
                <a:latin typeface="Times New Roman" pitchFamily="18" charset="0"/>
              </a:rPr>
              <a:t> Kim </a:t>
            </a:r>
            <a:r>
              <a:rPr lang="en-US" altLang="en-US" sz="1200" i="1" dirty="0" smtClean="0">
                <a:latin typeface="Times New Roman" pitchFamily="18" charset="0"/>
              </a:rPr>
              <a:t>et.al.</a:t>
            </a:r>
            <a:r>
              <a:rPr lang="en-US" altLang="en-US" sz="1200" dirty="0" smtClean="0">
                <a:latin typeface="Times New Roman" pitchFamily="18" charset="0"/>
              </a:rPr>
              <a:t>, Samsung)</a:t>
            </a:r>
          </a:p>
        </p:txBody>
      </p:sp>
    </p:spTree>
    <p:extLst>
      <p:ext uri="{BB962C8B-B14F-4D97-AF65-F5344CB8AC3E}">
        <p14:creationId xmlns:p14="http://schemas.microsoft.com/office/powerpoint/2010/main" val="22556392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 algorithm: OPNET Simulation </a:t>
            </a:r>
            <a:endParaRPr lang="en-US" dirty="0"/>
          </a:p>
        </p:txBody>
      </p:sp>
      <p:sp>
        <p:nvSpPr>
          <p:cNvPr id="3" name="Content Placeholder 2"/>
          <p:cNvSpPr>
            <a:spLocks noGrp="1"/>
          </p:cNvSpPr>
          <p:nvPr>
            <p:ph idx="1"/>
          </p:nvPr>
        </p:nvSpPr>
        <p:spPr>
          <a:xfrm>
            <a:off x="685800" y="1676400"/>
            <a:ext cx="7772400" cy="4038600"/>
          </a:xfrm>
        </p:spPr>
        <p:txBody>
          <a:bodyPr/>
          <a:lstStyle/>
          <a:p>
            <a:r>
              <a:rPr lang="en-US" sz="2400" dirty="0" smtClean="0">
                <a:latin typeface="Times New Roman" panose="02020603050405020304" pitchFamily="18" charset="0"/>
                <a:cs typeface="Times New Roman" panose="02020603050405020304" pitchFamily="18" charset="0"/>
              </a:rPr>
              <a:t>Simulation Assumptions</a:t>
            </a:r>
          </a:p>
          <a:p>
            <a:pPr lvl="1"/>
            <a:r>
              <a:rPr lang="en-US" sz="1800" dirty="0" smtClean="0">
                <a:latin typeface="Times New Roman" panose="02020603050405020304" pitchFamily="18" charset="0"/>
                <a:cs typeface="Times New Roman" panose="02020603050405020304" pitchFamily="18" charset="0"/>
              </a:rPr>
              <a:t>TX Power for 15.4 OQPSK is 10 </a:t>
            </a:r>
            <a:r>
              <a:rPr lang="en-US" sz="1800" dirty="0" err="1" smtClean="0">
                <a:latin typeface="Times New Roman" panose="02020603050405020304" pitchFamily="18" charset="0"/>
                <a:cs typeface="Times New Roman" panose="02020603050405020304" pitchFamily="18" charset="0"/>
              </a:rPr>
              <a:t>mW</a:t>
            </a:r>
            <a:endParaRPr lang="en-US" sz="1800" dirty="0" smtClean="0">
              <a:latin typeface="Times New Roman" panose="02020603050405020304" pitchFamily="18" charset="0"/>
              <a:cs typeface="Times New Roman" panose="02020603050405020304" pitchFamily="18" charset="0"/>
            </a:endParaRPr>
          </a:p>
          <a:p>
            <a:pPr lvl="1"/>
            <a:r>
              <a:rPr lang="en-US" sz="1800" dirty="0" smtClean="0">
                <a:latin typeface="Times New Roman" panose="02020603050405020304" pitchFamily="18" charset="0"/>
                <a:cs typeface="Times New Roman" panose="02020603050405020304" pitchFamily="18" charset="0"/>
              </a:rPr>
              <a:t>RX Power for 15.4 OQPSK is 20 </a:t>
            </a:r>
            <a:r>
              <a:rPr lang="en-US" sz="1800" dirty="0" err="1" smtClean="0">
                <a:latin typeface="Times New Roman" panose="02020603050405020304" pitchFamily="18" charset="0"/>
                <a:cs typeface="Times New Roman" panose="02020603050405020304" pitchFamily="18" charset="0"/>
              </a:rPr>
              <a:t>mW</a:t>
            </a:r>
            <a:endParaRPr lang="en-US" sz="1800" dirty="0" smtClean="0">
              <a:latin typeface="Times New Roman" panose="02020603050405020304" pitchFamily="18" charset="0"/>
              <a:cs typeface="Times New Roman" panose="02020603050405020304" pitchFamily="18" charset="0"/>
            </a:endParaRPr>
          </a:p>
          <a:p>
            <a:pPr lvl="1"/>
            <a:r>
              <a:rPr lang="en-US" sz="1800" dirty="0" smtClean="0">
                <a:latin typeface="Times New Roman" panose="02020603050405020304" pitchFamily="18" charset="0"/>
                <a:cs typeface="Times New Roman" panose="02020603050405020304" pitchFamily="18" charset="0"/>
              </a:rPr>
              <a:t>TX </a:t>
            </a:r>
            <a:r>
              <a:rPr lang="en-US" sz="1800" dirty="0">
                <a:latin typeface="Times New Roman" panose="02020603050405020304" pitchFamily="18" charset="0"/>
                <a:cs typeface="Times New Roman" panose="02020603050405020304" pitchFamily="18" charset="0"/>
              </a:rPr>
              <a:t>Power for </a:t>
            </a:r>
            <a:r>
              <a:rPr lang="en-US" sz="1800" dirty="0" smtClean="0">
                <a:latin typeface="Times New Roman" panose="02020603050405020304" pitchFamily="18" charset="0"/>
                <a:cs typeface="Times New Roman" panose="02020603050405020304" pitchFamily="18" charset="0"/>
              </a:rPr>
              <a:t>15.4q TASK is 10 </a:t>
            </a:r>
            <a:r>
              <a:rPr lang="en-US" sz="1800" dirty="0" err="1" smtClean="0">
                <a:latin typeface="Times New Roman" panose="02020603050405020304" pitchFamily="18" charset="0"/>
                <a:cs typeface="Times New Roman" panose="02020603050405020304" pitchFamily="18" charset="0"/>
              </a:rPr>
              <a:t>mW</a:t>
            </a:r>
            <a:r>
              <a:rPr lang="en-US" sz="1800" dirty="0" smtClean="0">
                <a:latin typeface="Times New Roman" panose="02020603050405020304" pitchFamily="18" charset="0"/>
                <a:cs typeface="Times New Roman" panose="02020603050405020304" pitchFamily="18" charset="0"/>
              </a:rPr>
              <a:t> </a:t>
            </a:r>
          </a:p>
          <a:p>
            <a:pPr lvl="1"/>
            <a:r>
              <a:rPr lang="en-US" sz="1800" dirty="0" smtClean="0">
                <a:latin typeface="Times New Roman" panose="02020603050405020304" pitchFamily="18" charset="0"/>
                <a:cs typeface="Times New Roman" panose="02020603050405020304" pitchFamily="18" charset="0"/>
              </a:rPr>
              <a:t>RX </a:t>
            </a:r>
            <a:r>
              <a:rPr lang="en-US" sz="1800" dirty="0">
                <a:latin typeface="Times New Roman" panose="02020603050405020304" pitchFamily="18" charset="0"/>
                <a:cs typeface="Times New Roman" panose="02020603050405020304" pitchFamily="18" charset="0"/>
              </a:rPr>
              <a:t>Power for 15.4q </a:t>
            </a:r>
            <a:r>
              <a:rPr lang="en-US" sz="1800" dirty="0" smtClean="0">
                <a:latin typeface="Times New Roman" panose="02020603050405020304" pitchFamily="18" charset="0"/>
                <a:cs typeface="Times New Roman" panose="02020603050405020304" pitchFamily="18" charset="0"/>
              </a:rPr>
              <a:t>TASK is 5 </a:t>
            </a:r>
            <a:r>
              <a:rPr lang="en-US" sz="1800" dirty="0" err="1" smtClean="0">
                <a:latin typeface="Times New Roman" panose="02020603050405020304" pitchFamily="18" charset="0"/>
                <a:cs typeface="Times New Roman" panose="02020603050405020304" pitchFamily="18" charset="0"/>
              </a:rPr>
              <a:t>mW</a:t>
            </a:r>
            <a:endParaRPr lang="en-US" sz="1800" dirty="0" smtClean="0">
              <a:latin typeface="Times New Roman" panose="02020603050405020304" pitchFamily="18" charset="0"/>
              <a:cs typeface="Times New Roman" panose="02020603050405020304" pitchFamily="18" charset="0"/>
            </a:endParaRPr>
          </a:p>
          <a:p>
            <a:pPr lvl="1"/>
            <a:r>
              <a:rPr lang="en-US" sz="1800" dirty="0" smtClean="0">
                <a:latin typeface="Times New Roman" panose="02020603050405020304" pitchFamily="18" charset="0"/>
                <a:cs typeface="Times New Roman" panose="02020603050405020304" pitchFamily="18" charset="0"/>
              </a:rPr>
              <a:t>EIRP for all sensors is </a:t>
            </a:r>
            <a:r>
              <a:rPr lang="en-US" altLang="ko-KR" sz="1800" dirty="0">
                <a:latin typeface="Times New Roman" panose="02020603050405020304" pitchFamily="18" charset="0"/>
                <a:cs typeface="Times New Roman" panose="02020603050405020304" pitchFamily="18" charset="0"/>
              </a:rPr>
              <a:t>-10 </a:t>
            </a:r>
            <a:r>
              <a:rPr lang="en-US" altLang="ko-KR" sz="1800" dirty="0" err="1" smtClean="0">
                <a:latin typeface="Times New Roman" panose="02020603050405020304" pitchFamily="18" charset="0"/>
                <a:cs typeface="Times New Roman" panose="02020603050405020304" pitchFamily="18" charset="0"/>
              </a:rPr>
              <a:t>dBm</a:t>
            </a:r>
            <a:endParaRPr lang="en-US" sz="1800" dirty="0" smtClean="0">
              <a:latin typeface="Times New Roman" panose="02020603050405020304" pitchFamily="18" charset="0"/>
              <a:cs typeface="Times New Roman" panose="02020603050405020304" pitchFamily="18" charset="0"/>
            </a:endParaRPr>
          </a:p>
          <a:p>
            <a:pPr lvl="1"/>
            <a:r>
              <a:rPr lang="en-US" sz="1800" dirty="0" smtClean="0">
                <a:latin typeface="Times New Roman" panose="02020603050405020304" pitchFamily="18" charset="0"/>
                <a:cs typeface="Times New Roman" panose="02020603050405020304" pitchFamily="18" charset="0"/>
              </a:rPr>
              <a:t>EIRP of coordinator is 0 </a:t>
            </a:r>
            <a:r>
              <a:rPr lang="en-US" sz="1800" dirty="0" err="1" smtClean="0">
                <a:latin typeface="Times New Roman" panose="02020603050405020304" pitchFamily="18" charset="0"/>
                <a:cs typeface="Times New Roman" panose="02020603050405020304" pitchFamily="18" charset="0"/>
              </a:rPr>
              <a:t>dBm</a:t>
            </a:r>
            <a:endParaRPr lang="en-US" sz="1800" dirty="0" smtClean="0">
              <a:latin typeface="Times New Roman" panose="02020603050405020304" pitchFamily="18" charset="0"/>
              <a:cs typeface="Times New Roman" panose="02020603050405020304" pitchFamily="18" charset="0"/>
            </a:endParaRPr>
          </a:p>
          <a:p>
            <a:pPr lvl="1"/>
            <a:r>
              <a:rPr lang="en-US" sz="1800" dirty="0" smtClean="0">
                <a:latin typeface="Times New Roman" panose="02020603050405020304" pitchFamily="18" charset="0"/>
                <a:cs typeface="Times New Roman" panose="02020603050405020304" pitchFamily="18" charset="0"/>
              </a:rPr>
              <a:t>Single tap, Pedestrian channel at 3 </a:t>
            </a:r>
            <a:r>
              <a:rPr lang="en-US" sz="1800" dirty="0" err="1" smtClean="0">
                <a:latin typeface="Times New Roman" panose="02020603050405020304" pitchFamily="18" charset="0"/>
                <a:cs typeface="Times New Roman" panose="02020603050405020304" pitchFamily="18" charset="0"/>
              </a:rPr>
              <a:t>kmph</a:t>
            </a:r>
            <a:r>
              <a:rPr lang="en-US" sz="1800" dirty="0" smtClean="0">
                <a:latin typeface="Times New Roman" panose="02020603050405020304" pitchFamily="18" charset="0"/>
                <a:cs typeface="Times New Roman" panose="02020603050405020304" pitchFamily="18" charset="0"/>
              </a:rPr>
              <a:t> is observed.</a:t>
            </a:r>
          </a:p>
          <a:p>
            <a:pPr lvl="1"/>
            <a:r>
              <a:rPr lang="en-US" sz="1800" dirty="0" smtClean="0">
                <a:latin typeface="Times New Roman" panose="02020603050405020304" pitchFamily="18" charset="0"/>
                <a:cs typeface="Times New Roman" panose="02020603050405020304" pitchFamily="18" charset="0"/>
              </a:rPr>
              <a:t>Various packet sizes from 30 to 120 bytes considered</a:t>
            </a:r>
          </a:p>
          <a:p>
            <a:pPr lvl="1"/>
            <a:r>
              <a:rPr lang="en-US" sz="1800" dirty="0" smtClean="0">
                <a:latin typeface="Times New Roman" panose="02020603050405020304" pitchFamily="18" charset="0"/>
                <a:cs typeface="Times New Roman" panose="02020603050405020304" pitchFamily="18" charset="0"/>
              </a:rPr>
              <a:t>Number of nodes in network varied between 1 , 4 and 8 for CAP mode</a:t>
            </a:r>
          </a:p>
          <a:p>
            <a:pPr lvl="1"/>
            <a:r>
              <a:rPr lang="en-US" sz="1800" dirty="0" smtClean="0">
                <a:latin typeface="Times New Roman" panose="02020603050405020304" pitchFamily="18" charset="0"/>
                <a:cs typeface="Times New Roman" panose="02020603050405020304" pitchFamily="18" charset="0"/>
              </a:rPr>
              <a:t>Simulation done for BO-4 and SO-4</a:t>
            </a:r>
          </a:p>
          <a:p>
            <a:pPr lvl="1"/>
            <a:endParaRPr lang="en-US" sz="1800" dirty="0">
              <a:latin typeface="Times New Roman" panose="02020603050405020304" pitchFamily="18" charset="0"/>
              <a:cs typeface="Times New Roman" panose="02020603050405020304" pitchFamily="18" charset="0"/>
            </a:endParaRPr>
          </a:p>
          <a:p>
            <a:pPr lvl="1"/>
            <a:endParaRPr lang="en-US" sz="1600" dirty="0">
              <a:latin typeface="Times New Roman" panose="02020603050405020304" pitchFamily="18" charset="0"/>
              <a:cs typeface="Times New Roman" panose="02020603050405020304" pitchFamily="18" charset="0"/>
            </a:endParaRPr>
          </a:p>
        </p:txBody>
      </p:sp>
      <p:sp>
        <p:nvSpPr>
          <p:cNvPr id="7" name="Date Placeholder 3"/>
          <p:cNvSpPr>
            <a:spLocks noGrp="1"/>
          </p:cNvSpPr>
          <p:nvPr>
            <p:ph type="dt" sz="quarter" idx="10"/>
          </p:nvPr>
        </p:nvSpPr>
        <p:spPr>
          <a:xfrm>
            <a:off x="685800" y="377825"/>
            <a:ext cx="160020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400" dirty="0" smtClean="0">
                <a:latin typeface="Times New Roman" pitchFamily="18" charset="0"/>
              </a:rPr>
              <a:t>May 2015</a:t>
            </a:r>
          </a:p>
        </p:txBody>
      </p:sp>
      <p:sp>
        <p:nvSpPr>
          <p:cNvPr id="9" name="Slide Number Placeholder 3"/>
          <p:cNvSpPr>
            <a:spLocks noGrp="1"/>
          </p:cNvSpPr>
          <p:nvPr>
            <p:ph type="sldNum" sz="quarter" idx="12"/>
          </p:nvPr>
        </p:nvSpPr>
        <p:spPr>
          <a:xfrm>
            <a:off x="4344988"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a:latin typeface="Times New Roman" pitchFamily="18" charset="0"/>
              </a:rPr>
              <a:t>Slide </a:t>
            </a:r>
            <a:fld id="{3089E93B-7258-4CC0-854C-EFEEBF5C865F}" type="slidenum">
              <a:rPr lang="en-US" altLang="en-US" sz="1200">
                <a:latin typeface="Times New Roman" pitchFamily="18" charset="0"/>
              </a:rPr>
              <a:pPr>
                <a:spcBef>
                  <a:spcPct val="0"/>
                </a:spcBef>
                <a:buFontTx/>
                <a:buNone/>
              </a:pPr>
              <a:t>35</a:t>
            </a:fld>
            <a:endParaRPr lang="en-US" altLang="en-US" sz="1200" dirty="0">
              <a:latin typeface="Times New Roman" pitchFamily="18" charset="0"/>
            </a:endParaRPr>
          </a:p>
        </p:txBody>
      </p:sp>
      <p:sp>
        <p:nvSpPr>
          <p:cNvPr id="10" name="Footer Placeholder 4"/>
          <p:cNvSpPr>
            <a:spLocks noGrp="1"/>
          </p:cNvSpPr>
          <p:nvPr>
            <p:ph type="ftr" sz="quarter" idx="11"/>
          </p:nvPr>
        </p:nvSpPr>
        <p:spPr>
          <a:xfrm>
            <a:off x="5486400" y="6475413"/>
            <a:ext cx="3124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smtClean="0">
                <a:latin typeface="Times New Roman" pitchFamily="18" charset="0"/>
              </a:rPr>
              <a:t>(Kiran </a:t>
            </a:r>
            <a:r>
              <a:rPr lang="en-US" altLang="en-US" sz="1200" dirty="0" err="1" smtClean="0">
                <a:latin typeface="Times New Roman" pitchFamily="18" charset="0"/>
              </a:rPr>
              <a:t>Bynam</a:t>
            </a:r>
            <a:r>
              <a:rPr lang="en-US" altLang="en-US" sz="1200" dirty="0" smtClean="0">
                <a:latin typeface="Times New Roman" pitchFamily="18" charset="0"/>
              </a:rPr>
              <a:t>, </a:t>
            </a:r>
            <a:r>
              <a:rPr lang="en-US" altLang="en-US" sz="1200" dirty="0" err="1" smtClean="0">
                <a:latin typeface="Times New Roman" pitchFamily="18" charset="0"/>
              </a:rPr>
              <a:t>Youngsoo</a:t>
            </a:r>
            <a:r>
              <a:rPr lang="en-US" altLang="en-US" sz="1200" dirty="0" smtClean="0">
                <a:latin typeface="Times New Roman" pitchFamily="18" charset="0"/>
              </a:rPr>
              <a:t> Kim </a:t>
            </a:r>
            <a:r>
              <a:rPr lang="en-US" altLang="en-US" sz="1200" i="1" dirty="0" smtClean="0">
                <a:latin typeface="Times New Roman" pitchFamily="18" charset="0"/>
              </a:rPr>
              <a:t>et.al.</a:t>
            </a:r>
            <a:r>
              <a:rPr lang="en-US" altLang="en-US" sz="1200" dirty="0" smtClean="0">
                <a:latin typeface="Times New Roman" pitchFamily="18" charset="0"/>
              </a:rPr>
              <a:t>, Samsung)</a:t>
            </a:r>
          </a:p>
        </p:txBody>
      </p:sp>
    </p:spTree>
    <p:extLst>
      <p:ext uri="{BB962C8B-B14F-4D97-AF65-F5344CB8AC3E}">
        <p14:creationId xmlns:p14="http://schemas.microsoft.com/office/powerpoint/2010/main" val="8566799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838200"/>
          </a:xfrm>
        </p:spPr>
        <p:txBody>
          <a:bodyPr/>
          <a:lstStyle/>
          <a:p>
            <a:r>
              <a:rPr lang="en-US" dirty="0" smtClean="0">
                <a:latin typeface="Times New Roman" panose="02020603050405020304" pitchFamily="18" charset="0"/>
                <a:cs typeface="Times New Roman" panose="02020603050405020304" pitchFamily="18" charset="0"/>
              </a:rPr>
              <a:t>Results of RA algorithm for GTS</a:t>
            </a:r>
            <a:endParaRPr lang="en-US" dirty="0">
              <a:latin typeface="Times New Roman" panose="02020603050405020304" pitchFamily="18" charset="0"/>
              <a:cs typeface="Times New Roman" panose="02020603050405020304" pitchFamily="18" charset="0"/>
            </a:endParaRPr>
          </a:p>
        </p:txBody>
      </p:sp>
      <p:graphicFrame>
        <p:nvGraphicFramePr>
          <p:cNvPr id="9" name="Chart 8"/>
          <p:cNvGraphicFramePr>
            <a:graphicFrameLocks/>
          </p:cNvGraphicFramePr>
          <p:nvPr>
            <p:extLst>
              <p:ext uri="{D42A27DB-BD31-4B8C-83A1-F6EECF244321}">
                <p14:modId xmlns:p14="http://schemas.microsoft.com/office/powerpoint/2010/main" val="1074681576"/>
              </p:ext>
            </p:extLst>
          </p:nvPr>
        </p:nvGraphicFramePr>
        <p:xfrm>
          <a:off x="4876800" y="1828800"/>
          <a:ext cx="39624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ext uri="{D42A27DB-BD31-4B8C-83A1-F6EECF244321}">
                <p14:modId xmlns:p14="http://schemas.microsoft.com/office/powerpoint/2010/main" val="2786593048"/>
              </p:ext>
            </p:extLst>
          </p:nvPr>
        </p:nvGraphicFramePr>
        <p:xfrm>
          <a:off x="609600" y="1828800"/>
          <a:ext cx="40386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Content Placeholder 2"/>
          <p:cNvSpPr>
            <a:spLocks noGrp="1"/>
          </p:cNvSpPr>
          <p:nvPr>
            <p:ph idx="1"/>
          </p:nvPr>
        </p:nvSpPr>
        <p:spPr>
          <a:xfrm>
            <a:off x="762000" y="4572000"/>
            <a:ext cx="7772400" cy="1905000"/>
          </a:xfrm>
        </p:spPr>
        <p:txBody>
          <a:bodyPr/>
          <a:lstStyle/>
          <a:p>
            <a:r>
              <a:rPr lang="en-US" sz="2000" dirty="0" smtClean="0">
                <a:latin typeface="Times New Roman" panose="02020603050405020304" pitchFamily="18" charset="0"/>
                <a:cs typeface="Times New Roman" panose="02020603050405020304" pitchFamily="18" charset="0"/>
              </a:rPr>
              <a:t>Receiver Energy comprises mainly of Beacon and ACK components.</a:t>
            </a:r>
          </a:p>
          <a:p>
            <a:r>
              <a:rPr lang="en-US" sz="2000" dirty="0" smtClean="0">
                <a:latin typeface="Times New Roman" panose="02020603050405020304" pitchFamily="18" charset="0"/>
                <a:cs typeface="Times New Roman" panose="02020603050405020304" pitchFamily="18" charset="0"/>
              </a:rPr>
              <a:t>Transmitter Energy comprises of actual transmitted packets.</a:t>
            </a:r>
          </a:p>
          <a:p>
            <a:r>
              <a:rPr lang="en-US" sz="2000" dirty="0" smtClean="0">
                <a:latin typeface="Times New Roman" panose="02020603050405020304" pitchFamily="18" charset="0"/>
                <a:cs typeface="Times New Roman" panose="02020603050405020304" pitchFamily="18" charset="0"/>
              </a:rPr>
              <a:t>Gain in TX energy is mainly due to use of Rate adaptation and RX Energy is mainly due to ULP front end (SRR).</a:t>
            </a:r>
            <a:endParaRPr lang="en-US" sz="1600" dirty="0">
              <a:latin typeface="Times New Roman" panose="02020603050405020304" pitchFamily="18" charset="0"/>
              <a:cs typeface="Times New Roman" panose="02020603050405020304" pitchFamily="18" charset="0"/>
            </a:endParaRPr>
          </a:p>
          <a:p>
            <a:pPr lvl="1"/>
            <a:endParaRPr lang="en-US" sz="1400" dirty="0">
              <a:latin typeface="Times New Roman" panose="02020603050405020304" pitchFamily="18" charset="0"/>
              <a:cs typeface="Times New Roman" panose="02020603050405020304" pitchFamily="18" charset="0"/>
            </a:endParaRPr>
          </a:p>
        </p:txBody>
      </p:sp>
      <p:sp>
        <p:nvSpPr>
          <p:cNvPr id="13" name="Date Placeholder 3"/>
          <p:cNvSpPr>
            <a:spLocks noGrp="1"/>
          </p:cNvSpPr>
          <p:nvPr>
            <p:ph type="dt" sz="quarter" idx="10"/>
          </p:nvPr>
        </p:nvSpPr>
        <p:spPr>
          <a:xfrm>
            <a:off x="685800" y="377825"/>
            <a:ext cx="160020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400" dirty="0" smtClean="0">
                <a:latin typeface="Times New Roman" panose="02020603050405020304" pitchFamily="18" charset="0"/>
                <a:cs typeface="Times New Roman" panose="02020603050405020304" pitchFamily="18" charset="0"/>
              </a:rPr>
              <a:t>May 2015</a:t>
            </a:r>
          </a:p>
        </p:txBody>
      </p:sp>
      <p:sp>
        <p:nvSpPr>
          <p:cNvPr id="15" name="Slide Number Placeholder 3"/>
          <p:cNvSpPr>
            <a:spLocks noGrp="1"/>
          </p:cNvSpPr>
          <p:nvPr>
            <p:ph type="sldNum" sz="quarter" idx="12"/>
          </p:nvPr>
        </p:nvSpPr>
        <p:spPr>
          <a:xfrm>
            <a:off x="4355223" y="6475413"/>
            <a:ext cx="509755"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a:latin typeface="Times New Roman" panose="02020603050405020304" pitchFamily="18" charset="0"/>
                <a:cs typeface="Times New Roman" panose="02020603050405020304" pitchFamily="18" charset="0"/>
              </a:rPr>
              <a:t>Slide </a:t>
            </a:r>
            <a:fld id="{3089E93B-7258-4CC0-854C-EFEEBF5C865F}" type="slidenum">
              <a:rPr lang="en-US" altLang="en-US" sz="1200">
                <a:latin typeface="Times New Roman" pitchFamily="18" charset="0"/>
                <a:cs typeface="Times New Roman" panose="02020603050405020304" pitchFamily="18" charset="0"/>
              </a:rPr>
              <a:pPr>
                <a:spcBef>
                  <a:spcPct val="0"/>
                </a:spcBef>
                <a:buFontTx/>
                <a:buNone/>
              </a:pPr>
              <a:t>36</a:t>
            </a:fld>
            <a:endParaRPr lang="en-US" altLang="en-US" sz="1200" dirty="0">
              <a:latin typeface="Times New Roman" pitchFamily="18" charset="0"/>
              <a:cs typeface="Times New Roman" panose="02020603050405020304" pitchFamily="18" charset="0"/>
            </a:endParaRPr>
          </a:p>
        </p:txBody>
      </p:sp>
      <p:sp>
        <p:nvSpPr>
          <p:cNvPr id="16" name="TextBox 15"/>
          <p:cNvSpPr txBox="1"/>
          <p:nvPr/>
        </p:nvSpPr>
        <p:spPr>
          <a:xfrm>
            <a:off x="594173" y="1762125"/>
            <a:ext cx="577402" cy="461665"/>
          </a:xfrm>
          <a:prstGeom prst="rect">
            <a:avLst/>
          </a:prstGeom>
          <a:noFill/>
        </p:spPr>
        <p:txBody>
          <a:bodyPr wrap="none" rtlCol="0">
            <a:spAutoFit/>
          </a:bodyPr>
          <a:lstStyle/>
          <a:p>
            <a:r>
              <a:rPr lang="en-US" altLang="ko-KR" dirty="0" smtClean="0">
                <a:cs typeface="Times New Roman" panose="02020603050405020304" pitchFamily="18" charset="0"/>
              </a:rPr>
              <a:t>Power</a:t>
            </a:r>
          </a:p>
          <a:p>
            <a:r>
              <a:rPr lang="en-US" altLang="ko-KR" dirty="0" smtClean="0">
                <a:cs typeface="Times New Roman" panose="02020603050405020304" pitchFamily="18" charset="0"/>
              </a:rPr>
              <a:t>[watt]</a:t>
            </a:r>
            <a:endParaRPr lang="ko-KR" altLang="en-US" dirty="0">
              <a:cs typeface="Times New Roman" panose="02020603050405020304" pitchFamily="18" charset="0"/>
            </a:endParaRPr>
          </a:p>
        </p:txBody>
      </p:sp>
      <p:sp>
        <p:nvSpPr>
          <p:cNvPr id="17" name="TextBox 16"/>
          <p:cNvSpPr txBox="1"/>
          <p:nvPr/>
        </p:nvSpPr>
        <p:spPr>
          <a:xfrm>
            <a:off x="4876800" y="1762125"/>
            <a:ext cx="577402" cy="461665"/>
          </a:xfrm>
          <a:prstGeom prst="rect">
            <a:avLst/>
          </a:prstGeom>
          <a:noFill/>
        </p:spPr>
        <p:txBody>
          <a:bodyPr wrap="none" rtlCol="0">
            <a:spAutoFit/>
          </a:bodyPr>
          <a:lstStyle/>
          <a:p>
            <a:r>
              <a:rPr lang="en-US" altLang="ko-KR" dirty="0" smtClean="0">
                <a:cs typeface="Times New Roman" panose="02020603050405020304" pitchFamily="18" charset="0"/>
              </a:rPr>
              <a:t>Power</a:t>
            </a:r>
          </a:p>
          <a:p>
            <a:r>
              <a:rPr lang="en-US" altLang="ko-KR" dirty="0" smtClean="0">
                <a:cs typeface="Times New Roman" panose="02020603050405020304" pitchFamily="18" charset="0"/>
              </a:rPr>
              <a:t>[watt]</a:t>
            </a:r>
            <a:endParaRPr lang="ko-KR" altLang="en-US" dirty="0">
              <a:cs typeface="Times New Roman" panose="02020603050405020304" pitchFamily="18" charset="0"/>
            </a:endParaRPr>
          </a:p>
        </p:txBody>
      </p:sp>
      <p:sp>
        <p:nvSpPr>
          <p:cNvPr id="12" name="Footer Placeholder 4"/>
          <p:cNvSpPr>
            <a:spLocks noGrp="1"/>
          </p:cNvSpPr>
          <p:nvPr>
            <p:ph type="ftr" sz="quarter" idx="11"/>
          </p:nvPr>
        </p:nvSpPr>
        <p:spPr>
          <a:xfrm>
            <a:off x="5486400" y="6475413"/>
            <a:ext cx="3124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smtClean="0">
                <a:latin typeface="Times New Roman" pitchFamily="18" charset="0"/>
              </a:rPr>
              <a:t>(Kiran </a:t>
            </a:r>
            <a:r>
              <a:rPr lang="en-US" altLang="en-US" sz="1200" dirty="0" err="1" smtClean="0">
                <a:latin typeface="Times New Roman" pitchFamily="18" charset="0"/>
              </a:rPr>
              <a:t>Bynam</a:t>
            </a:r>
            <a:r>
              <a:rPr lang="en-US" altLang="en-US" sz="1200" dirty="0" smtClean="0">
                <a:latin typeface="Times New Roman" pitchFamily="18" charset="0"/>
              </a:rPr>
              <a:t>, </a:t>
            </a:r>
            <a:r>
              <a:rPr lang="en-US" altLang="en-US" sz="1200" dirty="0" err="1" smtClean="0">
                <a:latin typeface="Times New Roman" pitchFamily="18" charset="0"/>
              </a:rPr>
              <a:t>Youngsoo</a:t>
            </a:r>
            <a:r>
              <a:rPr lang="en-US" altLang="en-US" sz="1200" dirty="0" smtClean="0">
                <a:latin typeface="Times New Roman" pitchFamily="18" charset="0"/>
              </a:rPr>
              <a:t> Kim </a:t>
            </a:r>
            <a:r>
              <a:rPr lang="en-US" altLang="en-US" sz="1200" i="1" dirty="0" smtClean="0">
                <a:latin typeface="Times New Roman" pitchFamily="18" charset="0"/>
              </a:rPr>
              <a:t>et.al.</a:t>
            </a:r>
            <a:r>
              <a:rPr lang="en-US" altLang="en-US" sz="1200" dirty="0" smtClean="0">
                <a:latin typeface="Times New Roman" pitchFamily="18" charset="0"/>
              </a:rPr>
              <a:t>, Samsung)</a:t>
            </a:r>
          </a:p>
        </p:txBody>
      </p:sp>
    </p:spTree>
    <p:extLst>
      <p:ext uri="{BB962C8B-B14F-4D97-AF65-F5344CB8AC3E}">
        <p14:creationId xmlns:p14="http://schemas.microsoft.com/office/powerpoint/2010/main" val="42737520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85800"/>
          </a:xfrm>
        </p:spPr>
        <p:txBody>
          <a:bodyPr/>
          <a:lstStyle/>
          <a:p>
            <a:r>
              <a:rPr lang="en-US" dirty="0">
                <a:latin typeface="Times New Roman" panose="02020603050405020304" pitchFamily="18" charset="0"/>
                <a:cs typeface="Times New Roman" panose="02020603050405020304" pitchFamily="18" charset="0"/>
              </a:rPr>
              <a:t>Results of RA algorithm for </a:t>
            </a:r>
            <a:r>
              <a:rPr lang="en-US" dirty="0" smtClean="0">
                <a:latin typeface="Times New Roman" panose="02020603050405020304" pitchFamily="18" charset="0"/>
                <a:cs typeface="Times New Roman" panose="02020603050405020304" pitchFamily="18" charset="0"/>
              </a:rPr>
              <a:t>CAP</a:t>
            </a:r>
            <a:endParaRPr lang="en-US" dirty="0">
              <a:latin typeface="Times New Roman" panose="02020603050405020304" pitchFamily="18" charset="0"/>
              <a:cs typeface="Times New Roman" panose="02020603050405020304" pitchFamily="18" charset="0"/>
            </a:endParaRPr>
          </a:p>
        </p:txBody>
      </p:sp>
      <p:graphicFrame>
        <p:nvGraphicFramePr>
          <p:cNvPr id="7" name="Chart 6"/>
          <p:cNvGraphicFramePr>
            <a:graphicFrameLocks/>
          </p:cNvGraphicFramePr>
          <p:nvPr>
            <p:extLst>
              <p:ext uri="{D42A27DB-BD31-4B8C-83A1-F6EECF244321}">
                <p14:modId xmlns:p14="http://schemas.microsoft.com/office/powerpoint/2010/main" val="1541529699"/>
              </p:ext>
            </p:extLst>
          </p:nvPr>
        </p:nvGraphicFramePr>
        <p:xfrm>
          <a:off x="533400" y="1524000"/>
          <a:ext cx="3962400" cy="2514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2339302358"/>
              </p:ext>
            </p:extLst>
          </p:nvPr>
        </p:nvGraphicFramePr>
        <p:xfrm>
          <a:off x="4800600" y="1524000"/>
          <a:ext cx="4114800" cy="2438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3289753623"/>
              </p:ext>
            </p:extLst>
          </p:nvPr>
        </p:nvGraphicFramePr>
        <p:xfrm>
          <a:off x="685800" y="4038600"/>
          <a:ext cx="3657600" cy="2286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5410200" y="4343400"/>
            <a:ext cx="3429000" cy="1692771"/>
          </a:xfrm>
          <a:prstGeom prst="rect">
            <a:avLst/>
          </a:prstGeom>
          <a:noFill/>
        </p:spPr>
        <p:txBody>
          <a:bodyPr wrap="square" rtlCol="0">
            <a:spAutoFit/>
          </a:bodyPr>
          <a:lstStyle/>
          <a:p>
            <a:r>
              <a:rPr lang="en-US" sz="2000" u="sng" dirty="0" smtClean="0">
                <a:cs typeface="Times New Roman" panose="02020603050405020304" pitchFamily="18" charset="0"/>
              </a:rPr>
              <a:t>Observations</a:t>
            </a:r>
            <a:endParaRPr lang="en-US" u="sng" dirty="0" smtClean="0">
              <a:cs typeface="Times New Roman" panose="02020603050405020304" pitchFamily="18" charset="0"/>
            </a:endParaRPr>
          </a:p>
          <a:p>
            <a:pPr marL="171450" indent="-171450">
              <a:buFont typeface="Arial" panose="020B0604020202020204" pitchFamily="34" charset="0"/>
              <a:buChar char="•"/>
            </a:pPr>
            <a:r>
              <a:rPr lang="en-US" sz="1400" dirty="0" smtClean="0">
                <a:cs typeface="Times New Roman" panose="02020603050405020304" pitchFamily="18" charset="0"/>
              </a:rPr>
              <a:t>CAP energy consumption is very high when number of nodes is increased in the network</a:t>
            </a:r>
          </a:p>
          <a:p>
            <a:pPr marL="171450" indent="-171450">
              <a:buFont typeface="Arial" panose="020B0604020202020204" pitchFamily="34" charset="0"/>
              <a:buChar char="•"/>
            </a:pPr>
            <a:r>
              <a:rPr lang="en-US" sz="1400" dirty="0" smtClean="0">
                <a:cs typeface="Times New Roman" panose="02020603050405020304" pitchFamily="18" charset="0"/>
              </a:rPr>
              <a:t>RA algorithm with multiple rate reduces the congestion by taking advantage of higher rate when encountering good SNR</a:t>
            </a:r>
            <a:endParaRPr lang="en-US" sz="1400" dirty="0">
              <a:cs typeface="Times New Roman" panose="02020603050405020304" pitchFamily="18" charset="0"/>
            </a:endParaRPr>
          </a:p>
        </p:txBody>
      </p:sp>
      <p:sp>
        <p:nvSpPr>
          <p:cNvPr id="13" name="Date Placeholder 3"/>
          <p:cNvSpPr>
            <a:spLocks noGrp="1"/>
          </p:cNvSpPr>
          <p:nvPr>
            <p:ph type="dt" sz="quarter" idx="10"/>
          </p:nvPr>
        </p:nvSpPr>
        <p:spPr>
          <a:xfrm>
            <a:off x="685800" y="377825"/>
            <a:ext cx="160020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400" dirty="0" smtClean="0">
                <a:latin typeface="Times New Roman" panose="02020603050405020304" pitchFamily="18" charset="0"/>
                <a:cs typeface="Times New Roman" panose="02020603050405020304" pitchFamily="18" charset="0"/>
              </a:rPr>
              <a:t>May 2015</a:t>
            </a:r>
          </a:p>
        </p:txBody>
      </p:sp>
      <p:sp>
        <p:nvSpPr>
          <p:cNvPr id="15" name="Slide Number Placeholder 3"/>
          <p:cNvSpPr>
            <a:spLocks noGrp="1"/>
          </p:cNvSpPr>
          <p:nvPr>
            <p:ph type="sldNum" sz="quarter" idx="12"/>
          </p:nvPr>
        </p:nvSpPr>
        <p:spPr>
          <a:xfrm>
            <a:off x="4355223" y="6475413"/>
            <a:ext cx="509755"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a:latin typeface="Times New Roman" panose="02020603050405020304" pitchFamily="18" charset="0"/>
                <a:cs typeface="Times New Roman" panose="02020603050405020304" pitchFamily="18" charset="0"/>
              </a:rPr>
              <a:t>Slide </a:t>
            </a:r>
            <a:fld id="{3089E93B-7258-4CC0-854C-EFEEBF5C865F}" type="slidenum">
              <a:rPr lang="en-US" altLang="en-US" sz="1200">
                <a:latin typeface="Times New Roman" pitchFamily="18" charset="0"/>
                <a:cs typeface="Times New Roman" panose="02020603050405020304" pitchFamily="18" charset="0"/>
              </a:rPr>
              <a:pPr>
                <a:spcBef>
                  <a:spcPct val="0"/>
                </a:spcBef>
                <a:buFontTx/>
                <a:buNone/>
              </a:pPr>
              <a:t>37</a:t>
            </a:fld>
            <a:endParaRPr lang="en-US" altLang="en-US" sz="1200" dirty="0">
              <a:latin typeface="Times New Roman" pitchFamily="18" charset="0"/>
              <a:cs typeface="Times New Roman" panose="02020603050405020304" pitchFamily="18" charset="0"/>
            </a:endParaRPr>
          </a:p>
        </p:txBody>
      </p:sp>
      <p:sp>
        <p:nvSpPr>
          <p:cNvPr id="16" name="TextBox 15"/>
          <p:cNvSpPr txBox="1"/>
          <p:nvPr/>
        </p:nvSpPr>
        <p:spPr>
          <a:xfrm>
            <a:off x="498923" y="1466850"/>
            <a:ext cx="577402" cy="461665"/>
          </a:xfrm>
          <a:prstGeom prst="rect">
            <a:avLst/>
          </a:prstGeom>
          <a:noFill/>
        </p:spPr>
        <p:txBody>
          <a:bodyPr wrap="none" rtlCol="0">
            <a:spAutoFit/>
          </a:bodyPr>
          <a:lstStyle/>
          <a:p>
            <a:r>
              <a:rPr lang="en-US" altLang="ko-KR" dirty="0" smtClean="0">
                <a:cs typeface="Times New Roman" panose="02020603050405020304" pitchFamily="18" charset="0"/>
              </a:rPr>
              <a:t>Power</a:t>
            </a:r>
          </a:p>
          <a:p>
            <a:r>
              <a:rPr lang="en-US" altLang="ko-KR" dirty="0" smtClean="0">
                <a:cs typeface="Times New Roman" panose="02020603050405020304" pitchFamily="18" charset="0"/>
              </a:rPr>
              <a:t>[watt]</a:t>
            </a:r>
            <a:endParaRPr lang="ko-KR" altLang="en-US" dirty="0">
              <a:cs typeface="Times New Roman" panose="02020603050405020304" pitchFamily="18" charset="0"/>
            </a:endParaRPr>
          </a:p>
        </p:txBody>
      </p:sp>
      <p:sp>
        <p:nvSpPr>
          <p:cNvPr id="18" name="TextBox 17"/>
          <p:cNvSpPr txBox="1"/>
          <p:nvPr/>
        </p:nvSpPr>
        <p:spPr>
          <a:xfrm>
            <a:off x="4829175" y="1466850"/>
            <a:ext cx="577402" cy="461665"/>
          </a:xfrm>
          <a:prstGeom prst="rect">
            <a:avLst/>
          </a:prstGeom>
          <a:noFill/>
        </p:spPr>
        <p:txBody>
          <a:bodyPr wrap="none" rtlCol="0">
            <a:spAutoFit/>
          </a:bodyPr>
          <a:lstStyle/>
          <a:p>
            <a:r>
              <a:rPr lang="en-US" altLang="ko-KR" dirty="0" smtClean="0">
                <a:cs typeface="Times New Roman" panose="02020603050405020304" pitchFamily="18" charset="0"/>
              </a:rPr>
              <a:t>Power</a:t>
            </a:r>
          </a:p>
          <a:p>
            <a:r>
              <a:rPr lang="en-US" altLang="ko-KR" dirty="0" smtClean="0">
                <a:cs typeface="Times New Roman" panose="02020603050405020304" pitchFamily="18" charset="0"/>
              </a:rPr>
              <a:t>[watt]</a:t>
            </a:r>
            <a:endParaRPr lang="ko-KR" altLang="en-US" dirty="0">
              <a:cs typeface="Times New Roman" panose="02020603050405020304" pitchFamily="18" charset="0"/>
            </a:endParaRPr>
          </a:p>
        </p:txBody>
      </p:sp>
      <p:sp>
        <p:nvSpPr>
          <p:cNvPr id="19" name="TextBox 18"/>
          <p:cNvSpPr txBox="1"/>
          <p:nvPr/>
        </p:nvSpPr>
        <p:spPr>
          <a:xfrm>
            <a:off x="727523" y="3981450"/>
            <a:ext cx="577402" cy="461665"/>
          </a:xfrm>
          <a:prstGeom prst="rect">
            <a:avLst/>
          </a:prstGeom>
          <a:noFill/>
        </p:spPr>
        <p:txBody>
          <a:bodyPr wrap="none" rtlCol="0">
            <a:spAutoFit/>
          </a:bodyPr>
          <a:lstStyle/>
          <a:p>
            <a:r>
              <a:rPr lang="en-US" altLang="ko-KR" dirty="0" smtClean="0">
                <a:cs typeface="Times New Roman" panose="02020603050405020304" pitchFamily="18" charset="0"/>
              </a:rPr>
              <a:t>Power</a:t>
            </a:r>
          </a:p>
          <a:p>
            <a:r>
              <a:rPr lang="en-US" altLang="ko-KR" dirty="0" smtClean="0">
                <a:cs typeface="Times New Roman" panose="02020603050405020304" pitchFamily="18" charset="0"/>
              </a:rPr>
              <a:t>[watt]</a:t>
            </a:r>
            <a:endParaRPr lang="ko-KR" altLang="en-US" dirty="0">
              <a:cs typeface="Times New Roman" panose="02020603050405020304" pitchFamily="18" charset="0"/>
            </a:endParaRPr>
          </a:p>
        </p:txBody>
      </p:sp>
      <p:sp>
        <p:nvSpPr>
          <p:cNvPr id="17" name="Footer Placeholder 4"/>
          <p:cNvSpPr>
            <a:spLocks noGrp="1"/>
          </p:cNvSpPr>
          <p:nvPr>
            <p:ph type="ftr" sz="quarter" idx="11"/>
          </p:nvPr>
        </p:nvSpPr>
        <p:spPr>
          <a:xfrm>
            <a:off x="5486400" y="6475413"/>
            <a:ext cx="3124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smtClean="0">
                <a:latin typeface="Times New Roman" pitchFamily="18" charset="0"/>
              </a:rPr>
              <a:t>(Kiran </a:t>
            </a:r>
            <a:r>
              <a:rPr lang="en-US" altLang="en-US" sz="1200" dirty="0" err="1" smtClean="0">
                <a:latin typeface="Times New Roman" pitchFamily="18" charset="0"/>
              </a:rPr>
              <a:t>Bynam</a:t>
            </a:r>
            <a:r>
              <a:rPr lang="en-US" altLang="en-US" sz="1200" dirty="0" smtClean="0">
                <a:latin typeface="Times New Roman" pitchFamily="18" charset="0"/>
              </a:rPr>
              <a:t>, </a:t>
            </a:r>
            <a:r>
              <a:rPr lang="en-US" altLang="en-US" sz="1200" dirty="0" err="1" smtClean="0">
                <a:latin typeface="Times New Roman" pitchFamily="18" charset="0"/>
              </a:rPr>
              <a:t>Youngsoo</a:t>
            </a:r>
            <a:r>
              <a:rPr lang="en-US" altLang="en-US" sz="1200" dirty="0" smtClean="0">
                <a:latin typeface="Times New Roman" pitchFamily="18" charset="0"/>
              </a:rPr>
              <a:t> Kim </a:t>
            </a:r>
            <a:r>
              <a:rPr lang="en-US" altLang="en-US" sz="1200" i="1" dirty="0" smtClean="0">
                <a:latin typeface="Times New Roman" pitchFamily="18" charset="0"/>
              </a:rPr>
              <a:t>et.al.</a:t>
            </a:r>
            <a:r>
              <a:rPr lang="en-US" altLang="en-US" sz="1200" dirty="0" smtClean="0">
                <a:latin typeface="Times New Roman" pitchFamily="18" charset="0"/>
              </a:rPr>
              <a:t>, Samsung)</a:t>
            </a:r>
          </a:p>
        </p:txBody>
      </p:sp>
    </p:spTree>
    <p:extLst>
      <p:ext uri="{BB962C8B-B14F-4D97-AF65-F5344CB8AC3E}">
        <p14:creationId xmlns:p14="http://schemas.microsoft.com/office/powerpoint/2010/main" val="23197186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Health Care Application</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159267711"/>
              </p:ext>
            </p:extLst>
          </p:nvPr>
        </p:nvGraphicFramePr>
        <p:xfrm>
          <a:off x="1476375" y="1828800"/>
          <a:ext cx="6067426" cy="1895094"/>
        </p:xfrm>
        <a:graphic>
          <a:graphicData uri="http://schemas.openxmlformats.org/drawingml/2006/table">
            <a:tbl>
              <a:tblPr firstRow="1" firstCol="1" bandRow="1">
                <a:tableStyleId>{7E9639D4-E3E2-4D34-9284-5A2195B3D0D7}</a:tableStyleId>
              </a:tblPr>
              <a:tblGrid>
                <a:gridCol w="1052014"/>
                <a:gridCol w="795126"/>
                <a:gridCol w="856290"/>
                <a:gridCol w="856290"/>
                <a:gridCol w="795126"/>
                <a:gridCol w="733963"/>
                <a:gridCol w="978617"/>
              </a:tblGrid>
              <a:tr h="179040">
                <a:tc>
                  <a:txBody>
                    <a:bodyPr/>
                    <a:lstStyle/>
                    <a:p>
                      <a:pPr marL="0" marR="0" algn="ctr">
                        <a:lnSpc>
                          <a:spcPct val="115000"/>
                        </a:lnSpc>
                        <a:spcBef>
                          <a:spcPts val="1000"/>
                        </a:spcBef>
                        <a:spcAft>
                          <a:spcPts val="0"/>
                        </a:spcAft>
                      </a:pPr>
                      <a:r>
                        <a:rPr lang="en-US" sz="1000" dirty="0">
                          <a:effectLst/>
                          <a:latin typeface="Times New Roman" panose="02020603050405020304" pitchFamily="18" charset="0"/>
                          <a:cs typeface="Times New Roman" panose="02020603050405020304" pitchFamily="18" charset="0"/>
                        </a:rPr>
                        <a:t>Node description</a:t>
                      </a:r>
                      <a:endParaRPr lang="en-US" sz="1000" dirty="0">
                        <a:effectLst/>
                        <a:latin typeface="Times New Roman" panose="02020603050405020304" pitchFamily="18" charset="0"/>
                        <a:ea typeface="Dotum"/>
                        <a:cs typeface="Times New Roman" panose="02020603050405020304" pitchFamily="18" charset="0"/>
                      </a:endParaRPr>
                    </a:p>
                  </a:txBody>
                  <a:tcPr marL="68580" marR="68580" marT="0" marB="0" anchor="ctr"/>
                </a:tc>
                <a:tc>
                  <a:txBody>
                    <a:bodyPr/>
                    <a:lstStyle/>
                    <a:p>
                      <a:pPr marL="0" marR="0" algn="ctr">
                        <a:lnSpc>
                          <a:spcPct val="115000"/>
                        </a:lnSpc>
                        <a:spcBef>
                          <a:spcPts val="1000"/>
                        </a:spcBef>
                        <a:spcAft>
                          <a:spcPts val="0"/>
                        </a:spcAft>
                      </a:pPr>
                      <a:r>
                        <a:rPr lang="en-US" sz="1000" dirty="0">
                          <a:effectLst/>
                          <a:latin typeface="Times New Roman" panose="02020603050405020304" pitchFamily="18" charset="0"/>
                          <a:cs typeface="Times New Roman" panose="02020603050405020304" pitchFamily="18" charset="0"/>
                        </a:rPr>
                        <a:t>Number of nodes</a:t>
                      </a:r>
                      <a:endParaRPr lang="en-US" sz="1000" dirty="0">
                        <a:effectLst/>
                        <a:latin typeface="Times New Roman" panose="02020603050405020304" pitchFamily="18" charset="0"/>
                        <a:ea typeface="Dotum"/>
                        <a:cs typeface="Times New Roman" panose="02020603050405020304" pitchFamily="18" charset="0"/>
                      </a:endParaRPr>
                    </a:p>
                  </a:txBody>
                  <a:tcPr marL="68580" marR="68580" marT="0" marB="0" anchor="ctr"/>
                </a:tc>
                <a:tc>
                  <a:txBody>
                    <a:bodyPr/>
                    <a:lstStyle/>
                    <a:p>
                      <a:pPr marL="0" marR="0" algn="ctr">
                        <a:lnSpc>
                          <a:spcPct val="115000"/>
                        </a:lnSpc>
                        <a:spcBef>
                          <a:spcPts val="1000"/>
                        </a:spcBef>
                        <a:spcAft>
                          <a:spcPts val="0"/>
                        </a:spcAft>
                      </a:pPr>
                      <a:r>
                        <a:rPr lang="en-US" sz="1000">
                          <a:effectLst/>
                          <a:latin typeface="Times New Roman" panose="02020603050405020304" pitchFamily="18" charset="0"/>
                          <a:cs typeface="Times New Roman" panose="02020603050405020304" pitchFamily="18" charset="0"/>
                        </a:rPr>
                        <a:t>Packet Size (Bytes)</a:t>
                      </a:r>
                      <a:endParaRPr lang="en-US" sz="1000">
                        <a:effectLst/>
                        <a:latin typeface="Times New Roman" panose="02020603050405020304" pitchFamily="18" charset="0"/>
                        <a:ea typeface="Dotum"/>
                        <a:cs typeface="Times New Roman" panose="02020603050405020304" pitchFamily="18" charset="0"/>
                      </a:endParaRPr>
                    </a:p>
                  </a:txBody>
                  <a:tcPr marL="68580" marR="68580" marT="0" marB="0" anchor="ctr"/>
                </a:tc>
                <a:tc>
                  <a:txBody>
                    <a:bodyPr/>
                    <a:lstStyle/>
                    <a:p>
                      <a:pPr marL="0" marR="0" algn="ctr">
                        <a:lnSpc>
                          <a:spcPct val="115000"/>
                        </a:lnSpc>
                        <a:spcBef>
                          <a:spcPts val="1000"/>
                        </a:spcBef>
                        <a:spcAft>
                          <a:spcPts val="0"/>
                        </a:spcAft>
                      </a:pPr>
                      <a:r>
                        <a:rPr lang="en-US" sz="1000">
                          <a:effectLst/>
                          <a:latin typeface="Times New Roman" panose="02020603050405020304" pitchFamily="18" charset="0"/>
                          <a:cs typeface="Times New Roman" panose="02020603050405020304" pitchFamily="18" charset="0"/>
                        </a:rPr>
                        <a:t>Packets/Sec/device</a:t>
                      </a:r>
                      <a:endParaRPr lang="en-US" sz="1000">
                        <a:effectLst/>
                        <a:latin typeface="Times New Roman" panose="02020603050405020304" pitchFamily="18" charset="0"/>
                        <a:ea typeface="Dotum"/>
                        <a:cs typeface="Times New Roman" panose="02020603050405020304" pitchFamily="18" charset="0"/>
                      </a:endParaRPr>
                    </a:p>
                  </a:txBody>
                  <a:tcPr marL="68580" marR="68580" marT="0" marB="0" anchor="ctr"/>
                </a:tc>
                <a:tc>
                  <a:txBody>
                    <a:bodyPr/>
                    <a:lstStyle/>
                    <a:p>
                      <a:pPr marL="0" marR="0" algn="ctr">
                        <a:lnSpc>
                          <a:spcPct val="115000"/>
                        </a:lnSpc>
                        <a:spcBef>
                          <a:spcPts val="1000"/>
                        </a:spcBef>
                        <a:spcAft>
                          <a:spcPts val="0"/>
                        </a:spcAft>
                      </a:pPr>
                      <a:r>
                        <a:rPr lang="en-US" sz="1000">
                          <a:effectLst/>
                          <a:latin typeface="Times New Roman" panose="02020603050405020304" pitchFamily="18" charset="0"/>
                          <a:cs typeface="Times New Roman" panose="02020603050405020304" pitchFamily="18" charset="0"/>
                        </a:rPr>
                        <a:t>Data Rate (kbps)</a:t>
                      </a:r>
                      <a:endParaRPr lang="en-US" sz="1000">
                        <a:effectLst/>
                        <a:latin typeface="Times New Roman" panose="02020603050405020304" pitchFamily="18" charset="0"/>
                        <a:ea typeface="Dotum"/>
                        <a:cs typeface="Times New Roman" panose="02020603050405020304" pitchFamily="18" charset="0"/>
                      </a:endParaRPr>
                    </a:p>
                  </a:txBody>
                  <a:tcPr marL="68580" marR="68580" marT="0" marB="0" anchor="ctr"/>
                </a:tc>
                <a:tc>
                  <a:txBody>
                    <a:bodyPr/>
                    <a:lstStyle/>
                    <a:p>
                      <a:pPr marL="0" marR="0" algn="ctr">
                        <a:lnSpc>
                          <a:spcPct val="115000"/>
                        </a:lnSpc>
                        <a:spcBef>
                          <a:spcPts val="1000"/>
                        </a:spcBef>
                        <a:spcAft>
                          <a:spcPts val="0"/>
                        </a:spcAft>
                      </a:pPr>
                      <a:r>
                        <a:rPr lang="en-US" sz="1000">
                          <a:effectLst/>
                          <a:latin typeface="Times New Roman" panose="02020603050405020304" pitchFamily="18" charset="0"/>
                          <a:cs typeface="Times New Roman" panose="02020603050405020304" pitchFamily="18" charset="0"/>
                        </a:rPr>
                        <a:t>Mode</a:t>
                      </a:r>
                      <a:endParaRPr lang="en-US" sz="1000">
                        <a:effectLst/>
                        <a:latin typeface="Times New Roman" panose="02020603050405020304" pitchFamily="18" charset="0"/>
                        <a:ea typeface="Dotum"/>
                        <a:cs typeface="Times New Roman" panose="02020603050405020304" pitchFamily="18" charset="0"/>
                      </a:endParaRPr>
                    </a:p>
                  </a:txBody>
                  <a:tcPr marL="68580" marR="68580" marT="0" marB="0" anchor="ctr"/>
                </a:tc>
                <a:tc>
                  <a:txBody>
                    <a:bodyPr/>
                    <a:lstStyle/>
                    <a:p>
                      <a:pPr marL="0" marR="0" algn="ctr">
                        <a:lnSpc>
                          <a:spcPct val="115000"/>
                        </a:lnSpc>
                        <a:spcBef>
                          <a:spcPts val="1000"/>
                        </a:spcBef>
                        <a:spcAft>
                          <a:spcPts val="0"/>
                        </a:spcAft>
                      </a:pPr>
                      <a:r>
                        <a:rPr lang="en-US" sz="1000">
                          <a:effectLst/>
                          <a:latin typeface="Times New Roman" panose="02020603050405020304" pitchFamily="18" charset="0"/>
                          <a:cs typeface="Times New Roman" panose="02020603050405020304" pitchFamily="18" charset="0"/>
                        </a:rPr>
                        <a:t>Total packets/3minute</a:t>
                      </a:r>
                      <a:endParaRPr lang="en-US" sz="1000">
                        <a:effectLst/>
                        <a:latin typeface="Times New Roman" panose="02020603050405020304" pitchFamily="18" charset="0"/>
                        <a:ea typeface="Dotum"/>
                        <a:cs typeface="Times New Roman" panose="02020603050405020304" pitchFamily="18" charset="0"/>
                      </a:endParaRPr>
                    </a:p>
                  </a:txBody>
                  <a:tcPr marL="68580" marR="68580" marT="0" marB="0" anchor="ctr"/>
                </a:tc>
              </a:tr>
              <a:tr h="339598">
                <a:tc>
                  <a:txBody>
                    <a:bodyPr/>
                    <a:lstStyle/>
                    <a:p>
                      <a:pPr marL="0" marR="0" algn="ctr">
                        <a:lnSpc>
                          <a:spcPct val="115000"/>
                        </a:lnSpc>
                        <a:spcBef>
                          <a:spcPts val="1000"/>
                        </a:spcBef>
                        <a:spcAft>
                          <a:spcPts val="0"/>
                        </a:spcAft>
                      </a:pPr>
                      <a:r>
                        <a:rPr lang="en-US" sz="1000">
                          <a:effectLst/>
                          <a:latin typeface="Times New Roman" panose="02020603050405020304" pitchFamily="18" charset="0"/>
                          <a:cs typeface="Times New Roman" panose="02020603050405020304" pitchFamily="18" charset="0"/>
                        </a:rPr>
                        <a:t>ECG</a:t>
                      </a:r>
                      <a:endParaRPr lang="en-US" sz="1000">
                        <a:effectLst/>
                        <a:latin typeface="Times New Roman" panose="02020603050405020304" pitchFamily="18" charset="0"/>
                        <a:ea typeface="Dotum"/>
                        <a:cs typeface="Times New Roman" panose="02020603050405020304" pitchFamily="18" charset="0"/>
                      </a:endParaRPr>
                    </a:p>
                  </a:txBody>
                  <a:tcPr marL="68580" marR="68580" marT="0" marB="0" anchor="ctr"/>
                </a:tc>
                <a:tc>
                  <a:txBody>
                    <a:bodyPr/>
                    <a:lstStyle/>
                    <a:p>
                      <a:pPr marL="0" marR="0" algn="ctr">
                        <a:lnSpc>
                          <a:spcPct val="115000"/>
                        </a:lnSpc>
                        <a:spcBef>
                          <a:spcPts val="1000"/>
                        </a:spcBef>
                        <a:spcAft>
                          <a:spcPts val="0"/>
                        </a:spcAft>
                      </a:pPr>
                      <a:r>
                        <a:rPr lang="en-US" sz="1000" dirty="0">
                          <a:effectLst/>
                          <a:latin typeface="Times New Roman" panose="02020603050405020304" pitchFamily="18" charset="0"/>
                          <a:cs typeface="Times New Roman" panose="02020603050405020304" pitchFamily="18" charset="0"/>
                        </a:rPr>
                        <a:t>3</a:t>
                      </a:r>
                      <a:endParaRPr lang="en-US" sz="1000" dirty="0">
                        <a:effectLst/>
                        <a:latin typeface="Times New Roman" panose="02020603050405020304" pitchFamily="18" charset="0"/>
                        <a:ea typeface="Dotum"/>
                        <a:cs typeface="Times New Roman" panose="02020603050405020304" pitchFamily="18" charset="0"/>
                      </a:endParaRPr>
                    </a:p>
                  </a:txBody>
                  <a:tcPr marL="68580" marR="68580" marT="0" marB="0" anchor="ctr"/>
                </a:tc>
                <a:tc>
                  <a:txBody>
                    <a:bodyPr/>
                    <a:lstStyle/>
                    <a:p>
                      <a:pPr marL="0" marR="0" algn="ctr">
                        <a:lnSpc>
                          <a:spcPct val="115000"/>
                        </a:lnSpc>
                        <a:spcBef>
                          <a:spcPts val="1000"/>
                        </a:spcBef>
                        <a:spcAft>
                          <a:spcPts val="0"/>
                        </a:spcAft>
                      </a:pPr>
                      <a:r>
                        <a:rPr lang="en-US" sz="1000">
                          <a:effectLst/>
                          <a:latin typeface="Times New Roman" panose="02020603050405020304" pitchFamily="18" charset="0"/>
                          <a:cs typeface="Times New Roman" panose="02020603050405020304" pitchFamily="18" charset="0"/>
                        </a:rPr>
                        <a:t>127</a:t>
                      </a:r>
                      <a:endParaRPr lang="en-US" sz="1000">
                        <a:effectLst/>
                        <a:latin typeface="Times New Roman" panose="02020603050405020304" pitchFamily="18" charset="0"/>
                        <a:ea typeface="Dotum"/>
                        <a:cs typeface="Times New Roman" panose="02020603050405020304" pitchFamily="18" charset="0"/>
                      </a:endParaRPr>
                    </a:p>
                  </a:txBody>
                  <a:tcPr marL="68580" marR="68580" marT="0" marB="0" anchor="ctr"/>
                </a:tc>
                <a:tc>
                  <a:txBody>
                    <a:bodyPr/>
                    <a:lstStyle/>
                    <a:p>
                      <a:pPr marL="0" marR="0" algn="ctr">
                        <a:lnSpc>
                          <a:spcPct val="115000"/>
                        </a:lnSpc>
                        <a:spcBef>
                          <a:spcPts val="1000"/>
                        </a:spcBef>
                        <a:spcAft>
                          <a:spcPts val="0"/>
                        </a:spcAft>
                      </a:pPr>
                      <a:r>
                        <a:rPr lang="en-US" sz="1000" dirty="0">
                          <a:effectLst/>
                          <a:latin typeface="Times New Roman" panose="02020603050405020304" pitchFamily="18" charset="0"/>
                          <a:cs typeface="Times New Roman" panose="02020603050405020304" pitchFamily="18" charset="0"/>
                        </a:rPr>
                        <a:t>4</a:t>
                      </a:r>
                      <a:endParaRPr lang="en-US" sz="1000" dirty="0">
                        <a:effectLst/>
                        <a:latin typeface="Times New Roman" panose="02020603050405020304" pitchFamily="18" charset="0"/>
                        <a:ea typeface="Dotum"/>
                        <a:cs typeface="Times New Roman" panose="02020603050405020304" pitchFamily="18" charset="0"/>
                      </a:endParaRPr>
                    </a:p>
                  </a:txBody>
                  <a:tcPr marL="68580" marR="68580" marT="0" marB="0" anchor="ctr"/>
                </a:tc>
                <a:tc>
                  <a:txBody>
                    <a:bodyPr/>
                    <a:lstStyle/>
                    <a:p>
                      <a:pPr marL="0" marR="0" algn="ctr">
                        <a:lnSpc>
                          <a:spcPct val="115000"/>
                        </a:lnSpc>
                        <a:spcBef>
                          <a:spcPts val="1000"/>
                        </a:spcBef>
                        <a:spcAft>
                          <a:spcPts val="0"/>
                        </a:spcAft>
                      </a:pPr>
                      <a:r>
                        <a:rPr lang="en-US" sz="1000">
                          <a:effectLst/>
                          <a:latin typeface="Times New Roman" panose="02020603050405020304" pitchFamily="18" charset="0"/>
                          <a:cs typeface="Times New Roman" panose="02020603050405020304" pitchFamily="18" charset="0"/>
                        </a:rPr>
                        <a:t>4.064</a:t>
                      </a:r>
                      <a:endParaRPr lang="en-US" sz="1000">
                        <a:effectLst/>
                        <a:latin typeface="Times New Roman" panose="02020603050405020304" pitchFamily="18" charset="0"/>
                        <a:ea typeface="Dotum"/>
                        <a:cs typeface="Times New Roman" panose="02020603050405020304" pitchFamily="18" charset="0"/>
                      </a:endParaRPr>
                    </a:p>
                  </a:txBody>
                  <a:tcPr marL="68580" marR="68580" marT="0" marB="0" anchor="ctr"/>
                </a:tc>
                <a:tc>
                  <a:txBody>
                    <a:bodyPr/>
                    <a:lstStyle/>
                    <a:p>
                      <a:pPr marL="0" marR="0" algn="ctr">
                        <a:lnSpc>
                          <a:spcPct val="115000"/>
                        </a:lnSpc>
                        <a:spcBef>
                          <a:spcPts val="1000"/>
                        </a:spcBef>
                        <a:spcAft>
                          <a:spcPts val="0"/>
                        </a:spcAft>
                      </a:pPr>
                      <a:r>
                        <a:rPr lang="en-US" sz="1000">
                          <a:effectLst/>
                          <a:latin typeface="Times New Roman" panose="02020603050405020304" pitchFamily="18" charset="0"/>
                          <a:cs typeface="Times New Roman" panose="02020603050405020304" pitchFamily="18" charset="0"/>
                        </a:rPr>
                        <a:t>CFP</a:t>
                      </a:r>
                      <a:endParaRPr lang="en-US" sz="1000">
                        <a:effectLst/>
                        <a:latin typeface="Times New Roman" panose="02020603050405020304" pitchFamily="18" charset="0"/>
                        <a:ea typeface="Dotum"/>
                        <a:cs typeface="Times New Roman" panose="02020603050405020304" pitchFamily="18" charset="0"/>
                      </a:endParaRPr>
                    </a:p>
                  </a:txBody>
                  <a:tcPr marL="68580" marR="68580" marT="0" marB="0" anchor="ctr"/>
                </a:tc>
                <a:tc>
                  <a:txBody>
                    <a:bodyPr/>
                    <a:lstStyle/>
                    <a:p>
                      <a:pPr marL="0" marR="0" algn="ctr">
                        <a:lnSpc>
                          <a:spcPct val="115000"/>
                        </a:lnSpc>
                        <a:spcBef>
                          <a:spcPts val="1000"/>
                        </a:spcBef>
                        <a:spcAft>
                          <a:spcPts val="0"/>
                        </a:spcAft>
                      </a:pPr>
                      <a:r>
                        <a:rPr lang="en-US" sz="1000">
                          <a:effectLst/>
                          <a:latin typeface="Times New Roman" panose="02020603050405020304" pitchFamily="18" charset="0"/>
                          <a:cs typeface="Times New Roman" panose="02020603050405020304" pitchFamily="18" charset="0"/>
                        </a:rPr>
                        <a:t>~1900</a:t>
                      </a:r>
                      <a:endParaRPr lang="en-US" sz="1000">
                        <a:effectLst/>
                        <a:latin typeface="Times New Roman" panose="02020603050405020304" pitchFamily="18" charset="0"/>
                        <a:ea typeface="Dotum"/>
                        <a:cs typeface="Times New Roman" panose="02020603050405020304" pitchFamily="18" charset="0"/>
                      </a:endParaRPr>
                    </a:p>
                  </a:txBody>
                  <a:tcPr marL="68580" marR="68580" marT="0" marB="0" anchor="ctr"/>
                </a:tc>
              </a:tr>
              <a:tr h="339598">
                <a:tc>
                  <a:txBody>
                    <a:bodyPr/>
                    <a:lstStyle/>
                    <a:p>
                      <a:pPr marL="0" marR="0" algn="ctr">
                        <a:lnSpc>
                          <a:spcPct val="115000"/>
                        </a:lnSpc>
                        <a:spcBef>
                          <a:spcPts val="1000"/>
                        </a:spcBef>
                        <a:spcAft>
                          <a:spcPts val="0"/>
                        </a:spcAft>
                      </a:pPr>
                      <a:r>
                        <a:rPr lang="en-US" sz="1000">
                          <a:effectLst/>
                          <a:latin typeface="Times New Roman" panose="02020603050405020304" pitchFamily="18" charset="0"/>
                          <a:cs typeface="Times New Roman" panose="02020603050405020304" pitchFamily="18" charset="0"/>
                        </a:rPr>
                        <a:t>Accelerometer</a:t>
                      </a:r>
                      <a:endParaRPr lang="en-US" sz="1000">
                        <a:effectLst/>
                        <a:latin typeface="Times New Roman" panose="02020603050405020304" pitchFamily="18" charset="0"/>
                        <a:ea typeface="Dotum"/>
                        <a:cs typeface="Times New Roman" panose="02020603050405020304" pitchFamily="18" charset="0"/>
                      </a:endParaRPr>
                    </a:p>
                  </a:txBody>
                  <a:tcPr marL="68580" marR="68580" marT="0" marB="0" anchor="ctr"/>
                </a:tc>
                <a:tc>
                  <a:txBody>
                    <a:bodyPr/>
                    <a:lstStyle/>
                    <a:p>
                      <a:pPr marL="0" marR="0" algn="ctr">
                        <a:lnSpc>
                          <a:spcPct val="115000"/>
                        </a:lnSpc>
                        <a:spcBef>
                          <a:spcPts val="1000"/>
                        </a:spcBef>
                        <a:spcAft>
                          <a:spcPts val="0"/>
                        </a:spcAft>
                      </a:pPr>
                      <a:r>
                        <a:rPr lang="en-US" sz="1000" dirty="0">
                          <a:effectLst/>
                          <a:latin typeface="Times New Roman" panose="02020603050405020304" pitchFamily="18" charset="0"/>
                          <a:cs typeface="Times New Roman" panose="02020603050405020304" pitchFamily="18" charset="0"/>
                        </a:rPr>
                        <a:t>2</a:t>
                      </a:r>
                      <a:endParaRPr lang="en-US" sz="1000" dirty="0">
                        <a:effectLst/>
                        <a:latin typeface="Times New Roman" panose="02020603050405020304" pitchFamily="18" charset="0"/>
                        <a:ea typeface="Dotum"/>
                        <a:cs typeface="Times New Roman" panose="02020603050405020304" pitchFamily="18" charset="0"/>
                      </a:endParaRPr>
                    </a:p>
                  </a:txBody>
                  <a:tcPr marL="68580" marR="68580" marT="0" marB="0" anchor="ctr"/>
                </a:tc>
                <a:tc>
                  <a:txBody>
                    <a:bodyPr/>
                    <a:lstStyle/>
                    <a:p>
                      <a:pPr marL="0" marR="0" algn="ctr">
                        <a:lnSpc>
                          <a:spcPct val="115000"/>
                        </a:lnSpc>
                        <a:spcBef>
                          <a:spcPts val="1000"/>
                        </a:spcBef>
                        <a:spcAft>
                          <a:spcPts val="0"/>
                        </a:spcAft>
                      </a:pPr>
                      <a:r>
                        <a:rPr lang="en-US" sz="1000" dirty="0">
                          <a:effectLst/>
                          <a:latin typeface="Times New Roman" panose="02020603050405020304" pitchFamily="18" charset="0"/>
                          <a:cs typeface="Times New Roman" panose="02020603050405020304" pitchFamily="18" charset="0"/>
                        </a:rPr>
                        <a:t>127</a:t>
                      </a:r>
                      <a:endParaRPr lang="en-US" sz="1000" dirty="0">
                        <a:effectLst/>
                        <a:latin typeface="Times New Roman" panose="02020603050405020304" pitchFamily="18" charset="0"/>
                        <a:ea typeface="Dotum"/>
                        <a:cs typeface="Times New Roman" panose="02020603050405020304" pitchFamily="18" charset="0"/>
                      </a:endParaRPr>
                    </a:p>
                  </a:txBody>
                  <a:tcPr marL="68580" marR="68580" marT="0" marB="0" anchor="ctr"/>
                </a:tc>
                <a:tc>
                  <a:txBody>
                    <a:bodyPr/>
                    <a:lstStyle/>
                    <a:p>
                      <a:pPr marL="0" marR="0" algn="ctr">
                        <a:lnSpc>
                          <a:spcPct val="115000"/>
                        </a:lnSpc>
                        <a:spcBef>
                          <a:spcPts val="1000"/>
                        </a:spcBef>
                        <a:spcAft>
                          <a:spcPts val="0"/>
                        </a:spcAft>
                      </a:pPr>
                      <a:r>
                        <a:rPr lang="en-US" sz="1000" dirty="0">
                          <a:effectLst/>
                          <a:latin typeface="Times New Roman" panose="02020603050405020304" pitchFamily="18" charset="0"/>
                          <a:cs typeface="Times New Roman" panose="02020603050405020304" pitchFamily="18" charset="0"/>
                        </a:rPr>
                        <a:t>8</a:t>
                      </a:r>
                      <a:endParaRPr lang="en-US" sz="1000" dirty="0">
                        <a:effectLst/>
                        <a:latin typeface="Times New Roman" panose="02020603050405020304" pitchFamily="18" charset="0"/>
                        <a:ea typeface="Dotum"/>
                        <a:cs typeface="Times New Roman" panose="02020603050405020304" pitchFamily="18" charset="0"/>
                      </a:endParaRPr>
                    </a:p>
                  </a:txBody>
                  <a:tcPr marL="68580" marR="68580" marT="0" marB="0" anchor="ctr"/>
                </a:tc>
                <a:tc>
                  <a:txBody>
                    <a:bodyPr/>
                    <a:lstStyle/>
                    <a:p>
                      <a:pPr marL="0" marR="0" algn="ctr">
                        <a:lnSpc>
                          <a:spcPct val="115000"/>
                        </a:lnSpc>
                        <a:spcBef>
                          <a:spcPts val="1000"/>
                        </a:spcBef>
                        <a:spcAft>
                          <a:spcPts val="0"/>
                        </a:spcAft>
                      </a:pPr>
                      <a:r>
                        <a:rPr lang="en-US" sz="1000">
                          <a:effectLst/>
                          <a:latin typeface="Times New Roman" panose="02020603050405020304" pitchFamily="18" charset="0"/>
                          <a:cs typeface="Times New Roman" panose="02020603050405020304" pitchFamily="18" charset="0"/>
                        </a:rPr>
                        <a:t>8.128</a:t>
                      </a:r>
                      <a:endParaRPr lang="en-US" sz="1000">
                        <a:effectLst/>
                        <a:latin typeface="Times New Roman" panose="02020603050405020304" pitchFamily="18" charset="0"/>
                        <a:ea typeface="Dotum"/>
                        <a:cs typeface="Times New Roman" panose="02020603050405020304" pitchFamily="18" charset="0"/>
                      </a:endParaRPr>
                    </a:p>
                  </a:txBody>
                  <a:tcPr marL="68580" marR="68580" marT="0" marB="0" anchor="ctr"/>
                </a:tc>
                <a:tc>
                  <a:txBody>
                    <a:bodyPr/>
                    <a:lstStyle/>
                    <a:p>
                      <a:pPr marL="0" marR="0" algn="ctr">
                        <a:lnSpc>
                          <a:spcPct val="115000"/>
                        </a:lnSpc>
                        <a:spcBef>
                          <a:spcPts val="1000"/>
                        </a:spcBef>
                        <a:spcAft>
                          <a:spcPts val="0"/>
                        </a:spcAft>
                      </a:pPr>
                      <a:r>
                        <a:rPr lang="en-US" sz="1000">
                          <a:effectLst/>
                          <a:latin typeface="Times New Roman" panose="02020603050405020304" pitchFamily="18" charset="0"/>
                          <a:cs typeface="Times New Roman" panose="02020603050405020304" pitchFamily="18" charset="0"/>
                        </a:rPr>
                        <a:t>CFP</a:t>
                      </a:r>
                      <a:endParaRPr lang="en-US" sz="1000">
                        <a:effectLst/>
                        <a:latin typeface="Times New Roman" panose="02020603050405020304" pitchFamily="18" charset="0"/>
                        <a:ea typeface="Dotum"/>
                        <a:cs typeface="Times New Roman" panose="02020603050405020304" pitchFamily="18" charset="0"/>
                      </a:endParaRPr>
                    </a:p>
                  </a:txBody>
                  <a:tcPr marL="68580" marR="68580" marT="0" marB="0" anchor="ctr"/>
                </a:tc>
                <a:tc>
                  <a:txBody>
                    <a:bodyPr/>
                    <a:lstStyle/>
                    <a:p>
                      <a:pPr marL="0" marR="0" algn="ctr">
                        <a:lnSpc>
                          <a:spcPct val="115000"/>
                        </a:lnSpc>
                        <a:spcBef>
                          <a:spcPts val="1000"/>
                        </a:spcBef>
                        <a:spcAft>
                          <a:spcPts val="0"/>
                        </a:spcAft>
                      </a:pPr>
                      <a:r>
                        <a:rPr lang="en-US" sz="1000">
                          <a:effectLst/>
                          <a:latin typeface="Times New Roman" panose="02020603050405020304" pitchFamily="18" charset="0"/>
                          <a:cs typeface="Times New Roman" panose="02020603050405020304" pitchFamily="18" charset="0"/>
                        </a:rPr>
                        <a:t>~2500</a:t>
                      </a:r>
                      <a:endParaRPr lang="en-US" sz="1000">
                        <a:effectLst/>
                        <a:latin typeface="Times New Roman" panose="02020603050405020304" pitchFamily="18" charset="0"/>
                        <a:ea typeface="Dotum"/>
                        <a:cs typeface="Times New Roman" panose="02020603050405020304" pitchFamily="18" charset="0"/>
                      </a:endParaRPr>
                    </a:p>
                  </a:txBody>
                  <a:tcPr marL="68580" marR="68580" marT="0" marB="0" anchor="ctr"/>
                </a:tc>
              </a:tr>
              <a:tr h="339598">
                <a:tc>
                  <a:txBody>
                    <a:bodyPr/>
                    <a:lstStyle/>
                    <a:p>
                      <a:pPr marL="0" marR="0" algn="ctr">
                        <a:lnSpc>
                          <a:spcPct val="115000"/>
                        </a:lnSpc>
                        <a:spcBef>
                          <a:spcPts val="1000"/>
                        </a:spcBef>
                        <a:spcAft>
                          <a:spcPts val="0"/>
                        </a:spcAft>
                      </a:pPr>
                      <a:r>
                        <a:rPr lang="en-US" sz="1000" dirty="0">
                          <a:effectLst/>
                          <a:latin typeface="Times New Roman" panose="02020603050405020304" pitchFamily="18" charset="0"/>
                          <a:cs typeface="Times New Roman" panose="02020603050405020304" pitchFamily="18" charset="0"/>
                        </a:rPr>
                        <a:t>Humidity, Temperature</a:t>
                      </a:r>
                      <a:r>
                        <a:rPr lang="en-US" sz="1000" dirty="0" smtClean="0">
                          <a:effectLst/>
                          <a:latin typeface="Times New Roman" panose="02020603050405020304" pitchFamily="18" charset="0"/>
                          <a:cs typeface="Times New Roman" panose="02020603050405020304" pitchFamily="18" charset="0"/>
                        </a:rPr>
                        <a:t>,</a:t>
                      </a:r>
                      <a:endParaRPr lang="en-US" sz="1000" dirty="0">
                        <a:effectLst/>
                        <a:latin typeface="Times New Roman" panose="02020603050405020304" pitchFamily="18" charset="0"/>
                        <a:ea typeface="Dotum"/>
                        <a:cs typeface="Times New Roman" panose="02020603050405020304" pitchFamily="18" charset="0"/>
                      </a:endParaRPr>
                    </a:p>
                  </a:txBody>
                  <a:tcPr marL="68580" marR="68580" marT="0" marB="0" anchor="ctr"/>
                </a:tc>
                <a:tc>
                  <a:txBody>
                    <a:bodyPr/>
                    <a:lstStyle/>
                    <a:p>
                      <a:pPr marL="0" marR="0" algn="ctr">
                        <a:lnSpc>
                          <a:spcPct val="115000"/>
                        </a:lnSpc>
                        <a:spcBef>
                          <a:spcPts val="1000"/>
                        </a:spcBef>
                        <a:spcAft>
                          <a:spcPts val="0"/>
                        </a:spcAft>
                      </a:pPr>
                      <a:r>
                        <a:rPr lang="en-US" sz="1000">
                          <a:effectLst/>
                          <a:latin typeface="Times New Roman" panose="02020603050405020304" pitchFamily="18" charset="0"/>
                          <a:cs typeface="Times New Roman" panose="02020603050405020304" pitchFamily="18" charset="0"/>
                        </a:rPr>
                        <a:t>2</a:t>
                      </a:r>
                      <a:endParaRPr lang="en-US" sz="1000">
                        <a:effectLst/>
                        <a:latin typeface="Times New Roman" panose="02020603050405020304" pitchFamily="18" charset="0"/>
                        <a:ea typeface="Dotum"/>
                        <a:cs typeface="Times New Roman" panose="02020603050405020304" pitchFamily="18" charset="0"/>
                      </a:endParaRPr>
                    </a:p>
                  </a:txBody>
                  <a:tcPr marL="68580" marR="68580" marT="0" marB="0" anchor="ctr"/>
                </a:tc>
                <a:tc>
                  <a:txBody>
                    <a:bodyPr/>
                    <a:lstStyle/>
                    <a:p>
                      <a:pPr marL="0" marR="0" algn="ctr">
                        <a:lnSpc>
                          <a:spcPct val="115000"/>
                        </a:lnSpc>
                        <a:spcBef>
                          <a:spcPts val="1000"/>
                        </a:spcBef>
                        <a:spcAft>
                          <a:spcPts val="0"/>
                        </a:spcAft>
                      </a:pPr>
                      <a:r>
                        <a:rPr lang="en-US" sz="1000" dirty="0">
                          <a:effectLst/>
                          <a:latin typeface="Times New Roman" panose="02020603050405020304" pitchFamily="18" charset="0"/>
                          <a:cs typeface="Times New Roman" panose="02020603050405020304" pitchFamily="18" charset="0"/>
                        </a:rPr>
                        <a:t>16</a:t>
                      </a:r>
                      <a:endParaRPr lang="en-US" sz="1000" dirty="0">
                        <a:effectLst/>
                        <a:latin typeface="Times New Roman" panose="02020603050405020304" pitchFamily="18" charset="0"/>
                        <a:ea typeface="Dotum"/>
                        <a:cs typeface="Times New Roman" panose="02020603050405020304" pitchFamily="18" charset="0"/>
                      </a:endParaRPr>
                    </a:p>
                  </a:txBody>
                  <a:tcPr marL="68580" marR="68580" marT="0" marB="0" anchor="ctr"/>
                </a:tc>
                <a:tc>
                  <a:txBody>
                    <a:bodyPr/>
                    <a:lstStyle/>
                    <a:p>
                      <a:pPr marL="0" marR="0" algn="ctr">
                        <a:lnSpc>
                          <a:spcPct val="115000"/>
                        </a:lnSpc>
                        <a:spcBef>
                          <a:spcPts val="1000"/>
                        </a:spcBef>
                        <a:spcAft>
                          <a:spcPts val="0"/>
                        </a:spcAft>
                      </a:pPr>
                      <a:r>
                        <a:rPr lang="en-US" sz="1000" dirty="0">
                          <a:effectLst/>
                          <a:latin typeface="Times New Roman" panose="02020603050405020304" pitchFamily="18" charset="0"/>
                          <a:cs typeface="Times New Roman" panose="02020603050405020304" pitchFamily="18" charset="0"/>
                        </a:rPr>
                        <a:t>2</a:t>
                      </a:r>
                      <a:endParaRPr lang="en-US" sz="1000" dirty="0">
                        <a:effectLst/>
                        <a:latin typeface="Times New Roman" panose="02020603050405020304" pitchFamily="18" charset="0"/>
                        <a:ea typeface="Dotum"/>
                        <a:cs typeface="Times New Roman" panose="02020603050405020304" pitchFamily="18" charset="0"/>
                      </a:endParaRPr>
                    </a:p>
                  </a:txBody>
                  <a:tcPr marL="68580" marR="68580" marT="0" marB="0" anchor="ctr"/>
                </a:tc>
                <a:tc>
                  <a:txBody>
                    <a:bodyPr/>
                    <a:lstStyle/>
                    <a:p>
                      <a:pPr marL="0" marR="0" algn="ctr">
                        <a:lnSpc>
                          <a:spcPct val="115000"/>
                        </a:lnSpc>
                        <a:spcBef>
                          <a:spcPts val="1000"/>
                        </a:spcBef>
                        <a:spcAft>
                          <a:spcPts val="0"/>
                        </a:spcAft>
                      </a:pPr>
                      <a:r>
                        <a:rPr lang="en-US" sz="1000">
                          <a:effectLst/>
                          <a:latin typeface="Times New Roman" panose="02020603050405020304" pitchFamily="18" charset="0"/>
                          <a:cs typeface="Times New Roman" panose="02020603050405020304" pitchFamily="18" charset="0"/>
                        </a:rPr>
                        <a:t>0.256</a:t>
                      </a:r>
                      <a:endParaRPr lang="en-US" sz="1000">
                        <a:effectLst/>
                        <a:latin typeface="Times New Roman" panose="02020603050405020304" pitchFamily="18" charset="0"/>
                        <a:ea typeface="Dotum"/>
                        <a:cs typeface="Times New Roman" panose="02020603050405020304" pitchFamily="18" charset="0"/>
                      </a:endParaRPr>
                    </a:p>
                  </a:txBody>
                  <a:tcPr marL="68580" marR="68580" marT="0" marB="0" anchor="ctr"/>
                </a:tc>
                <a:tc>
                  <a:txBody>
                    <a:bodyPr/>
                    <a:lstStyle/>
                    <a:p>
                      <a:pPr marL="0" marR="0" algn="ctr">
                        <a:lnSpc>
                          <a:spcPct val="115000"/>
                        </a:lnSpc>
                        <a:spcBef>
                          <a:spcPts val="1000"/>
                        </a:spcBef>
                        <a:spcAft>
                          <a:spcPts val="0"/>
                        </a:spcAft>
                      </a:pPr>
                      <a:r>
                        <a:rPr lang="en-US" sz="1000">
                          <a:effectLst/>
                          <a:latin typeface="Times New Roman" panose="02020603050405020304" pitchFamily="18" charset="0"/>
                          <a:cs typeface="Times New Roman" panose="02020603050405020304" pitchFamily="18" charset="0"/>
                        </a:rPr>
                        <a:t>CAP</a:t>
                      </a:r>
                      <a:endParaRPr lang="en-US" sz="1000">
                        <a:effectLst/>
                        <a:latin typeface="Times New Roman" panose="02020603050405020304" pitchFamily="18" charset="0"/>
                        <a:ea typeface="Dotum"/>
                        <a:cs typeface="Times New Roman" panose="02020603050405020304" pitchFamily="18" charset="0"/>
                      </a:endParaRPr>
                    </a:p>
                  </a:txBody>
                  <a:tcPr marL="68580" marR="68580" marT="0" marB="0" anchor="ctr"/>
                </a:tc>
                <a:tc>
                  <a:txBody>
                    <a:bodyPr/>
                    <a:lstStyle/>
                    <a:p>
                      <a:pPr marL="0" marR="0" algn="ctr">
                        <a:lnSpc>
                          <a:spcPct val="115000"/>
                        </a:lnSpc>
                        <a:spcBef>
                          <a:spcPts val="1000"/>
                        </a:spcBef>
                        <a:spcAft>
                          <a:spcPts val="0"/>
                        </a:spcAft>
                      </a:pPr>
                      <a:r>
                        <a:rPr lang="en-US" sz="1000">
                          <a:effectLst/>
                          <a:latin typeface="Times New Roman" panose="02020603050405020304" pitchFamily="18" charset="0"/>
                          <a:cs typeface="Times New Roman" panose="02020603050405020304" pitchFamily="18" charset="0"/>
                        </a:rPr>
                        <a:t>~500</a:t>
                      </a:r>
                      <a:endParaRPr lang="en-US" sz="1000">
                        <a:effectLst/>
                        <a:latin typeface="Times New Roman" panose="02020603050405020304" pitchFamily="18" charset="0"/>
                        <a:ea typeface="Dotum"/>
                        <a:cs typeface="Times New Roman" panose="02020603050405020304" pitchFamily="18" charset="0"/>
                      </a:endParaRPr>
                    </a:p>
                  </a:txBody>
                  <a:tcPr marL="68580" marR="68580" marT="0" marB="0" anchor="ctr"/>
                </a:tc>
              </a:tr>
              <a:tr h="339598">
                <a:tc>
                  <a:txBody>
                    <a:bodyPr/>
                    <a:lstStyle/>
                    <a:p>
                      <a:pPr marL="0" marR="0" algn="ctr">
                        <a:lnSpc>
                          <a:spcPct val="115000"/>
                        </a:lnSpc>
                        <a:spcBef>
                          <a:spcPts val="1000"/>
                        </a:spcBef>
                        <a:spcAft>
                          <a:spcPts val="0"/>
                        </a:spcAft>
                      </a:pPr>
                      <a:r>
                        <a:rPr lang="en-US" sz="1000">
                          <a:effectLst/>
                          <a:latin typeface="Times New Roman" panose="02020603050405020304" pitchFamily="18" charset="0"/>
                          <a:cs typeface="Times New Roman" panose="02020603050405020304" pitchFamily="18" charset="0"/>
                        </a:rPr>
                        <a:t>PPG</a:t>
                      </a:r>
                      <a:endParaRPr lang="en-US" sz="1000">
                        <a:effectLst/>
                        <a:latin typeface="Times New Roman" panose="02020603050405020304" pitchFamily="18" charset="0"/>
                        <a:ea typeface="Dotum"/>
                        <a:cs typeface="Times New Roman" panose="02020603050405020304" pitchFamily="18" charset="0"/>
                      </a:endParaRPr>
                    </a:p>
                  </a:txBody>
                  <a:tcPr marL="68580" marR="68580" marT="0" marB="0" anchor="ctr"/>
                </a:tc>
                <a:tc>
                  <a:txBody>
                    <a:bodyPr/>
                    <a:lstStyle/>
                    <a:p>
                      <a:pPr marL="0" marR="0" algn="ctr">
                        <a:lnSpc>
                          <a:spcPct val="115000"/>
                        </a:lnSpc>
                        <a:spcBef>
                          <a:spcPts val="1000"/>
                        </a:spcBef>
                        <a:spcAft>
                          <a:spcPts val="0"/>
                        </a:spcAft>
                      </a:pPr>
                      <a:r>
                        <a:rPr lang="en-US" sz="1000">
                          <a:effectLst/>
                          <a:latin typeface="Times New Roman" panose="02020603050405020304" pitchFamily="18" charset="0"/>
                          <a:cs typeface="Times New Roman" panose="02020603050405020304" pitchFamily="18" charset="0"/>
                        </a:rPr>
                        <a:t>1</a:t>
                      </a:r>
                      <a:endParaRPr lang="en-US" sz="1000">
                        <a:effectLst/>
                        <a:latin typeface="Times New Roman" panose="02020603050405020304" pitchFamily="18" charset="0"/>
                        <a:ea typeface="Dotum"/>
                        <a:cs typeface="Times New Roman" panose="02020603050405020304" pitchFamily="18" charset="0"/>
                      </a:endParaRPr>
                    </a:p>
                  </a:txBody>
                  <a:tcPr marL="68580" marR="68580" marT="0" marB="0" anchor="ctr"/>
                </a:tc>
                <a:tc>
                  <a:txBody>
                    <a:bodyPr/>
                    <a:lstStyle/>
                    <a:p>
                      <a:pPr marL="0" marR="0" algn="ctr">
                        <a:lnSpc>
                          <a:spcPct val="115000"/>
                        </a:lnSpc>
                        <a:spcBef>
                          <a:spcPts val="1000"/>
                        </a:spcBef>
                        <a:spcAft>
                          <a:spcPts val="0"/>
                        </a:spcAft>
                      </a:pPr>
                      <a:r>
                        <a:rPr lang="en-US" sz="1000" dirty="0">
                          <a:effectLst/>
                          <a:latin typeface="Times New Roman" panose="02020603050405020304" pitchFamily="18" charset="0"/>
                          <a:cs typeface="Times New Roman" panose="02020603050405020304" pitchFamily="18" charset="0"/>
                        </a:rPr>
                        <a:t>127</a:t>
                      </a:r>
                      <a:endParaRPr lang="en-US" sz="1000" dirty="0">
                        <a:effectLst/>
                        <a:latin typeface="Times New Roman" panose="02020603050405020304" pitchFamily="18" charset="0"/>
                        <a:ea typeface="Dotum"/>
                        <a:cs typeface="Times New Roman" panose="02020603050405020304" pitchFamily="18" charset="0"/>
                      </a:endParaRPr>
                    </a:p>
                  </a:txBody>
                  <a:tcPr marL="68580" marR="68580" marT="0" marB="0" anchor="ctr"/>
                </a:tc>
                <a:tc>
                  <a:txBody>
                    <a:bodyPr/>
                    <a:lstStyle/>
                    <a:p>
                      <a:pPr marL="0" marR="0" algn="ctr">
                        <a:lnSpc>
                          <a:spcPct val="115000"/>
                        </a:lnSpc>
                        <a:spcBef>
                          <a:spcPts val="1000"/>
                        </a:spcBef>
                        <a:spcAft>
                          <a:spcPts val="0"/>
                        </a:spcAft>
                      </a:pPr>
                      <a:r>
                        <a:rPr lang="en-US" sz="1000" dirty="0">
                          <a:effectLst/>
                          <a:latin typeface="Times New Roman" panose="02020603050405020304" pitchFamily="18" charset="0"/>
                          <a:cs typeface="Times New Roman" panose="02020603050405020304" pitchFamily="18" charset="0"/>
                        </a:rPr>
                        <a:t>3</a:t>
                      </a:r>
                      <a:endParaRPr lang="en-US" sz="1000" dirty="0">
                        <a:effectLst/>
                        <a:latin typeface="Times New Roman" panose="02020603050405020304" pitchFamily="18" charset="0"/>
                        <a:ea typeface="Dotum"/>
                        <a:cs typeface="Times New Roman" panose="02020603050405020304" pitchFamily="18" charset="0"/>
                      </a:endParaRPr>
                    </a:p>
                  </a:txBody>
                  <a:tcPr marL="68580" marR="68580" marT="0" marB="0" anchor="ctr"/>
                </a:tc>
                <a:tc>
                  <a:txBody>
                    <a:bodyPr/>
                    <a:lstStyle/>
                    <a:p>
                      <a:pPr marL="0" marR="0" algn="ctr">
                        <a:lnSpc>
                          <a:spcPct val="115000"/>
                        </a:lnSpc>
                        <a:spcBef>
                          <a:spcPts val="1000"/>
                        </a:spcBef>
                        <a:spcAft>
                          <a:spcPts val="0"/>
                        </a:spcAft>
                      </a:pPr>
                      <a:r>
                        <a:rPr lang="en-US" sz="1000" dirty="0">
                          <a:effectLst/>
                          <a:latin typeface="Times New Roman" panose="02020603050405020304" pitchFamily="18" charset="0"/>
                          <a:cs typeface="Times New Roman" panose="02020603050405020304" pitchFamily="18" charset="0"/>
                        </a:rPr>
                        <a:t>3.048</a:t>
                      </a:r>
                      <a:endParaRPr lang="en-US" sz="1000" dirty="0">
                        <a:effectLst/>
                        <a:latin typeface="Times New Roman" panose="02020603050405020304" pitchFamily="18" charset="0"/>
                        <a:ea typeface="Dotum"/>
                        <a:cs typeface="Times New Roman" panose="02020603050405020304" pitchFamily="18" charset="0"/>
                      </a:endParaRPr>
                    </a:p>
                  </a:txBody>
                  <a:tcPr marL="68580" marR="68580" marT="0" marB="0" anchor="ctr"/>
                </a:tc>
                <a:tc>
                  <a:txBody>
                    <a:bodyPr/>
                    <a:lstStyle/>
                    <a:p>
                      <a:pPr marL="0" marR="0" algn="ctr">
                        <a:lnSpc>
                          <a:spcPct val="115000"/>
                        </a:lnSpc>
                        <a:spcBef>
                          <a:spcPts val="1000"/>
                        </a:spcBef>
                        <a:spcAft>
                          <a:spcPts val="0"/>
                        </a:spcAft>
                      </a:pPr>
                      <a:r>
                        <a:rPr lang="en-US" sz="1000" dirty="0">
                          <a:effectLst/>
                          <a:latin typeface="Times New Roman" panose="02020603050405020304" pitchFamily="18" charset="0"/>
                          <a:cs typeface="Times New Roman" panose="02020603050405020304" pitchFamily="18" charset="0"/>
                        </a:rPr>
                        <a:t>CFP</a:t>
                      </a:r>
                      <a:endParaRPr lang="en-US" sz="1000" dirty="0">
                        <a:effectLst/>
                        <a:latin typeface="Times New Roman" panose="02020603050405020304" pitchFamily="18" charset="0"/>
                        <a:ea typeface="Dotum"/>
                        <a:cs typeface="Times New Roman" panose="02020603050405020304" pitchFamily="18" charset="0"/>
                      </a:endParaRPr>
                    </a:p>
                  </a:txBody>
                  <a:tcPr marL="68580" marR="68580" marT="0" marB="0" anchor="ctr"/>
                </a:tc>
                <a:tc>
                  <a:txBody>
                    <a:bodyPr/>
                    <a:lstStyle/>
                    <a:p>
                      <a:pPr marL="0" marR="0" algn="ctr">
                        <a:lnSpc>
                          <a:spcPct val="115000"/>
                        </a:lnSpc>
                        <a:spcBef>
                          <a:spcPts val="1000"/>
                        </a:spcBef>
                        <a:spcAft>
                          <a:spcPts val="0"/>
                        </a:spcAft>
                      </a:pPr>
                      <a:r>
                        <a:rPr lang="en-US" sz="1000" dirty="0">
                          <a:effectLst/>
                          <a:latin typeface="Times New Roman" panose="02020603050405020304" pitchFamily="18" charset="0"/>
                          <a:cs typeface="Times New Roman" panose="02020603050405020304" pitchFamily="18" charset="0"/>
                        </a:rPr>
                        <a:t>~650</a:t>
                      </a:r>
                      <a:endParaRPr lang="en-US" sz="1000" dirty="0">
                        <a:effectLst/>
                        <a:latin typeface="Times New Roman" panose="02020603050405020304" pitchFamily="18" charset="0"/>
                        <a:ea typeface="Dotum"/>
                        <a:cs typeface="Times New Roman" panose="02020603050405020304" pitchFamily="18" charset="0"/>
                      </a:endParaRPr>
                    </a:p>
                  </a:txBody>
                  <a:tcPr marL="68580" marR="68580" marT="0" marB="0" anchor="ctr"/>
                </a:tc>
              </a:tr>
            </a:tbl>
          </a:graphicData>
        </a:graphic>
      </p:graphicFrame>
      <p:sp>
        <p:nvSpPr>
          <p:cNvPr id="3" name="TextBox 2"/>
          <p:cNvSpPr txBox="1"/>
          <p:nvPr/>
        </p:nvSpPr>
        <p:spPr>
          <a:xfrm>
            <a:off x="685800" y="4114800"/>
            <a:ext cx="7848600" cy="1938992"/>
          </a:xfrm>
          <a:prstGeom prst="rect">
            <a:avLst/>
          </a:prstGeom>
          <a:noFill/>
        </p:spPr>
        <p:txBody>
          <a:bodyPr wrap="square" rtlCol="0">
            <a:spAutoFit/>
          </a:bodyPr>
          <a:lstStyle/>
          <a:p>
            <a:pPr marL="171450" indent="-171450">
              <a:buFont typeface="Arial" panose="020B0604020202020204" pitchFamily="34" charset="0"/>
              <a:buChar char="•"/>
            </a:pPr>
            <a:r>
              <a:rPr lang="en-US" sz="2000" dirty="0" smtClean="0">
                <a:cs typeface="Times New Roman" panose="02020603050405020304" pitchFamily="18" charset="0"/>
              </a:rPr>
              <a:t>Practical application of mobile health is simulated</a:t>
            </a:r>
          </a:p>
          <a:p>
            <a:pPr marL="171450" indent="-171450">
              <a:buFont typeface="Arial" panose="020B0604020202020204" pitchFamily="34" charset="0"/>
              <a:buChar char="•"/>
            </a:pPr>
            <a:r>
              <a:rPr lang="en-US" sz="2000" dirty="0" smtClean="0">
                <a:cs typeface="Times New Roman" panose="02020603050405020304" pitchFamily="18" charset="0"/>
              </a:rPr>
              <a:t>Assumptions for simulation are same</a:t>
            </a:r>
          </a:p>
          <a:p>
            <a:pPr marL="171450" indent="-171450">
              <a:buFont typeface="Arial" panose="020B0604020202020204" pitchFamily="34" charset="0"/>
              <a:buChar char="•"/>
            </a:pPr>
            <a:r>
              <a:rPr lang="en-US" sz="2000" dirty="0" smtClean="0">
                <a:cs typeface="Times New Roman" panose="02020603050405020304" pitchFamily="18" charset="0"/>
              </a:rPr>
              <a:t>Coordinator is placed in Mobile interacting with several health monitoring sensors</a:t>
            </a:r>
          </a:p>
          <a:p>
            <a:pPr marL="171450" indent="-171450">
              <a:buFont typeface="Arial" panose="020B0604020202020204" pitchFamily="34" charset="0"/>
              <a:buChar char="•"/>
            </a:pPr>
            <a:r>
              <a:rPr lang="en-US" sz="2000" dirty="0" smtClean="0">
                <a:cs typeface="Times New Roman" panose="02020603050405020304" pitchFamily="18" charset="0"/>
              </a:rPr>
              <a:t>All the above applications are run for 3 minutes for benchmarking energy consumption</a:t>
            </a:r>
          </a:p>
        </p:txBody>
      </p:sp>
      <p:sp>
        <p:nvSpPr>
          <p:cNvPr id="8" name="Date Placeholder 3"/>
          <p:cNvSpPr>
            <a:spLocks noGrp="1"/>
          </p:cNvSpPr>
          <p:nvPr>
            <p:ph type="dt" sz="quarter" idx="10"/>
          </p:nvPr>
        </p:nvSpPr>
        <p:spPr>
          <a:xfrm>
            <a:off x="685800" y="377825"/>
            <a:ext cx="160020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400" dirty="0" smtClean="0">
                <a:latin typeface="Times New Roman" pitchFamily="18" charset="0"/>
              </a:rPr>
              <a:t>May 2015</a:t>
            </a:r>
          </a:p>
        </p:txBody>
      </p:sp>
      <p:sp>
        <p:nvSpPr>
          <p:cNvPr id="10" name="Slide Number Placeholder 3"/>
          <p:cNvSpPr>
            <a:spLocks noGrp="1"/>
          </p:cNvSpPr>
          <p:nvPr>
            <p:ph type="sldNum" sz="quarter" idx="12"/>
          </p:nvPr>
        </p:nvSpPr>
        <p:spPr>
          <a:xfrm>
            <a:off x="4344988"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a:latin typeface="Times New Roman" pitchFamily="18" charset="0"/>
              </a:rPr>
              <a:t>Slide </a:t>
            </a:r>
            <a:fld id="{3089E93B-7258-4CC0-854C-EFEEBF5C865F}" type="slidenum">
              <a:rPr lang="en-US" altLang="en-US" sz="1200">
                <a:latin typeface="Times New Roman" pitchFamily="18" charset="0"/>
              </a:rPr>
              <a:pPr>
                <a:spcBef>
                  <a:spcPct val="0"/>
                </a:spcBef>
                <a:buFontTx/>
                <a:buNone/>
              </a:pPr>
              <a:t>38</a:t>
            </a:fld>
            <a:endParaRPr lang="en-US" altLang="en-US" sz="1200" dirty="0">
              <a:latin typeface="Times New Roman" pitchFamily="18" charset="0"/>
            </a:endParaRPr>
          </a:p>
        </p:txBody>
      </p:sp>
      <p:sp>
        <p:nvSpPr>
          <p:cNvPr id="11" name="Footer Placeholder 4"/>
          <p:cNvSpPr>
            <a:spLocks noGrp="1"/>
          </p:cNvSpPr>
          <p:nvPr>
            <p:ph type="ftr" sz="quarter" idx="11"/>
          </p:nvPr>
        </p:nvSpPr>
        <p:spPr>
          <a:xfrm>
            <a:off x="5486400" y="6475413"/>
            <a:ext cx="3124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smtClean="0">
                <a:latin typeface="Times New Roman" pitchFamily="18" charset="0"/>
              </a:rPr>
              <a:t>(Kiran </a:t>
            </a:r>
            <a:r>
              <a:rPr lang="en-US" altLang="en-US" sz="1200" dirty="0" err="1" smtClean="0">
                <a:latin typeface="Times New Roman" pitchFamily="18" charset="0"/>
              </a:rPr>
              <a:t>Bynam</a:t>
            </a:r>
            <a:r>
              <a:rPr lang="en-US" altLang="en-US" sz="1200" dirty="0" smtClean="0">
                <a:latin typeface="Times New Roman" pitchFamily="18" charset="0"/>
              </a:rPr>
              <a:t>, </a:t>
            </a:r>
            <a:r>
              <a:rPr lang="en-US" altLang="en-US" sz="1200" dirty="0" err="1" smtClean="0">
                <a:latin typeface="Times New Roman" pitchFamily="18" charset="0"/>
              </a:rPr>
              <a:t>Youngsoo</a:t>
            </a:r>
            <a:r>
              <a:rPr lang="en-US" altLang="en-US" sz="1200" dirty="0" smtClean="0">
                <a:latin typeface="Times New Roman" pitchFamily="18" charset="0"/>
              </a:rPr>
              <a:t> Kim </a:t>
            </a:r>
            <a:r>
              <a:rPr lang="en-US" altLang="en-US" sz="1200" i="1" dirty="0" smtClean="0">
                <a:latin typeface="Times New Roman" pitchFamily="18" charset="0"/>
              </a:rPr>
              <a:t>et.al.</a:t>
            </a:r>
            <a:r>
              <a:rPr lang="en-US" altLang="en-US" sz="1200" dirty="0" smtClean="0">
                <a:latin typeface="Times New Roman" pitchFamily="18" charset="0"/>
              </a:rPr>
              <a:t>, Samsung)</a:t>
            </a:r>
          </a:p>
        </p:txBody>
      </p:sp>
    </p:spTree>
    <p:extLst>
      <p:ext uri="{BB962C8B-B14F-4D97-AF65-F5344CB8AC3E}">
        <p14:creationId xmlns:p14="http://schemas.microsoft.com/office/powerpoint/2010/main" val="27804528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85800"/>
          </a:xfrm>
        </p:spPr>
        <p:txBody>
          <a:bodyPr/>
          <a:lstStyle/>
          <a:p>
            <a:r>
              <a:rPr lang="en-US" sz="2400" dirty="0" smtClean="0"/>
              <a:t>Results of Mobile </a:t>
            </a:r>
            <a:r>
              <a:rPr lang="en-US" sz="2400" dirty="0"/>
              <a:t>H</a:t>
            </a:r>
            <a:r>
              <a:rPr lang="en-US" sz="2400" dirty="0" smtClean="0"/>
              <a:t>ealth Care </a:t>
            </a:r>
            <a:r>
              <a:rPr lang="en-US" sz="2400" dirty="0"/>
              <a:t>A</a:t>
            </a:r>
            <a:r>
              <a:rPr lang="en-US" sz="2400" dirty="0" smtClean="0"/>
              <a:t>pplication</a:t>
            </a:r>
            <a:endParaRPr lang="en-US" sz="2400" dirty="0"/>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2561729"/>
            <a:ext cx="2895600" cy="1734820"/>
          </a:xfrm>
          <a:prstGeom prst="rect">
            <a:avLst/>
          </a:prstGeom>
          <a:noFill/>
        </p:spPr>
      </p:pic>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2559189"/>
            <a:ext cx="2971800" cy="1737360"/>
          </a:xfrm>
          <a:prstGeom prst="rect">
            <a:avLst/>
          </a:prstGeom>
          <a:noFill/>
        </p:spPr>
      </p:pic>
      <p:pic>
        <p:nvPicPr>
          <p:cNvPr id="9" name="Pictur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32560" y="4687074"/>
            <a:ext cx="2834640" cy="1737360"/>
          </a:xfrm>
          <a:prstGeom prst="rect">
            <a:avLst/>
          </a:prstGeom>
          <a:noFill/>
        </p:spPr>
      </p:pic>
      <p:pic>
        <p:nvPicPr>
          <p:cNvPr id="10" name="Picture 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6800" y="4687074"/>
            <a:ext cx="2889250" cy="1737360"/>
          </a:xfrm>
          <a:prstGeom prst="rect">
            <a:avLst/>
          </a:prstGeom>
          <a:noFill/>
        </p:spPr>
      </p:pic>
      <p:sp>
        <p:nvSpPr>
          <p:cNvPr id="11" name="TextBox 10"/>
          <p:cNvSpPr txBox="1"/>
          <p:nvPr/>
        </p:nvSpPr>
        <p:spPr>
          <a:xfrm>
            <a:off x="2914650" y="2286000"/>
            <a:ext cx="3276600" cy="276999"/>
          </a:xfrm>
          <a:prstGeom prst="rect">
            <a:avLst/>
          </a:prstGeom>
          <a:noFill/>
        </p:spPr>
        <p:txBody>
          <a:bodyPr wrap="square" rtlCol="0">
            <a:spAutoFit/>
          </a:bodyPr>
          <a:lstStyle/>
          <a:p>
            <a:pPr algn="ctr"/>
            <a:r>
              <a:rPr lang="en-US" b="1" dirty="0" smtClean="0"/>
              <a:t>RX Active Time and Energy comparison</a:t>
            </a:r>
            <a:endParaRPr lang="en-US" b="1" dirty="0"/>
          </a:p>
        </p:txBody>
      </p:sp>
      <p:sp>
        <p:nvSpPr>
          <p:cNvPr id="13" name="Date Placeholder 3"/>
          <p:cNvSpPr>
            <a:spLocks noGrp="1"/>
          </p:cNvSpPr>
          <p:nvPr>
            <p:ph type="dt" sz="quarter" idx="10"/>
          </p:nvPr>
        </p:nvSpPr>
        <p:spPr>
          <a:xfrm>
            <a:off x="685800" y="377825"/>
            <a:ext cx="160020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400" dirty="0" smtClean="0">
                <a:latin typeface="Times New Roman" pitchFamily="18" charset="0"/>
              </a:rPr>
              <a:t>May 2015</a:t>
            </a:r>
          </a:p>
        </p:txBody>
      </p:sp>
      <p:sp>
        <p:nvSpPr>
          <p:cNvPr id="15" name="Slide Number Placeholder 3"/>
          <p:cNvSpPr>
            <a:spLocks noGrp="1"/>
          </p:cNvSpPr>
          <p:nvPr>
            <p:ph type="sldNum" sz="quarter" idx="12"/>
          </p:nvPr>
        </p:nvSpPr>
        <p:spPr>
          <a:xfrm>
            <a:off x="4344988"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a:latin typeface="Times New Roman" pitchFamily="18" charset="0"/>
              </a:rPr>
              <a:t>Slide </a:t>
            </a:r>
            <a:fld id="{3089E93B-7258-4CC0-854C-EFEEBF5C865F}" type="slidenum">
              <a:rPr lang="en-US" altLang="en-US" sz="1200">
                <a:latin typeface="Times New Roman" pitchFamily="18" charset="0"/>
              </a:rPr>
              <a:pPr>
                <a:spcBef>
                  <a:spcPct val="0"/>
                </a:spcBef>
                <a:buFontTx/>
                <a:buNone/>
              </a:pPr>
              <a:t>39</a:t>
            </a:fld>
            <a:endParaRPr lang="en-US" altLang="en-US" sz="1200" dirty="0">
              <a:latin typeface="Times New Roman" pitchFamily="18" charset="0"/>
            </a:endParaRPr>
          </a:p>
        </p:txBody>
      </p:sp>
      <p:sp>
        <p:nvSpPr>
          <p:cNvPr id="16" name="TextBox 15"/>
          <p:cNvSpPr txBox="1"/>
          <p:nvPr/>
        </p:nvSpPr>
        <p:spPr>
          <a:xfrm>
            <a:off x="2914650" y="4410075"/>
            <a:ext cx="3276600" cy="276999"/>
          </a:xfrm>
          <a:prstGeom prst="rect">
            <a:avLst/>
          </a:prstGeom>
          <a:noFill/>
        </p:spPr>
        <p:txBody>
          <a:bodyPr wrap="square" rtlCol="0">
            <a:spAutoFit/>
          </a:bodyPr>
          <a:lstStyle/>
          <a:p>
            <a:pPr algn="ctr"/>
            <a:r>
              <a:rPr lang="en-US" b="1" dirty="0"/>
              <a:t>T</a:t>
            </a:r>
            <a:r>
              <a:rPr lang="en-US" b="1" dirty="0" smtClean="0"/>
              <a:t>X Active Time and Energy comparison</a:t>
            </a:r>
            <a:endParaRPr lang="en-US" b="1" dirty="0"/>
          </a:p>
        </p:txBody>
      </p:sp>
      <p:sp>
        <p:nvSpPr>
          <p:cNvPr id="17" name="TextBox 16"/>
          <p:cNvSpPr txBox="1"/>
          <p:nvPr/>
        </p:nvSpPr>
        <p:spPr>
          <a:xfrm>
            <a:off x="685800" y="1405027"/>
            <a:ext cx="7848600" cy="830997"/>
          </a:xfrm>
          <a:prstGeom prst="rect">
            <a:avLst/>
          </a:prstGeom>
          <a:noFill/>
        </p:spPr>
        <p:txBody>
          <a:bodyPr wrap="square" rtlCol="0">
            <a:spAutoFit/>
          </a:bodyPr>
          <a:lstStyle/>
          <a:p>
            <a:pPr marL="171450" indent="-171450">
              <a:buFont typeface="Arial" panose="020B0604020202020204" pitchFamily="34" charset="0"/>
              <a:buChar char="•"/>
            </a:pPr>
            <a:r>
              <a:rPr lang="en-US" sz="2400" dirty="0" smtClean="0"/>
              <a:t>RX gain is mainly originated from ULP front-end (4 times) </a:t>
            </a:r>
          </a:p>
          <a:p>
            <a:pPr marL="171450" indent="-171450">
              <a:buFont typeface="Arial" panose="020B0604020202020204" pitchFamily="34" charset="0"/>
              <a:buChar char="•"/>
            </a:pPr>
            <a:r>
              <a:rPr lang="en-US" sz="2400" dirty="0" smtClean="0"/>
              <a:t>TX gain is mainly originated from Rate Adaptation (2 times)</a:t>
            </a:r>
          </a:p>
        </p:txBody>
      </p:sp>
      <p:sp>
        <p:nvSpPr>
          <p:cNvPr id="18" name="Footer Placeholder 4"/>
          <p:cNvSpPr>
            <a:spLocks noGrp="1"/>
          </p:cNvSpPr>
          <p:nvPr>
            <p:ph type="ftr" sz="quarter" idx="11"/>
          </p:nvPr>
        </p:nvSpPr>
        <p:spPr>
          <a:xfrm>
            <a:off x="5486400" y="6475413"/>
            <a:ext cx="3124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smtClean="0">
                <a:latin typeface="Times New Roman" pitchFamily="18" charset="0"/>
              </a:rPr>
              <a:t>(Kiran </a:t>
            </a:r>
            <a:r>
              <a:rPr lang="en-US" altLang="en-US" sz="1200" dirty="0" err="1" smtClean="0">
                <a:latin typeface="Times New Roman" pitchFamily="18" charset="0"/>
              </a:rPr>
              <a:t>Bynam</a:t>
            </a:r>
            <a:r>
              <a:rPr lang="en-US" altLang="en-US" sz="1200" dirty="0" smtClean="0">
                <a:latin typeface="Times New Roman" pitchFamily="18" charset="0"/>
              </a:rPr>
              <a:t>, </a:t>
            </a:r>
            <a:r>
              <a:rPr lang="en-US" altLang="en-US" sz="1200" dirty="0" err="1" smtClean="0">
                <a:latin typeface="Times New Roman" pitchFamily="18" charset="0"/>
              </a:rPr>
              <a:t>Youngsoo</a:t>
            </a:r>
            <a:r>
              <a:rPr lang="en-US" altLang="en-US" sz="1200" dirty="0" smtClean="0">
                <a:latin typeface="Times New Roman" pitchFamily="18" charset="0"/>
              </a:rPr>
              <a:t> Kim </a:t>
            </a:r>
            <a:r>
              <a:rPr lang="en-US" altLang="en-US" sz="1200" i="1" dirty="0" smtClean="0">
                <a:latin typeface="Times New Roman" pitchFamily="18" charset="0"/>
              </a:rPr>
              <a:t>et.al.</a:t>
            </a:r>
            <a:r>
              <a:rPr lang="en-US" altLang="en-US" sz="1200" dirty="0" smtClean="0">
                <a:latin typeface="Times New Roman" pitchFamily="18" charset="0"/>
              </a:rPr>
              <a:t>, Samsung)</a:t>
            </a:r>
          </a:p>
        </p:txBody>
      </p:sp>
    </p:spTree>
    <p:extLst>
      <p:ext uri="{BB962C8B-B14F-4D97-AF65-F5344CB8AC3E}">
        <p14:creationId xmlns:p14="http://schemas.microsoft.com/office/powerpoint/2010/main" val="1134529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Requirements</a:t>
            </a:r>
            <a:endParaRPr lang="en-US" dirty="0"/>
          </a:p>
        </p:txBody>
      </p:sp>
      <p:sp>
        <p:nvSpPr>
          <p:cNvPr id="3" name="Content Placeholder 2"/>
          <p:cNvSpPr>
            <a:spLocks noGrp="1"/>
          </p:cNvSpPr>
          <p:nvPr>
            <p:ph idx="1"/>
          </p:nvPr>
        </p:nvSpPr>
        <p:spPr/>
        <p:txBody>
          <a:bodyPr/>
          <a:lstStyle/>
          <a:p>
            <a:r>
              <a:rPr lang="en-US" dirty="0" smtClean="0">
                <a:latin typeface="Times New Roman" panose="02020603050405020304" pitchFamily="18" charset="0"/>
                <a:ea typeface="+mj-ea"/>
                <a:cs typeface="Times New Roman" panose="02020603050405020304" pitchFamily="18" charset="0"/>
              </a:rPr>
              <a:t>In addition to 802.15.4 requirements, following were added to technical guidance document</a:t>
            </a:r>
          </a:p>
          <a:p>
            <a:pPr lvl="1"/>
            <a:r>
              <a:rPr lang="en-US" dirty="0" smtClean="0">
                <a:latin typeface="Times New Roman" panose="02020603050405020304" pitchFamily="18" charset="0"/>
                <a:ea typeface="+mj-ea"/>
                <a:cs typeface="Times New Roman" panose="02020603050405020304" pitchFamily="18" charset="0"/>
              </a:rPr>
              <a:t>Less than 15 </a:t>
            </a:r>
            <a:r>
              <a:rPr lang="en-US" dirty="0" err="1" smtClean="0">
                <a:latin typeface="Times New Roman" panose="02020603050405020304" pitchFamily="18" charset="0"/>
                <a:ea typeface="+mj-ea"/>
                <a:cs typeface="Times New Roman" panose="02020603050405020304" pitchFamily="18" charset="0"/>
              </a:rPr>
              <a:t>mW</a:t>
            </a:r>
            <a:r>
              <a:rPr lang="en-US" dirty="0" smtClean="0">
                <a:latin typeface="Times New Roman" panose="02020603050405020304" pitchFamily="18" charset="0"/>
                <a:ea typeface="+mj-ea"/>
                <a:cs typeface="Times New Roman" panose="02020603050405020304" pitchFamily="18" charset="0"/>
              </a:rPr>
              <a:t> Power consumption</a:t>
            </a:r>
          </a:p>
          <a:p>
            <a:pPr lvl="1"/>
            <a:r>
              <a:rPr lang="en-US" dirty="0" smtClean="0">
                <a:latin typeface="Times New Roman" panose="02020603050405020304" pitchFamily="18" charset="0"/>
                <a:ea typeface="+mj-ea"/>
                <a:cs typeface="Times New Roman" panose="02020603050405020304" pitchFamily="18" charset="0"/>
              </a:rPr>
              <a:t>Range of 30 m to be demonstrated in AWGN environment</a:t>
            </a:r>
            <a:endParaRPr lang="en-US" dirty="0">
              <a:latin typeface="Times New Roman" panose="02020603050405020304" pitchFamily="18" charset="0"/>
              <a:ea typeface="+mj-ea"/>
              <a:cs typeface="Times New Roman" panose="02020603050405020304" pitchFamily="18" charset="0"/>
            </a:endParaRPr>
          </a:p>
        </p:txBody>
      </p:sp>
      <p:sp>
        <p:nvSpPr>
          <p:cNvPr id="11" name="Slide Number Placeholder 3"/>
          <p:cNvSpPr>
            <a:spLocks noGrp="1"/>
          </p:cNvSpPr>
          <p:nvPr>
            <p:ph type="sldNum" sz="quarter" idx="12"/>
          </p:nvPr>
        </p:nvSpPr>
        <p:spPr>
          <a:xfrm>
            <a:off x="4344988"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a:latin typeface="Times New Roman" pitchFamily="18" charset="0"/>
              </a:rPr>
              <a:t>Slide </a:t>
            </a:r>
            <a:fld id="{3089E93B-7258-4CC0-854C-EFEEBF5C865F}" type="slidenum">
              <a:rPr lang="en-US" altLang="en-US" sz="1200">
                <a:latin typeface="Times New Roman" pitchFamily="18" charset="0"/>
              </a:rPr>
              <a:pPr>
                <a:spcBef>
                  <a:spcPct val="0"/>
                </a:spcBef>
                <a:buFontTx/>
                <a:buNone/>
              </a:pPr>
              <a:t>4</a:t>
            </a:fld>
            <a:endParaRPr lang="en-US" altLang="en-US" sz="1200" dirty="0">
              <a:latin typeface="Times New Roman" pitchFamily="18" charset="0"/>
            </a:endParaRPr>
          </a:p>
        </p:txBody>
      </p:sp>
      <p:sp>
        <p:nvSpPr>
          <p:cNvPr id="12" name="Date Placeholder 3"/>
          <p:cNvSpPr>
            <a:spLocks noGrp="1"/>
          </p:cNvSpPr>
          <p:nvPr>
            <p:ph type="dt" sz="quarter" idx="10"/>
          </p:nvPr>
        </p:nvSpPr>
        <p:spPr>
          <a:xfrm>
            <a:off x="685800" y="377825"/>
            <a:ext cx="160020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400" dirty="0" smtClean="0">
                <a:latin typeface="Times New Roman" pitchFamily="18" charset="0"/>
              </a:rPr>
              <a:t>May 2015</a:t>
            </a:r>
          </a:p>
        </p:txBody>
      </p:sp>
      <p:sp>
        <p:nvSpPr>
          <p:cNvPr id="7" name="Footer Placeholder 4"/>
          <p:cNvSpPr>
            <a:spLocks noGrp="1"/>
          </p:cNvSpPr>
          <p:nvPr>
            <p:ph type="ftr" sz="quarter" idx="11"/>
          </p:nvPr>
        </p:nvSpPr>
        <p:spPr>
          <a:xfrm>
            <a:off x="5486400" y="6475413"/>
            <a:ext cx="3124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smtClean="0">
                <a:latin typeface="Times New Roman" pitchFamily="18" charset="0"/>
              </a:rPr>
              <a:t>(Kiran </a:t>
            </a:r>
            <a:r>
              <a:rPr lang="en-US" altLang="en-US" sz="1200" dirty="0" err="1" smtClean="0">
                <a:latin typeface="Times New Roman" pitchFamily="18" charset="0"/>
              </a:rPr>
              <a:t>Bynam</a:t>
            </a:r>
            <a:r>
              <a:rPr lang="en-US" altLang="en-US" sz="1200" dirty="0" smtClean="0">
                <a:latin typeface="Times New Roman" pitchFamily="18" charset="0"/>
              </a:rPr>
              <a:t>, </a:t>
            </a:r>
            <a:r>
              <a:rPr lang="en-US" altLang="en-US" sz="1200" dirty="0" err="1" smtClean="0">
                <a:latin typeface="Times New Roman" pitchFamily="18" charset="0"/>
              </a:rPr>
              <a:t>Youngsoo</a:t>
            </a:r>
            <a:r>
              <a:rPr lang="en-US" altLang="en-US" sz="1200" dirty="0" smtClean="0">
                <a:latin typeface="Times New Roman" pitchFamily="18" charset="0"/>
              </a:rPr>
              <a:t> Kim </a:t>
            </a:r>
            <a:r>
              <a:rPr lang="en-US" altLang="en-US" sz="1200" i="1" dirty="0" smtClean="0">
                <a:latin typeface="Times New Roman" pitchFamily="18" charset="0"/>
              </a:rPr>
              <a:t>et.al.</a:t>
            </a:r>
            <a:r>
              <a:rPr lang="en-US" altLang="en-US" sz="1200" dirty="0" smtClean="0">
                <a:latin typeface="Times New Roman" pitchFamily="18" charset="0"/>
              </a:rPr>
              <a:t>, Samsung)</a:t>
            </a:r>
          </a:p>
        </p:txBody>
      </p:sp>
    </p:spTree>
    <p:extLst>
      <p:ext uri="{BB962C8B-B14F-4D97-AF65-F5344CB8AC3E}">
        <p14:creationId xmlns:p14="http://schemas.microsoft.com/office/powerpoint/2010/main" val="13921791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685800" y="1752600"/>
            <a:ext cx="7772400" cy="4114800"/>
          </a:xfrm>
        </p:spPr>
        <p:txBody>
          <a:bodyPr/>
          <a:lstStyle/>
          <a:p>
            <a:r>
              <a:rPr lang="en-US" sz="2400" dirty="0" smtClean="0">
                <a:latin typeface="Times New Roman" panose="02020603050405020304" pitchFamily="18" charset="0"/>
                <a:cs typeface="Times New Roman" panose="02020603050405020304" pitchFamily="18" charset="0"/>
              </a:rPr>
              <a:t>Demonstrate more than 100% of active energy efficiency improvement by 802.15.4q TASK with Rate Adaptation</a:t>
            </a:r>
          </a:p>
          <a:p>
            <a:r>
              <a:rPr lang="en-US" sz="2400" dirty="0" smtClean="0">
                <a:latin typeface="Times New Roman" panose="02020603050405020304" pitchFamily="18" charset="0"/>
                <a:cs typeface="Times New Roman" panose="02020603050405020304" pitchFamily="18" charset="0"/>
              </a:rPr>
              <a:t>CCA being impacted and gaining by 4 times by using multi rate 802.15.4q TASK in efficiency , less retransmissions and non-coherent receivers</a:t>
            </a:r>
          </a:p>
          <a:p>
            <a:r>
              <a:rPr lang="en-US" sz="2400" dirty="0" smtClean="0">
                <a:latin typeface="Times New Roman" panose="02020603050405020304" pitchFamily="18" charset="0"/>
                <a:cs typeface="Times New Roman" panose="02020603050405020304" pitchFamily="18" charset="0"/>
              </a:rPr>
              <a:t>TX Energy gains mainly due to decreased retransmissions and RX Energy gains are obtained by using ULP transceiver</a:t>
            </a:r>
          </a:p>
          <a:p>
            <a:endParaRPr lang="en-US" sz="2400" dirty="0" smtClean="0">
              <a:latin typeface="Times New Roman" panose="02020603050405020304" pitchFamily="18" charset="0"/>
              <a:cs typeface="Times New Roman" panose="02020603050405020304" pitchFamily="18" charset="0"/>
            </a:endParaRPr>
          </a:p>
        </p:txBody>
      </p:sp>
      <p:sp>
        <p:nvSpPr>
          <p:cNvPr id="7" name="Date Placeholder 3"/>
          <p:cNvSpPr>
            <a:spLocks noGrp="1"/>
          </p:cNvSpPr>
          <p:nvPr>
            <p:ph type="dt" sz="quarter" idx="10"/>
          </p:nvPr>
        </p:nvSpPr>
        <p:spPr>
          <a:xfrm>
            <a:off x="685800" y="377825"/>
            <a:ext cx="160020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400" dirty="0" smtClean="0">
                <a:latin typeface="Times New Roman" pitchFamily="18" charset="0"/>
              </a:rPr>
              <a:t>May 2015</a:t>
            </a:r>
          </a:p>
        </p:txBody>
      </p:sp>
      <p:sp>
        <p:nvSpPr>
          <p:cNvPr id="9" name="Slide Number Placeholder 3"/>
          <p:cNvSpPr>
            <a:spLocks noGrp="1"/>
          </p:cNvSpPr>
          <p:nvPr>
            <p:ph type="sldNum" sz="quarter" idx="12"/>
          </p:nvPr>
        </p:nvSpPr>
        <p:spPr>
          <a:xfrm>
            <a:off x="4344988"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a:latin typeface="Times New Roman" pitchFamily="18" charset="0"/>
              </a:rPr>
              <a:t>Slide </a:t>
            </a:r>
            <a:fld id="{3089E93B-7258-4CC0-854C-EFEEBF5C865F}" type="slidenum">
              <a:rPr lang="en-US" altLang="en-US" sz="1200">
                <a:latin typeface="Times New Roman" pitchFamily="18" charset="0"/>
              </a:rPr>
              <a:pPr>
                <a:spcBef>
                  <a:spcPct val="0"/>
                </a:spcBef>
                <a:buFontTx/>
                <a:buNone/>
              </a:pPr>
              <a:t>40</a:t>
            </a:fld>
            <a:endParaRPr lang="en-US" altLang="en-US" sz="1200" dirty="0">
              <a:latin typeface="Times New Roman" pitchFamily="18" charset="0"/>
            </a:endParaRPr>
          </a:p>
        </p:txBody>
      </p:sp>
      <p:sp>
        <p:nvSpPr>
          <p:cNvPr id="10" name="Footer Placeholder 4"/>
          <p:cNvSpPr>
            <a:spLocks noGrp="1"/>
          </p:cNvSpPr>
          <p:nvPr>
            <p:ph type="ftr" sz="quarter" idx="11"/>
          </p:nvPr>
        </p:nvSpPr>
        <p:spPr>
          <a:xfrm>
            <a:off x="5486400" y="6475413"/>
            <a:ext cx="3124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smtClean="0">
                <a:latin typeface="Times New Roman" pitchFamily="18" charset="0"/>
              </a:rPr>
              <a:t>(Kiran </a:t>
            </a:r>
            <a:r>
              <a:rPr lang="en-US" altLang="en-US" sz="1200" dirty="0" err="1" smtClean="0">
                <a:latin typeface="Times New Roman" pitchFamily="18" charset="0"/>
              </a:rPr>
              <a:t>Bynam</a:t>
            </a:r>
            <a:r>
              <a:rPr lang="en-US" altLang="en-US" sz="1200" dirty="0" smtClean="0">
                <a:latin typeface="Times New Roman" pitchFamily="18" charset="0"/>
              </a:rPr>
              <a:t>, </a:t>
            </a:r>
            <a:r>
              <a:rPr lang="en-US" altLang="en-US" sz="1200" dirty="0" err="1" smtClean="0">
                <a:latin typeface="Times New Roman" pitchFamily="18" charset="0"/>
              </a:rPr>
              <a:t>Youngsoo</a:t>
            </a:r>
            <a:r>
              <a:rPr lang="en-US" altLang="en-US" sz="1200" dirty="0" smtClean="0">
                <a:latin typeface="Times New Roman" pitchFamily="18" charset="0"/>
              </a:rPr>
              <a:t> Kim </a:t>
            </a:r>
            <a:r>
              <a:rPr lang="en-US" altLang="en-US" sz="1200" i="1" dirty="0" smtClean="0">
                <a:latin typeface="Times New Roman" pitchFamily="18" charset="0"/>
              </a:rPr>
              <a:t>et.al.</a:t>
            </a:r>
            <a:r>
              <a:rPr lang="en-US" altLang="en-US" sz="1200" dirty="0" smtClean="0">
                <a:latin typeface="Times New Roman" pitchFamily="18" charset="0"/>
              </a:rPr>
              <a:t>, Samsung)</a:t>
            </a:r>
          </a:p>
        </p:txBody>
      </p:sp>
    </p:spTree>
    <p:extLst>
      <p:ext uri="{BB962C8B-B14F-4D97-AF65-F5344CB8AC3E}">
        <p14:creationId xmlns:p14="http://schemas.microsoft.com/office/powerpoint/2010/main" val="847129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TASK PHY</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TASK PHY block diagram &amp; description</a:t>
            </a:r>
          </a:p>
          <a:p>
            <a:r>
              <a:rPr lang="en-US" dirty="0" smtClean="0">
                <a:latin typeface="Times New Roman" panose="02020603050405020304" pitchFamily="18" charset="0"/>
                <a:cs typeface="Times New Roman" panose="02020603050405020304" pitchFamily="18" charset="0"/>
              </a:rPr>
              <a:t>Data rates support</a:t>
            </a:r>
          </a:p>
          <a:p>
            <a:r>
              <a:rPr lang="en-US" dirty="0" smtClean="0">
                <a:latin typeface="Times New Roman" panose="02020603050405020304" pitchFamily="18" charset="0"/>
                <a:cs typeface="Times New Roman" panose="02020603050405020304" pitchFamily="18" charset="0"/>
              </a:rPr>
              <a:t>Preamble description</a:t>
            </a:r>
          </a:p>
          <a:p>
            <a:r>
              <a:rPr lang="en-US" dirty="0" smtClean="0">
                <a:latin typeface="Times New Roman" panose="02020603050405020304" pitchFamily="18" charset="0"/>
                <a:cs typeface="Times New Roman" panose="02020603050405020304" pitchFamily="18" charset="0"/>
              </a:rPr>
              <a:t>Dual RX mode support: coherent &amp; non-coherent</a:t>
            </a:r>
          </a:p>
        </p:txBody>
      </p:sp>
      <p:sp>
        <p:nvSpPr>
          <p:cNvPr id="9" name="Slide Number Placeholder 3"/>
          <p:cNvSpPr>
            <a:spLocks noGrp="1"/>
          </p:cNvSpPr>
          <p:nvPr>
            <p:ph type="sldNum" sz="quarter" idx="12"/>
          </p:nvPr>
        </p:nvSpPr>
        <p:spPr>
          <a:xfrm>
            <a:off x="4344988"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a:latin typeface="Times New Roman" pitchFamily="18" charset="0"/>
              </a:rPr>
              <a:t>Slide </a:t>
            </a:r>
            <a:fld id="{3089E93B-7258-4CC0-854C-EFEEBF5C865F}" type="slidenum">
              <a:rPr lang="en-US" altLang="en-US" sz="1200">
                <a:latin typeface="Times New Roman" pitchFamily="18" charset="0"/>
              </a:rPr>
              <a:pPr>
                <a:spcBef>
                  <a:spcPct val="0"/>
                </a:spcBef>
                <a:buFontTx/>
                <a:buNone/>
              </a:pPr>
              <a:t>5</a:t>
            </a:fld>
            <a:endParaRPr lang="en-US" altLang="en-US" sz="1200" dirty="0">
              <a:latin typeface="Times New Roman" pitchFamily="18" charset="0"/>
            </a:endParaRPr>
          </a:p>
        </p:txBody>
      </p:sp>
      <p:sp>
        <p:nvSpPr>
          <p:cNvPr id="10" name="Date Placeholder 3"/>
          <p:cNvSpPr>
            <a:spLocks noGrp="1"/>
          </p:cNvSpPr>
          <p:nvPr>
            <p:ph type="dt" sz="quarter" idx="10"/>
          </p:nvPr>
        </p:nvSpPr>
        <p:spPr>
          <a:xfrm>
            <a:off x="685800" y="377825"/>
            <a:ext cx="160020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400" dirty="0" smtClean="0">
                <a:latin typeface="Times New Roman" pitchFamily="18" charset="0"/>
              </a:rPr>
              <a:t>May 2015</a:t>
            </a:r>
          </a:p>
        </p:txBody>
      </p:sp>
      <p:sp>
        <p:nvSpPr>
          <p:cNvPr id="7" name="Footer Placeholder 4"/>
          <p:cNvSpPr>
            <a:spLocks noGrp="1"/>
          </p:cNvSpPr>
          <p:nvPr>
            <p:ph type="ftr" sz="quarter" idx="11"/>
          </p:nvPr>
        </p:nvSpPr>
        <p:spPr>
          <a:xfrm>
            <a:off x="5486400" y="6475413"/>
            <a:ext cx="3124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smtClean="0">
                <a:latin typeface="Times New Roman" pitchFamily="18" charset="0"/>
              </a:rPr>
              <a:t>(Kiran </a:t>
            </a:r>
            <a:r>
              <a:rPr lang="en-US" altLang="en-US" sz="1200" dirty="0" err="1" smtClean="0">
                <a:latin typeface="Times New Roman" pitchFamily="18" charset="0"/>
              </a:rPr>
              <a:t>Bynam</a:t>
            </a:r>
            <a:r>
              <a:rPr lang="en-US" altLang="en-US" sz="1200" dirty="0" smtClean="0">
                <a:latin typeface="Times New Roman" pitchFamily="18" charset="0"/>
              </a:rPr>
              <a:t>, </a:t>
            </a:r>
            <a:r>
              <a:rPr lang="en-US" altLang="en-US" sz="1200" dirty="0" err="1" smtClean="0">
                <a:latin typeface="Times New Roman" pitchFamily="18" charset="0"/>
              </a:rPr>
              <a:t>Youngsoo</a:t>
            </a:r>
            <a:r>
              <a:rPr lang="en-US" altLang="en-US" sz="1200" dirty="0" smtClean="0">
                <a:latin typeface="Times New Roman" pitchFamily="18" charset="0"/>
              </a:rPr>
              <a:t> Kim </a:t>
            </a:r>
            <a:r>
              <a:rPr lang="en-US" altLang="en-US" sz="1200" i="1" dirty="0" smtClean="0">
                <a:latin typeface="Times New Roman" pitchFamily="18" charset="0"/>
              </a:rPr>
              <a:t>et.al.</a:t>
            </a:r>
            <a:r>
              <a:rPr lang="en-US" altLang="en-US" sz="1200" dirty="0" smtClean="0">
                <a:latin typeface="Times New Roman" pitchFamily="18" charset="0"/>
              </a:rPr>
              <a:t>, Samsung)</a:t>
            </a:r>
          </a:p>
        </p:txBody>
      </p:sp>
    </p:spTree>
    <p:extLst>
      <p:ext uri="{BB962C8B-B14F-4D97-AF65-F5344CB8AC3E}">
        <p14:creationId xmlns:p14="http://schemas.microsoft.com/office/powerpoint/2010/main" val="3652844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533400"/>
          </a:xfrm>
        </p:spPr>
        <p:txBody>
          <a:bodyPr/>
          <a:lstStyle/>
          <a:p>
            <a:r>
              <a:rPr lang="en-US" sz="2400" dirty="0" smtClean="0"/>
              <a:t>TASK PHY Block Diagram and Data Rates</a:t>
            </a:r>
            <a:endParaRPr lang="en-US" sz="2400" dirty="0"/>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1939645900"/>
              </p:ext>
            </p:extLst>
          </p:nvPr>
        </p:nvGraphicFramePr>
        <p:xfrm>
          <a:off x="1447800" y="1295400"/>
          <a:ext cx="6248400" cy="2514600"/>
        </p:xfrm>
        <a:graphic>
          <a:graphicData uri="http://schemas.openxmlformats.org/presentationml/2006/ole">
            <mc:AlternateContent xmlns:mc="http://schemas.openxmlformats.org/markup-compatibility/2006">
              <mc:Choice xmlns:v="urn:schemas-microsoft-com:vml" Requires="v">
                <p:oleObj spid="_x0000_s1112" name="Visio" r:id="rId3" imgW="5308923" imgH="1922400" progId="Visio.Drawing.11">
                  <p:embed/>
                </p:oleObj>
              </mc:Choice>
              <mc:Fallback>
                <p:oleObj name="Visio" r:id="rId3" imgW="5308923" imgH="1922400"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295400"/>
                        <a:ext cx="6248400" cy="2514600"/>
                      </a:xfrm>
                      <a:prstGeom prst="rect">
                        <a:avLst/>
                      </a:prstGeom>
                      <a:noFill/>
                    </p:spPr>
                  </p:pic>
                </p:oleObj>
              </mc:Fallback>
            </mc:AlternateContent>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830322178"/>
              </p:ext>
            </p:extLst>
          </p:nvPr>
        </p:nvGraphicFramePr>
        <p:xfrm>
          <a:off x="761999" y="3886200"/>
          <a:ext cx="7620001" cy="2198654"/>
        </p:xfrm>
        <a:graphic>
          <a:graphicData uri="http://schemas.openxmlformats.org/drawingml/2006/table">
            <a:tbl>
              <a:tblPr firstRow="1" bandRow="1">
                <a:tableStyleId>{5C22544A-7EE6-4342-B048-85BDC9FD1C3A}</a:tableStyleId>
              </a:tblPr>
              <a:tblGrid>
                <a:gridCol w="934806"/>
                <a:gridCol w="1083484"/>
                <a:gridCol w="1029710"/>
                <a:gridCol w="744640"/>
                <a:gridCol w="1017603"/>
                <a:gridCol w="1215247"/>
                <a:gridCol w="793250"/>
                <a:gridCol w="801261"/>
              </a:tblGrid>
              <a:tr h="457200">
                <a:tc>
                  <a:txBody>
                    <a:bodyPr/>
                    <a:lstStyle/>
                    <a:p>
                      <a:pPr marL="0" marR="0" algn="ctr">
                        <a:spcBef>
                          <a:spcPts val="0"/>
                        </a:spcBef>
                        <a:spcAft>
                          <a:spcPts val="0"/>
                        </a:spcAft>
                      </a:pPr>
                      <a:r>
                        <a:rPr lang="en-US" sz="1000" dirty="0">
                          <a:effectLst/>
                          <a:latin typeface="Times New Roman" panose="02020603050405020304" pitchFamily="18" charset="0"/>
                          <a:cs typeface="Times New Roman" panose="02020603050405020304" pitchFamily="18" charset="0"/>
                        </a:rPr>
                        <a:t>MCS</a:t>
                      </a:r>
                      <a:endParaRPr lang="en-US" sz="1200" dirty="0">
                        <a:effectLst/>
                        <a:latin typeface="Times New Roman" panose="02020603050405020304" pitchFamily="18" charset="0"/>
                        <a:cs typeface="Times New Roman" panose="02020603050405020304" pitchFamily="18" charset="0"/>
                      </a:endParaRPr>
                    </a:p>
                    <a:p>
                      <a:pPr marL="0" marR="0" algn="ctr">
                        <a:spcBef>
                          <a:spcPts val="0"/>
                        </a:spcBef>
                        <a:spcAft>
                          <a:spcPts val="0"/>
                        </a:spcAft>
                      </a:pPr>
                      <a:r>
                        <a:rPr lang="en-US" sz="1000" dirty="0">
                          <a:effectLst/>
                          <a:latin typeface="Times New Roman" panose="02020603050405020304" pitchFamily="18" charset="0"/>
                          <a:cs typeface="Times New Roman" panose="02020603050405020304" pitchFamily="18" charset="0"/>
                        </a:rPr>
                        <a:t>Identifier</a:t>
                      </a:r>
                      <a:endParaRPr lang="en-US" sz="1000" dirty="0">
                        <a:effectLst/>
                        <a:latin typeface="Times New Roman" panose="02020603050405020304" pitchFamily="18" charset="0"/>
                        <a:ea typeface="SimSu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latin typeface="Times New Roman" panose="02020603050405020304" pitchFamily="18" charset="0"/>
                          <a:cs typeface="Times New Roman" panose="02020603050405020304" pitchFamily="18" charset="0"/>
                        </a:rPr>
                        <a:t>Modulation format</a:t>
                      </a:r>
                      <a:endParaRPr lang="en-US" sz="1000">
                        <a:effectLst/>
                        <a:latin typeface="Times New Roman" panose="02020603050405020304" pitchFamily="18" charset="0"/>
                        <a:ea typeface="SimSu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latin typeface="Times New Roman" panose="02020603050405020304" pitchFamily="18" charset="0"/>
                          <a:cs typeface="Times New Roman" panose="02020603050405020304" pitchFamily="18" charset="0"/>
                        </a:rPr>
                        <a:t>Coding</a:t>
                      </a:r>
                      <a:endParaRPr lang="en-US" sz="1200">
                        <a:effectLst/>
                        <a:latin typeface="Times New Roman" panose="02020603050405020304" pitchFamily="18" charset="0"/>
                        <a:cs typeface="Times New Roman" panose="02020603050405020304" pitchFamily="18" charset="0"/>
                      </a:endParaRPr>
                    </a:p>
                    <a:p>
                      <a:pPr marL="0" marR="0" algn="ctr">
                        <a:spcBef>
                          <a:spcPts val="0"/>
                        </a:spcBef>
                        <a:spcAft>
                          <a:spcPts val="0"/>
                        </a:spcAft>
                      </a:pPr>
                      <a:r>
                        <a:rPr lang="en-US" sz="1000">
                          <a:effectLst/>
                          <a:latin typeface="Times New Roman" panose="02020603050405020304" pitchFamily="18" charset="0"/>
                          <a:cs typeface="Times New Roman" panose="02020603050405020304" pitchFamily="18" charset="0"/>
                        </a:rPr>
                        <a:t>format</a:t>
                      </a:r>
                      <a:endParaRPr lang="en-US" sz="1000">
                        <a:effectLst/>
                        <a:latin typeface="Times New Roman" panose="02020603050405020304" pitchFamily="18" charset="0"/>
                        <a:ea typeface="SimSu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dirty="0">
                          <a:effectLst/>
                          <a:latin typeface="Times New Roman" panose="02020603050405020304" pitchFamily="18" charset="0"/>
                          <a:cs typeface="Times New Roman" panose="02020603050405020304" pitchFamily="18" charset="0"/>
                        </a:rPr>
                        <a:t>Chip rate</a:t>
                      </a:r>
                      <a:endParaRPr lang="en-US" sz="1200" dirty="0">
                        <a:effectLst/>
                        <a:latin typeface="Times New Roman" panose="02020603050405020304" pitchFamily="18" charset="0"/>
                        <a:cs typeface="Times New Roman" panose="02020603050405020304" pitchFamily="18" charset="0"/>
                      </a:endParaRPr>
                    </a:p>
                    <a:p>
                      <a:pPr marL="0" marR="0" algn="ctr">
                        <a:spcBef>
                          <a:spcPts val="0"/>
                        </a:spcBef>
                        <a:spcAft>
                          <a:spcPts val="0"/>
                        </a:spcAft>
                      </a:pPr>
                      <a:r>
                        <a:rPr lang="en-US" sz="1000" dirty="0">
                          <a:effectLst/>
                          <a:latin typeface="Times New Roman" panose="02020603050405020304" pitchFamily="18" charset="0"/>
                          <a:cs typeface="Times New Roman" panose="02020603050405020304" pitchFamily="18" charset="0"/>
                        </a:rPr>
                        <a:t>(</a:t>
                      </a:r>
                      <a:r>
                        <a:rPr lang="en-US" sz="1000" dirty="0" err="1">
                          <a:effectLst/>
                          <a:latin typeface="Times New Roman" panose="02020603050405020304" pitchFamily="18" charset="0"/>
                          <a:cs typeface="Times New Roman" panose="02020603050405020304" pitchFamily="18" charset="0"/>
                        </a:rPr>
                        <a:t>Mcps</a:t>
                      </a:r>
                      <a:r>
                        <a:rPr lang="en-US" sz="1000" dirty="0">
                          <a:effectLst/>
                          <a:latin typeface="Times New Roman" panose="02020603050405020304" pitchFamily="18" charset="0"/>
                          <a:cs typeface="Times New Roman" panose="02020603050405020304" pitchFamily="18" charset="0"/>
                        </a:rPr>
                        <a:t>)</a:t>
                      </a:r>
                      <a:endParaRPr lang="en-US" sz="1000" dirty="0">
                        <a:effectLst/>
                        <a:latin typeface="Times New Roman" panose="02020603050405020304" pitchFamily="18" charset="0"/>
                        <a:ea typeface="SimSu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latin typeface="Times New Roman" panose="02020603050405020304" pitchFamily="18" charset="0"/>
                          <a:cs typeface="Times New Roman" panose="02020603050405020304" pitchFamily="18" charset="0"/>
                        </a:rPr>
                        <a:t>M</a:t>
                      </a:r>
                      <a:endParaRPr lang="en-US" sz="1200">
                        <a:effectLst/>
                        <a:latin typeface="Times New Roman" panose="02020603050405020304" pitchFamily="18" charset="0"/>
                        <a:cs typeface="Times New Roman" panose="02020603050405020304" pitchFamily="18" charset="0"/>
                      </a:endParaRPr>
                    </a:p>
                    <a:p>
                      <a:pPr marL="0" marR="0" algn="ctr">
                        <a:spcBef>
                          <a:spcPts val="0"/>
                        </a:spcBef>
                        <a:spcAft>
                          <a:spcPts val="0"/>
                        </a:spcAft>
                      </a:pPr>
                      <a:r>
                        <a:rPr lang="en-US" sz="1000">
                          <a:effectLst/>
                          <a:latin typeface="Times New Roman" panose="02020603050405020304" pitchFamily="18" charset="0"/>
                          <a:cs typeface="Times New Roman" panose="02020603050405020304" pitchFamily="18" charset="0"/>
                        </a:rPr>
                        <a:t>(Bits/data symbol)</a:t>
                      </a:r>
                      <a:endParaRPr lang="en-US" sz="1000">
                        <a:effectLst/>
                        <a:latin typeface="Times New Roman" panose="02020603050405020304" pitchFamily="18" charset="0"/>
                        <a:ea typeface="SimSu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latin typeface="Times New Roman" panose="02020603050405020304" pitchFamily="18" charset="0"/>
                          <a:cs typeface="Times New Roman" panose="02020603050405020304" pitchFamily="18" charset="0"/>
                        </a:rPr>
                        <a:t>L</a:t>
                      </a:r>
                      <a:endParaRPr lang="en-US" sz="1200">
                        <a:effectLst/>
                        <a:latin typeface="Times New Roman" panose="02020603050405020304" pitchFamily="18" charset="0"/>
                        <a:cs typeface="Times New Roman" panose="02020603050405020304" pitchFamily="18" charset="0"/>
                      </a:endParaRPr>
                    </a:p>
                    <a:p>
                      <a:pPr marL="0" marR="0" algn="ctr">
                        <a:spcBef>
                          <a:spcPts val="0"/>
                        </a:spcBef>
                        <a:spcAft>
                          <a:spcPts val="0"/>
                        </a:spcAft>
                      </a:pPr>
                      <a:r>
                        <a:rPr lang="en-US" sz="1000">
                          <a:effectLst/>
                          <a:latin typeface="Times New Roman" panose="02020603050405020304" pitchFamily="18" charset="0"/>
                          <a:cs typeface="Times New Roman" panose="02020603050405020304" pitchFamily="18" charset="0"/>
                        </a:rPr>
                        <a:t>(Chips/</a:t>
                      </a:r>
                      <a:endParaRPr lang="en-US" sz="1200">
                        <a:effectLst/>
                        <a:latin typeface="Times New Roman" panose="02020603050405020304" pitchFamily="18" charset="0"/>
                        <a:cs typeface="Times New Roman" panose="02020603050405020304" pitchFamily="18" charset="0"/>
                      </a:endParaRPr>
                    </a:p>
                    <a:p>
                      <a:pPr marL="0" marR="0" algn="ctr">
                        <a:spcBef>
                          <a:spcPts val="0"/>
                        </a:spcBef>
                        <a:spcAft>
                          <a:spcPts val="0"/>
                        </a:spcAft>
                      </a:pPr>
                      <a:r>
                        <a:rPr lang="en-US" sz="1000">
                          <a:effectLst/>
                          <a:latin typeface="Times New Roman" panose="02020603050405020304" pitchFamily="18" charset="0"/>
                          <a:cs typeface="Times New Roman" panose="02020603050405020304" pitchFamily="18" charset="0"/>
                        </a:rPr>
                        <a:t>data symbol)</a:t>
                      </a:r>
                      <a:endParaRPr lang="en-US" sz="1000">
                        <a:effectLst/>
                        <a:latin typeface="Times New Roman" panose="02020603050405020304" pitchFamily="18" charset="0"/>
                        <a:ea typeface="SimSu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kern="1200">
                          <a:effectLst/>
                          <a:latin typeface="Times New Roman" panose="02020603050405020304" pitchFamily="18" charset="0"/>
                          <a:cs typeface="Times New Roman" panose="02020603050405020304" pitchFamily="18" charset="0"/>
                        </a:rPr>
                        <a:t>Code</a:t>
                      </a:r>
                      <a:endParaRPr lang="en-US" sz="1200">
                        <a:effectLst/>
                        <a:latin typeface="Times New Roman" panose="02020603050405020304" pitchFamily="18" charset="0"/>
                        <a:cs typeface="Times New Roman" panose="02020603050405020304" pitchFamily="18" charset="0"/>
                      </a:endParaRPr>
                    </a:p>
                    <a:p>
                      <a:pPr marL="0" marR="0" algn="ctr">
                        <a:spcBef>
                          <a:spcPts val="0"/>
                        </a:spcBef>
                        <a:spcAft>
                          <a:spcPts val="0"/>
                        </a:spcAft>
                      </a:pPr>
                      <a:r>
                        <a:rPr lang="en-US" sz="1000" kern="1200">
                          <a:effectLst/>
                          <a:latin typeface="Times New Roman" panose="02020603050405020304" pitchFamily="18" charset="0"/>
                          <a:cs typeface="Times New Roman" panose="02020603050405020304" pitchFamily="18" charset="0"/>
                        </a:rPr>
                        <a:t>rate</a:t>
                      </a:r>
                      <a:endParaRPr lang="en-US" sz="1000">
                        <a:effectLst/>
                        <a:latin typeface="Times New Roman" panose="02020603050405020304" pitchFamily="18" charset="0"/>
                        <a:ea typeface="SimSu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kern="1200">
                          <a:effectLst/>
                          <a:latin typeface="Times New Roman" panose="02020603050405020304" pitchFamily="18" charset="0"/>
                          <a:cs typeface="Times New Roman" panose="02020603050405020304" pitchFamily="18" charset="0"/>
                        </a:rPr>
                        <a:t>Data  rate</a:t>
                      </a:r>
                      <a:endParaRPr lang="en-US" sz="1200">
                        <a:effectLst/>
                        <a:latin typeface="Times New Roman" panose="02020603050405020304" pitchFamily="18" charset="0"/>
                        <a:cs typeface="Times New Roman" panose="02020603050405020304" pitchFamily="18" charset="0"/>
                      </a:endParaRPr>
                    </a:p>
                    <a:p>
                      <a:pPr marL="0" marR="0" algn="ctr">
                        <a:spcBef>
                          <a:spcPts val="0"/>
                        </a:spcBef>
                        <a:spcAft>
                          <a:spcPts val="0"/>
                        </a:spcAft>
                      </a:pPr>
                      <a:r>
                        <a:rPr lang="en-US" sz="1000" kern="1200">
                          <a:effectLst/>
                          <a:latin typeface="Times New Roman" panose="02020603050405020304" pitchFamily="18" charset="0"/>
                          <a:cs typeface="Times New Roman" panose="02020603050405020304" pitchFamily="18" charset="0"/>
                        </a:rPr>
                        <a:t>(kbps)</a:t>
                      </a:r>
                      <a:endParaRPr lang="en-US" sz="1000">
                        <a:effectLst/>
                        <a:latin typeface="Times New Roman" panose="02020603050405020304" pitchFamily="18" charset="0"/>
                        <a:ea typeface="SimSun"/>
                        <a:cs typeface="Times New Roman" panose="02020603050405020304" pitchFamily="18" charset="0"/>
                      </a:endParaRPr>
                    </a:p>
                  </a:txBody>
                  <a:tcPr marL="68580" marR="68580" marT="0" marB="0" anchor="ctr"/>
                </a:tc>
              </a:tr>
              <a:tr h="291773">
                <a:tc>
                  <a:txBody>
                    <a:bodyPr/>
                    <a:lstStyle/>
                    <a:p>
                      <a:pPr marL="0" marR="0" algn="ctr">
                        <a:spcBef>
                          <a:spcPts val="0"/>
                        </a:spcBef>
                        <a:spcAft>
                          <a:spcPts val="0"/>
                        </a:spcAft>
                      </a:pPr>
                      <a:r>
                        <a:rPr lang="en-US" sz="1000">
                          <a:effectLst/>
                          <a:latin typeface="Times New Roman" panose="02020603050405020304" pitchFamily="18" charset="0"/>
                          <a:cs typeface="Times New Roman" panose="02020603050405020304" pitchFamily="18" charset="0"/>
                        </a:rPr>
                        <a:t>0</a:t>
                      </a:r>
                      <a:endParaRPr lang="en-US" sz="1200">
                        <a:effectLst/>
                        <a:latin typeface="Times New Roman" panose="02020603050405020304" pitchFamily="18" charset="0"/>
                        <a:ea typeface="SimSu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dirty="0" smtClean="0">
                          <a:effectLst/>
                          <a:latin typeface="Times New Roman" panose="02020603050405020304" pitchFamily="18" charset="0"/>
                          <a:cs typeface="Times New Roman" panose="02020603050405020304" pitchFamily="18" charset="0"/>
                        </a:rPr>
                        <a:t>1/1-TASK</a:t>
                      </a:r>
                      <a:endParaRPr lang="en-US" sz="1200" dirty="0">
                        <a:effectLst/>
                        <a:latin typeface="Times New Roman" panose="02020603050405020304" pitchFamily="18" charset="0"/>
                        <a:ea typeface="SimSu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latin typeface="Times New Roman" panose="02020603050405020304" pitchFamily="18" charset="0"/>
                          <a:cs typeface="Times New Roman" panose="02020603050405020304" pitchFamily="18" charset="0"/>
                        </a:rPr>
                        <a:t>BCH</a:t>
                      </a:r>
                      <a:endParaRPr lang="en-US" sz="1200">
                        <a:effectLst/>
                        <a:latin typeface="Times New Roman" panose="02020603050405020304" pitchFamily="18" charset="0"/>
                        <a:ea typeface="SimSu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latin typeface="Times New Roman" panose="02020603050405020304" pitchFamily="18" charset="0"/>
                          <a:cs typeface="Times New Roman" panose="02020603050405020304" pitchFamily="18" charset="0"/>
                        </a:rPr>
                        <a:t>1</a:t>
                      </a:r>
                      <a:endParaRPr lang="en-US" sz="1200">
                        <a:effectLst/>
                        <a:latin typeface="Times New Roman" panose="02020603050405020304" pitchFamily="18" charset="0"/>
                        <a:ea typeface="SimSu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latin typeface="Times New Roman" panose="02020603050405020304" pitchFamily="18" charset="0"/>
                          <a:cs typeface="Times New Roman" panose="02020603050405020304" pitchFamily="18" charset="0"/>
                        </a:rPr>
                        <a:t>1</a:t>
                      </a:r>
                      <a:endParaRPr lang="en-US" sz="1200">
                        <a:effectLst/>
                        <a:latin typeface="Times New Roman" panose="02020603050405020304" pitchFamily="18" charset="0"/>
                        <a:ea typeface="SimSu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latin typeface="Times New Roman" panose="02020603050405020304" pitchFamily="18" charset="0"/>
                          <a:cs typeface="Times New Roman" panose="02020603050405020304" pitchFamily="18" charset="0"/>
                        </a:rPr>
                        <a:t>1</a:t>
                      </a:r>
                      <a:endParaRPr lang="en-US" sz="1200">
                        <a:effectLst/>
                        <a:latin typeface="Times New Roman" panose="02020603050405020304" pitchFamily="18" charset="0"/>
                        <a:ea typeface="SimSu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kern="1200">
                          <a:effectLst/>
                          <a:latin typeface="Times New Roman" panose="02020603050405020304" pitchFamily="18" charset="0"/>
                          <a:cs typeface="Times New Roman" panose="02020603050405020304" pitchFamily="18" charset="0"/>
                        </a:rPr>
                        <a:t>51/63</a:t>
                      </a:r>
                      <a:endParaRPr lang="en-US" sz="1200">
                        <a:effectLst/>
                        <a:latin typeface="Times New Roman" panose="02020603050405020304" pitchFamily="18" charset="0"/>
                        <a:ea typeface="SimSu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kern="1200">
                          <a:effectLst/>
                          <a:latin typeface="Times New Roman" panose="02020603050405020304" pitchFamily="18" charset="0"/>
                          <a:cs typeface="Times New Roman" panose="02020603050405020304" pitchFamily="18" charset="0"/>
                        </a:rPr>
                        <a:t>809.52</a:t>
                      </a:r>
                      <a:endParaRPr lang="en-US" sz="1200">
                        <a:effectLst/>
                        <a:latin typeface="Times New Roman" panose="02020603050405020304" pitchFamily="18" charset="0"/>
                        <a:ea typeface="SimSun"/>
                        <a:cs typeface="Times New Roman" panose="02020603050405020304" pitchFamily="18" charset="0"/>
                      </a:endParaRPr>
                    </a:p>
                  </a:txBody>
                  <a:tcPr marL="68580" marR="68580" marT="0" marB="0" anchor="ctr"/>
                </a:tc>
              </a:tr>
              <a:tr h="483227">
                <a:tc>
                  <a:txBody>
                    <a:bodyPr/>
                    <a:lstStyle/>
                    <a:p>
                      <a:pPr marL="0" marR="0" algn="ctr">
                        <a:spcBef>
                          <a:spcPts val="0"/>
                        </a:spcBef>
                        <a:spcAft>
                          <a:spcPts val="0"/>
                        </a:spcAft>
                      </a:pPr>
                      <a:r>
                        <a:rPr lang="en-US" sz="1000">
                          <a:effectLst/>
                          <a:latin typeface="Times New Roman" panose="02020603050405020304" pitchFamily="18" charset="0"/>
                          <a:cs typeface="Times New Roman" panose="02020603050405020304" pitchFamily="18" charset="0"/>
                        </a:rPr>
                        <a:t>1</a:t>
                      </a:r>
                      <a:endParaRPr lang="en-US" sz="1200">
                        <a:effectLst/>
                        <a:latin typeface="Times New Roman" panose="02020603050405020304" pitchFamily="18" charset="0"/>
                        <a:ea typeface="SimSu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dirty="0" smtClean="0">
                          <a:effectLst/>
                          <a:latin typeface="Times New Roman" panose="02020603050405020304" pitchFamily="18" charset="0"/>
                          <a:cs typeface="Times New Roman" panose="02020603050405020304" pitchFamily="18" charset="0"/>
                        </a:rPr>
                        <a:t>2/4-TASK</a:t>
                      </a:r>
                      <a:endParaRPr lang="en-US" sz="1200" dirty="0">
                        <a:effectLst/>
                        <a:latin typeface="Times New Roman" panose="02020603050405020304" pitchFamily="18" charset="0"/>
                        <a:ea typeface="SimSu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50" kern="1200">
                          <a:effectLst/>
                          <a:latin typeface="Times New Roman" panose="02020603050405020304" pitchFamily="18" charset="0"/>
                          <a:cs typeface="Times New Roman" panose="02020603050405020304" pitchFamily="18" charset="0"/>
                        </a:rPr>
                        <a:t>BCH with interleaving</a:t>
                      </a:r>
                      <a:endParaRPr lang="en-US" sz="1000">
                        <a:effectLst/>
                        <a:latin typeface="Times New Roman" panose="02020603050405020304" pitchFamily="18" charset="0"/>
                        <a:ea typeface="SimSu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latin typeface="Times New Roman" panose="02020603050405020304" pitchFamily="18" charset="0"/>
                          <a:cs typeface="Times New Roman" panose="02020603050405020304" pitchFamily="18" charset="0"/>
                        </a:rPr>
                        <a:t>1</a:t>
                      </a:r>
                      <a:endParaRPr lang="en-US" sz="1200">
                        <a:effectLst/>
                        <a:latin typeface="Times New Roman" panose="02020603050405020304" pitchFamily="18" charset="0"/>
                        <a:ea typeface="SimSu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latin typeface="Times New Roman" panose="02020603050405020304" pitchFamily="18" charset="0"/>
                          <a:cs typeface="Times New Roman" panose="02020603050405020304" pitchFamily="18" charset="0"/>
                        </a:rPr>
                        <a:t>2</a:t>
                      </a:r>
                      <a:endParaRPr lang="en-US" sz="1200">
                        <a:effectLst/>
                        <a:latin typeface="Times New Roman" panose="02020603050405020304" pitchFamily="18" charset="0"/>
                        <a:ea typeface="SimSu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latin typeface="Times New Roman" panose="02020603050405020304" pitchFamily="18" charset="0"/>
                          <a:cs typeface="Times New Roman" panose="02020603050405020304" pitchFamily="18" charset="0"/>
                        </a:rPr>
                        <a:t>4</a:t>
                      </a:r>
                      <a:endParaRPr lang="en-US" sz="1200">
                        <a:effectLst/>
                        <a:latin typeface="Times New Roman" panose="02020603050405020304" pitchFamily="18" charset="0"/>
                        <a:ea typeface="SimSu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kern="1200">
                          <a:effectLst/>
                          <a:latin typeface="Times New Roman" panose="02020603050405020304" pitchFamily="18" charset="0"/>
                          <a:cs typeface="Times New Roman" panose="02020603050405020304" pitchFamily="18" charset="0"/>
                        </a:rPr>
                        <a:t>51/63</a:t>
                      </a:r>
                      <a:endParaRPr lang="en-US" sz="1200">
                        <a:effectLst/>
                        <a:latin typeface="Times New Roman" panose="02020603050405020304" pitchFamily="18" charset="0"/>
                        <a:ea typeface="SimSu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kern="1200">
                          <a:effectLst/>
                          <a:latin typeface="Times New Roman" panose="02020603050405020304" pitchFamily="18" charset="0"/>
                          <a:cs typeface="Times New Roman" panose="02020603050405020304" pitchFamily="18" charset="0"/>
                        </a:rPr>
                        <a:t>404.76</a:t>
                      </a:r>
                      <a:endParaRPr lang="en-US" sz="1200">
                        <a:effectLst/>
                        <a:latin typeface="Times New Roman" panose="02020603050405020304" pitchFamily="18" charset="0"/>
                        <a:ea typeface="SimSun"/>
                        <a:cs typeface="Times New Roman" panose="02020603050405020304" pitchFamily="18" charset="0"/>
                      </a:endParaRPr>
                    </a:p>
                  </a:txBody>
                  <a:tcPr marL="68580" marR="68580" marT="0" marB="0" anchor="ctr"/>
                </a:tc>
              </a:tr>
              <a:tr h="483227">
                <a:tc>
                  <a:txBody>
                    <a:bodyPr/>
                    <a:lstStyle/>
                    <a:p>
                      <a:pPr marL="0" marR="0" algn="ctr">
                        <a:spcBef>
                          <a:spcPts val="0"/>
                        </a:spcBef>
                        <a:spcAft>
                          <a:spcPts val="0"/>
                        </a:spcAft>
                      </a:pPr>
                      <a:r>
                        <a:rPr lang="en-US" sz="1000">
                          <a:effectLst/>
                          <a:latin typeface="Times New Roman" panose="02020603050405020304" pitchFamily="18" charset="0"/>
                          <a:cs typeface="Times New Roman" panose="02020603050405020304" pitchFamily="18" charset="0"/>
                        </a:rPr>
                        <a:t>2</a:t>
                      </a:r>
                      <a:endParaRPr lang="en-US" sz="1200">
                        <a:effectLst/>
                        <a:latin typeface="Times New Roman" panose="02020603050405020304" pitchFamily="18" charset="0"/>
                        <a:ea typeface="SimSu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dirty="0" smtClean="0">
                          <a:effectLst/>
                          <a:latin typeface="Times New Roman" panose="02020603050405020304" pitchFamily="18" charset="0"/>
                          <a:cs typeface="Times New Roman" panose="02020603050405020304" pitchFamily="18" charset="0"/>
                        </a:rPr>
                        <a:t>3/8-TASK</a:t>
                      </a:r>
                      <a:endParaRPr lang="en-US" sz="1200" dirty="0">
                        <a:effectLst/>
                        <a:latin typeface="Times New Roman" panose="02020603050405020304" pitchFamily="18" charset="0"/>
                        <a:ea typeface="SimSu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50" kern="1200">
                          <a:effectLst/>
                          <a:latin typeface="Times New Roman" panose="02020603050405020304" pitchFamily="18" charset="0"/>
                          <a:cs typeface="Times New Roman" panose="02020603050405020304" pitchFamily="18" charset="0"/>
                        </a:rPr>
                        <a:t>BCH with interleaving</a:t>
                      </a:r>
                      <a:endParaRPr lang="en-US" sz="1000">
                        <a:effectLst/>
                        <a:latin typeface="Times New Roman" panose="02020603050405020304" pitchFamily="18" charset="0"/>
                        <a:ea typeface="SimSu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latin typeface="Times New Roman" panose="02020603050405020304" pitchFamily="18" charset="0"/>
                          <a:cs typeface="Times New Roman" panose="02020603050405020304" pitchFamily="18" charset="0"/>
                        </a:rPr>
                        <a:t>1</a:t>
                      </a:r>
                      <a:endParaRPr lang="en-US" sz="1200">
                        <a:effectLst/>
                        <a:latin typeface="Times New Roman" panose="02020603050405020304" pitchFamily="18" charset="0"/>
                        <a:ea typeface="SimSu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latin typeface="Times New Roman" panose="02020603050405020304" pitchFamily="18" charset="0"/>
                          <a:cs typeface="Times New Roman" panose="02020603050405020304" pitchFamily="18" charset="0"/>
                        </a:rPr>
                        <a:t>3</a:t>
                      </a:r>
                      <a:endParaRPr lang="en-US" sz="1200">
                        <a:effectLst/>
                        <a:latin typeface="Times New Roman" panose="02020603050405020304" pitchFamily="18" charset="0"/>
                        <a:ea typeface="SimSu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latin typeface="Times New Roman" panose="02020603050405020304" pitchFamily="18" charset="0"/>
                          <a:cs typeface="Times New Roman" panose="02020603050405020304" pitchFamily="18" charset="0"/>
                        </a:rPr>
                        <a:t>8</a:t>
                      </a:r>
                      <a:endParaRPr lang="en-US" sz="1200">
                        <a:effectLst/>
                        <a:latin typeface="Times New Roman" panose="02020603050405020304" pitchFamily="18" charset="0"/>
                        <a:ea typeface="SimSu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kern="1200">
                          <a:effectLst/>
                          <a:latin typeface="Times New Roman" panose="02020603050405020304" pitchFamily="18" charset="0"/>
                          <a:cs typeface="Times New Roman" panose="02020603050405020304" pitchFamily="18" charset="0"/>
                        </a:rPr>
                        <a:t>51/63</a:t>
                      </a:r>
                      <a:endParaRPr lang="en-US" sz="1200">
                        <a:effectLst/>
                        <a:latin typeface="Times New Roman" panose="02020603050405020304" pitchFamily="18" charset="0"/>
                        <a:ea typeface="SimSu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kern="1200">
                          <a:effectLst/>
                          <a:latin typeface="Times New Roman" panose="02020603050405020304" pitchFamily="18" charset="0"/>
                          <a:cs typeface="Times New Roman" panose="02020603050405020304" pitchFamily="18" charset="0"/>
                        </a:rPr>
                        <a:t>303.57</a:t>
                      </a:r>
                      <a:endParaRPr lang="en-US" sz="1200">
                        <a:effectLst/>
                        <a:latin typeface="Times New Roman" panose="02020603050405020304" pitchFamily="18" charset="0"/>
                        <a:ea typeface="SimSun"/>
                        <a:cs typeface="Times New Roman" panose="02020603050405020304" pitchFamily="18" charset="0"/>
                      </a:endParaRPr>
                    </a:p>
                  </a:txBody>
                  <a:tcPr marL="68580" marR="68580" marT="0" marB="0" anchor="ctr"/>
                </a:tc>
              </a:tr>
              <a:tr h="483227">
                <a:tc>
                  <a:txBody>
                    <a:bodyPr/>
                    <a:lstStyle/>
                    <a:p>
                      <a:pPr marL="0" marR="0" algn="ctr">
                        <a:spcBef>
                          <a:spcPts val="0"/>
                        </a:spcBef>
                        <a:spcAft>
                          <a:spcPts val="0"/>
                        </a:spcAft>
                      </a:pPr>
                      <a:r>
                        <a:rPr lang="en-US" sz="1000">
                          <a:effectLst/>
                          <a:latin typeface="Times New Roman" panose="02020603050405020304" pitchFamily="18" charset="0"/>
                          <a:cs typeface="Times New Roman" panose="02020603050405020304" pitchFamily="18" charset="0"/>
                        </a:rPr>
                        <a:t>3</a:t>
                      </a:r>
                      <a:endParaRPr lang="en-US" sz="1200">
                        <a:effectLst/>
                        <a:latin typeface="Times New Roman" panose="02020603050405020304" pitchFamily="18" charset="0"/>
                        <a:ea typeface="SimSu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dirty="0" smtClean="0">
                          <a:effectLst/>
                          <a:latin typeface="Times New Roman" panose="02020603050405020304" pitchFamily="18" charset="0"/>
                          <a:cs typeface="Times New Roman" panose="02020603050405020304" pitchFamily="18" charset="0"/>
                        </a:rPr>
                        <a:t>5/32-TASK</a:t>
                      </a:r>
                      <a:endParaRPr lang="en-US" sz="1200" dirty="0">
                        <a:effectLst/>
                        <a:latin typeface="Times New Roman" panose="02020603050405020304" pitchFamily="18" charset="0"/>
                        <a:ea typeface="SimSu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50" kern="1200">
                          <a:effectLst/>
                          <a:latin typeface="Times New Roman" panose="02020603050405020304" pitchFamily="18" charset="0"/>
                          <a:cs typeface="Times New Roman" panose="02020603050405020304" pitchFamily="18" charset="0"/>
                        </a:rPr>
                        <a:t>BCH with interleaving</a:t>
                      </a:r>
                      <a:endParaRPr lang="en-US" sz="1000">
                        <a:effectLst/>
                        <a:latin typeface="Times New Roman" panose="02020603050405020304" pitchFamily="18" charset="0"/>
                        <a:ea typeface="SimSu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latin typeface="Times New Roman" panose="02020603050405020304" pitchFamily="18" charset="0"/>
                          <a:cs typeface="Times New Roman" panose="02020603050405020304" pitchFamily="18" charset="0"/>
                        </a:rPr>
                        <a:t>1</a:t>
                      </a:r>
                      <a:endParaRPr lang="en-US" sz="1200">
                        <a:effectLst/>
                        <a:latin typeface="Times New Roman" panose="02020603050405020304" pitchFamily="18" charset="0"/>
                        <a:ea typeface="SimSu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latin typeface="Times New Roman" panose="02020603050405020304" pitchFamily="18" charset="0"/>
                          <a:cs typeface="Times New Roman" panose="02020603050405020304" pitchFamily="18" charset="0"/>
                        </a:rPr>
                        <a:t>5</a:t>
                      </a:r>
                      <a:endParaRPr lang="en-US" sz="1200">
                        <a:effectLst/>
                        <a:latin typeface="Times New Roman" panose="02020603050405020304" pitchFamily="18" charset="0"/>
                        <a:ea typeface="SimSu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latin typeface="Times New Roman" panose="02020603050405020304" pitchFamily="18" charset="0"/>
                          <a:cs typeface="Times New Roman" panose="02020603050405020304" pitchFamily="18" charset="0"/>
                        </a:rPr>
                        <a:t>32</a:t>
                      </a:r>
                      <a:endParaRPr lang="en-US" sz="1200">
                        <a:effectLst/>
                        <a:latin typeface="Times New Roman" panose="02020603050405020304" pitchFamily="18" charset="0"/>
                        <a:ea typeface="SimSu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kern="1200">
                          <a:effectLst/>
                          <a:latin typeface="Times New Roman" panose="02020603050405020304" pitchFamily="18" charset="0"/>
                          <a:cs typeface="Times New Roman" panose="02020603050405020304" pitchFamily="18" charset="0"/>
                        </a:rPr>
                        <a:t>51/63</a:t>
                      </a:r>
                      <a:endParaRPr lang="en-US" sz="1200">
                        <a:effectLst/>
                        <a:latin typeface="Times New Roman" panose="02020603050405020304" pitchFamily="18" charset="0"/>
                        <a:ea typeface="SimSu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kern="1200" dirty="0">
                          <a:effectLst/>
                          <a:latin typeface="Times New Roman" panose="02020603050405020304" pitchFamily="18" charset="0"/>
                          <a:cs typeface="Times New Roman" panose="02020603050405020304" pitchFamily="18" charset="0"/>
                        </a:rPr>
                        <a:t>126.48</a:t>
                      </a:r>
                      <a:endParaRPr lang="en-US" sz="1200" dirty="0">
                        <a:effectLst/>
                        <a:latin typeface="Times New Roman" panose="02020603050405020304" pitchFamily="18" charset="0"/>
                        <a:ea typeface="SimSun"/>
                        <a:cs typeface="Times New Roman" panose="02020603050405020304" pitchFamily="18" charset="0"/>
                      </a:endParaRPr>
                    </a:p>
                  </a:txBody>
                  <a:tcPr marL="68580" marR="68580" marT="0" marB="0" anchor="ctr"/>
                </a:tc>
              </a:tr>
            </a:tbl>
          </a:graphicData>
        </a:graphic>
      </p:graphicFrame>
      <p:sp>
        <p:nvSpPr>
          <p:cNvPr id="11" name="Slide Number Placeholder 3"/>
          <p:cNvSpPr>
            <a:spLocks noGrp="1"/>
          </p:cNvSpPr>
          <p:nvPr>
            <p:ph type="sldNum" sz="quarter" idx="12"/>
          </p:nvPr>
        </p:nvSpPr>
        <p:spPr>
          <a:xfrm>
            <a:off x="4344988"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a:latin typeface="Times New Roman" pitchFamily="18" charset="0"/>
              </a:rPr>
              <a:t>Slide </a:t>
            </a:r>
            <a:fld id="{3089E93B-7258-4CC0-854C-EFEEBF5C865F}" type="slidenum">
              <a:rPr lang="en-US" altLang="en-US" sz="1200">
                <a:latin typeface="Times New Roman" pitchFamily="18" charset="0"/>
              </a:rPr>
              <a:pPr>
                <a:spcBef>
                  <a:spcPct val="0"/>
                </a:spcBef>
                <a:buFontTx/>
                <a:buNone/>
              </a:pPr>
              <a:t>6</a:t>
            </a:fld>
            <a:endParaRPr lang="en-US" altLang="en-US" sz="1200" dirty="0">
              <a:latin typeface="Times New Roman" pitchFamily="18" charset="0"/>
            </a:endParaRPr>
          </a:p>
        </p:txBody>
      </p:sp>
      <p:sp>
        <p:nvSpPr>
          <p:cNvPr id="13" name="Date Placeholder 3"/>
          <p:cNvSpPr>
            <a:spLocks noGrp="1"/>
          </p:cNvSpPr>
          <p:nvPr>
            <p:ph type="dt" sz="quarter" idx="10"/>
          </p:nvPr>
        </p:nvSpPr>
        <p:spPr>
          <a:xfrm>
            <a:off x="685800" y="377825"/>
            <a:ext cx="160020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400" dirty="0" smtClean="0">
                <a:latin typeface="Times New Roman" pitchFamily="18" charset="0"/>
              </a:rPr>
              <a:t>May 2015</a:t>
            </a:r>
          </a:p>
        </p:txBody>
      </p:sp>
      <p:sp>
        <p:nvSpPr>
          <p:cNvPr id="9" name="Footer Placeholder 4"/>
          <p:cNvSpPr>
            <a:spLocks noGrp="1"/>
          </p:cNvSpPr>
          <p:nvPr>
            <p:ph type="ftr" sz="quarter" idx="11"/>
          </p:nvPr>
        </p:nvSpPr>
        <p:spPr>
          <a:xfrm>
            <a:off x="5486400" y="6475413"/>
            <a:ext cx="3124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smtClean="0">
                <a:latin typeface="Times New Roman" pitchFamily="18" charset="0"/>
              </a:rPr>
              <a:t>(Kiran </a:t>
            </a:r>
            <a:r>
              <a:rPr lang="en-US" altLang="en-US" sz="1200" dirty="0" err="1" smtClean="0">
                <a:latin typeface="Times New Roman" pitchFamily="18" charset="0"/>
              </a:rPr>
              <a:t>Bynam</a:t>
            </a:r>
            <a:r>
              <a:rPr lang="en-US" altLang="en-US" sz="1200" dirty="0" smtClean="0">
                <a:latin typeface="Times New Roman" pitchFamily="18" charset="0"/>
              </a:rPr>
              <a:t>, </a:t>
            </a:r>
            <a:r>
              <a:rPr lang="en-US" altLang="en-US" sz="1200" dirty="0" err="1" smtClean="0">
                <a:latin typeface="Times New Roman" pitchFamily="18" charset="0"/>
              </a:rPr>
              <a:t>Youngsoo</a:t>
            </a:r>
            <a:r>
              <a:rPr lang="en-US" altLang="en-US" sz="1200" dirty="0" smtClean="0">
                <a:latin typeface="Times New Roman" pitchFamily="18" charset="0"/>
              </a:rPr>
              <a:t> Kim </a:t>
            </a:r>
            <a:r>
              <a:rPr lang="en-US" altLang="en-US" sz="1200" i="1" dirty="0" smtClean="0">
                <a:latin typeface="Times New Roman" pitchFamily="18" charset="0"/>
              </a:rPr>
              <a:t>et.al.</a:t>
            </a:r>
            <a:r>
              <a:rPr lang="en-US" altLang="en-US" sz="1200" dirty="0" smtClean="0">
                <a:latin typeface="Times New Roman" pitchFamily="18" charset="0"/>
              </a:rPr>
              <a:t>, Samsung)</a:t>
            </a:r>
          </a:p>
        </p:txBody>
      </p:sp>
    </p:spTree>
    <p:extLst>
      <p:ext uri="{BB962C8B-B14F-4D97-AF65-F5344CB8AC3E}">
        <p14:creationId xmlns:p14="http://schemas.microsoft.com/office/powerpoint/2010/main" val="3012505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291709"/>
            <a:ext cx="8763000" cy="5109091"/>
          </a:xfrm>
          <a:prstGeom prst="rect">
            <a:avLst/>
          </a:prstGeom>
          <a:noFill/>
        </p:spPr>
        <p:txBody>
          <a:bodyPr wrap="square" rtlCol="0">
            <a:spAutoFit/>
          </a:bodyPr>
          <a:lstStyle/>
          <a:p>
            <a:pPr marL="800100" lvl="1" indent="-342900">
              <a:buFontTx/>
              <a:buAutoNum type="arabicPeriod"/>
            </a:pPr>
            <a:r>
              <a:rPr lang="en-US" sz="1800" dirty="0"/>
              <a:t>Best suited for non-coherent mode of operation </a:t>
            </a:r>
          </a:p>
          <a:p>
            <a:pPr marL="898525" lvl="1" indent="-184150">
              <a:buFontTx/>
              <a:buChar char="-"/>
            </a:pPr>
            <a:r>
              <a:rPr lang="en-US" sz="1600" dirty="0" smtClean="0"/>
              <a:t>enables low power implementation at the receivers</a:t>
            </a:r>
          </a:p>
          <a:p>
            <a:pPr marL="898525" lvl="1" indent="-184150">
              <a:buFontTx/>
              <a:buChar char="-"/>
            </a:pPr>
            <a:r>
              <a:rPr lang="en-US" sz="1600" dirty="0" smtClean="0"/>
              <a:t>decodable </a:t>
            </a:r>
            <a:r>
              <a:rPr lang="en-US" sz="1600" dirty="0"/>
              <a:t>simultaneously at </a:t>
            </a:r>
            <a:r>
              <a:rPr lang="en-US" sz="1600" dirty="0" smtClean="0"/>
              <a:t>the coherent receiver also.</a:t>
            </a:r>
            <a:endParaRPr lang="en-US" sz="1600" dirty="0"/>
          </a:p>
          <a:p>
            <a:pPr marL="800100" lvl="1" indent="-342900">
              <a:buFont typeface="+mj-lt"/>
              <a:buAutoNum type="arabicPeriod" startAt="2"/>
            </a:pPr>
            <a:r>
              <a:rPr lang="en-US" sz="1800" dirty="0" smtClean="0"/>
              <a:t>Spreading </a:t>
            </a:r>
            <a:r>
              <a:rPr lang="en-US" sz="1800" dirty="0"/>
              <a:t>to enable robustness, data rate scalability and low-complex designs.</a:t>
            </a:r>
          </a:p>
          <a:p>
            <a:pPr marL="800100" lvl="1" indent="-342900">
              <a:buAutoNum type="arabicPeriod" startAt="2"/>
            </a:pPr>
            <a:r>
              <a:rPr lang="en-US" sz="1800" dirty="0" smtClean="0"/>
              <a:t>Spreading </a:t>
            </a:r>
            <a:r>
              <a:rPr lang="en-US" sz="1800" dirty="0"/>
              <a:t>sequences with good correlation properties:</a:t>
            </a:r>
          </a:p>
          <a:p>
            <a:pPr marL="898525" lvl="1" indent="-184150">
              <a:buFontTx/>
              <a:buChar char="-"/>
            </a:pPr>
            <a:r>
              <a:rPr lang="en-US" sz="1600" dirty="0" smtClean="0"/>
              <a:t>sequences </a:t>
            </a:r>
            <a:r>
              <a:rPr lang="en-US" sz="1600" dirty="0"/>
              <a:t>with good correlation properties both in coherent (with ternary alphabet) </a:t>
            </a:r>
            <a:r>
              <a:rPr lang="en-US" sz="1600" dirty="0" smtClean="0"/>
              <a:t>and </a:t>
            </a:r>
            <a:r>
              <a:rPr lang="en-US" sz="1600" dirty="0"/>
              <a:t>non-coherent (unipolar binary)  modes. </a:t>
            </a:r>
          </a:p>
          <a:p>
            <a:pPr marL="898525" lvl="1" indent="-184150">
              <a:buFontTx/>
              <a:buChar char="-"/>
            </a:pPr>
            <a:r>
              <a:rPr lang="en-US" sz="1600" dirty="0" smtClean="0"/>
              <a:t>performance </a:t>
            </a:r>
            <a:r>
              <a:rPr lang="en-US" sz="1600" dirty="0"/>
              <a:t>similar to the best-known sequences in the respective domains</a:t>
            </a:r>
            <a:r>
              <a:rPr lang="en-US" sz="1600" dirty="0" smtClean="0"/>
              <a:t>.</a:t>
            </a:r>
            <a:br>
              <a:rPr lang="en-US" sz="1600" dirty="0" smtClean="0"/>
            </a:br>
            <a:r>
              <a:rPr lang="en-US" sz="1600" dirty="0" smtClean="0"/>
              <a:t>(W-H </a:t>
            </a:r>
            <a:r>
              <a:rPr lang="en-US" sz="1600" dirty="0"/>
              <a:t>codes in coherent mode and OOC in non-coherent mode)</a:t>
            </a:r>
          </a:p>
          <a:p>
            <a:endParaRPr lang="en-US" sz="1800" dirty="0"/>
          </a:p>
          <a:p>
            <a:pPr lvl="1"/>
            <a:r>
              <a:rPr lang="en-US" sz="1800" b="1" dirty="0" smtClean="0"/>
              <a:t>Benefits at the transmitter: </a:t>
            </a:r>
            <a:endParaRPr lang="en-US" sz="1800" b="1" dirty="0"/>
          </a:p>
          <a:p>
            <a:pPr marL="800100" lvl="1" indent="-342900">
              <a:buAutoNum type="arabicPeriod"/>
            </a:pPr>
            <a:r>
              <a:rPr lang="en-US" sz="1800" dirty="0"/>
              <a:t>Low power consumption due to </a:t>
            </a:r>
            <a:r>
              <a:rPr lang="en-US" sz="1800" dirty="0" smtClean="0"/>
              <a:t>duty-cycling</a:t>
            </a:r>
            <a:endParaRPr lang="en-US" sz="1800" i="1" dirty="0"/>
          </a:p>
          <a:p>
            <a:pPr marL="800100" lvl="1" indent="-342900">
              <a:buAutoNum type="arabicPeriod"/>
            </a:pPr>
            <a:r>
              <a:rPr lang="en-US" sz="1800" dirty="0"/>
              <a:t>Low complexity </a:t>
            </a:r>
            <a:r>
              <a:rPr lang="en-US" sz="1800" dirty="0" smtClean="0"/>
              <a:t>implementation.</a:t>
            </a:r>
          </a:p>
          <a:p>
            <a:pPr marL="800100" lvl="1" indent="-342900">
              <a:buAutoNum type="arabicPeriod"/>
            </a:pPr>
            <a:endParaRPr lang="en-US" sz="1800" dirty="0"/>
          </a:p>
          <a:p>
            <a:pPr lvl="1"/>
            <a:r>
              <a:rPr lang="en-US" sz="1800" b="1" dirty="0" smtClean="0"/>
              <a:t>Benefits at the receiver: </a:t>
            </a:r>
            <a:endParaRPr lang="en-US" sz="1800" b="1" dirty="0"/>
          </a:p>
          <a:p>
            <a:pPr marL="800100" lvl="1" indent="-342900">
              <a:buAutoNum type="arabicPeriod"/>
            </a:pPr>
            <a:r>
              <a:rPr lang="en-US" sz="1800" dirty="0" smtClean="0"/>
              <a:t>Non-coherent receiver</a:t>
            </a:r>
          </a:p>
          <a:p>
            <a:pPr marL="898525" lvl="1" indent="-184150">
              <a:buFontTx/>
              <a:buChar char="-"/>
            </a:pPr>
            <a:r>
              <a:rPr lang="en-US" sz="1600" dirty="0" smtClean="0"/>
              <a:t>based </a:t>
            </a:r>
            <a:r>
              <a:rPr lang="en-US" sz="1600" dirty="0"/>
              <a:t>on Super-regenerative reception (SRR) principle</a:t>
            </a:r>
          </a:p>
          <a:p>
            <a:pPr marL="898525" lvl="1" indent="-184150">
              <a:buFontTx/>
              <a:buChar char="-"/>
            </a:pPr>
            <a:r>
              <a:rPr lang="en-US" sz="1600" dirty="0" smtClean="0"/>
              <a:t>eliminates </a:t>
            </a:r>
            <a:r>
              <a:rPr lang="en-US" sz="1600" dirty="0"/>
              <a:t>need of mixers,  and the demodulation is based on </a:t>
            </a:r>
            <a:r>
              <a:rPr lang="en-US" sz="1600" dirty="0" smtClean="0"/>
              <a:t>simple envelope </a:t>
            </a:r>
            <a:r>
              <a:rPr lang="en-US" sz="1600" dirty="0"/>
              <a:t>detection.</a:t>
            </a:r>
          </a:p>
          <a:p>
            <a:pPr lvl="1"/>
            <a:r>
              <a:rPr lang="en-US" sz="1800" dirty="0" smtClean="0"/>
              <a:t>2.   Reduction in power consumption due to duty-cycling.</a:t>
            </a:r>
          </a:p>
        </p:txBody>
      </p:sp>
      <p:sp>
        <p:nvSpPr>
          <p:cNvPr id="7" name="Title 1"/>
          <p:cNvSpPr txBox="1">
            <a:spLocks/>
          </p:cNvSpPr>
          <p:nvPr/>
        </p:nvSpPr>
        <p:spPr>
          <a:xfrm>
            <a:off x="685800" y="685800"/>
            <a:ext cx="7772400" cy="533400"/>
          </a:xfrm>
          <a:prstGeom prst="rect">
            <a:avLst/>
          </a:prstGeom>
        </p:spPr>
        <p:txBody>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sz="2400" kern="0" dirty="0"/>
              <a:t>Benefits of </a:t>
            </a:r>
            <a:r>
              <a:rPr lang="en-US" sz="2400" kern="0" dirty="0" smtClean="0"/>
              <a:t>TASK Modulation</a:t>
            </a:r>
            <a:endParaRPr lang="en-US" sz="2400" kern="0" dirty="0"/>
          </a:p>
        </p:txBody>
      </p:sp>
      <p:sp>
        <p:nvSpPr>
          <p:cNvPr id="9" name="Slide Number Placeholder 3"/>
          <p:cNvSpPr>
            <a:spLocks noGrp="1"/>
          </p:cNvSpPr>
          <p:nvPr>
            <p:ph type="sldNum" sz="quarter" idx="12"/>
          </p:nvPr>
        </p:nvSpPr>
        <p:spPr>
          <a:xfrm>
            <a:off x="4344988"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a:latin typeface="Times New Roman" pitchFamily="18" charset="0"/>
              </a:rPr>
              <a:t>Slide </a:t>
            </a:r>
            <a:fld id="{3089E93B-7258-4CC0-854C-EFEEBF5C865F}" type="slidenum">
              <a:rPr lang="en-US" altLang="en-US" sz="1200">
                <a:latin typeface="Times New Roman" pitchFamily="18" charset="0"/>
              </a:rPr>
              <a:pPr>
                <a:spcBef>
                  <a:spcPct val="0"/>
                </a:spcBef>
                <a:buFontTx/>
                <a:buNone/>
              </a:pPr>
              <a:t>7</a:t>
            </a:fld>
            <a:endParaRPr lang="en-US" altLang="en-US" sz="1200" dirty="0">
              <a:latin typeface="Times New Roman" pitchFamily="18" charset="0"/>
            </a:endParaRPr>
          </a:p>
        </p:txBody>
      </p:sp>
      <p:sp>
        <p:nvSpPr>
          <p:cNvPr id="10" name="Date Placeholder 3"/>
          <p:cNvSpPr>
            <a:spLocks noGrp="1"/>
          </p:cNvSpPr>
          <p:nvPr>
            <p:ph type="dt" sz="quarter" idx="10"/>
          </p:nvPr>
        </p:nvSpPr>
        <p:spPr>
          <a:xfrm>
            <a:off x="685800" y="377825"/>
            <a:ext cx="160020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400" dirty="0" smtClean="0">
                <a:latin typeface="Times New Roman" pitchFamily="18" charset="0"/>
              </a:rPr>
              <a:t>May 2015</a:t>
            </a:r>
          </a:p>
        </p:txBody>
      </p:sp>
      <p:sp>
        <p:nvSpPr>
          <p:cNvPr id="11" name="Footer Placeholder 4"/>
          <p:cNvSpPr>
            <a:spLocks noGrp="1"/>
          </p:cNvSpPr>
          <p:nvPr>
            <p:ph type="ftr" sz="quarter" idx="11"/>
          </p:nvPr>
        </p:nvSpPr>
        <p:spPr>
          <a:xfrm>
            <a:off x="5486400" y="6475413"/>
            <a:ext cx="3124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smtClean="0">
                <a:latin typeface="Times New Roman" pitchFamily="18" charset="0"/>
              </a:rPr>
              <a:t>(Kiran </a:t>
            </a:r>
            <a:r>
              <a:rPr lang="en-US" altLang="en-US" sz="1200" dirty="0" err="1" smtClean="0">
                <a:latin typeface="Times New Roman" pitchFamily="18" charset="0"/>
              </a:rPr>
              <a:t>Bynam</a:t>
            </a:r>
            <a:r>
              <a:rPr lang="en-US" altLang="en-US" sz="1200" dirty="0" smtClean="0">
                <a:latin typeface="Times New Roman" pitchFamily="18" charset="0"/>
              </a:rPr>
              <a:t>, </a:t>
            </a:r>
            <a:r>
              <a:rPr lang="en-US" altLang="en-US" sz="1200" dirty="0" err="1" smtClean="0">
                <a:latin typeface="Times New Roman" pitchFamily="18" charset="0"/>
              </a:rPr>
              <a:t>Youngsoo</a:t>
            </a:r>
            <a:r>
              <a:rPr lang="en-US" altLang="en-US" sz="1200" dirty="0" smtClean="0">
                <a:latin typeface="Times New Roman" pitchFamily="18" charset="0"/>
              </a:rPr>
              <a:t> Kim </a:t>
            </a:r>
            <a:r>
              <a:rPr lang="en-US" altLang="en-US" sz="1200" i="1" dirty="0" smtClean="0">
                <a:latin typeface="Times New Roman" pitchFamily="18" charset="0"/>
              </a:rPr>
              <a:t>et.al.</a:t>
            </a:r>
            <a:r>
              <a:rPr lang="en-US" altLang="en-US" sz="1200" dirty="0" smtClean="0">
                <a:latin typeface="Times New Roman" pitchFamily="18" charset="0"/>
              </a:rPr>
              <a:t>, Samsung)</a:t>
            </a:r>
          </a:p>
        </p:txBody>
      </p:sp>
    </p:spTree>
    <p:extLst>
      <p:ext uri="{BB962C8B-B14F-4D97-AF65-F5344CB8AC3E}">
        <p14:creationId xmlns:p14="http://schemas.microsoft.com/office/powerpoint/2010/main" val="19855134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620000" cy="685800"/>
          </a:xfrm>
        </p:spPr>
        <p:txBody>
          <a:bodyPr/>
          <a:lstStyle/>
          <a:p>
            <a:r>
              <a:rPr lang="en-US" sz="2800" dirty="0" smtClean="0"/>
              <a:t>Power Consumption</a:t>
            </a:r>
            <a:endParaRPr lang="en-US" sz="2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947360488"/>
              </p:ext>
            </p:extLst>
          </p:nvPr>
        </p:nvGraphicFramePr>
        <p:xfrm>
          <a:off x="838200" y="1447799"/>
          <a:ext cx="3710305" cy="2514600"/>
        </p:xfrm>
        <a:graphic>
          <a:graphicData uri="http://schemas.openxmlformats.org/drawingml/2006/table">
            <a:tbl>
              <a:tblPr firstRow="1" bandRow="1">
                <a:tableStyleId>{5940675A-B579-460E-94D1-54222C63F5DA}</a:tableStyleId>
              </a:tblPr>
              <a:tblGrid>
                <a:gridCol w="1424305"/>
                <a:gridCol w="2286000"/>
              </a:tblGrid>
              <a:tr h="481705">
                <a:tc>
                  <a:txBody>
                    <a:bodyPr/>
                    <a:lstStyle/>
                    <a:p>
                      <a:pPr algn="ctr"/>
                      <a:r>
                        <a:rPr lang="en-US" sz="1400" baseline="0" dirty="0" smtClean="0">
                          <a:solidFill>
                            <a:schemeClr val="tx1"/>
                          </a:solidFill>
                          <a:latin typeface="Times New Roman" panose="02020603050405020304" pitchFamily="18" charset="0"/>
                          <a:cs typeface="Times New Roman" panose="02020603050405020304" pitchFamily="18" charset="0"/>
                        </a:rPr>
                        <a:t>TX C</a:t>
                      </a:r>
                      <a:r>
                        <a:rPr lang="en-US" sz="1400" dirty="0" smtClean="0">
                          <a:solidFill>
                            <a:schemeClr val="tx1"/>
                          </a:solidFill>
                          <a:latin typeface="Times New Roman" panose="02020603050405020304" pitchFamily="18" charset="0"/>
                          <a:cs typeface="Times New Roman" panose="02020603050405020304" pitchFamily="18" charset="0"/>
                        </a:rPr>
                        <a:t>omponent</a:t>
                      </a:r>
                      <a:endParaRPr lang="en-US" sz="1400" dirty="0">
                        <a:solidFill>
                          <a:schemeClr val="tx1"/>
                        </a:solidFill>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tc>
                  <a:txBody>
                    <a:bodyPr/>
                    <a:lstStyle/>
                    <a:p>
                      <a:pPr algn="ctr"/>
                      <a:r>
                        <a:rPr lang="en-US" sz="1400" dirty="0" smtClean="0">
                          <a:solidFill>
                            <a:schemeClr val="tx1"/>
                          </a:solidFill>
                          <a:latin typeface="Times New Roman" panose="02020603050405020304" pitchFamily="18" charset="0"/>
                          <a:cs typeface="Times New Roman" panose="02020603050405020304" pitchFamily="18" charset="0"/>
                        </a:rPr>
                        <a:t>Power (µW) @ -5 </a:t>
                      </a:r>
                      <a:r>
                        <a:rPr lang="en-US" sz="1400" dirty="0" err="1" smtClean="0">
                          <a:solidFill>
                            <a:schemeClr val="tx1"/>
                          </a:solidFill>
                          <a:latin typeface="Times New Roman" panose="02020603050405020304" pitchFamily="18" charset="0"/>
                          <a:cs typeface="Times New Roman" panose="02020603050405020304" pitchFamily="18" charset="0"/>
                        </a:rPr>
                        <a:t>dBm</a:t>
                      </a:r>
                      <a:endParaRPr lang="en-US" sz="1400" dirty="0">
                        <a:solidFill>
                          <a:schemeClr val="tx1"/>
                        </a:solidFill>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tr>
              <a:tr h="3587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1200" dirty="0" smtClean="0">
                          <a:solidFill>
                            <a:schemeClr val="tx1"/>
                          </a:solidFill>
                          <a:latin typeface="Times New Roman" panose="02020603050405020304" pitchFamily="18" charset="0"/>
                          <a:cs typeface="Times New Roman" panose="02020603050405020304" pitchFamily="18" charset="0"/>
                        </a:rPr>
                        <a:t>Power</a:t>
                      </a:r>
                      <a:r>
                        <a:rPr lang="en-US" altLang="ko-KR" sz="1200" baseline="0" dirty="0" smtClean="0">
                          <a:solidFill>
                            <a:schemeClr val="tx1"/>
                          </a:solidFill>
                          <a:latin typeface="Times New Roman" panose="02020603050405020304" pitchFamily="18" charset="0"/>
                          <a:cs typeface="Times New Roman" panose="02020603050405020304" pitchFamily="18" charset="0"/>
                        </a:rPr>
                        <a:t> Amplifier</a:t>
                      </a:r>
                      <a:endParaRPr lang="en-US" altLang="ko-KR" sz="1200" dirty="0" smtClean="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1200" dirty="0" smtClean="0">
                          <a:solidFill>
                            <a:schemeClr val="tx1"/>
                          </a:solidFill>
                          <a:latin typeface="Times New Roman" panose="02020603050405020304" pitchFamily="18" charset="0"/>
                          <a:cs typeface="Times New Roman" panose="02020603050405020304" pitchFamily="18" charset="0"/>
                        </a:rPr>
                        <a:t>3640</a:t>
                      </a:r>
                    </a:p>
                  </a:txBody>
                  <a:tcPr anchor="ctr"/>
                </a:tc>
              </a:tr>
              <a:tr h="358746">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VCO</a:t>
                      </a:r>
                      <a:endParaRPr lang="en-US" sz="12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1070</a:t>
                      </a:r>
                      <a:endParaRPr lang="en-US" sz="1200" dirty="0">
                        <a:solidFill>
                          <a:schemeClr val="tx1"/>
                        </a:solidFill>
                        <a:latin typeface="Times New Roman" panose="02020603050405020304" pitchFamily="18" charset="0"/>
                        <a:cs typeface="Times New Roman" panose="02020603050405020304" pitchFamily="18" charset="0"/>
                      </a:endParaRPr>
                    </a:p>
                  </a:txBody>
                  <a:tcPr anchor="ctr"/>
                </a:tc>
              </a:tr>
              <a:tr h="5979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1200" dirty="0" smtClean="0">
                          <a:solidFill>
                            <a:schemeClr val="tx1"/>
                          </a:solidFill>
                          <a:latin typeface="Times New Roman" panose="02020603050405020304" pitchFamily="18" charset="0"/>
                          <a:cs typeface="Times New Roman" panose="02020603050405020304" pitchFamily="18" charset="0"/>
                        </a:rPr>
                        <a:t>Frequency</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1200" dirty="0" smtClean="0">
                          <a:solidFill>
                            <a:schemeClr val="tx1"/>
                          </a:solidFill>
                          <a:latin typeface="Times New Roman" panose="02020603050405020304" pitchFamily="18" charset="0"/>
                          <a:cs typeface="Times New Roman" panose="02020603050405020304" pitchFamily="18" charset="0"/>
                        </a:rPr>
                        <a:t>Synthesizer</a:t>
                      </a:r>
                      <a:endParaRPr lang="en-US" sz="12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1200" dirty="0" smtClean="0">
                          <a:solidFill>
                            <a:schemeClr val="tx1"/>
                          </a:solidFill>
                          <a:latin typeface="Times New Roman" panose="02020603050405020304" pitchFamily="18" charset="0"/>
                          <a:cs typeface="Times New Roman" panose="02020603050405020304" pitchFamily="18" charset="0"/>
                        </a:rPr>
                        <a:t>1850</a:t>
                      </a:r>
                    </a:p>
                  </a:txBody>
                  <a:tcPr anchor="ctr"/>
                </a:tc>
              </a:tr>
              <a:tr h="358746">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Digital Baseband</a:t>
                      </a:r>
                      <a:endParaRPr lang="en-US" sz="12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380 </a:t>
                      </a:r>
                      <a:endParaRPr lang="en-US" sz="1200" dirty="0">
                        <a:solidFill>
                          <a:schemeClr val="tx1"/>
                        </a:solidFill>
                        <a:latin typeface="Times New Roman" panose="02020603050405020304" pitchFamily="18" charset="0"/>
                        <a:cs typeface="Times New Roman" panose="02020603050405020304" pitchFamily="18" charset="0"/>
                      </a:endParaRPr>
                    </a:p>
                  </a:txBody>
                  <a:tcPr anchor="ctr"/>
                </a:tc>
              </a:tr>
              <a:tr h="358746">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Total</a:t>
                      </a:r>
                      <a:endParaRPr lang="en-US" sz="12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6940</a:t>
                      </a:r>
                      <a:endParaRPr lang="en-US" sz="1200" dirty="0">
                        <a:solidFill>
                          <a:schemeClr val="tx1"/>
                        </a:solidFill>
                        <a:latin typeface="Times New Roman" panose="02020603050405020304" pitchFamily="18" charset="0"/>
                        <a:cs typeface="Times New Roman" panose="02020603050405020304" pitchFamily="18" charset="0"/>
                      </a:endParaRPr>
                    </a:p>
                  </a:txBody>
                  <a:tcPr anchor="ctr"/>
                </a:tc>
              </a:tr>
            </a:tbl>
          </a:graphicData>
        </a:graphic>
      </p:graphicFrame>
      <p:graphicFrame>
        <p:nvGraphicFramePr>
          <p:cNvPr id="8" name="Content Placeholder 6"/>
          <p:cNvGraphicFramePr>
            <a:graphicFrameLocks/>
          </p:cNvGraphicFramePr>
          <p:nvPr>
            <p:extLst>
              <p:ext uri="{D42A27DB-BD31-4B8C-83A1-F6EECF244321}">
                <p14:modId xmlns:p14="http://schemas.microsoft.com/office/powerpoint/2010/main" val="1526577431"/>
              </p:ext>
            </p:extLst>
          </p:nvPr>
        </p:nvGraphicFramePr>
        <p:xfrm>
          <a:off x="4876800" y="1447799"/>
          <a:ext cx="3942080" cy="2514600"/>
        </p:xfrm>
        <a:graphic>
          <a:graphicData uri="http://schemas.openxmlformats.org/drawingml/2006/table">
            <a:tbl>
              <a:tblPr firstRow="1" bandRow="1">
                <a:tableStyleId>{5940675A-B579-460E-94D1-54222C63F5DA}</a:tableStyleId>
              </a:tblPr>
              <a:tblGrid>
                <a:gridCol w="1779905"/>
                <a:gridCol w="2162175"/>
              </a:tblGrid>
              <a:tr h="351390">
                <a:tc>
                  <a:txBody>
                    <a:bodyPr/>
                    <a:lstStyle/>
                    <a:p>
                      <a:pPr algn="ctr"/>
                      <a:r>
                        <a:rPr lang="en-US" sz="1400" baseline="0" dirty="0" smtClean="0">
                          <a:solidFill>
                            <a:schemeClr val="tx1"/>
                          </a:solidFill>
                          <a:latin typeface="Times New Roman" panose="02020603050405020304" pitchFamily="18" charset="0"/>
                          <a:cs typeface="Times New Roman" panose="02020603050405020304" pitchFamily="18" charset="0"/>
                        </a:rPr>
                        <a:t>RX C</a:t>
                      </a:r>
                      <a:r>
                        <a:rPr lang="en-US" sz="1400" dirty="0" smtClean="0">
                          <a:solidFill>
                            <a:schemeClr val="tx1"/>
                          </a:solidFill>
                          <a:latin typeface="Times New Roman" panose="02020603050405020304" pitchFamily="18" charset="0"/>
                          <a:cs typeface="Times New Roman" panose="02020603050405020304" pitchFamily="18" charset="0"/>
                        </a:rPr>
                        <a:t>omponent</a:t>
                      </a:r>
                      <a:endParaRPr lang="en-US" sz="1400" dirty="0">
                        <a:solidFill>
                          <a:schemeClr val="tx1"/>
                        </a:solidFill>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tc>
                  <a:txBody>
                    <a:bodyPr/>
                    <a:lstStyle/>
                    <a:p>
                      <a:pPr algn="ctr"/>
                      <a:r>
                        <a:rPr lang="en-US" sz="1400" dirty="0" smtClean="0">
                          <a:solidFill>
                            <a:schemeClr val="tx1"/>
                          </a:solidFill>
                          <a:latin typeface="Times New Roman" panose="02020603050405020304" pitchFamily="18" charset="0"/>
                          <a:cs typeface="Times New Roman" panose="02020603050405020304" pitchFamily="18" charset="0"/>
                        </a:rPr>
                        <a:t>Power (µW)</a:t>
                      </a:r>
                      <a:endParaRPr lang="en-US" sz="1400" dirty="0">
                        <a:solidFill>
                          <a:schemeClr val="tx1"/>
                        </a:solidFill>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tr>
              <a:tr h="360535">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LNA+SRO</a:t>
                      </a:r>
                      <a:endParaRPr lang="en-US" sz="12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638</a:t>
                      </a:r>
                      <a:endParaRPr lang="en-US" sz="1200" dirty="0">
                        <a:solidFill>
                          <a:schemeClr val="tx1"/>
                        </a:solidFill>
                        <a:latin typeface="Times New Roman" panose="02020603050405020304" pitchFamily="18" charset="0"/>
                        <a:cs typeface="Times New Roman" panose="02020603050405020304" pitchFamily="18" charset="0"/>
                      </a:endParaRPr>
                    </a:p>
                  </a:txBody>
                  <a:tcPr anchor="ctr"/>
                </a:tc>
              </a:tr>
              <a:tr h="360535">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ED+VGA</a:t>
                      </a:r>
                      <a:endParaRPr lang="en-US" sz="12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33</a:t>
                      </a:r>
                      <a:endParaRPr lang="en-US" sz="1200" dirty="0">
                        <a:solidFill>
                          <a:schemeClr val="tx1"/>
                        </a:solidFill>
                        <a:latin typeface="Times New Roman" panose="02020603050405020304" pitchFamily="18" charset="0"/>
                        <a:cs typeface="Times New Roman" panose="02020603050405020304" pitchFamily="18" charset="0"/>
                      </a:endParaRPr>
                    </a:p>
                  </a:txBody>
                  <a:tcPr anchor="ctr"/>
                </a:tc>
              </a:tr>
              <a:tr h="360535">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ADC (8 bit)</a:t>
                      </a:r>
                      <a:endParaRPr lang="en-US" sz="12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7.5 </a:t>
                      </a:r>
                      <a:endParaRPr lang="en-US" sz="1200" dirty="0">
                        <a:solidFill>
                          <a:schemeClr val="tx1"/>
                        </a:solidFill>
                        <a:latin typeface="Times New Roman" panose="02020603050405020304" pitchFamily="18" charset="0"/>
                        <a:cs typeface="Times New Roman" panose="02020603050405020304" pitchFamily="18" charset="0"/>
                      </a:endParaRPr>
                    </a:p>
                  </a:txBody>
                  <a:tcPr anchor="ctr"/>
                </a:tc>
              </a:tr>
              <a:tr h="360535">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Frequency Synthesizer</a:t>
                      </a:r>
                      <a:endParaRPr lang="en-US" sz="12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1850</a:t>
                      </a:r>
                      <a:endParaRPr lang="en-US" sz="1200" dirty="0">
                        <a:solidFill>
                          <a:schemeClr val="tx1"/>
                        </a:solidFill>
                        <a:latin typeface="Times New Roman" panose="02020603050405020304" pitchFamily="18" charset="0"/>
                        <a:cs typeface="Times New Roman" panose="02020603050405020304" pitchFamily="18" charset="0"/>
                      </a:endParaRPr>
                    </a:p>
                  </a:txBody>
                  <a:tcPr anchor="ctr"/>
                </a:tc>
              </a:tr>
              <a:tr h="360535">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Digital Baseband</a:t>
                      </a:r>
                      <a:endParaRPr lang="en-US" sz="12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1050</a:t>
                      </a:r>
                      <a:r>
                        <a:rPr lang="en-US" sz="1200" baseline="0" dirty="0" smtClean="0">
                          <a:solidFill>
                            <a:schemeClr val="tx1"/>
                          </a:solidFill>
                          <a:latin typeface="Times New Roman" panose="02020603050405020304" pitchFamily="18" charset="0"/>
                          <a:cs typeface="Times New Roman" panose="02020603050405020304" pitchFamily="18" charset="0"/>
                        </a:rPr>
                        <a:t> </a:t>
                      </a:r>
                      <a:endParaRPr lang="en-US" sz="1200" dirty="0">
                        <a:solidFill>
                          <a:schemeClr val="tx1"/>
                        </a:solidFill>
                        <a:latin typeface="Times New Roman" panose="02020603050405020304" pitchFamily="18" charset="0"/>
                        <a:cs typeface="Times New Roman" panose="02020603050405020304" pitchFamily="18" charset="0"/>
                      </a:endParaRPr>
                    </a:p>
                  </a:txBody>
                  <a:tcPr anchor="ctr"/>
                </a:tc>
              </a:tr>
              <a:tr h="360535">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Total</a:t>
                      </a:r>
                      <a:endParaRPr lang="en-US" sz="12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3578.5</a:t>
                      </a:r>
                      <a:endParaRPr lang="en-US" sz="1200" dirty="0">
                        <a:solidFill>
                          <a:schemeClr val="tx1"/>
                        </a:solidFill>
                        <a:latin typeface="Times New Roman" panose="02020603050405020304" pitchFamily="18" charset="0"/>
                        <a:cs typeface="Times New Roman" panose="02020603050405020304" pitchFamily="18" charset="0"/>
                      </a:endParaRPr>
                    </a:p>
                  </a:txBody>
                  <a:tcPr anchor="ctr"/>
                </a:tc>
              </a:tr>
            </a:tbl>
          </a:graphicData>
        </a:graphic>
      </p:graphicFrame>
      <p:sp>
        <p:nvSpPr>
          <p:cNvPr id="9" name="TextBox 8"/>
          <p:cNvSpPr txBox="1"/>
          <p:nvPr/>
        </p:nvSpPr>
        <p:spPr>
          <a:xfrm>
            <a:off x="685800" y="4170164"/>
            <a:ext cx="7543800" cy="1415772"/>
          </a:xfrm>
          <a:prstGeom prst="rect">
            <a:avLst/>
          </a:prstGeom>
          <a:noFill/>
        </p:spPr>
        <p:txBody>
          <a:bodyPr wrap="square" rtlCol="0">
            <a:spAutoFit/>
          </a:bodyPr>
          <a:lstStyle/>
          <a:p>
            <a:pPr marL="171450" indent="-171450">
              <a:buFont typeface="Arial" pitchFamily="34" charset="0"/>
              <a:buChar char="•"/>
            </a:pPr>
            <a:r>
              <a:rPr lang="en-US" sz="2400" dirty="0" smtClean="0"/>
              <a:t>Total Power consumption less than 5 mW for Receiver</a:t>
            </a:r>
          </a:p>
          <a:p>
            <a:pPr marL="171450" indent="-171450">
              <a:buFont typeface="Arial" pitchFamily="34" charset="0"/>
              <a:buChar char="•"/>
            </a:pPr>
            <a:r>
              <a:rPr lang="en-US" sz="2400" dirty="0" smtClean="0"/>
              <a:t>Total Power consumption of transmitter less than 7 mW @ -5 </a:t>
            </a:r>
            <a:r>
              <a:rPr lang="en-US" sz="2400" dirty="0" err="1" smtClean="0"/>
              <a:t>dBm</a:t>
            </a:r>
            <a:r>
              <a:rPr lang="en-US" sz="2400" dirty="0" smtClean="0"/>
              <a:t> EIRP</a:t>
            </a:r>
          </a:p>
          <a:p>
            <a:endParaRPr lang="en-US" sz="1400" dirty="0"/>
          </a:p>
        </p:txBody>
      </p:sp>
      <p:sp>
        <p:nvSpPr>
          <p:cNvPr id="13" name="Slide Number Placeholder 3"/>
          <p:cNvSpPr>
            <a:spLocks noGrp="1"/>
          </p:cNvSpPr>
          <p:nvPr>
            <p:ph type="sldNum" sz="quarter" idx="12"/>
          </p:nvPr>
        </p:nvSpPr>
        <p:spPr>
          <a:xfrm>
            <a:off x="4344988"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a:latin typeface="Times New Roman" pitchFamily="18" charset="0"/>
              </a:rPr>
              <a:t>Slide </a:t>
            </a:r>
            <a:fld id="{3089E93B-7258-4CC0-854C-EFEEBF5C865F}" type="slidenum">
              <a:rPr lang="en-US" altLang="en-US" sz="1200">
                <a:latin typeface="Times New Roman" pitchFamily="18" charset="0"/>
              </a:rPr>
              <a:pPr>
                <a:spcBef>
                  <a:spcPct val="0"/>
                </a:spcBef>
                <a:buFontTx/>
                <a:buNone/>
              </a:pPr>
              <a:t>8</a:t>
            </a:fld>
            <a:endParaRPr lang="en-US" altLang="en-US" sz="1200" dirty="0">
              <a:latin typeface="Times New Roman" pitchFamily="18" charset="0"/>
            </a:endParaRPr>
          </a:p>
        </p:txBody>
      </p:sp>
      <p:sp>
        <p:nvSpPr>
          <p:cNvPr id="14" name="Date Placeholder 3"/>
          <p:cNvSpPr>
            <a:spLocks noGrp="1"/>
          </p:cNvSpPr>
          <p:nvPr>
            <p:ph type="dt" sz="quarter" idx="10"/>
          </p:nvPr>
        </p:nvSpPr>
        <p:spPr>
          <a:xfrm>
            <a:off x="685800" y="377825"/>
            <a:ext cx="160020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400" dirty="0" smtClean="0">
                <a:latin typeface="Times New Roman" pitchFamily="18" charset="0"/>
              </a:rPr>
              <a:t>May 2015</a:t>
            </a:r>
          </a:p>
        </p:txBody>
      </p:sp>
      <p:sp>
        <p:nvSpPr>
          <p:cNvPr id="10" name="Footer Placeholder 4"/>
          <p:cNvSpPr>
            <a:spLocks noGrp="1"/>
          </p:cNvSpPr>
          <p:nvPr>
            <p:ph type="ftr" sz="quarter" idx="11"/>
          </p:nvPr>
        </p:nvSpPr>
        <p:spPr>
          <a:xfrm>
            <a:off x="5486400" y="6475413"/>
            <a:ext cx="3124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smtClean="0">
                <a:latin typeface="Times New Roman" pitchFamily="18" charset="0"/>
              </a:rPr>
              <a:t>(Kiran </a:t>
            </a:r>
            <a:r>
              <a:rPr lang="en-US" altLang="en-US" sz="1200" dirty="0" err="1" smtClean="0">
                <a:latin typeface="Times New Roman" pitchFamily="18" charset="0"/>
              </a:rPr>
              <a:t>Bynam</a:t>
            </a:r>
            <a:r>
              <a:rPr lang="en-US" altLang="en-US" sz="1200" dirty="0" smtClean="0">
                <a:latin typeface="Times New Roman" pitchFamily="18" charset="0"/>
              </a:rPr>
              <a:t>, </a:t>
            </a:r>
            <a:r>
              <a:rPr lang="en-US" altLang="en-US" sz="1200" dirty="0" err="1" smtClean="0">
                <a:latin typeface="Times New Roman" pitchFamily="18" charset="0"/>
              </a:rPr>
              <a:t>Youngsoo</a:t>
            </a:r>
            <a:r>
              <a:rPr lang="en-US" altLang="en-US" sz="1200" dirty="0" smtClean="0">
                <a:latin typeface="Times New Roman" pitchFamily="18" charset="0"/>
              </a:rPr>
              <a:t> Kim </a:t>
            </a:r>
            <a:r>
              <a:rPr lang="en-US" altLang="en-US" sz="1200" i="1" dirty="0" smtClean="0">
                <a:latin typeface="Times New Roman" pitchFamily="18" charset="0"/>
              </a:rPr>
              <a:t>et.al.</a:t>
            </a:r>
            <a:r>
              <a:rPr lang="en-US" altLang="en-US" sz="1200" dirty="0" smtClean="0">
                <a:latin typeface="Times New Roman" pitchFamily="18" charset="0"/>
              </a:rPr>
              <a:t>, Samsung)</a:t>
            </a:r>
          </a:p>
        </p:txBody>
      </p:sp>
    </p:spTree>
    <p:extLst>
      <p:ext uri="{BB962C8B-B14F-4D97-AF65-F5344CB8AC3E}">
        <p14:creationId xmlns:p14="http://schemas.microsoft.com/office/powerpoint/2010/main" val="37167825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3200"/>
            <a:ext cx="7772400" cy="1066800"/>
          </a:xfrm>
        </p:spPr>
        <p:txBody>
          <a:bodyPr/>
          <a:lstStyle/>
          <a:p>
            <a:r>
              <a:rPr lang="en-US" dirty="0" smtClean="0"/>
              <a:t>Comparison between BT LE and </a:t>
            </a:r>
            <a:br>
              <a:rPr lang="en-US" dirty="0" smtClean="0"/>
            </a:br>
            <a:r>
              <a:rPr lang="en-US" dirty="0" smtClean="0"/>
              <a:t>IEEE 802.15.4q TASK</a:t>
            </a:r>
            <a:endParaRPr lang="en-US" dirty="0"/>
          </a:p>
        </p:txBody>
      </p:sp>
      <p:sp>
        <p:nvSpPr>
          <p:cNvPr id="9" name="Slide Number Placeholder 3"/>
          <p:cNvSpPr>
            <a:spLocks noGrp="1"/>
          </p:cNvSpPr>
          <p:nvPr>
            <p:ph type="sldNum" sz="quarter" idx="12"/>
          </p:nvPr>
        </p:nvSpPr>
        <p:spPr>
          <a:xfrm>
            <a:off x="4344988"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a:latin typeface="Times New Roman" pitchFamily="18" charset="0"/>
              </a:rPr>
              <a:t>Slide </a:t>
            </a:r>
            <a:fld id="{3089E93B-7258-4CC0-854C-EFEEBF5C865F}" type="slidenum">
              <a:rPr lang="en-US" altLang="en-US" sz="1200">
                <a:latin typeface="Times New Roman" pitchFamily="18" charset="0"/>
              </a:rPr>
              <a:pPr>
                <a:spcBef>
                  <a:spcPct val="0"/>
                </a:spcBef>
                <a:buFontTx/>
                <a:buNone/>
              </a:pPr>
              <a:t>9</a:t>
            </a:fld>
            <a:endParaRPr lang="en-US" altLang="en-US" sz="1200" dirty="0">
              <a:latin typeface="Times New Roman" pitchFamily="18" charset="0"/>
            </a:endParaRPr>
          </a:p>
        </p:txBody>
      </p:sp>
      <p:sp>
        <p:nvSpPr>
          <p:cNvPr id="10" name="Date Placeholder 3"/>
          <p:cNvSpPr>
            <a:spLocks noGrp="1"/>
          </p:cNvSpPr>
          <p:nvPr>
            <p:ph type="dt" sz="quarter" idx="10"/>
          </p:nvPr>
        </p:nvSpPr>
        <p:spPr>
          <a:xfrm>
            <a:off x="685800" y="377825"/>
            <a:ext cx="160020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400" dirty="0" smtClean="0">
                <a:latin typeface="Times New Roman" pitchFamily="18" charset="0"/>
              </a:rPr>
              <a:t>May 2015</a:t>
            </a:r>
          </a:p>
        </p:txBody>
      </p:sp>
      <p:sp>
        <p:nvSpPr>
          <p:cNvPr id="6" name="Footer Placeholder 4"/>
          <p:cNvSpPr>
            <a:spLocks noGrp="1"/>
          </p:cNvSpPr>
          <p:nvPr>
            <p:ph type="ftr" sz="quarter" idx="11"/>
          </p:nvPr>
        </p:nvSpPr>
        <p:spPr>
          <a:xfrm>
            <a:off x="5486400" y="6475413"/>
            <a:ext cx="3124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200" dirty="0" smtClean="0">
                <a:latin typeface="Times New Roman" pitchFamily="18" charset="0"/>
              </a:rPr>
              <a:t>(Kiran </a:t>
            </a:r>
            <a:r>
              <a:rPr lang="en-US" altLang="en-US" sz="1200" dirty="0" err="1" smtClean="0">
                <a:latin typeface="Times New Roman" pitchFamily="18" charset="0"/>
              </a:rPr>
              <a:t>Bynam</a:t>
            </a:r>
            <a:r>
              <a:rPr lang="en-US" altLang="en-US" sz="1200" dirty="0" smtClean="0">
                <a:latin typeface="Times New Roman" pitchFamily="18" charset="0"/>
              </a:rPr>
              <a:t>, </a:t>
            </a:r>
            <a:r>
              <a:rPr lang="en-US" altLang="en-US" sz="1200" dirty="0" err="1" smtClean="0">
                <a:latin typeface="Times New Roman" pitchFamily="18" charset="0"/>
              </a:rPr>
              <a:t>Youngsoo</a:t>
            </a:r>
            <a:r>
              <a:rPr lang="en-US" altLang="en-US" sz="1200" dirty="0" smtClean="0">
                <a:latin typeface="Times New Roman" pitchFamily="18" charset="0"/>
              </a:rPr>
              <a:t> Kim </a:t>
            </a:r>
            <a:r>
              <a:rPr lang="en-US" altLang="en-US" sz="1200" i="1" dirty="0" smtClean="0">
                <a:latin typeface="Times New Roman" pitchFamily="18" charset="0"/>
              </a:rPr>
              <a:t>et.al.</a:t>
            </a:r>
            <a:r>
              <a:rPr lang="en-US" altLang="en-US" sz="1200" dirty="0" smtClean="0">
                <a:latin typeface="Times New Roman" pitchFamily="18" charset="0"/>
              </a:rPr>
              <a:t>, Samsung)</a:t>
            </a:r>
          </a:p>
        </p:txBody>
      </p:sp>
    </p:spTree>
    <p:extLst>
      <p:ext uri="{BB962C8B-B14F-4D97-AF65-F5344CB8AC3E}">
        <p14:creationId xmlns:p14="http://schemas.microsoft.com/office/powerpoint/2010/main" val="2628000838"/>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3012</Words>
  <Application>Microsoft Macintosh PowerPoint</Application>
  <PresentationFormat>화면 슬라이드 쇼(4:3)</PresentationFormat>
  <Paragraphs>1050</Paragraphs>
  <Slides>40</Slides>
  <Notes>1</Notes>
  <HiddenSlides>0</HiddenSlides>
  <MMClips>0</MMClips>
  <ScaleCrop>false</ScaleCrop>
  <HeadingPairs>
    <vt:vector size="8" baseType="variant">
      <vt:variant>
        <vt:lpstr>사용한 글꼴</vt:lpstr>
      </vt:variant>
      <vt:variant>
        <vt:i4>8</vt:i4>
      </vt:variant>
      <vt:variant>
        <vt:lpstr>테마</vt:lpstr>
      </vt:variant>
      <vt:variant>
        <vt:i4>1</vt:i4>
      </vt:variant>
      <vt:variant>
        <vt:lpstr>포함된 OLE 서버</vt:lpstr>
      </vt:variant>
      <vt:variant>
        <vt:i4>1</vt:i4>
      </vt:variant>
      <vt:variant>
        <vt:lpstr>슬라이드 제목</vt:lpstr>
      </vt:variant>
      <vt:variant>
        <vt:i4>40</vt:i4>
      </vt:variant>
    </vt:vector>
  </HeadingPairs>
  <TitlesOfParts>
    <vt:vector size="50" baseType="lpstr">
      <vt:lpstr>굴림</vt:lpstr>
      <vt:lpstr>맑은 고딕</vt:lpstr>
      <vt:lpstr>Calibri</vt:lpstr>
      <vt:lpstr>Cambria Math</vt:lpstr>
      <vt:lpstr>Dotum</vt:lpstr>
      <vt:lpstr>SimSun</vt:lpstr>
      <vt:lpstr>Times New Roman</vt:lpstr>
      <vt:lpstr>Arial</vt:lpstr>
      <vt:lpstr>Office Theme</vt:lpstr>
      <vt:lpstr>Visio</vt:lpstr>
      <vt:lpstr>PowerPoint 프레젠테이션</vt:lpstr>
      <vt:lpstr>Contents</vt:lpstr>
      <vt:lpstr>Application Requirements</vt:lpstr>
      <vt:lpstr>Technical Requirements</vt:lpstr>
      <vt:lpstr>TASK PHY</vt:lpstr>
      <vt:lpstr>TASK PHY Block Diagram and Data Rates</vt:lpstr>
      <vt:lpstr>PowerPoint 프레젠테이션</vt:lpstr>
      <vt:lpstr>Power Consumption</vt:lpstr>
      <vt:lpstr>Comparison between BT LE and  IEEE 802.15.4q TASK</vt:lpstr>
      <vt:lpstr>Energy Analysis Overall Approach</vt:lpstr>
      <vt:lpstr>Bluetooth Low Energy: TI CC2541 Current Waveform</vt:lpstr>
      <vt:lpstr>Bluetooth Low Energy: Acknowledged Transmission</vt:lpstr>
      <vt:lpstr>802.15.4 - MAC: Overview </vt:lpstr>
      <vt:lpstr>802.15.4 - MAC: Overview </vt:lpstr>
      <vt:lpstr>Average Time for Channel Access</vt:lpstr>
      <vt:lpstr>802.15.4 - MAC: Acknowledged Transmission</vt:lpstr>
      <vt:lpstr>Generic Power Consumption Model</vt:lpstr>
      <vt:lpstr>PowerPoint 프레젠테이션</vt:lpstr>
      <vt:lpstr>BT LE Power Model: Receiver</vt:lpstr>
      <vt:lpstr>IEEE 802.15.4q TASK Power Model: Transmitter</vt:lpstr>
      <vt:lpstr>IEEE 802.15.4q TASK Power Model: Receiver</vt:lpstr>
      <vt:lpstr>BT LE: MAC Mechanism</vt:lpstr>
      <vt:lpstr>BT LE: Energy Model for Point to Point Link</vt:lpstr>
      <vt:lpstr>BT LE: Energy Model for Point to Point Link</vt:lpstr>
      <vt:lpstr> 802.15.4 - MAC: MAC Mechanism and Energy Model for Beacon Enabled Mode (Uplink)</vt:lpstr>
      <vt:lpstr> 802.15.4 - MAC: MAC Mechanism and Energy Model for Beacon Enabled Mode (Downlink)</vt:lpstr>
      <vt:lpstr>Performance Comparisons</vt:lpstr>
      <vt:lpstr>Performance comparisons : CAP and GTS</vt:lpstr>
      <vt:lpstr>Application Scenarios: CAP and GTS</vt:lpstr>
      <vt:lpstr>Application Scenarios (with CAP and GTS)</vt:lpstr>
      <vt:lpstr>Summary </vt:lpstr>
      <vt:lpstr>Comparison of IEEE 802.15.4 and 802.15.4q TASK – OPNET simulation</vt:lpstr>
      <vt:lpstr>IEEE 802.15.4q TASK: Protocol Stack</vt:lpstr>
      <vt:lpstr>Using Variable Data Rate: Rate Adaptation</vt:lpstr>
      <vt:lpstr>RA algorithm: OPNET Simulation </vt:lpstr>
      <vt:lpstr>Results of RA algorithm for GTS</vt:lpstr>
      <vt:lpstr>Results of RA algorithm for CAP</vt:lpstr>
      <vt:lpstr>Mobile Health Care Application</vt:lpstr>
      <vt:lpstr>Results of Mobile Health Care Application</vt:lpstr>
      <vt:lpstr>Summary</vt:lpstr>
    </vt:vector>
  </TitlesOfParts>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2015-01-12T21:11:50Z</dcterms:created>
  <dcterms:modified xsi:type="dcterms:W3CDTF">2016-05-18T07:28:41Z</dcterms:modified>
</cp:coreProperties>
</file>