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3"/>
  </p:notesMasterIdLst>
  <p:handoutMasterIdLst>
    <p:handoutMasterId r:id="rId14"/>
  </p:handoutMasterIdLst>
  <p:sldIdLst>
    <p:sldId id="259" r:id="rId3"/>
    <p:sldId id="258" r:id="rId4"/>
    <p:sldId id="264" r:id="rId5"/>
    <p:sldId id="268" r:id="rId6"/>
    <p:sldId id="271" r:id="rId7"/>
    <p:sldId id="267" r:id="rId8"/>
    <p:sldId id="270" r:id="rId9"/>
    <p:sldId id="260" r:id="rId10"/>
    <p:sldId id="256" r:id="rId11"/>
    <p:sldId id="269"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6" d="100"/>
          <a:sy n="66" d="100"/>
        </p:scale>
        <p:origin x="-2650" y="-5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6" d="100"/>
          <a:sy n="66" d="100"/>
        </p:scale>
        <p:origin x="-3173"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smtClean="0"/>
              <a:t>doc.: IEEE 802.15-16-0399-00-0000</a:t>
            </a:r>
            <a:endParaRPr lang="en-US" alt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smtClean="0"/>
              <a:t>May 2016</a:t>
            </a:r>
            <a:endParaRPr lang="en-US" alt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smtClean="0"/>
              <a:t>Al Petrick, Jones-Petrick and Associates</a:t>
            </a:r>
            <a:endParaRPr lang="en-US" alt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smtClean="0"/>
              <a:t>doc.: IEEE 802.15-16-0399-00-0000</a:t>
            </a:r>
            <a:endParaRPr lang="en-US" altLang="en-US"/>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smtClean="0"/>
              <a:t>May 2016</a:t>
            </a:r>
            <a:endParaRPr lang="en-US" alt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smtClean="0"/>
              <a:t>Al Petrick, Jones-Petrick and Associates</a:t>
            </a:r>
            <a:endParaRPr lang="en-US" alt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802.15-16-0399-00-0000</a:t>
            </a:r>
            <a:endParaRPr lang="en-US" altLang="en-US"/>
          </a:p>
        </p:txBody>
      </p:sp>
      <p:sp>
        <p:nvSpPr>
          <p:cNvPr id="5" name="Date Placeholder 4"/>
          <p:cNvSpPr>
            <a:spLocks noGrp="1"/>
          </p:cNvSpPr>
          <p:nvPr>
            <p:ph type="dt" idx="11"/>
          </p:nvPr>
        </p:nvSpPr>
        <p:spPr/>
        <p:txBody>
          <a:bodyPr/>
          <a:lstStyle/>
          <a:p>
            <a:r>
              <a:rPr lang="en-US" altLang="en-US" smtClean="0"/>
              <a:t>May 2016</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802.15-16-0399-00-0000</a:t>
            </a:r>
            <a:endParaRPr lang="en-US" altLang="en-US"/>
          </a:p>
        </p:txBody>
      </p:sp>
      <p:sp>
        <p:nvSpPr>
          <p:cNvPr id="5" name="Date Placeholder 4"/>
          <p:cNvSpPr>
            <a:spLocks noGrp="1"/>
          </p:cNvSpPr>
          <p:nvPr>
            <p:ph type="dt" idx="11"/>
          </p:nvPr>
        </p:nvSpPr>
        <p:spPr/>
        <p:txBody>
          <a:bodyPr/>
          <a:lstStyle/>
          <a:p>
            <a:r>
              <a:rPr lang="en-US" altLang="en-US" smtClean="0"/>
              <a:t>May 2016</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8</a:t>
            </a:fld>
            <a:endParaRPr lang="en-US" altLang="en-US"/>
          </a:p>
        </p:txBody>
      </p:sp>
    </p:spTree>
    <p:extLst>
      <p:ext uri="{BB962C8B-B14F-4D97-AF65-F5344CB8AC3E}">
        <p14:creationId xmlns:p14="http://schemas.microsoft.com/office/powerpoint/2010/main" val="4209576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smtClean="0"/>
              <a:t>doc.: IEEE 802.15-16-0399-00-0000</a:t>
            </a:r>
            <a:endParaRPr lang="en-US" altLang="en-US"/>
          </a:p>
        </p:txBody>
      </p:sp>
      <p:sp>
        <p:nvSpPr>
          <p:cNvPr id="5" name="Rectangle 3"/>
          <p:cNvSpPr>
            <a:spLocks noGrp="1" noChangeArrowheads="1"/>
          </p:cNvSpPr>
          <p:nvPr>
            <p:ph type="dt" idx="1"/>
          </p:nvPr>
        </p:nvSpPr>
        <p:spPr>
          <a:ln/>
        </p:spPr>
        <p:txBody>
          <a:bodyPr/>
          <a:lstStyle/>
          <a:p>
            <a:r>
              <a:rPr lang="en-US" altLang="en-US" smtClean="0"/>
              <a:t>May 2016</a:t>
            </a:r>
            <a:endParaRPr lang="en-US" altLang="en-US"/>
          </a:p>
        </p:txBody>
      </p:sp>
      <p:sp>
        <p:nvSpPr>
          <p:cNvPr id="6" name="Rectangle 6"/>
          <p:cNvSpPr>
            <a:spLocks noGrp="1" noChangeArrowheads="1"/>
          </p:cNvSpPr>
          <p:nvPr>
            <p:ph type="ftr" sz="quarter" idx="4"/>
          </p:nvPr>
        </p:nvSpPr>
        <p:spPr>
          <a:ln/>
        </p:spPr>
        <p:txBody>
          <a:bodyPr/>
          <a:lstStyle/>
          <a:p>
            <a:pPr lvl="4"/>
            <a:r>
              <a:rPr lang="en-US" altLang="en-US" smtClean="0"/>
              <a:t>Al Petrick, Jones-Petrick and Associates</a:t>
            </a:r>
            <a:endParaRPr lang="en-US" altLang="en-US"/>
          </a:p>
        </p:txBody>
      </p:sp>
      <p:sp>
        <p:nvSpPr>
          <p:cNvPr id="7" name="Rectangle 7"/>
          <p:cNvSpPr>
            <a:spLocks noGrp="1" noChangeArrowheads="1"/>
          </p:cNvSpPr>
          <p:nvPr>
            <p:ph type="sldNum" sz="quarter" idx="5"/>
          </p:nvPr>
        </p:nvSpPr>
        <p:spPr>
          <a:ln/>
        </p:spPr>
        <p:txBody>
          <a:bodyPr/>
          <a:lstStyle/>
          <a:p>
            <a:r>
              <a:rPr lang="en-US" altLang="en-US"/>
              <a:t>Page </a:t>
            </a:r>
            <a:fld id="{534196AA-E2F4-43ED-9FCC-3F385F166DBA}"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May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7A3404A-3C18-4CE9-B441-2B300B5BF5E6}" type="slidenum">
              <a:rPr lang="en-US" altLang="en-US"/>
              <a:pPr/>
              <a:t>‹#›</a:t>
            </a:fld>
            <a:endParaRPr lang="en-US" altLang="en-US"/>
          </a:p>
        </p:txBody>
      </p:sp>
    </p:spTree>
    <p:extLst>
      <p:ext uri="{BB962C8B-B14F-4D97-AF65-F5344CB8AC3E}">
        <p14:creationId xmlns:p14="http://schemas.microsoft.com/office/powerpoint/2010/main" val="9593961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May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May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May 2016</a:t>
            </a:r>
            <a:endParaRPr lang="en-US"/>
          </a:p>
        </p:txBody>
      </p:sp>
      <p:sp>
        <p:nvSpPr>
          <p:cNvPr id="6" name="Footer Placeholder 5"/>
          <p:cNvSpPr>
            <a:spLocks noGrp="1"/>
          </p:cNvSpPr>
          <p:nvPr>
            <p:ph type="ftr" sz="quarter" idx="11"/>
          </p:nvPr>
        </p:nvSpPr>
        <p:spPr/>
        <p:txBody>
          <a:bodyPr/>
          <a:lstStyle/>
          <a:p>
            <a:r>
              <a:rPr lang="en-US" smtClean="0"/>
              <a:t>Al Petrick, Jones-Petrick and Associates</a:t>
            </a:r>
            <a:endParaRPr lang="en-US"/>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May 2016</a:t>
            </a:r>
            <a:endParaRPr lang="en-US"/>
          </a:p>
        </p:txBody>
      </p:sp>
      <p:sp>
        <p:nvSpPr>
          <p:cNvPr id="8" name="Footer Placeholder 7"/>
          <p:cNvSpPr>
            <a:spLocks noGrp="1"/>
          </p:cNvSpPr>
          <p:nvPr>
            <p:ph type="ftr" sz="quarter" idx="11"/>
          </p:nvPr>
        </p:nvSpPr>
        <p:spPr/>
        <p:txBody>
          <a:bodyPr/>
          <a:lstStyle/>
          <a:p>
            <a:r>
              <a:rPr lang="en-US" smtClean="0"/>
              <a:t>Al Petrick, Jones-Petrick and Associates</a:t>
            </a:r>
            <a:endParaRPr lang="en-US"/>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May 2016</a:t>
            </a:r>
            <a:endParaRPr lang="en-US"/>
          </a:p>
        </p:txBody>
      </p:sp>
      <p:sp>
        <p:nvSpPr>
          <p:cNvPr id="4" name="Footer Placeholder 3"/>
          <p:cNvSpPr>
            <a:spLocks noGrp="1"/>
          </p:cNvSpPr>
          <p:nvPr>
            <p:ph type="ftr" sz="quarter" idx="11"/>
          </p:nvPr>
        </p:nvSpPr>
        <p:spPr/>
        <p:txBody>
          <a:bodyPr/>
          <a:lstStyle/>
          <a:p>
            <a:r>
              <a:rPr lang="en-US" smtClean="0"/>
              <a:t>Al Petrick, Jones-Petrick and Associates</a:t>
            </a:r>
            <a:endParaRPr lang="en-US"/>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May 2016</a:t>
            </a:r>
            <a:endParaRPr lang="en-US"/>
          </a:p>
        </p:txBody>
      </p:sp>
      <p:sp>
        <p:nvSpPr>
          <p:cNvPr id="3" name="Footer Placeholder 2"/>
          <p:cNvSpPr>
            <a:spLocks noGrp="1"/>
          </p:cNvSpPr>
          <p:nvPr>
            <p:ph type="ftr" sz="quarter" idx="11"/>
          </p:nvPr>
        </p:nvSpPr>
        <p:spPr/>
        <p:txBody>
          <a:bodyPr/>
          <a:lstStyle/>
          <a:p>
            <a:r>
              <a:rPr lang="en-US" smtClean="0"/>
              <a:t>Al Petrick, Jones-Petrick and Associates</a:t>
            </a:r>
            <a:endParaRPr lang="en-US"/>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May 2016</a:t>
            </a:r>
            <a:endParaRPr lang="en-US"/>
          </a:p>
        </p:txBody>
      </p:sp>
      <p:sp>
        <p:nvSpPr>
          <p:cNvPr id="6" name="Footer Placeholder 5"/>
          <p:cNvSpPr>
            <a:spLocks noGrp="1"/>
          </p:cNvSpPr>
          <p:nvPr>
            <p:ph type="ftr" sz="quarter" idx="11"/>
          </p:nvPr>
        </p:nvSpPr>
        <p:spPr/>
        <p:txBody>
          <a:bodyPr/>
          <a:lstStyle/>
          <a:p>
            <a:r>
              <a:rPr lang="en-US" smtClean="0"/>
              <a:t>Al Petrick, Jones-Petrick and Associates</a:t>
            </a:r>
            <a:endParaRPr lang="en-US"/>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smtClean="0"/>
              <a:t>May 2016</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May 2016</a:t>
            </a:r>
            <a:endParaRPr lang="en-US"/>
          </a:p>
        </p:txBody>
      </p:sp>
      <p:sp>
        <p:nvSpPr>
          <p:cNvPr id="6" name="Footer Placeholder 5"/>
          <p:cNvSpPr>
            <a:spLocks noGrp="1"/>
          </p:cNvSpPr>
          <p:nvPr>
            <p:ph type="ftr" sz="quarter" idx="11"/>
          </p:nvPr>
        </p:nvSpPr>
        <p:spPr/>
        <p:txBody>
          <a:bodyPr/>
          <a:lstStyle/>
          <a:p>
            <a:r>
              <a:rPr lang="en-US" smtClean="0"/>
              <a:t>Al Petrick, Jones-Petrick and Associates</a:t>
            </a:r>
            <a:endParaRPr lang="en-US"/>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May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May 2016</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May 2016</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May 2016</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r>
              <a:rPr lang="en-US" altLang="en-US" smtClean="0"/>
              <a:t>May 2016</a:t>
            </a:r>
            <a:endParaRPr lang="en-US" altLang="en-US" dirty="0"/>
          </a:p>
        </p:txBody>
      </p:sp>
      <p:sp>
        <p:nvSpPr>
          <p:cNvPr id="13" name="Footer Placeholder 12"/>
          <p:cNvSpPr>
            <a:spLocks noGrp="1"/>
          </p:cNvSpPr>
          <p:nvPr>
            <p:ph type="ftr" sz="quarter" idx="11"/>
          </p:nvPr>
        </p:nvSpPr>
        <p:spPr/>
        <p:txBody>
          <a:bodyPr/>
          <a:lstStyle/>
          <a:p>
            <a:r>
              <a:rPr lang="en-US" altLang="en-US" smtClean="0"/>
              <a:t>Al Petrick, Jones-Petrick and Associates</a:t>
            </a:r>
            <a:endParaRPr lang="en-US" altLang="en-US"/>
          </a:p>
        </p:txBody>
      </p:sp>
      <p:sp>
        <p:nvSpPr>
          <p:cNvPr id="14" name="Slide Number Placeholder 13"/>
          <p:cNvSpPr>
            <a:spLocks noGrp="1"/>
          </p:cNvSpPr>
          <p:nvPr>
            <p:ph type="sldNum" sz="quarter" idx="12"/>
          </p:nvPr>
        </p:nvSpPr>
        <p:spPr/>
        <p:txBody>
          <a:bodyPr/>
          <a:lstStyle/>
          <a:p>
            <a:r>
              <a:rPr lang="en-US" altLang="en-US" smtClean="0"/>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May 2016</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May 2016</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May 2016</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Al Petrick, Jones-Petrick and Associates</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802.15-16-0399-00-0000</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May 2016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Al Petrick, Jones-Petrick and Associates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81000"/>
            <a:ext cx="1600200" cy="212725"/>
          </a:xfrm>
        </p:spPr>
        <p:txBody>
          <a:bodyPr/>
          <a:lstStyle/>
          <a:p>
            <a:r>
              <a:rPr lang="en-US" altLang="en-US" smtClean="0"/>
              <a:t>May 2016</a:t>
            </a:r>
            <a:endParaRPr lang="en-US" altLang="en-US" dirty="0"/>
          </a:p>
        </p:txBody>
      </p:sp>
      <p:sp>
        <p:nvSpPr>
          <p:cNvPr id="5" name="Footer Placeholder 2"/>
          <p:cNvSpPr>
            <a:spLocks noGrp="1"/>
          </p:cNvSpPr>
          <p:nvPr>
            <p:ph type="ftr" sz="quarter" idx="11"/>
          </p:nvPr>
        </p:nvSpPr>
        <p:spPr>
          <a:xfrm>
            <a:off x="5486400" y="6475413"/>
            <a:ext cx="3124200" cy="182562"/>
          </a:xfrm>
        </p:spPr>
        <p:txBody>
          <a:bodyPr/>
          <a:lstStyle/>
          <a:p>
            <a:r>
              <a:rPr lang="en-US" altLang="en-US" smtClean="0"/>
              <a:t>Al Petrick, Jones-Petrick and Associates</a:t>
            </a:r>
            <a:endParaRPr lang="en-US" altLang="en-US"/>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802.11 for </a:t>
            </a:r>
            <a:r>
              <a:rPr lang="en-US" altLang="en-US" sz="1600" dirty="0" smtClean="0">
                <a:solidFill>
                  <a:srgbClr val="FF0000"/>
                </a:solidFill>
              </a:rPr>
              <a:t>May </a:t>
            </a:r>
            <a:r>
              <a:rPr lang="en-US" altLang="en-US" sz="1600" dirty="0">
                <a:solidFill>
                  <a:srgbClr val="FF0000"/>
                </a:solidFill>
              </a:rPr>
              <a:t>2016</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rgbClr val="FF0000"/>
                </a:solidFill>
              </a:rPr>
              <a:t>19 March, 2016 </a:t>
            </a:r>
            <a:r>
              <a:rPr lang="en-US" altLang="en-US" sz="1600" dirty="0" smtClean="0"/>
              <a:t>]</a:t>
            </a:r>
            <a:r>
              <a:rPr lang="en-US" altLang="en-US" sz="1600" dirty="0" smtClean="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Al Petrick 802.11</a:t>
            </a:r>
            <a:r>
              <a:rPr lang="en-US" altLang="en-US" sz="1600" dirty="0" smtClean="0">
                <a:solidFill>
                  <a:schemeClr val="tx2"/>
                </a:solidFill>
              </a:rPr>
              <a:t>] </a:t>
            </a:r>
            <a:r>
              <a:rPr lang="en-US" altLang="en-US" sz="1600" dirty="0">
                <a:solidFill>
                  <a:schemeClr val="tx2"/>
                </a:solidFill>
              </a:rPr>
              <a:t>Company </a:t>
            </a:r>
            <a:r>
              <a:rPr lang="en-US" altLang="en-US" sz="1600" dirty="0" smtClean="0">
                <a:solidFill>
                  <a:schemeClr val="tx2"/>
                </a:solidFill>
              </a:rPr>
              <a:t>[</a:t>
            </a:r>
            <a:r>
              <a:rPr lang="en-US" altLang="en-US" sz="1600" dirty="0" smtClean="0">
                <a:solidFill>
                  <a:srgbClr val="FF0000"/>
                </a:solidFill>
              </a:rPr>
              <a:t>Jones-Petrick and Associates</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Address </a:t>
            </a:r>
            <a:r>
              <a:rPr lang="en-US" altLang="en-US" sz="1600" dirty="0" smtClean="0">
                <a:solidFill>
                  <a:schemeClr val="tx2"/>
                </a:solidFill>
              </a:rPr>
              <a:t>[</a:t>
            </a:r>
            <a:r>
              <a:rPr lang="en-US" altLang="en-US" sz="1600" dirty="0" smtClean="0">
                <a:solidFill>
                  <a:srgbClr val="FF0000"/>
                </a:solidFill>
              </a:rPr>
              <a:t>Orlando, Florida, 32832</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a:t>
            </a:r>
            <a:r>
              <a:rPr lang="en-US" altLang="en-US" sz="1600" dirty="0" smtClean="0">
                <a:solidFill>
                  <a:srgbClr val="FF0000"/>
                </a:solidFill>
              </a:rPr>
              <a:t>321-235-3269</a:t>
            </a:r>
            <a:r>
              <a:rPr lang="en-US" altLang="en-US" sz="1600" dirty="0" smtClean="0">
                <a:solidFill>
                  <a:schemeClr val="tx2"/>
                </a:solidFill>
              </a:rPr>
              <a:t>], </a:t>
            </a:r>
            <a:r>
              <a:rPr lang="en-US" altLang="en-US" sz="1600" dirty="0">
                <a:solidFill>
                  <a:schemeClr val="tx2"/>
                </a:solidFill>
              </a:rPr>
              <a:t>FAX: </a:t>
            </a:r>
            <a:r>
              <a:rPr lang="en-US" altLang="en-US" sz="1600" dirty="0" smtClean="0">
                <a:solidFill>
                  <a:schemeClr val="tx2"/>
                </a:solidFill>
              </a:rPr>
              <a:t>[], </a:t>
            </a:r>
            <a:r>
              <a:rPr lang="en-US" altLang="en-US" sz="1600" dirty="0">
                <a:solidFill>
                  <a:schemeClr val="tx2"/>
                </a:solidFill>
              </a:rPr>
              <a:t>E-Mail</a:t>
            </a:r>
            <a:r>
              <a:rPr lang="en-US" altLang="en-US" sz="1600" dirty="0" smtClean="0">
                <a:solidFill>
                  <a:schemeClr val="tx2"/>
                </a:solidFill>
              </a:rPr>
              <a:t>:[</a:t>
            </a:r>
            <a:r>
              <a:rPr lang="en-US" altLang="en-US" sz="1600" dirty="0" smtClean="0">
                <a:solidFill>
                  <a:srgbClr val="FF0000"/>
                </a:solidFill>
              </a:rPr>
              <a:t>al@jpasoc.com </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802.11 for </a:t>
            </a:r>
            <a:r>
              <a:rPr lang="en-US" altLang="en-US" sz="1600" dirty="0" smtClean="0">
                <a:solidFill>
                  <a:srgbClr val="FF0000"/>
                </a:solidFill>
              </a:rPr>
              <a:t>May, 2016</a:t>
            </a:r>
            <a:r>
              <a:rPr lang="en-US" altLang="en-US" sz="1600" dirty="0" smtClean="0">
                <a:solidFill>
                  <a:schemeClr val="tx2"/>
                </a:solidFill>
              </a:rPr>
              <a:t>]</a:t>
            </a:r>
            <a:endParaRPr lang="en-US" altLang="en-US" sz="1600" dirty="0">
              <a:solidFill>
                <a:schemeClr val="tx2"/>
              </a:solidFill>
            </a:endParaRP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802.11 for </a:t>
            </a:r>
            <a:r>
              <a:rPr lang="en-US" altLang="en-US" sz="1600" dirty="0" smtClean="0">
                <a:solidFill>
                  <a:srgbClr val="FF0000"/>
                </a:solidFill>
              </a:rPr>
              <a:t>May, </a:t>
            </a:r>
            <a:r>
              <a:rPr lang="en-US" altLang="en-US" sz="1600" dirty="0">
                <a:solidFill>
                  <a:srgbClr val="FF0000"/>
                </a:solidFill>
              </a:rPr>
              <a:t>2016.</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Informative</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dirty="0" smtClean="0"/>
              <a:t>Questions???</a:t>
            </a:r>
            <a:endParaRPr lang="en-US" dirty="0"/>
          </a:p>
        </p:txBody>
      </p:sp>
      <p:sp>
        <p:nvSpPr>
          <p:cNvPr id="4" name="Date Placeholder 3"/>
          <p:cNvSpPr>
            <a:spLocks noGrp="1"/>
          </p:cNvSpPr>
          <p:nvPr>
            <p:ph type="dt" sz="half" idx="10"/>
          </p:nvPr>
        </p:nvSpPr>
        <p:spPr/>
        <p:txBody>
          <a:bodyPr/>
          <a:lstStyle/>
          <a:p>
            <a:r>
              <a:rPr lang="en-US" altLang="en-US" smtClean="0"/>
              <a:t>May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10</a:t>
            </a:fld>
            <a:endParaRPr lang="en-US" altLang="en-US"/>
          </a:p>
        </p:txBody>
      </p:sp>
    </p:spTree>
    <p:extLst>
      <p:ext uri="{BB962C8B-B14F-4D97-AF65-F5344CB8AC3E}">
        <p14:creationId xmlns:p14="http://schemas.microsoft.com/office/powerpoint/2010/main" val="945709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May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1219200" y="2133600"/>
            <a:ext cx="6400800" cy="1752600"/>
          </a:xfrm>
        </p:spPr>
        <p:txBody>
          <a:bodyPr/>
          <a:lstStyle/>
          <a:p>
            <a:r>
              <a:rPr lang="en-US" altLang="en-US" dirty="0" smtClean="0"/>
              <a:t>802.11 Liaison Report</a:t>
            </a:r>
          </a:p>
          <a:p>
            <a:r>
              <a:rPr lang="en-GB" dirty="0"/>
              <a:t>Hilton Waikoloa Village, HI, USA</a:t>
            </a:r>
            <a:br>
              <a:rPr lang="en-GB" dirty="0"/>
            </a:br>
            <a:r>
              <a:rPr lang="en-US" altLang="en-US" dirty="0" smtClean="0"/>
              <a:t>May 2016 </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8077200" cy="1066800"/>
          </a:xfrm>
        </p:spPr>
        <p:txBody>
          <a:bodyPr/>
          <a:lstStyle/>
          <a:p>
            <a:r>
              <a:rPr lang="en-US" sz="3200" dirty="0" smtClean="0"/>
              <a:t>802.11 Task Groups in Comment Resolution</a:t>
            </a:r>
            <a:endParaRPr lang="en-US" sz="3200" dirty="0"/>
          </a:p>
        </p:txBody>
      </p:sp>
      <p:sp>
        <p:nvSpPr>
          <p:cNvPr id="4" name="Date Placeholder 3"/>
          <p:cNvSpPr>
            <a:spLocks noGrp="1"/>
          </p:cNvSpPr>
          <p:nvPr>
            <p:ph type="dt" sz="half" idx="10"/>
          </p:nvPr>
        </p:nvSpPr>
        <p:spPr/>
        <p:txBody>
          <a:bodyPr/>
          <a:lstStyle/>
          <a:p>
            <a:r>
              <a:rPr lang="en-US" altLang="en-US" smtClean="0"/>
              <a:t>May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3</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1401124531"/>
              </p:ext>
            </p:extLst>
          </p:nvPr>
        </p:nvGraphicFramePr>
        <p:xfrm>
          <a:off x="533400" y="1640840"/>
          <a:ext cx="8077199" cy="3769360"/>
        </p:xfrm>
        <a:graphic>
          <a:graphicData uri="http://schemas.openxmlformats.org/drawingml/2006/table">
            <a:tbl>
              <a:tblPr firstRow="1" bandRow="1">
                <a:tableStyleId>{5C22544A-7EE6-4342-B048-85BDC9FD1C3A}</a:tableStyleId>
              </a:tblPr>
              <a:tblGrid>
                <a:gridCol w="717973"/>
                <a:gridCol w="837636"/>
                <a:gridCol w="658142"/>
                <a:gridCol w="1316284"/>
                <a:gridCol w="1076960"/>
                <a:gridCol w="1735102"/>
                <a:gridCol w="1735102"/>
              </a:tblGrid>
              <a:tr h="370840">
                <a:tc>
                  <a:txBody>
                    <a:bodyPr/>
                    <a:lstStyle/>
                    <a:p>
                      <a:pPr algn="ctr"/>
                      <a:r>
                        <a:rPr lang="en-US" sz="1400" dirty="0" smtClean="0"/>
                        <a:t>Task</a:t>
                      </a:r>
                      <a:r>
                        <a:rPr lang="en-US" sz="1400" baseline="0" dirty="0" smtClean="0"/>
                        <a:t> Group</a:t>
                      </a:r>
                      <a:endParaRPr lang="en-US" sz="1400" dirty="0"/>
                    </a:p>
                  </a:txBody>
                  <a:tcPr/>
                </a:tc>
                <a:tc>
                  <a:txBody>
                    <a:bodyPr/>
                    <a:lstStyle/>
                    <a:p>
                      <a:pPr algn="ctr"/>
                      <a:r>
                        <a:rPr lang="en-US" sz="1400" dirty="0" smtClean="0"/>
                        <a:t>Ballot</a:t>
                      </a:r>
                      <a:endParaRPr lang="en-US" sz="1400" dirty="0"/>
                    </a:p>
                  </a:txBody>
                  <a:tcPr/>
                </a:tc>
                <a:tc>
                  <a:txBody>
                    <a:bodyPr/>
                    <a:lstStyle/>
                    <a:p>
                      <a:pPr algn="ctr"/>
                      <a:r>
                        <a:rPr lang="en-US" sz="1400" dirty="0" smtClean="0"/>
                        <a:t>Draft </a:t>
                      </a:r>
                      <a:endParaRPr lang="en-US" sz="1400" dirty="0"/>
                    </a:p>
                  </a:txBody>
                  <a:tcPr/>
                </a:tc>
                <a:tc>
                  <a:txBody>
                    <a:bodyPr/>
                    <a:lstStyle/>
                    <a:p>
                      <a:pPr algn="ctr"/>
                      <a:r>
                        <a:rPr lang="en-US" sz="1400" dirty="0" smtClean="0"/>
                        <a:t>Comments</a:t>
                      </a:r>
                      <a:endParaRPr lang="en-US" sz="1400" dirty="0"/>
                    </a:p>
                  </a:txBody>
                  <a:tcPr/>
                </a:tc>
                <a:tc>
                  <a:txBody>
                    <a:bodyPr/>
                    <a:lstStyle/>
                    <a:p>
                      <a:pPr algn="ctr"/>
                      <a:r>
                        <a:rPr lang="en-US" sz="1400" dirty="0" smtClean="0"/>
                        <a:t>Resolved</a:t>
                      </a:r>
                      <a:endParaRPr lang="en-US" sz="1400" dirty="0"/>
                    </a:p>
                  </a:txBody>
                  <a:tcPr/>
                </a:tc>
                <a:tc>
                  <a:txBody>
                    <a:bodyPr/>
                    <a:lstStyle/>
                    <a:p>
                      <a:pPr algn="ctr"/>
                      <a:r>
                        <a:rPr lang="en-US" sz="1400" dirty="0" smtClean="0"/>
                        <a:t>Plans</a:t>
                      </a:r>
                      <a:endParaRPr lang="en-US" sz="1400" dirty="0"/>
                    </a:p>
                  </a:txBody>
                  <a:tcPr/>
                </a:tc>
                <a:tc>
                  <a:txBody>
                    <a:bodyPr/>
                    <a:lstStyle/>
                    <a:p>
                      <a:pPr algn="ctr"/>
                      <a:r>
                        <a:rPr lang="en-US" sz="1400" dirty="0" smtClean="0"/>
                        <a:t>Closing</a:t>
                      </a:r>
                      <a:r>
                        <a:rPr lang="en-US" sz="1400" baseline="0" dirty="0" smtClean="0"/>
                        <a:t> Report</a:t>
                      </a:r>
                      <a:endParaRPr lang="en-US" sz="1400" dirty="0"/>
                    </a:p>
                  </a:txBody>
                  <a:tcPr/>
                </a:tc>
              </a:tr>
              <a:tr h="370840">
                <a:tc>
                  <a:txBody>
                    <a:bodyPr/>
                    <a:lstStyle/>
                    <a:p>
                      <a:r>
                        <a:rPr lang="en-US" sz="1400" dirty="0" err="1" smtClean="0"/>
                        <a:t>TGax</a:t>
                      </a:r>
                      <a:endParaRPr lang="en-US" sz="1400" dirty="0"/>
                    </a:p>
                  </a:txBody>
                  <a:tcPr/>
                </a:tc>
                <a:tc>
                  <a:txBody>
                    <a:bodyPr/>
                    <a:lstStyle/>
                    <a:p>
                      <a:r>
                        <a:rPr lang="en-US" sz="1400" dirty="0" smtClean="0"/>
                        <a:t>Internal</a:t>
                      </a:r>
                      <a:br>
                        <a:rPr lang="en-US" sz="1400" dirty="0" smtClean="0"/>
                      </a:br>
                      <a:r>
                        <a:rPr lang="en-US" sz="1400" dirty="0" smtClean="0"/>
                        <a:t>WG</a:t>
                      </a:r>
                      <a:endParaRPr lang="en-US" sz="1400" dirty="0"/>
                    </a:p>
                  </a:txBody>
                  <a:tcPr/>
                </a:tc>
                <a:tc>
                  <a:txBody>
                    <a:bodyPr/>
                    <a:lstStyle/>
                    <a:p>
                      <a:r>
                        <a:rPr lang="en-US" sz="1400" dirty="0" smtClean="0"/>
                        <a:t>D0.1</a:t>
                      </a:r>
                      <a:endParaRPr lang="en-US" sz="1400" dirty="0"/>
                    </a:p>
                  </a:txBody>
                  <a:tcPr/>
                </a:tc>
                <a:tc>
                  <a:txBody>
                    <a:bodyPr/>
                    <a:lstStyle/>
                    <a:p>
                      <a:pPr algn="ctr"/>
                      <a:endParaRPr lang="en-US" sz="1400" dirty="0"/>
                    </a:p>
                  </a:txBody>
                  <a:tcPr/>
                </a:tc>
                <a:tc>
                  <a:txBody>
                    <a:bodyPr/>
                    <a:lstStyle/>
                    <a:p>
                      <a:pPr algn="ctr"/>
                      <a:r>
                        <a:rPr lang="en-US" sz="1400" dirty="0" smtClean="0"/>
                        <a:t>200 PHY</a:t>
                      </a:r>
                      <a:endParaRPr lang="en-US" sz="1400" dirty="0"/>
                    </a:p>
                  </a:txBody>
                  <a:tcPr/>
                </a:tc>
                <a:tc>
                  <a:txBody>
                    <a:bodyPr/>
                    <a:lstStyle/>
                    <a:p>
                      <a:r>
                        <a:rPr lang="en-US" sz="1400" dirty="0" smtClean="0"/>
                        <a:t>Resolve</a:t>
                      </a:r>
                      <a:r>
                        <a:rPr lang="en-US" sz="1400" baseline="0" dirty="0" smtClean="0"/>
                        <a:t> comments</a:t>
                      </a:r>
                      <a:br>
                        <a:rPr lang="en-US" sz="1400" baseline="0" dirty="0" smtClean="0"/>
                      </a:br>
                      <a:r>
                        <a:rPr lang="en-US" sz="1400" baseline="0" dirty="0" smtClean="0"/>
                        <a:t>July 2016</a:t>
                      </a:r>
                      <a:endParaRPr lang="en-US" sz="1400" dirty="0"/>
                    </a:p>
                  </a:txBody>
                  <a:tcPr/>
                </a:tc>
                <a:tc>
                  <a:txBody>
                    <a:bodyPr/>
                    <a:lstStyle/>
                    <a:p>
                      <a:pPr algn="ctr"/>
                      <a:r>
                        <a:rPr lang="en-US" sz="1400" dirty="0" smtClean="0"/>
                        <a:t>16/739r0</a:t>
                      </a:r>
                      <a:endParaRPr lang="en-US" sz="1400" dirty="0"/>
                    </a:p>
                  </a:txBody>
                  <a:tcPr/>
                </a:tc>
              </a:tr>
              <a:tr h="370840">
                <a:tc>
                  <a:txBody>
                    <a:bodyPr/>
                    <a:lstStyle/>
                    <a:p>
                      <a:r>
                        <a:rPr lang="en-US" sz="1400" dirty="0" err="1" smtClean="0"/>
                        <a:t>TGai</a:t>
                      </a:r>
                      <a:endParaRPr lang="en-US" sz="1400" dirty="0"/>
                    </a:p>
                  </a:txBody>
                  <a:tcPr/>
                </a:tc>
                <a:tc>
                  <a:txBody>
                    <a:bodyPr/>
                    <a:lstStyle/>
                    <a:p>
                      <a:r>
                        <a:rPr lang="en-US" sz="1400" dirty="0" smtClean="0"/>
                        <a:t>SB</a:t>
                      </a:r>
                      <a:r>
                        <a:rPr lang="en-US" sz="1400" baseline="0" dirty="0" smtClean="0"/>
                        <a:t> </a:t>
                      </a:r>
                      <a:r>
                        <a:rPr lang="en-US" sz="1400" baseline="0" dirty="0" smtClean="0"/>
                        <a:t>#</a:t>
                      </a:r>
                      <a:endParaRPr lang="en-US" sz="1400" dirty="0"/>
                    </a:p>
                  </a:txBody>
                  <a:tcPr/>
                </a:tc>
                <a:tc>
                  <a:txBody>
                    <a:bodyPr/>
                    <a:lstStyle/>
                    <a:p>
                      <a:endParaRPr lang="en-US" sz="1400" dirty="0"/>
                    </a:p>
                  </a:txBody>
                  <a:tcPr/>
                </a:tc>
                <a:tc>
                  <a:txBody>
                    <a:bodyPr/>
                    <a:lstStyle/>
                    <a:p>
                      <a:pPr algn="ctr"/>
                      <a:endParaRPr lang="en-US" sz="1400" dirty="0"/>
                    </a:p>
                  </a:txBody>
                  <a:tcPr/>
                </a:tc>
                <a:tc>
                  <a:txBody>
                    <a:bodyPr/>
                    <a:lstStyle/>
                    <a:p>
                      <a:pPr algn="ctr"/>
                      <a:endParaRPr lang="en-US" sz="1400" dirty="0"/>
                    </a:p>
                  </a:txBody>
                  <a:tcPr/>
                </a:tc>
                <a:tc>
                  <a:txBody>
                    <a:bodyPr/>
                    <a:lstStyle/>
                    <a:p>
                      <a:endParaRPr lang="en-US" sz="1400" dirty="0"/>
                    </a:p>
                  </a:txBody>
                  <a:tcPr/>
                </a:tc>
                <a:tc>
                  <a:txBody>
                    <a:bodyPr/>
                    <a:lstStyle/>
                    <a:p>
                      <a:pPr algn="ctr"/>
                      <a:endParaRPr lang="en-US" sz="1400" dirty="0"/>
                    </a:p>
                  </a:txBody>
                  <a:tcPr/>
                </a:tc>
              </a:tr>
              <a:tr h="370840">
                <a:tc>
                  <a:txBody>
                    <a:bodyPr/>
                    <a:lstStyle/>
                    <a:p>
                      <a:r>
                        <a:rPr lang="en-US" sz="1400" dirty="0" err="1" smtClean="0"/>
                        <a:t>TGaq</a:t>
                      </a:r>
                      <a:endParaRPr lang="en-US" sz="1400" dirty="0"/>
                    </a:p>
                  </a:txBody>
                  <a:tcPr/>
                </a:tc>
                <a:tc>
                  <a:txBody>
                    <a:bodyPr/>
                    <a:lstStyle/>
                    <a:p>
                      <a:r>
                        <a:rPr lang="en-US" sz="1400" dirty="0" smtClean="0"/>
                        <a:t>LB</a:t>
                      </a:r>
                      <a:r>
                        <a:rPr lang="en-US" sz="1400" baseline="0" dirty="0" smtClean="0"/>
                        <a:t>2xx</a:t>
                      </a:r>
                      <a:endParaRPr lang="en-US" sz="1400" dirty="0"/>
                    </a:p>
                  </a:txBody>
                  <a:tcPr/>
                </a:tc>
                <a:tc>
                  <a:txBody>
                    <a:bodyPr/>
                    <a:lstStyle/>
                    <a:p>
                      <a:endParaRPr lang="en-US" sz="1400" dirty="0"/>
                    </a:p>
                  </a:txBody>
                  <a:tcPr/>
                </a:tc>
                <a:tc>
                  <a:txBody>
                    <a:bodyPr/>
                    <a:lstStyle/>
                    <a:p>
                      <a:pPr algn="ctr"/>
                      <a:endParaRPr lang="en-US" sz="1400" dirty="0"/>
                    </a:p>
                  </a:txBody>
                  <a:tcPr/>
                </a:tc>
                <a:tc>
                  <a:txBody>
                    <a:bodyPr/>
                    <a:lstStyle/>
                    <a:p>
                      <a:pPr algn="ctr"/>
                      <a:endParaRPr lang="en-US" sz="1400" dirty="0"/>
                    </a:p>
                  </a:txBody>
                  <a:tcPr/>
                </a:tc>
                <a:tc>
                  <a:txBody>
                    <a:bodyPr/>
                    <a:lstStyle/>
                    <a:p>
                      <a:endParaRPr lang="en-US" sz="1400" dirty="0"/>
                    </a:p>
                  </a:txBody>
                  <a:tcPr/>
                </a:tc>
                <a:tc>
                  <a:txBody>
                    <a:bodyPr/>
                    <a:lstStyle/>
                    <a:p>
                      <a:pPr algn="ctr"/>
                      <a:endParaRPr lang="en-US" sz="1400" dirty="0"/>
                    </a:p>
                  </a:txBody>
                  <a:tcPr/>
                </a:tc>
              </a:tr>
              <a:tr h="370840">
                <a:tc>
                  <a:txBody>
                    <a:bodyPr/>
                    <a:lstStyle/>
                    <a:p>
                      <a:r>
                        <a:rPr lang="en-US" sz="1400" dirty="0" err="1" smtClean="0"/>
                        <a:t>TGaj</a:t>
                      </a:r>
                      <a:endParaRPr lang="en-US" sz="1400" dirty="0"/>
                    </a:p>
                  </a:txBody>
                  <a:tcPr/>
                </a:tc>
                <a:tc>
                  <a:txBody>
                    <a:bodyPr/>
                    <a:lstStyle/>
                    <a:p>
                      <a:r>
                        <a:rPr lang="en-US" sz="1400" dirty="0" smtClean="0"/>
                        <a:t>LB2xx</a:t>
                      </a:r>
                      <a:endParaRPr lang="en-US" sz="1400" dirty="0"/>
                    </a:p>
                  </a:txBody>
                  <a:tcPr/>
                </a:tc>
                <a:tc>
                  <a:txBody>
                    <a:bodyPr/>
                    <a:lstStyle/>
                    <a:p>
                      <a:r>
                        <a:rPr lang="en-US" sz="1400" dirty="0" smtClean="0"/>
                        <a:t>D2.0</a:t>
                      </a:r>
                      <a:endParaRPr lang="en-US" sz="1400" dirty="0"/>
                    </a:p>
                  </a:txBody>
                  <a:tcPr/>
                </a:tc>
                <a:tc>
                  <a:txBody>
                    <a:bodyPr/>
                    <a:lstStyle/>
                    <a:p>
                      <a:pPr algn="ctr"/>
                      <a:r>
                        <a:rPr lang="en-US" sz="1400" dirty="0" smtClean="0"/>
                        <a:t>?? </a:t>
                      </a:r>
                      <a:endParaRPr lang="en-US" sz="1400" dirty="0"/>
                    </a:p>
                  </a:txBody>
                  <a:tcPr/>
                </a:tc>
                <a:tc>
                  <a:txBody>
                    <a:bodyPr/>
                    <a:lstStyle/>
                    <a:p>
                      <a:pPr algn="ctr"/>
                      <a:r>
                        <a:rPr lang="en-US" sz="1400" dirty="0" smtClean="0"/>
                        <a:t> ??</a:t>
                      </a:r>
                      <a:endParaRPr lang="en-US" sz="1400" dirty="0"/>
                    </a:p>
                  </a:txBody>
                  <a:tcPr/>
                </a:tc>
                <a:tc>
                  <a:txBody>
                    <a:bodyPr/>
                    <a:lstStyle/>
                    <a:p>
                      <a:r>
                        <a:rPr lang="en-US" sz="1400" dirty="0" smtClean="0"/>
                        <a:t>??</a:t>
                      </a:r>
                      <a:endParaRPr lang="en-US" sz="1400" dirty="0"/>
                    </a:p>
                  </a:txBody>
                  <a:tcPr/>
                </a:tc>
                <a:tc>
                  <a:txBody>
                    <a:bodyPr/>
                    <a:lstStyle/>
                    <a:p>
                      <a:pPr algn="ctr"/>
                      <a:endParaRPr lang="en-US" sz="1400" dirty="0"/>
                    </a:p>
                  </a:txBody>
                  <a:tcPr/>
                </a:tc>
              </a:tr>
              <a:tr h="370840">
                <a:tc>
                  <a:txBody>
                    <a:bodyPr/>
                    <a:lstStyle/>
                    <a:p>
                      <a:r>
                        <a:rPr lang="en-US" sz="1400" dirty="0" err="1" smtClean="0"/>
                        <a:t>TGmc</a:t>
                      </a:r>
                      <a:endParaRPr lang="en-US" sz="1400" dirty="0"/>
                    </a:p>
                  </a:txBody>
                  <a:tcPr/>
                </a:tc>
                <a:tc>
                  <a:txBody>
                    <a:bodyPr/>
                    <a:lstStyle/>
                    <a:p>
                      <a:r>
                        <a:rPr lang="en-US" sz="1400" dirty="0" smtClean="0"/>
                        <a:t>??</a:t>
                      </a:r>
                      <a:endParaRPr lang="en-US" sz="1400" dirty="0"/>
                    </a:p>
                  </a:txBody>
                  <a:tcPr/>
                </a:tc>
                <a:tc>
                  <a:txBody>
                    <a:bodyPr/>
                    <a:lstStyle/>
                    <a:p>
                      <a:r>
                        <a:rPr lang="en-US" sz="1400" dirty="0" smtClean="0"/>
                        <a:t>??</a:t>
                      </a:r>
                      <a:endParaRPr lang="en-US" sz="1400" dirty="0"/>
                    </a:p>
                  </a:txBody>
                  <a:tcPr/>
                </a:tc>
                <a:tc>
                  <a:txBody>
                    <a:bodyPr/>
                    <a:lstStyle/>
                    <a:p>
                      <a:pPr algn="ctr"/>
                      <a:r>
                        <a:rPr lang="en-US" sz="1400" dirty="0" smtClean="0"/>
                        <a:t> ??</a:t>
                      </a:r>
                      <a:endParaRPr lang="en-US" sz="1400" dirty="0"/>
                    </a:p>
                  </a:txBody>
                  <a:tcPr/>
                </a:tc>
                <a:tc>
                  <a:txBody>
                    <a:bodyPr/>
                    <a:lstStyle/>
                    <a:p>
                      <a:pPr algn="ctr"/>
                      <a:r>
                        <a:rPr lang="en-US" sz="1400" dirty="0" smtClean="0"/>
                        <a:t>??</a:t>
                      </a:r>
                      <a:endParaRPr lang="en-US" sz="1400" dirty="0"/>
                    </a:p>
                  </a:txBody>
                  <a:tcPr/>
                </a:tc>
                <a:tc>
                  <a:txBody>
                    <a:bodyPr/>
                    <a:lstStyle/>
                    <a:p>
                      <a:r>
                        <a:rPr lang="en-US" sz="1400" dirty="0" smtClean="0"/>
                        <a:t>??</a:t>
                      </a:r>
                      <a:endParaRPr lang="en-US" sz="1400" dirty="0"/>
                    </a:p>
                  </a:txBody>
                  <a:tcPr/>
                </a:tc>
                <a:tc>
                  <a:txBody>
                    <a:bodyPr/>
                    <a:lstStyle/>
                    <a:p>
                      <a:pPr algn="ctr"/>
                      <a:endParaRPr lang="en-US" sz="1400" dirty="0"/>
                    </a:p>
                  </a:txBody>
                  <a:tcPr/>
                </a:tc>
              </a:tr>
              <a:tr h="370840">
                <a:tc>
                  <a:txBody>
                    <a:bodyPr/>
                    <a:lstStyle/>
                    <a:p>
                      <a:r>
                        <a:rPr lang="en-US" sz="1400" dirty="0" err="1" smtClean="0"/>
                        <a:t>TGah</a:t>
                      </a:r>
                      <a:endParaRPr lang="en-US" sz="1400" dirty="0"/>
                    </a:p>
                  </a:txBody>
                  <a:tcPr/>
                </a:tc>
                <a:tc>
                  <a:txBody>
                    <a:bodyPr/>
                    <a:lstStyle/>
                    <a:p>
                      <a:r>
                        <a:rPr lang="en-US" sz="1400" dirty="0" smtClean="0"/>
                        <a:t>SP#3</a:t>
                      </a:r>
                      <a:endParaRPr lang="en-US" sz="1400" dirty="0"/>
                    </a:p>
                  </a:txBody>
                  <a:tcPr/>
                </a:tc>
                <a:tc>
                  <a:txBody>
                    <a:bodyPr/>
                    <a:lstStyle/>
                    <a:p>
                      <a:r>
                        <a:rPr lang="en-US" sz="1400" dirty="0" smtClean="0"/>
                        <a:t>D8.0</a:t>
                      </a:r>
                      <a:endParaRPr lang="en-US" sz="1400" dirty="0"/>
                    </a:p>
                  </a:txBody>
                  <a:tcPr/>
                </a:tc>
                <a:tc>
                  <a:txBody>
                    <a:bodyPr/>
                    <a:lstStyle/>
                    <a:p>
                      <a:pPr algn="ctr"/>
                      <a:r>
                        <a:rPr lang="en-US" sz="1400" dirty="0" smtClean="0"/>
                        <a:t>2 </a:t>
                      </a:r>
                      <a:endParaRPr lang="en-US" sz="1400" dirty="0"/>
                    </a:p>
                  </a:txBody>
                  <a:tcPr/>
                </a:tc>
                <a:tc>
                  <a:txBody>
                    <a:bodyPr/>
                    <a:lstStyle/>
                    <a:p>
                      <a:pPr algn="ctr"/>
                      <a:r>
                        <a:rPr lang="en-US" sz="1400" dirty="0" smtClean="0"/>
                        <a:t>ALL</a:t>
                      </a:r>
                      <a:endParaRPr lang="en-US" sz="1400" dirty="0"/>
                    </a:p>
                  </a:txBody>
                  <a:tcPr/>
                </a:tc>
                <a:tc>
                  <a:txBody>
                    <a:bodyPr/>
                    <a:lstStyle/>
                    <a:p>
                      <a:r>
                        <a:rPr lang="en-US" sz="1400" dirty="0" smtClean="0"/>
                        <a:t>Prepare</a:t>
                      </a:r>
                      <a:r>
                        <a:rPr lang="en-US" sz="1400" baseline="0" dirty="0" smtClean="0"/>
                        <a:t> documents for EC and </a:t>
                      </a:r>
                      <a:r>
                        <a:rPr lang="en-US" sz="1400" baseline="0" dirty="0" err="1" smtClean="0"/>
                        <a:t>RevCom</a:t>
                      </a:r>
                      <a:endParaRPr lang="en-US" sz="1400" dirty="0"/>
                    </a:p>
                  </a:txBody>
                  <a:tcPr/>
                </a:tc>
                <a:tc>
                  <a:txBody>
                    <a:bodyPr/>
                    <a:lstStyle/>
                    <a:p>
                      <a:pPr algn="ctr"/>
                      <a:r>
                        <a:rPr lang="en-US" sz="1400" dirty="0" smtClean="0"/>
                        <a:t>16/742r0</a:t>
                      </a:r>
                      <a:endParaRPr lang="en-US" sz="1400" dirty="0"/>
                    </a:p>
                  </a:txBody>
                  <a:tcPr/>
                </a:tc>
              </a:tr>
              <a:tr h="370840">
                <a:tc>
                  <a:txBody>
                    <a:bodyPr/>
                    <a:lstStyle/>
                    <a:p>
                      <a:r>
                        <a:rPr lang="en-US" sz="1400" dirty="0" err="1" smtClean="0"/>
                        <a:t>TGak</a:t>
                      </a:r>
                      <a:endParaRPr lang="en-US" sz="1400" dirty="0"/>
                    </a:p>
                  </a:txBody>
                  <a:tcPr/>
                </a:tc>
                <a:tc>
                  <a:txBody>
                    <a:bodyPr/>
                    <a:lstStyle/>
                    <a:p>
                      <a:r>
                        <a:rPr lang="en-US" sz="1400" dirty="0" smtClean="0"/>
                        <a:t>??</a:t>
                      </a:r>
                      <a:endParaRPr lang="en-US" sz="1400" dirty="0"/>
                    </a:p>
                  </a:txBody>
                  <a:tcPr/>
                </a:tc>
                <a:tc>
                  <a:txBody>
                    <a:bodyPr/>
                    <a:lstStyle/>
                    <a:p>
                      <a:r>
                        <a:rPr lang="en-US" sz="1400" dirty="0" smtClean="0"/>
                        <a:t>??</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c>
                  <a:txBody>
                    <a:bodyPr/>
                    <a:lstStyle/>
                    <a:p>
                      <a:r>
                        <a:rPr lang="en-US" sz="1400" dirty="0" smtClean="0"/>
                        <a:t>??</a:t>
                      </a:r>
                      <a:endParaRPr lang="en-US" sz="1400" baseline="0" dirty="0" smtClean="0"/>
                    </a:p>
                    <a:p>
                      <a:endParaRPr lang="en-US" sz="1400" dirty="0"/>
                    </a:p>
                  </a:txBody>
                  <a:tcPr/>
                </a:tc>
                <a:tc>
                  <a:txBody>
                    <a:bodyPr/>
                    <a:lstStyle/>
                    <a:p>
                      <a:pPr algn="ctr"/>
                      <a:endParaRPr lang="en-US" sz="1400" dirty="0"/>
                    </a:p>
                  </a:txBody>
                  <a:tcPr/>
                </a:tc>
              </a:tr>
            </a:tbl>
          </a:graphicData>
        </a:graphic>
      </p:graphicFrame>
    </p:spTree>
    <p:extLst>
      <p:ext uri="{BB962C8B-B14F-4D97-AF65-F5344CB8AC3E}">
        <p14:creationId xmlns:p14="http://schemas.microsoft.com/office/powerpoint/2010/main" val="3105998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dirty="0" smtClean="0"/>
              <a:t>802.11ax</a:t>
            </a:r>
            <a:br>
              <a:rPr lang="en-US" dirty="0" smtClean="0"/>
            </a:br>
            <a:r>
              <a:rPr lang="en-US" dirty="0" smtClean="0"/>
              <a:t>(High Efficiency WLAN) </a:t>
            </a:r>
            <a:endParaRPr lang="en-US" dirty="0"/>
          </a:p>
        </p:txBody>
      </p:sp>
      <p:sp>
        <p:nvSpPr>
          <p:cNvPr id="3" name="Content Placeholder 2"/>
          <p:cNvSpPr>
            <a:spLocks noGrp="1"/>
          </p:cNvSpPr>
          <p:nvPr>
            <p:ph idx="1"/>
          </p:nvPr>
        </p:nvSpPr>
        <p:spPr>
          <a:xfrm>
            <a:off x="1066800" y="1752600"/>
            <a:ext cx="7467600" cy="4267200"/>
          </a:xfrm>
        </p:spPr>
        <p:txBody>
          <a:bodyPr/>
          <a:lstStyle/>
          <a:p>
            <a:r>
              <a:rPr lang="en-CA" sz="2400" dirty="0"/>
              <a:t>70 technical submissions</a:t>
            </a:r>
          </a:p>
          <a:p>
            <a:pPr lvl="1"/>
            <a:r>
              <a:rPr lang="en-CA" sz="1800" dirty="0" smtClean="0"/>
              <a:t>Many of the submissions were related to the Specification Framework Document</a:t>
            </a:r>
          </a:p>
          <a:p>
            <a:r>
              <a:rPr lang="en-CA" sz="2400" dirty="0" smtClean="0"/>
              <a:t>Approved </a:t>
            </a:r>
            <a:r>
              <a:rPr lang="en-CA" sz="2400" dirty="0"/>
              <a:t>200 comments (internal review) technical draft 0.1 addressing the PHY layer</a:t>
            </a:r>
          </a:p>
          <a:p>
            <a:r>
              <a:rPr lang="en-CA" sz="2400" dirty="0" smtClean="0"/>
              <a:t>Text revisions in May / June will be included in Draft 0.2 </a:t>
            </a:r>
            <a:endParaRPr lang="en-CA" sz="2400" dirty="0"/>
          </a:p>
          <a:p>
            <a:r>
              <a:rPr lang="en-CA" sz="2400" dirty="0" smtClean="0"/>
              <a:t>Plans for July 2016</a:t>
            </a:r>
            <a:endParaRPr lang="en-CA" sz="2400" dirty="0"/>
          </a:p>
          <a:p>
            <a:pPr lvl="1"/>
            <a:r>
              <a:rPr lang="en-CA" sz="2000" dirty="0" smtClean="0"/>
              <a:t>Continue reviewing comments and update Draft 0.2</a:t>
            </a:r>
          </a:p>
          <a:p>
            <a:r>
              <a:rPr lang="en-AU" sz="2400" dirty="0"/>
              <a:t>Closing report: </a:t>
            </a:r>
            <a:r>
              <a:rPr lang="en-AU" sz="2400" dirty="0" smtClean="0"/>
              <a:t>16/739r0</a:t>
            </a:r>
            <a:endParaRPr lang="en-AU" sz="2400" dirty="0"/>
          </a:p>
          <a:p>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smtClean="0"/>
              <a:t>May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4</a:t>
            </a:fld>
            <a:endParaRPr lang="en-US" altLang="en-US"/>
          </a:p>
        </p:txBody>
      </p:sp>
      <p:sp>
        <p:nvSpPr>
          <p:cNvPr id="7" name="Right Arrow 6"/>
          <p:cNvSpPr/>
          <p:nvPr/>
        </p:nvSpPr>
        <p:spPr bwMode="auto">
          <a:xfrm>
            <a:off x="555103" y="4760089"/>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8135745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802.11ah</a:t>
            </a:r>
            <a:endParaRPr lang="en-US" dirty="0"/>
          </a:p>
        </p:txBody>
      </p:sp>
      <p:sp>
        <p:nvSpPr>
          <p:cNvPr id="3" name="Content Placeholder 2"/>
          <p:cNvSpPr>
            <a:spLocks noGrp="1"/>
          </p:cNvSpPr>
          <p:nvPr>
            <p:ph idx="1"/>
          </p:nvPr>
        </p:nvSpPr>
        <p:spPr>
          <a:xfrm>
            <a:off x="914400" y="1752600"/>
            <a:ext cx="7772400" cy="4114800"/>
          </a:xfrm>
        </p:spPr>
        <p:txBody>
          <a:bodyPr/>
          <a:lstStyle/>
          <a:p>
            <a:endParaRPr lang="en-AU" sz="2400" dirty="0" smtClean="0"/>
          </a:p>
          <a:p>
            <a:r>
              <a:rPr lang="en-US" altLang="ko-KR" sz="2400" dirty="0" err="1"/>
              <a:t>TGah</a:t>
            </a:r>
            <a:r>
              <a:rPr lang="en-US" altLang="ko-KR" sz="2400" dirty="0"/>
              <a:t> has completed all comment resolution of the 3</a:t>
            </a:r>
            <a:r>
              <a:rPr lang="en-US" altLang="ko-KR" sz="2400" baseline="30000" dirty="0"/>
              <a:t>rd</a:t>
            </a:r>
            <a:r>
              <a:rPr lang="en-US" altLang="ko-KR" sz="2400" dirty="0"/>
              <a:t> Sponsor Recirculation Ballot for Draft </a:t>
            </a:r>
            <a:r>
              <a:rPr lang="en-US" altLang="ko-KR" sz="2400" dirty="0" smtClean="0"/>
              <a:t>8.0</a:t>
            </a:r>
          </a:p>
          <a:p>
            <a:pPr marL="0" indent="0">
              <a:buNone/>
            </a:pPr>
            <a:endParaRPr lang="en-US" altLang="ko-KR" sz="2400" dirty="0"/>
          </a:p>
          <a:p>
            <a:r>
              <a:rPr lang="en-AU" sz="2400" dirty="0" smtClean="0"/>
              <a:t>Plans for July 2016</a:t>
            </a:r>
          </a:p>
          <a:p>
            <a:pPr lvl="1"/>
            <a:r>
              <a:rPr lang="en-AU" sz="2000" dirty="0" smtClean="0"/>
              <a:t>Prepare documents for ExCom and </a:t>
            </a:r>
            <a:r>
              <a:rPr lang="en-AU" sz="2000" dirty="0" err="1" smtClean="0"/>
              <a:t>RevCom</a:t>
            </a:r>
            <a:r>
              <a:rPr lang="en-AU" sz="2000" dirty="0" smtClean="0"/>
              <a:t> approval</a:t>
            </a:r>
          </a:p>
          <a:p>
            <a:endParaRPr lang="en-AU" sz="2400" dirty="0" smtClean="0"/>
          </a:p>
          <a:p>
            <a:r>
              <a:rPr lang="en-AU" sz="2400" dirty="0" smtClean="0"/>
              <a:t>Closing </a:t>
            </a:r>
            <a:r>
              <a:rPr lang="en-AU" sz="2400" dirty="0"/>
              <a:t>report: </a:t>
            </a:r>
            <a:r>
              <a:rPr lang="en-AU" sz="2400" dirty="0" smtClean="0"/>
              <a:t>16/0742r0</a:t>
            </a:r>
            <a:endParaRPr lang="en-US" sz="2400" dirty="0"/>
          </a:p>
        </p:txBody>
      </p:sp>
      <p:sp>
        <p:nvSpPr>
          <p:cNvPr id="4" name="Date Placeholder 3"/>
          <p:cNvSpPr>
            <a:spLocks noGrp="1"/>
          </p:cNvSpPr>
          <p:nvPr>
            <p:ph type="dt" sz="half" idx="10"/>
          </p:nvPr>
        </p:nvSpPr>
        <p:spPr/>
        <p:txBody>
          <a:bodyPr/>
          <a:lstStyle/>
          <a:p>
            <a:r>
              <a:rPr lang="en-US" altLang="en-US" smtClean="0"/>
              <a:t>May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5</a:t>
            </a:fld>
            <a:endParaRPr lang="en-US" altLang="en-US"/>
          </a:p>
        </p:txBody>
      </p:sp>
      <p:sp>
        <p:nvSpPr>
          <p:cNvPr id="7" name="Right Arrow 6"/>
          <p:cNvSpPr/>
          <p:nvPr/>
        </p:nvSpPr>
        <p:spPr bwMode="auto">
          <a:xfrm>
            <a:off x="407043" y="36576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8818254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802.11az</a:t>
            </a:r>
            <a:br>
              <a:rPr lang="en-US" dirty="0" smtClean="0"/>
            </a:br>
            <a:r>
              <a:rPr lang="en-US" dirty="0" smtClean="0"/>
              <a:t>(Next Generation Positioning)</a:t>
            </a:r>
            <a:endParaRPr lang="en-US" dirty="0"/>
          </a:p>
        </p:txBody>
      </p:sp>
      <p:sp>
        <p:nvSpPr>
          <p:cNvPr id="3" name="Content Placeholder 2"/>
          <p:cNvSpPr>
            <a:spLocks noGrp="1"/>
          </p:cNvSpPr>
          <p:nvPr>
            <p:ph idx="1"/>
          </p:nvPr>
        </p:nvSpPr>
        <p:spPr>
          <a:xfrm>
            <a:off x="609600" y="1752600"/>
            <a:ext cx="8305800" cy="4114800"/>
          </a:xfrm>
        </p:spPr>
        <p:txBody>
          <a:bodyPr/>
          <a:lstStyle/>
          <a:p>
            <a:endParaRPr lang="en-AU" sz="2400" dirty="0" smtClean="0"/>
          </a:p>
          <a:p>
            <a:pPr marL="609600" indent="-609600">
              <a:buFont typeface="Arial" panose="020B0604020202020204" pitchFamily="34" charset="0"/>
              <a:buChar char="•"/>
            </a:pPr>
            <a:r>
              <a:rPr lang="en-AU" sz="2400" i="1" dirty="0"/>
              <a:t>High Rate PHY 2.4 GHz, 5 GHz, 60 GHz </a:t>
            </a:r>
          </a:p>
          <a:p>
            <a:pPr marL="609600" indent="-609600">
              <a:buFont typeface="Arial" panose="020B0604020202020204" pitchFamily="34" charset="0"/>
              <a:buChar char="•"/>
            </a:pPr>
            <a:r>
              <a:rPr lang="en-US" sz="2400" dirty="0" smtClean="0"/>
              <a:t>Approved working </a:t>
            </a:r>
            <a:r>
              <a:rPr lang="en-US" sz="2400" dirty="0"/>
              <a:t>draft Functional Requirement </a:t>
            </a:r>
            <a:r>
              <a:rPr lang="en-US" sz="2400" dirty="0" smtClean="0"/>
              <a:t>Document.</a:t>
            </a:r>
            <a:endParaRPr lang="en-US" sz="2400" dirty="0"/>
          </a:p>
          <a:p>
            <a:pPr marL="609600" indent="-609600">
              <a:buFont typeface="Arial" panose="020B0604020202020204" pitchFamily="34" charset="0"/>
              <a:buChar char="•"/>
            </a:pPr>
            <a:r>
              <a:rPr lang="en-US" sz="2400" dirty="0"/>
              <a:t>Motioned </a:t>
            </a:r>
            <a:r>
              <a:rPr lang="en-US" sz="2400" dirty="0" smtClean="0"/>
              <a:t>17 </a:t>
            </a:r>
            <a:r>
              <a:rPr lang="en-US" sz="2400" dirty="0"/>
              <a:t>functional requirements on accuracy/coverage and scalability sections.</a:t>
            </a:r>
          </a:p>
          <a:p>
            <a:r>
              <a:rPr lang="en-AU" sz="2400" dirty="0" smtClean="0"/>
              <a:t>Plans for July 2016</a:t>
            </a:r>
          </a:p>
          <a:p>
            <a:pPr lvl="1"/>
            <a:r>
              <a:rPr lang="en-AU" sz="2000" dirty="0" smtClean="0"/>
              <a:t>Begin reviewing initial technical submissions, channel models and protocols</a:t>
            </a:r>
          </a:p>
          <a:p>
            <a:pPr lvl="1"/>
            <a:endParaRPr lang="en-AU" sz="1800" dirty="0" smtClean="0"/>
          </a:p>
          <a:p>
            <a:r>
              <a:rPr lang="en-AU" sz="2000" dirty="0" smtClean="0"/>
              <a:t>Closing </a:t>
            </a:r>
            <a:r>
              <a:rPr lang="en-AU" sz="2000" dirty="0"/>
              <a:t>report: </a:t>
            </a:r>
            <a:r>
              <a:rPr lang="en-AU" sz="2000" dirty="0" smtClean="0"/>
              <a:t>16/508r0</a:t>
            </a:r>
            <a:endParaRPr lang="en-US" sz="2000" dirty="0"/>
          </a:p>
        </p:txBody>
      </p:sp>
      <p:sp>
        <p:nvSpPr>
          <p:cNvPr id="4" name="Date Placeholder 3"/>
          <p:cNvSpPr>
            <a:spLocks noGrp="1"/>
          </p:cNvSpPr>
          <p:nvPr>
            <p:ph type="dt" sz="half" idx="10"/>
          </p:nvPr>
        </p:nvSpPr>
        <p:spPr/>
        <p:txBody>
          <a:bodyPr/>
          <a:lstStyle/>
          <a:p>
            <a:r>
              <a:rPr lang="en-US" altLang="en-US" smtClean="0"/>
              <a:t>May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6</a:t>
            </a:fld>
            <a:endParaRPr lang="en-US" altLang="en-US"/>
          </a:p>
        </p:txBody>
      </p:sp>
      <p:sp>
        <p:nvSpPr>
          <p:cNvPr id="7" name="Right Arrow 6"/>
          <p:cNvSpPr/>
          <p:nvPr/>
        </p:nvSpPr>
        <p:spPr bwMode="auto">
          <a:xfrm>
            <a:off x="407043" y="47244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072045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LRLP - TIG</a:t>
            </a:r>
            <a:br>
              <a:rPr lang="en-US" dirty="0" smtClean="0"/>
            </a:br>
            <a:r>
              <a:rPr lang="en-US" dirty="0" smtClean="0"/>
              <a:t>(Long Range Low Power)</a:t>
            </a:r>
            <a:endParaRPr lang="en-US" dirty="0"/>
          </a:p>
        </p:txBody>
      </p:sp>
      <p:sp>
        <p:nvSpPr>
          <p:cNvPr id="3" name="Content Placeholder 2"/>
          <p:cNvSpPr>
            <a:spLocks noGrp="1"/>
          </p:cNvSpPr>
          <p:nvPr>
            <p:ph idx="1"/>
          </p:nvPr>
        </p:nvSpPr>
        <p:spPr>
          <a:xfrm>
            <a:off x="914400" y="1828800"/>
            <a:ext cx="7772400" cy="4114800"/>
          </a:xfrm>
        </p:spPr>
        <p:txBody>
          <a:bodyPr/>
          <a:lstStyle/>
          <a:p>
            <a:endParaRPr lang="en-AU" sz="2400" dirty="0" smtClean="0"/>
          </a:p>
          <a:p>
            <a:r>
              <a:rPr lang="en-AU" sz="2400" dirty="0"/>
              <a:t>2</a:t>
            </a:r>
            <a:r>
              <a:rPr lang="en-AU" sz="2400" dirty="0" smtClean="0"/>
              <a:t> Technical presentations</a:t>
            </a:r>
          </a:p>
          <a:p>
            <a:pPr lvl="1"/>
            <a:r>
              <a:rPr lang="en-US" sz="2000" dirty="0"/>
              <a:t>Wearable Device Use Cases and Requirements for LRLP 	</a:t>
            </a:r>
          </a:p>
          <a:p>
            <a:pPr lvl="1"/>
            <a:r>
              <a:rPr lang="en-US" sz="2000" dirty="0"/>
              <a:t>Considerations on Long Range </a:t>
            </a:r>
            <a:endParaRPr lang="en-US" sz="2000" dirty="0" smtClean="0"/>
          </a:p>
          <a:p>
            <a:r>
              <a:rPr lang="en-AU" sz="2400" dirty="0" smtClean="0"/>
              <a:t>Next steps</a:t>
            </a:r>
          </a:p>
          <a:p>
            <a:pPr lvl="1"/>
            <a:r>
              <a:rPr lang="en-AU" sz="2000" dirty="0" smtClean="0"/>
              <a:t>TIG decided Wake-Up Receiver (WUR) was sufficient for Low-Power 802.11 and mechanisms for Long Ranger were not required</a:t>
            </a:r>
          </a:p>
          <a:p>
            <a:pPr lvl="1"/>
            <a:r>
              <a:rPr lang="en-AU" sz="2000" dirty="0" smtClean="0"/>
              <a:t>WNG </a:t>
            </a:r>
            <a:r>
              <a:rPr lang="en-AU" sz="2000" dirty="0" err="1" smtClean="0"/>
              <a:t>strawpoll</a:t>
            </a:r>
            <a:r>
              <a:rPr lang="en-AU" sz="2000" dirty="0" smtClean="0"/>
              <a:t> and WG approved starting a study group to address WUR and create a PAR and 5C.</a:t>
            </a:r>
          </a:p>
          <a:p>
            <a:r>
              <a:rPr lang="en-AU" sz="2400" dirty="0" smtClean="0"/>
              <a:t>Closing </a:t>
            </a:r>
            <a:r>
              <a:rPr lang="en-AU" sz="2400" dirty="0"/>
              <a:t>report: </a:t>
            </a:r>
            <a:r>
              <a:rPr lang="en-AU" sz="2400" dirty="0" smtClean="0"/>
              <a:t>16-0519r0</a:t>
            </a:r>
            <a:endParaRPr lang="en-US" sz="2400" dirty="0"/>
          </a:p>
        </p:txBody>
      </p:sp>
      <p:sp>
        <p:nvSpPr>
          <p:cNvPr id="4" name="Date Placeholder 3"/>
          <p:cNvSpPr>
            <a:spLocks noGrp="1"/>
          </p:cNvSpPr>
          <p:nvPr>
            <p:ph type="dt" sz="half" idx="10"/>
          </p:nvPr>
        </p:nvSpPr>
        <p:spPr/>
        <p:txBody>
          <a:bodyPr/>
          <a:lstStyle/>
          <a:p>
            <a:r>
              <a:rPr lang="en-US" altLang="en-US" smtClean="0"/>
              <a:t>May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7</a:t>
            </a:fld>
            <a:endParaRPr lang="en-US" altLang="en-US"/>
          </a:p>
        </p:txBody>
      </p:sp>
      <p:sp>
        <p:nvSpPr>
          <p:cNvPr id="7" name="Right Arrow 6"/>
          <p:cNvSpPr/>
          <p:nvPr/>
        </p:nvSpPr>
        <p:spPr bwMode="auto">
          <a:xfrm>
            <a:off x="583073" y="46101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4842062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802.11WNG</a:t>
            </a:r>
            <a:br>
              <a:rPr lang="en-US" dirty="0" smtClean="0"/>
            </a:br>
            <a:r>
              <a:rPr lang="en-US" dirty="0" smtClean="0"/>
              <a:t>(Wireless Next </a:t>
            </a:r>
            <a:r>
              <a:rPr lang="en-US" dirty="0" smtClean="0"/>
              <a:t>Generation)</a:t>
            </a:r>
            <a:endParaRPr lang="en-US" dirty="0"/>
          </a:p>
        </p:txBody>
      </p:sp>
      <p:sp>
        <p:nvSpPr>
          <p:cNvPr id="3" name="Content Placeholder 2"/>
          <p:cNvSpPr>
            <a:spLocks noGrp="1"/>
          </p:cNvSpPr>
          <p:nvPr>
            <p:ph idx="1"/>
          </p:nvPr>
        </p:nvSpPr>
        <p:spPr>
          <a:xfrm>
            <a:off x="304800" y="1981200"/>
            <a:ext cx="8610600" cy="2895600"/>
          </a:xfrm>
        </p:spPr>
        <p:txBody>
          <a:bodyPr/>
          <a:lstStyle/>
          <a:p>
            <a:pPr>
              <a:spcBef>
                <a:spcPts val="0"/>
              </a:spcBef>
            </a:pPr>
            <a:r>
              <a:rPr lang="en-US" altLang="en-US" sz="2800" dirty="0"/>
              <a:t>Reconfirmation</a:t>
            </a:r>
          </a:p>
          <a:p>
            <a:pPr marL="0" indent="0">
              <a:spcBef>
                <a:spcPts val="0"/>
              </a:spcBef>
              <a:buNone/>
            </a:pPr>
            <a:r>
              <a:rPr lang="en-US" altLang="en-US" sz="1400" dirty="0"/>
              <a:t>	Lei Wang (Marvell) was reconfirmed as vice-chair by unanimous consent</a:t>
            </a:r>
          </a:p>
          <a:p>
            <a:pPr>
              <a:spcBef>
                <a:spcPts val="0"/>
              </a:spcBef>
            </a:pPr>
            <a:r>
              <a:rPr lang="en-US" altLang="en-US" sz="2800" dirty="0"/>
              <a:t>Presentations at March 2016 meeting</a:t>
            </a:r>
            <a:endParaRPr lang="en-GB" altLang="en-US" sz="1800" dirty="0"/>
          </a:p>
          <a:p>
            <a:pPr marL="857250" lvl="1" indent="-457200">
              <a:spcBef>
                <a:spcPts val="0"/>
              </a:spcBef>
              <a:defRPr/>
            </a:pPr>
            <a:r>
              <a:rPr lang="en-GB" altLang="en-US" sz="1600" dirty="0"/>
              <a:t>“</a:t>
            </a:r>
            <a:r>
              <a:rPr lang="en-US" sz="1600" dirty="0" smtClean="0"/>
              <a:t>Li-Fi </a:t>
            </a:r>
            <a:r>
              <a:rPr lang="en-US" sz="1600" dirty="0"/>
              <a:t>presentation and demo</a:t>
            </a:r>
            <a:r>
              <a:rPr lang="en-GB" altLang="en-US" sz="1600" dirty="0"/>
              <a:t>,” </a:t>
            </a:r>
            <a:r>
              <a:rPr lang="en-US" sz="1600" dirty="0"/>
              <a:t>Nikola </a:t>
            </a:r>
            <a:r>
              <a:rPr lang="en-US" sz="1600" dirty="0" err="1"/>
              <a:t>Serafimovski</a:t>
            </a:r>
            <a:r>
              <a:rPr lang="en-US" sz="1600" dirty="0"/>
              <a:t> (</a:t>
            </a:r>
            <a:r>
              <a:rPr lang="en-US" sz="1600" dirty="0" err="1"/>
              <a:t>PureLiFi</a:t>
            </a:r>
            <a:r>
              <a:rPr lang="en-US" sz="1600" dirty="0"/>
              <a:t>)</a:t>
            </a:r>
          </a:p>
          <a:p>
            <a:pPr marL="1200150" lvl="2" indent="-457200">
              <a:spcBef>
                <a:spcPts val="0"/>
              </a:spcBef>
              <a:defRPr/>
            </a:pPr>
            <a:r>
              <a:rPr lang="en-US" sz="1400" dirty="0">
                <a:solidFill>
                  <a:srgbClr val="FF0000"/>
                </a:solidFill>
              </a:rPr>
              <a:t>https://</a:t>
            </a:r>
            <a:r>
              <a:rPr lang="en-US" sz="1400" dirty="0" smtClean="0">
                <a:solidFill>
                  <a:srgbClr val="FF0000"/>
                </a:solidFill>
              </a:rPr>
              <a:t>mentor.ieee.org/802.11/dcn/16/11-16-0708-01-0wng-lifi-presentation-and-demo.ppt</a:t>
            </a:r>
            <a:r>
              <a:rPr lang="en-US" sz="1400" dirty="0" smtClean="0"/>
              <a:t>x</a:t>
            </a:r>
            <a:endParaRPr lang="en-US" sz="1400" dirty="0"/>
          </a:p>
          <a:p>
            <a:pPr marL="857250" lvl="1" indent="-457200">
              <a:spcBef>
                <a:spcPts val="0"/>
              </a:spcBef>
              <a:defRPr/>
            </a:pPr>
            <a:r>
              <a:rPr lang="en-US" sz="1600" dirty="0"/>
              <a:t>“Proposal for LP-WUR Study Group,” </a:t>
            </a:r>
            <a:r>
              <a:rPr lang="en-US" sz="1600" dirty="0" err="1"/>
              <a:t>Minyoung</a:t>
            </a:r>
            <a:r>
              <a:rPr lang="en-US" sz="1600" dirty="0"/>
              <a:t> Park (Intel)</a:t>
            </a:r>
            <a:endParaRPr lang="en-US" sz="1600" dirty="0">
              <a:solidFill>
                <a:srgbClr val="FF0000"/>
              </a:solidFill>
            </a:endParaRPr>
          </a:p>
          <a:p>
            <a:pPr marL="1200150" lvl="2" indent="-457200">
              <a:spcBef>
                <a:spcPts val="0"/>
              </a:spcBef>
              <a:defRPr/>
            </a:pPr>
            <a:r>
              <a:rPr lang="en-US" sz="1400" dirty="0">
                <a:solidFill>
                  <a:srgbClr val="FF0000"/>
                </a:solidFill>
              </a:rPr>
              <a:t>https://</a:t>
            </a:r>
            <a:r>
              <a:rPr lang="en-US" sz="1400" dirty="0" smtClean="0">
                <a:solidFill>
                  <a:srgbClr val="FF0000"/>
                </a:solidFill>
              </a:rPr>
              <a:t>mentor.ieee.org/802.11/dcn/16/11-16-0605-03-0wng-proposal-for-lp-wur-study-group.pptx</a:t>
            </a:r>
            <a:endParaRPr lang="en-US" sz="1400" dirty="0">
              <a:solidFill>
                <a:srgbClr val="FF0000"/>
              </a:solidFill>
            </a:endParaRPr>
          </a:p>
          <a:p>
            <a:pPr marL="857250" lvl="1" indent="-457200">
              <a:spcBef>
                <a:spcPts val="0"/>
              </a:spcBef>
              <a:defRPr/>
            </a:pPr>
            <a:r>
              <a:rPr lang="en-US" sz="1600" dirty="0"/>
              <a:t>“Discussion of 802.11 inputs to 5G EC SC,” Joseph Levy (</a:t>
            </a:r>
            <a:r>
              <a:rPr lang="en-US" sz="1600" dirty="0" err="1"/>
              <a:t>InterDigital</a:t>
            </a:r>
            <a:r>
              <a:rPr lang="en-US" sz="1600" dirty="0"/>
              <a:t>)</a:t>
            </a:r>
          </a:p>
          <a:p>
            <a:pPr marL="1200150" lvl="2" indent="-457200">
              <a:spcBef>
                <a:spcPts val="0"/>
              </a:spcBef>
              <a:defRPr/>
            </a:pPr>
            <a:r>
              <a:rPr lang="en-US" sz="1400" dirty="0">
                <a:solidFill>
                  <a:srgbClr val="FF0000"/>
                </a:solidFill>
              </a:rPr>
              <a:t>https://mentor.ieee.org/802.11/dcn/16/11-16-0651-03-0000-802-11-discussion-of-inputs-to-802-ec-5g-sc.pptx</a:t>
            </a:r>
            <a:r>
              <a:rPr lang="en-US" sz="1400" dirty="0"/>
              <a:t> </a:t>
            </a:r>
          </a:p>
          <a:p>
            <a:pPr marL="457200" indent="-457200">
              <a:spcBef>
                <a:spcPts val="0"/>
              </a:spcBef>
            </a:pPr>
            <a:r>
              <a:rPr lang="en-GB" altLang="en-US" sz="1800" dirty="0"/>
              <a:t>Minutes</a:t>
            </a:r>
          </a:p>
          <a:p>
            <a:pPr lvl="1">
              <a:spcBef>
                <a:spcPts val="0"/>
              </a:spcBef>
            </a:pPr>
            <a:r>
              <a:rPr lang="en-GB" altLang="en-US" sz="1400" dirty="0">
                <a:solidFill>
                  <a:srgbClr val="FF0000"/>
                </a:solidFill>
              </a:rPr>
              <a:t>https://mentor.ieee.org/802.11/dcn/16/11-16-0706-00-0wng-wng-meeting-minutes-of-2016-may-waikoloa.docx</a:t>
            </a:r>
            <a:r>
              <a:rPr lang="en-GB" altLang="en-US" sz="1400" dirty="0"/>
              <a:t> </a:t>
            </a:r>
            <a:endParaRPr lang="en-US" altLang="en-US" sz="1600" dirty="0"/>
          </a:p>
          <a:p>
            <a:pPr>
              <a:spcBef>
                <a:spcPts val="0"/>
              </a:spcBef>
            </a:pPr>
            <a:r>
              <a:rPr lang="en-US" altLang="en-US" sz="2000" dirty="0" smtClean="0"/>
              <a:t>Closing report: 16/0727r0</a:t>
            </a:r>
            <a:endParaRPr lang="en-US" altLang="en-US" sz="2000" dirty="0"/>
          </a:p>
        </p:txBody>
      </p:sp>
      <p:sp>
        <p:nvSpPr>
          <p:cNvPr id="4" name="Date Placeholder 3"/>
          <p:cNvSpPr>
            <a:spLocks noGrp="1"/>
          </p:cNvSpPr>
          <p:nvPr>
            <p:ph type="dt" sz="half" idx="10"/>
          </p:nvPr>
        </p:nvSpPr>
        <p:spPr/>
        <p:txBody>
          <a:bodyPr/>
          <a:lstStyle/>
          <a:p>
            <a:r>
              <a:rPr lang="en-US" altLang="en-US" smtClean="0"/>
              <a:t>May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8</a:t>
            </a:fld>
            <a:endParaRPr lang="en-US" altLang="en-US"/>
          </a:p>
        </p:txBody>
      </p:sp>
      <p:sp>
        <p:nvSpPr>
          <p:cNvPr id="7" name="Right Arrow 6"/>
          <p:cNvSpPr/>
          <p:nvPr/>
        </p:nvSpPr>
        <p:spPr bwMode="auto">
          <a:xfrm>
            <a:off x="304800" y="3505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449799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May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a:t>Slide </a:t>
            </a:r>
            <a:fld id="{30A1E925-E53C-4B75-9FC7-9E1AF0D9315C}" type="slidenum">
              <a:rPr lang="en-US" altLang="en-US"/>
              <a:pPr/>
              <a:t>9</a:t>
            </a:fld>
            <a:endParaRPr lang="en-US" altLang="en-US"/>
          </a:p>
        </p:txBody>
      </p:sp>
      <p:sp>
        <p:nvSpPr>
          <p:cNvPr id="4098" name="Rectangle 2"/>
          <p:cNvSpPr>
            <a:spLocks noGrp="1" noChangeArrowheads="1"/>
          </p:cNvSpPr>
          <p:nvPr>
            <p:ph type="title"/>
          </p:nvPr>
        </p:nvSpPr>
        <p:spPr>
          <a:ln/>
        </p:spPr>
        <p:txBody>
          <a:bodyPr/>
          <a:lstStyle/>
          <a:p>
            <a:r>
              <a:rPr lang="en-US" altLang="en-US" sz="2800" b="1" dirty="0" smtClean="0"/>
              <a:t>Projected Completion of 802.11 Amendments</a:t>
            </a:r>
            <a:endParaRPr lang="en-US" altLang="en-US" sz="2800" b="1" dirty="0"/>
          </a:p>
        </p:txBody>
      </p:sp>
      <p:pic>
        <p:nvPicPr>
          <p:cNvPr id="8" name="table"/>
          <p:cNvPicPr>
            <a:picLocks noChangeAspect="1"/>
          </p:cNvPicPr>
          <p:nvPr/>
        </p:nvPicPr>
        <p:blipFill>
          <a:blip r:embed="rId3"/>
          <a:stretch>
            <a:fillRect/>
          </a:stretch>
        </p:blipFill>
        <p:spPr>
          <a:xfrm>
            <a:off x="685800" y="1941620"/>
            <a:ext cx="8263088" cy="3849580"/>
          </a:xfrm>
          <a:prstGeom prst="rect">
            <a:avLst/>
          </a:prstGeom>
        </p:spPr>
      </p:pic>
      <p:sp>
        <p:nvSpPr>
          <p:cNvPr id="9" name="Right Arrow 8"/>
          <p:cNvSpPr/>
          <p:nvPr/>
        </p:nvSpPr>
        <p:spPr bwMode="auto">
          <a:xfrm>
            <a:off x="275381" y="2743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Right Arrow 10"/>
          <p:cNvSpPr/>
          <p:nvPr/>
        </p:nvSpPr>
        <p:spPr bwMode="auto">
          <a:xfrm>
            <a:off x="237281" y="5029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extBox 1"/>
          <p:cNvSpPr txBox="1"/>
          <p:nvPr/>
        </p:nvSpPr>
        <p:spPr>
          <a:xfrm>
            <a:off x="914400" y="5944393"/>
            <a:ext cx="4099199" cy="461665"/>
          </a:xfrm>
          <a:prstGeom prst="rect">
            <a:avLst/>
          </a:prstGeom>
          <a:noFill/>
        </p:spPr>
        <p:txBody>
          <a:bodyPr wrap="none" rtlCol="0">
            <a:spAutoFit/>
          </a:bodyPr>
          <a:lstStyle/>
          <a:p>
            <a:pPr marL="171450" indent="-171450">
              <a:buFont typeface="Arial" panose="020B0604020202020204" pitchFamily="34" charset="0"/>
              <a:buChar char="•"/>
            </a:pPr>
            <a:r>
              <a:rPr lang="en-US" sz="2400" dirty="0" smtClean="0"/>
              <a:t>Editors Report:  Doc 16/603r2</a:t>
            </a: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417</TotalTime>
  <Words>444</Words>
  <Application>Microsoft Office PowerPoint</Application>
  <PresentationFormat>On-screen Show (4:3)</PresentationFormat>
  <Paragraphs>154</Paragraphs>
  <Slides>10</Slides>
  <Notes>3</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IEEE-P802_15</vt:lpstr>
      <vt:lpstr>Custom Design</vt:lpstr>
      <vt:lpstr>PowerPoint Presentation</vt:lpstr>
      <vt:lpstr>PowerPoint Presentation</vt:lpstr>
      <vt:lpstr>802.11 Task Groups in Comment Resolution</vt:lpstr>
      <vt:lpstr>802.11ax (High Efficiency WLAN) </vt:lpstr>
      <vt:lpstr>802.11ah</vt:lpstr>
      <vt:lpstr>802.11az (Next Generation Positioning)</vt:lpstr>
      <vt:lpstr>LRLP - TIG (Long Range Low Power)</vt:lpstr>
      <vt:lpstr>802.11WNG (Wireless Next Generation)</vt:lpstr>
      <vt:lpstr>Projected Completion of 802.11 Amendments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dc:creator>
  <dc:description>&lt;doc#&gt;</dc:description>
  <cp:lastModifiedBy>aaa</cp:lastModifiedBy>
  <cp:revision>68</cp:revision>
  <cp:lastPrinted>1998-02-10T13:28:06Z</cp:lastPrinted>
  <dcterms:created xsi:type="dcterms:W3CDTF">2016-01-21T14:33:00Z</dcterms:created>
  <dcterms:modified xsi:type="dcterms:W3CDTF">2016-05-20T02:10:57Z</dcterms:modified>
</cp:coreProperties>
</file>