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7" r:id="rId2"/>
    <p:sldId id="261" r:id="rId3"/>
    <p:sldId id="264" r:id="rId4"/>
    <p:sldId id="262" r:id="rId5"/>
    <p:sldId id="263" r:id="rId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6CACE666-2A1F-4D83-9592-6FE44AE2DD99}">
          <p14:sldIdLst>
            <p14:sldId id="257"/>
            <p14:sldId id="261"/>
            <p14:sldId id="264"/>
            <p14:sldId id="262"/>
            <p14:sldId id="26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0" autoAdjust="0"/>
    <p:restoredTop sz="94559" autoAdjust="0"/>
  </p:normalViewPr>
  <p:slideViewPr>
    <p:cSldViewPr>
      <p:cViewPr>
        <p:scale>
          <a:sx n="66" d="100"/>
          <a:sy n="66" d="100"/>
        </p:scale>
        <p:origin x="-1064" y="-14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108"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14FCBE-206A-409C-96B4-13948A27046C}" type="datetimeFigureOut">
              <a:rPr kumimoji="1" lang="ja-JP" altLang="en-US" smtClean="0"/>
              <a:t>2016/5/17</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65EE50-58A8-4B0A-83D3-18380AA99907}" type="slidenum">
              <a:rPr kumimoji="1" lang="ja-JP" altLang="en-US" smtClean="0"/>
              <a:t>‹#›</a:t>
            </a:fld>
            <a:endParaRPr kumimoji="1" lang="ja-JP" altLang="en-US"/>
          </a:p>
        </p:txBody>
      </p:sp>
    </p:spTree>
    <p:extLst>
      <p:ext uri="{BB962C8B-B14F-4D97-AF65-F5344CB8AC3E}">
        <p14:creationId xmlns:p14="http://schemas.microsoft.com/office/powerpoint/2010/main" val="20469437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 name="タイトル 9"/>
          <p:cNvSpPr>
            <a:spLocks noGrp="1"/>
          </p:cNvSpPr>
          <p:nvPr>
            <p:ph type="title"/>
          </p:nvPr>
        </p:nvSpPr>
        <p:spPr/>
        <p:txBody>
          <a:bodyPr/>
          <a:lstStyle/>
          <a:p>
            <a:r>
              <a:rPr kumimoji="1" lang="ja-JP" altLang="en-US" smtClean="0"/>
              <a:t>マスター タイトルの書式設定</a:t>
            </a:r>
            <a:endParaRPr kumimoji="1" lang="ja-JP" altLang="en-US"/>
          </a:p>
        </p:txBody>
      </p:sp>
    </p:spTree>
    <p:extLst>
      <p:ext uri="{BB962C8B-B14F-4D97-AF65-F5344CB8AC3E}">
        <p14:creationId xmlns:p14="http://schemas.microsoft.com/office/powerpoint/2010/main" val="81087675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621970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extLst>
      <p:ext uri="{BB962C8B-B14F-4D97-AF65-F5344CB8AC3E}">
        <p14:creationId xmlns:p14="http://schemas.microsoft.com/office/powerpoint/2010/main" val="227012501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31" name="Rectangle 7"/>
          <p:cNvSpPr>
            <a:spLocks noChangeArrowheads="1"/>
          </p:cNvSpPr>
          <p:nvPr/>
        </p:nvSpPr>
        <p:spPr bwMode="auto">
          <a:xfrm>
            <a:off x="5292080" y="394156"/>
            <a:ext cx="31661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eaLnBrk="0" fontAlgn="base" hangingPunct="0">
              <a:spcBef>
                <a:spcPct val="0"/>
              </a:spcBef>
              <a:spcAft>
                <a:spcPct val="0"/>
              </a:spcAft>
            </a:pPr>
            <a:r>
              <a:rPr kumimoji="0" lang="en-US" altLang="ja-JP" sz="1400" b="1" dirty="0">
                <a:solidFill>
                  <a:srgbClr val="000000"/>
                </a:solidFill>
                <a:latin typeface="Times New Roman" pitchFamily="18" charset="0"/>
                <a:ea typeface="ＭＳ Ｐゴシック" charset="-128"/>
              </a:rPr>
              <a:t>doc.: IEEE </a:t>
            </a:r>
            <a:r>
              <a:rPr kumimoji="0" lang="en-US" altLang="ja-JP" sz="1400" b="1" dirty="0" smtClean="0">
                <a:solidFill>
                  <a:srgbClr val="000000"/>
                </a:solidFill>
                <a:latin typeface="Times New Roman" pitchFamily="18" charset="0"/>
                <a:ea typeface="ＭＳ Ｐゴシック" charset="-128"/>
              </a:rPr>
              <a:t>802.15</a:t>
            </a:r>
            <a:r>
              <a:rPr kumimoji="0" lang="en-US" altLang="ja-JP" sz="1400" b="1" dirty="0" smtClean="0">
                <a:solidFill>
                  <a:srgbClr val="000000"/>
                </a:solidFill>
                <a:latin typeface="Times New Roman" pitchFamily="18" charset="0"/>
              </a:rPr>
              <a:t>-16-</a:t>
            </a:r>
            <a:r>
              <a:rPr kumimoji="1" lang="en-US" altLang="ja-JP" sz="1400" b="1" i="0" kern="1200" dirty="0" smtClean="0">
                <a:solidFill>
                  <a:schemeClr val="tx1"/>
                </a:solidFill>
                <a:effectLst/>
                <a:latin typeface="Times New Roman" panose="02020603050405020304" pitchFamily="18" charset="0"/>
                <a:ea typeface="+mn-ea"/>
                <a:cs typeface="Times New Roman" panose="02020603050405020304" pitchFamily="18" charset="0"/>
              </a:rPr>
              <a:t>0395</a:t>
            </a:r>
            <a:r>
              <a:rPr kumimoji="0" lang="en-US" altLang="ja-JP" sz="1400" b="1" dirty="0" smtClean="0">
                <a:solidFill>
                  <a:srgbClr val="000000"/>
                </a:solidFill>
                <a:latin typeface="Times New Roman" pitchFamily="18" charset="0"/>
              </a:rPr>
              <a:t>-00-003e</a:t>
            </a:r>
            <a:endParaRPr kumimoji="0" lang="en-US" altLang="ja-JP" sz="1400" b="1" dirty="0">
              <a:solidFill>
                <a:srgbClr val="000000"/>
              </a:solidFill>
              <a:latin typeface="Times New Roman" pitchFamily="18" charset="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0" lang="ja-JP" alt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eaLnBrk="0" fontAlgn="base" hangingPunct="0">
              <a:spcBef>
                <a:spcPct val="0"/>
              </a:spcBef>
              <a:spcAft>
                <a:spcPct val="0"/>
              </a:spcAft>
            </a:pPr>
            <a:r>
              <a:rPr kumimoji="0" lang="en-US" altLang="ja-JP" sz="1200" dirty="0">
                <a:solidFill>
                  <a:srgbClr val="000000"/>
                </a:solidFill>
                <a:latin typeface="Times New Roman" pitchFamily="18" charset="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0" lang="ja-JP" altLang="en-US" sz="1200">
              <a:solidFill>
                <a:srgbClr val="000000"/>
              </a:solidFill>
              <a:latin typeface="Times New Roman" pitchFamily="18" charset="0"/>
            </a:endParaRPr>
          </a:p>
        </p:txBody>
      </p:sp>
      <p:sp>
        <p:nvSpPr>
          <p:cNvPr id="11" name="Rectangle 7"/>
          <p:cNvSpPr>
            <a:spLocks noChangeArrowheads="1"/>
          </p:cNvSpPr>
          <p:nvPr userDrawn="1"/>
        </p:nvSpPr>
        <p:spPr bwMode="auto">
          <a:xfrm>
            <a:off x="685800" y="390753"/>
            <a:ext cx="143792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eaLnBrk="0" fontAlgn="base" hangingPunct="0">
              <a:spcBef>
                <a:spcPct val="0"/>
              </a:spcBef>
              <a:spcAft>
                <a:spcPct val="0"/>
              </a:spcAft>
              <a:defRPr/>
            </a:pPr>
            <a:r>
              <a:rPr kumimoji="0" lang="en-US" altLang="ja-JP" sz="1400" b="1" dirty="0" smtClean="0">
                <a:solidFill>
                  <a:srgbClr val="000000"/>
                </a:solidFill>
                <a:latin typeface="Times New Roman" pitchFamily="18" charset="0"/>
              </a:rPr>
              <a:t>May 2016</a:t>
            </a:r>
            <a:endParaRPr kumimoji="0" lang="en-US" altLang="ja-JP" sz="1400" b="1" dirty="0">
              <a:solidFill>
                <a:srgbClr val="000000"/>
              </a:solidFill>
              <a:latin typeface="Times New Roman" pitchFamily="18" charset="0"/>
            </a:endParaRPr>
          </a:p>
        </p:txBody>
      </p:sp>
      <p:sp>
        <p:nvSpPr>
          <p:cNvPr id="12" name="Rectangle 7"/>
          <p:cNvSpPr>
            <a:spLocks noChangeArrowheads="1"/>
          </p:cNvSpPr>
          <p:nvPr userDrawn="1"/>
        </p:nvSpPr>
        <p:spPr bwMode="auto">
          <a:xfrm>
            <a:off x="6372200" y="6484694"/>
            <a:ext cx="21559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eaLnBrk="0" fontAlgn="base" hangingPunct="0">
              <a:spcBef>
                <a:spcPct val="0"/>
              </a:spcBef>
              <a:spcAft>
                <a:spcPct val="0"/>
              </a:spcAft>
              <a:defRPr/>
            </a:pPr>
            <a:r>
              <a:rPr kumimoji="0" lang="en-US" altLang="ja-JP" sz="1200" dirty="0" smtClean="0">
                <a:solidFill>
                  <a:srgbClr val="000000"/>
                </a:solidFill>
                <a:latin typeface="Times New Roman" pitchFamily="18" charset="0"/>
                <a:cs typeface="Times New Roman" panose="02020603050405020304" pitchFamily="18" charset="0"/>
              </a:rPr>
              <a:t>Ken</a:t>
            </a:r>
            <a:r>
              <a:rPr kumimoji="0" lang="en-US" altLang="ja-JP" sz="1200" baseline="0" dirty="0" smtClean="0">
                <a:solidFill>
                  <a:srgbClr val="000000"/>
                </a:solidFill>
                <a:latin typeface="Times New Roman" pitchFamily="18" charset="0"/>
                <a:cs typeface="Times New Roman" panose="02020603050405020304" pitchFamily="18" charset="0"/>
              </a:rPr>
              <a:t> Hiraga</a:t>
            </a:r>
            <a:r>
              <a:rPr kumimoji="0" lang="en-US" altLang="ja-JP" sz="1200" dirty="0" smtClean="0">
                <a:solidFill>
                  <a:srgbClr val="000000"/>
                </a:solidFill>
                <a:latin typeface="Times New Roman" pitchFamily="18" charset="0"/>
                <a:cs typeface="Times New Roman" panose="02020603050405020304" pitchFamily="18" charset="0"/>
              </a:rPr>
              <a:t> (NTT)</a:t>
            </a:r>
            <a:endParaRPr kumimoji="0" lang="en-US" altLang="ja-JP" sz="1000" dirty="0">
              <a:solidFill>
                <a:srgbClr val="000000"/>
              </a:solidFill>
              <a:latin typeface="Times New Roman" pitchFamily="18" charset="0"/>
              <a:cs typeface="Times New Roman" panose="02020603050405020304" pitchFamily="18" charset="0"/>
            </a:endParaRPr>
          </a:p>
        </p:txBody>
      </p:sp>
      <p:sp>
        <p:nvSpPr>
          <p:cNvPr id="3" name="テキスト ボックス 2"/>
          <p:cNvSpPr txBox="1"/>
          <p:nvPr userDrawn="1"/>
        </p:nvSpPr>
        <p:spPr>
          <a:xfrm>
            <a:off x="4427984" y="6477719"/>
            <a:ext cx="720069" cy="276999"/>
          </a:xfrm>
          <a:prstGeom prst="rect">
            <a:avLst/>
          </a:prstGeom>
          <a:noFill/>
        </p:spPr>
        <p:txBody>
          <a:bodyPr wrap="none" rtlCol="0">
            <a:spAutoFit/>
          </a:bodyPr>
          <a:lstStyle/>
          <a:p>
            <a:pPr eaLnBrk="0" fontAlgn="base" hangingPunct="0">
              <a:spcBef>
                <a:spcPct val="0"/>
              </a:spcBef>
              <a:spcAft>
                <a:spcPct val="0"/>
              </a:spcAft>
              <a:defRPr/>
            </a:pPr>
            <a:r>
              <a:rPr kumimoji="0" lang="en-US" altLang="ja-JP" sz="1200" dirty="0">
                <a:solidFill>
                  <a:srgbClr val="000000"/>
                </a:solidFill>
                <a:latin typeface="Times New Roman" pitchFamily="18" charset="0"/>
              </a:rPr>
              <a:t>Slide </a:t>
            </a:r>
            <a:fld id="{D82A7083-144B-4CAE-9BCE-F602E8314F10}" type="slidenum">
              <a:rPr kumimoji="0" lang="en-US" altLang="ja-JP" sz="1200">
                <a:solidFill>
                  <a:srgbClr val="000000"/>
                </a:solidFill>
                <a:latin typeface="Times New Roman" pitchFamily="18" charset="0"/>
              </a:rPr>
              <a:pPr eaLnBrk="0" fontAlgn="base" hangingPunct="0">
                <a:spcBef>
                  <a:spcPct val="0"/>
                </a:spcBef>
                <a:spcAft>
                  <a:spcPct val="0"/>
                </a:spcAft>
                <a:defRPr/>
              </a:pPr>
              <a:t>‹#›</a:t>
            </a:fld>
            <a:endParaRPr kumimoji="0" lang="en-US" altLang="ja-JP" sz="1200" dirty="0">
              <a:solidFill>
                <a:srgbClr val="000000"/>
              </a:solidFill>
              <a:latin typeface="Times New Roman" pitchFamily="18" charset="0"/>
            </a:endParaRPr>
          </a:p>
        </p:txBody>
      </p:sp>
    </p:spTree>
    <p:extLst>
      <p:ext uri="{BB962C8B-B14F-4D97-AF65-F5344CB8AC3E}">
        <p14:creationId xmlns:p14="http://schemas.microsoft.com/office/powerpoint/2010/main" val="24849749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642845" y="1032556"/>
            <a:ext cx="7967756" cy="4308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ja-JP" sz="1600" b="1" u="sng" dirty="0">
                <a:solidFill>
                  <a:srgbClr val="000000"/>
                </a:solidFill>
                <a:effectLst>
                  <a:outerShdw blurRad="38100" dist="38100" dir="2700000" algn="tl">
                    <a:srgbClr val="C0C0C0"/>
                  </a:outerShdw>
                </a:effectLst>
                <a:latin typeface="Times New Roman" pitchFamily="18" charset="0"/>
                <a:ea typeface="ＭＳ Ｐゴシック" charset="-128"/>
                <a:cs typeface="Times New Roman" pitchFamily="18" charset="0"/>
              </a:rPr>
              <a:t>Project: IEEE P802.15 Working Group for Wireless Personal Area Networks (WPANs)</a:t>
            </a:r>
            <a:endParaRPr lang="en-US" altLang="ja-JP" sz="1400" b="1" dirty="0">
              <a:solidFill>
                <a:srgbClr val="000000"/>
              </a:solidFill>
              <a:latin typeface="Times New Roman" pitchFamily="18" charset="0"/>
              <a:ea typeface="ＭＳ Ｐゴシック" charset="-128"/>
              <a:cs typeface="Times New Roman" pitchFamily="18" charset="0"/>
            </a:endParaRPr>
          </a:p>
          <a:p>
            <a:endParaRPr lang="en-US" altLang="ja-JP" sz="1400" dirty="0">
              <a:solidFill>
                <a:srgbClr val="000000"/>
              </a:solidFill>
              <a:latin typeface="Times New Roman" pitchFamily="18" charset="0"/>
              <a:ea typeface="ＭＳ Ｐゴシック" charset="-128"/>
              <a:cs typeface="Times New Roman" pitchFamily="18" charset="0"/>
            </a:endParaRPr>
          </a:p>
          <a:p>
            <a:r>
              <a:rPr lang="en-US" altLang="ja-JP" sz="1400" b="1" dirty="0">
                <a:solidFill>
                  <a:srgbClr val="000000"/>
                </a:solidFill>
                <a:latin typeface="Times New Roman" pitchFamily="18" charset="0"/>
                <a:ea typeface="ＭＳ Ｐゴシック" charset="-128"/>
                <a:cs typeface="Times New Roman" pitchFamily="18" charset="0"/>
              </a:rPr>
              <a:t>Submission Title:</a:t>
            </a:r>
            <a:r>
              <a:rPr lang="en-US" altLang="ja-JP" sz="1400" dirty="0">
                <a:solidFill>
                  <a:srgbClr val="000000"/>
                </a:solidFill>
                <a:latin typeface="Times New Roman" pitchFamily="18" charset="0"/>
                <a:ea typeface="ＭＳ Ｐゴシック" charset="-128"/>
                <a:cs typeface="Times New Roman" pitchFamily="18" charset="0"/>
              </a:rPr>
              <a:t> </a:t>
            </a:r>
            <a:r>
              <a:rPr lang="en-US" altLang="ja-JP" sz="1400" dirty="0" smtClean="0">
                <a:solidFill>
                  <a:srgbClr val="000000"/>
                </a:solidFill>
                <a:latin typeface="Times New Roman" pitchFamily="18" charset="0"/>
                <a:ea typeface="ＭＳ Ｐゴシック" charset="-128"/>
                <a:cs typeface="Times New Roman" pitchFamily="18" charset="0"/>
              </a:rPr>
              <a:t>[</a:t>
            </a:r>
            <a:r>
              <a:rPr lang="en-US" altLang="ja-JP" sz="1400" dirty="0">
                <a:solidFill>
                  <a:srgbClr val="000000"/>
                </a:solidFill>
                <a:latin typeface="Times New Roman" pitchFamily="18" charset="0"/>
                <a:ea typeface="ＭＳ Ｐゴシック" charset="-128"/>
                <a:cs typeface="Times New Roman" pitchFamily="18" charset="0"/>
              </a:rPr>
              <a:t>P</a:t>
            </a:r>
            <a:r>
              <a:rPr lang="en-US" altLang="ja-JP" sz="1400" dirty="0" smtClean="0">
                <a:solidFill>
                  <a:srgbClr val="000000"/>
                </a:solidFill>
                <a:latin typeface="Times New Roman" pitchFamily="18" charset="0"/>
                <a:ea typeface="ＭＳ Ｐゴシック" charset="-128"/>
                <a:cs typeface="Times New Roman" pitchFamily="18" charset="0"/>
              </a:rPr>
              <a:t>roposed resolution</a:t>
            </a:r>
            <a:r>
              <a:rPr lang="ja-JP" altLang="en-US" sz="1400" dirty="0" smtClean="0">
                <a:solidFill>
                  <a:srgbClr val="000000"/>
                </a:solidFill>
                <a:latin typeface="Times New Roman" pitchFamily="18" charset="0"/>
                <a:ea typeface="ＭＳ Ｐゴシック" charset="-128"/>
                <a:cs typeface="Times New Roman" pitchFamily="18" charset="0"/>
              </a:rPr>
              <a:t> </a:t>
            </a:r>
            <a:r>
              <a:rPr lang="en-US" altLang="ja-JP" sz="1400" dirty="0" smtClean="0">
                <a:solidFill>
                  <a:srgbClr val="000000"/>
                </a:solidFill>
                <a:latin typeface="Times New Roman" pitchFamily="18" charset="0"/>
                <a:ea typeface="ＭＳ Ｐゴシック" charset="-128"/>
                <a:cs typeface="Times New Roman" pitchFamily="18" charset="0"/>
              </a:rPr>
              <a:t>to</a:t>
            </a:r>
            <a:r>
              <a:rPr lang="ja-JP" altLang="en-US" sz="1400" dirty="0" smtClean="0">
                <a:solidFill>
                  <a:srgbClr val="000000"/>
                </a:solidFill>
                <a:latin typeface="Times New Roman" pitchFamily="18" charset="0"/>
                <a:ea typeface="ＭＳ Ｐゴシック" charset="-128"/>
                <a:cs typeface="Times New Roman" pitchFamily="18" charset="0"/>
              </a:rPr>
              <a:t> </a:t>
            </a:r>
            <a:r>
              <a:rPr lang="en-US" altLang="ja-JP" sz="1400" dirty="0" smtClean="0">
                <a:solidFill>
                  <a:srgbClr val="000000"/>
                </a:solidFill>
                <a:latin typeface="Times New Roman" pitchFamily="18" charset="0"/>
                <a:ea typeface="ＭＳ Ｐゴシック" charset="-128"/>
                <a:cs typeface="Times New Roman" pitchFamily="18" charset="0"/>
              </a:rPr>
              <a:t>cid#1064</a:t>
            </a:r>
            <a:r>
              <a:rPr lang="pt-BR" altLang="ja-JP" sz="1400" dirty="0" smtClean="0">
                <a:solidFill>
                  <a:srgbClr val="000000"/>
                </a:solidFill>
                <a:latin typeface="Times New Roman" pitchFamily="18" charset="0"/>
                <a:cs typeface="Times New Roman" pitchFamily="18" charset="0"/>
              </a:rPr>
              <a:t>] </a:t>
            </a:r>
            <a:endParaRPr lang="pt-BR" altLang="ja-JP" sz="1400" dirty="0">
              <a:solidFill>
                <a:srgbClr val="000000"/>
              </a:solidFill>
              <a:latin typeface="Times New Roman" pitchFamily="18" charset="0"/>
              <a:cs typeface="Times New Roman" pitchFamily="18" charset="0"/>
            </a:endParaRPr>
          </a:p>
          <a:p>
            <a:r>
              <a:rPr lang="en-US" altLang="ja-JP" sz="1400" b="1" dirty="0">
                <a:solidFill>
                  <a:srgbClr val="000000"/>
                </a:solidFill>
                <a:latin typeface="Times New Roman" pitchFamily="18" charset="0"/>
                <a:ea typeface="ＭＳ Ｐゴシック" charset="-128"/>
                <a:cs typeface="Times New Roman" pitchFamily="18" charset="0"/>
              </a:rPr>
              <a:t>Date Submitted:</a:t>
            </a:r>
            <a:r>
              <a:rPr lang="en-US" altLang="ja-JP" sz="1400" dirty="0">
                <a:solidFill>
                  <a:srgbClr val="000000"/>
                </a:solidFill>
                <a:latin typeface="Times New Roman" panose="02020603050405020304" pitchFamily="18" charset="0"/>
                <a:ea typeface="ＭＳ Ｐゴシック" charset="-128"/>
                <a:cs typeface="Times New Roman" panose="02020603050405020304" pitchFamily="18" charset="0"/>
              </a:rPr>
              <a:t> </a:t>
            </a:r>
            <a:r>
              <a:rPr lang="en-US" altLang="ja-JP" sz="1400" dirty="0" smtClean="0">
                <a:solidFill>
                  <a:srgbClr val="000000"/>
                </a:solidFill>
                <a:latin typeface="Times New Roman" panose="02020603050405020304" pitchFamily="18" charset="0"/>
                <a:ea typeface="ＭＳ Ｐゴシック" charset="-128"/>
                <a:cs typeface="Times New Roman" panose="02020603050405020304" pitchFamily="18" charset="0"/>
              </a:rPr>
              <a:t>[</a:t>
            </a:r>
            <a:r>
              <a:rPr lang="en-US" altLang="ja-JP" sz="1400" dirty="0" smtClean="0">
                <a:latin typeface="Times New Roman" panose="02020603050405020304" pitchFamily="18" charset="0"/>
                <a:ea typeface="ＭＳ Ｐゴシック" charset="-128"/>
                <a:cs typeface="Times New Roman" panose="02020603050405020304" pitchFamily="18" charset="0"/>
              </a:rPr>
              <a:t>17 May</a:t>
            </a:r>
            <a:r>
              <a:rPr lang="en-US" altLang="ja-JP" sz="1400" dirty="0" smtClean="0">
                <a:solidFill>
                  <a:srgbClr val="000000"/>
                </a:solidFill>
                <a:latin typeface="Times New Roman" panose="02020603050405020304" pitchFamily="18" charset="0"/>
                <a:ea typeface="ＭＳ Ｐゴシック" charset="-128"/>
                <a:cs typeface="Times New Roman" panose="02020603050405020304" pitchFamily="18" charset="0"/>
              </a:rPr>
              <a:t> 2016]</a:t>
            </a:r>
            <a:endParaRPr lang="en-US" altLang="ja-JP" sz="1400" dirty="0">
              <a:solidFill>
                <a:srgbClr val="000000"/>
              </a:solidFill>
              <a:latin typeface="Times New Roman" panose="02020603050405020304" pitchFamily="18" charset="0"/>
              <a:ea typeface="ＭＳ Ｐゴシック" charset="-128"/>
              <a:cs typeface="Times New Roman" panose="02020603050405020304" pitchFamily="18" charset="0"/>
            </a:endParaRPr>
          </a:p>
          <a:p>
            <a:r>
              <a:rPr lang="en-US" altLang="ja-JP" sz="1400" b="1" dirty="0">
                <a:solidFill>
                  <a:srgbClr val="000000"/>
                </a:solidFill>
                <a:latin typeface="Times New Roman" pitchFamily="18" charset="0"/>
                <a:ea typeface="ＭＳ Ｐゴシック" charset="-128"/>
                <a:cs typeface="Times New Roman" pitchFamily="18" charset="0"/>
              </a:rPr>
              <a:t>Source: </a:t>
            </a:r>
            <a:r>
              <a:rPr lang="en-US" altLang="ja-JP" sz="1400" dirty="0">
                <a:solidFill>
                  <a:srgbClr val="000000"/>
                </a:solidFill>
                <a:latin typeface="Times New Roman" pitchFamily="18" charset="0"/>
                <a:ea typeface="ＭＳ Ｐゴシック" charset="-128"/>
                <a:cs typeface="Times New Roman" pitchFamily="18" charset="0"/>
              </a:rPr>
              <a:t> [Ken </a:t>
            </a:r>
            <a:r>
              <a:rPr lang="en-US" altLang="ja-JP" sz="1400" dirty="0" err="1" smtClean="0">
                <a:solidFill>
                  <a:srgbClr val="000000"/>
                </a:solidFill>
                <a:latin typeface="Times New Roman" pitchFamily="18" charset="0"/>
                <a:ea typeface="ＭＳ Ｐゴシック" charset="-128"/>
                <a:cs typeface="Times New Roman" pitchFamily="18" charset="0"/>
              </a:rPr>
              <a:t>Hiraga</a:t>
            </a:r>
            <a:r>
              <a:rPr lang="ja-JP" altLang="en-US" sz="1400" dirty="0" smtClean="0">
                <a:solidFill>
                  <a:srgbClr val="000000"/>
                </a:solidFill>
                <a:latin typeface="Times New Roman" pitchFamily="18" charset="0"/>
                <a:ea typeface="ＭＳ Ｐゴシック" charset="-128"/>
                <a:cs typeface="Times New Roman" pitchFamily="18" charset="0"/>
              </a:rPr>
              <a:t> </a:t>
            </a:r>
            <a:r>
              <a:rPr lang="en-US" altLang="ja-JP" sz="1400" dirty="0" smtClean="0">
                <a:solidFill>
                  <a:srgbClr val="000000"/>
                </a:solidFill>
                <a:latin typeface="Times New Roman" pitchFamily="18" charset="0"/>
                <a:ea typeface="ＭＳ Ｐゴシック" charset="-128"/>
                <a:cs typeface="Times New Roman" pitchFamily="18" charset="0"/>
              </a:rPr>
              <a:t>and Hideki </a:t>
            </a:r>
            <a:r>
              <a:rPr lang="en-US" altLang="ja-JP" sz="1400" dirty="0" err="1" smtClean="0">
                <a:solidFill>
                  <a:srgbClr val="000000"/>
                </a:solidFill>
                <a:latin typeface="Times New Roman" pitchFamily="18" charset="0"/>
                <a:ea typeface="ＭＳ Ｐゴシック" charset="-128"/>
                <a:cs typeface="Times New Roman" pitchFamily="18" charset="0"/>
              </a:rPr>
              <a:t>Toshinaga</a:t>
            </a:r>
            <a:r>
              <a:rPr lang="en-US" altLang="ja-JP" sz="1400" dirty="0" smtClean="0">
                <a:solidFill>
                  <a:srgbClr val="000000"/>
                </a:solidFill>
                <a:latin typeface="Times New Roman" panose="02020603050405020304" pitchFamily="18" charset="0"/>
                <a:cs typeface="Times New Roman" panose="02020603050405020304" pitchFamily="18" charset="0"/>
              </a:rPr>
              <a:t>] </a:t>
            </a:r>
            <a:endParaRPr lang="en-US" altLang="ja-JP" sz="1400" dirty="0">
              <a:solidFill>
                <a:srgbClr val="000000"/>
              </a:solidFill>
              <a:latin typeface="Times New Roman" pitchFamily="18" charset="0"/>
              <a:ea typeface="ＭＳ Ｐゴシック" charset="-128"/>
              <a:cs typeface="Times New Roman" pitchFamily="18" charset="0"/>
            </a:endParaRPr>
          </a:p>
          <a:p>
            <a:r>
              <a:rPr lang="en-US" altLang="ja-JP" sz="1400" b="1" dirty="0">
                <a:solidFill>
                  <a:srgbClr val="000000"/>
                </a:solidFill>
                <a:latin typeface="Times New Roman" pitchFamily="18" charset="0"/>
                <a:ea typeface="ＭＳ Ｐゴシック" charset="-128"/>
                <a:cs typeface="Times New Roman" pitchFamily="18" charset="0"/>
              </a:rPr>
              <a:t>Company: </a:t>
            </a:r>
            <a:r>
              <a:rPr lang="en-US" altLang="ja-JP" sz="1400" dirty="0">
                <a:solidFill>
                  <a:srgbClr val="000000"/>
                </a:solidFill>
                <a:latin typeface="Times New Roman" pitchFamily="18" charset="0"/>
                <a:ea typeface="ＭＳ Ｐゴシック" charset="-128"/>
                <a:cs typeface="Times New Roman" pitchFamily="18" charset="0"/>
              </a:rPr>
              <a:t> </a:t>
            </a:r>
            <a:r>
              <a:rPr lang="en-US" altLang="ja-JP" sz="1400" dirty="0" smtClean="0">
                <a:solidFill>
                  <a:srgbClr val="000000"/>
                </a:solidFill>
                <a:latin typeface="Times New Roman" pitchFamily="18" charset="0"/>
                <a:ea typeface="ＭＳ Ｐゴシック" charset="-128"/>
                <a:cs typeface="Times New Roman" pitchFamily="18" charset="0"/>
              </a:rPr>
              <a:t>[NTT</a:t>
            </a:r>
            <a:r>
              <a:rPr lang="en-US" altLang="ja-JP" sz="1400" dirty="0" smtClean="0">
                <a:solidFill>
                  <a:srgbClr val="000000"/>
                </a:solidFill>
                <a:latin typeface="Times New Roman" panose="02020603050405020304" pitchFamily="18" charset="0"/>
                <a:cs typeface="Times New Roman" panose="02020603050405020304" pitchFamily="18" charset="0"/>
              </a:rPr>
              <a:t>] </a:t>
            </a:r>
            <a:endParaRPr lang="en-US" altLang="ja-JP" sz="1400" dirty="0">
              <a:solidFill>
                <a:srgbClr val="000000"/>
              </a:solidFill>
              <a:latin typeface="Times New Roman" pitchFamily="18" charset="0"/>
              <a:ea typeface="ＭＳ Ｐゴシック" charset="-128"/>
              <a:cs typeface="Times New Roman" pitchFamily="18" charset="0"/>
            </a:endParaRPr>
          </a:p>
          <a:p>
            <a:r>
              <a:rPr lang="en-US" altLang="ja-JP" sz="1400" b="1" dirty="0">
                <a:solidFill>
                  <a:srgbClr val="000000"/>
                </a:solidFill>
                <a:latin typeface="Times New Roman" panose="02020603050405020304" pitchFamily="18" charset="0"/>
                <a:ea typeface="ＭＳ Ｐゴシック" charset="-128"/>
                <a:cs typeface="Times New Roman" pitchFamily="18" charset="0"/>
              </a:rPr>
              <a:t>Address</a:t>
            </a:r>
            <a:r>
              <a:rPr lang="en-US" altLang="ja-JP" sz="1400" baseline="30000" dirty="0">
                <a:solidFill>
                  <a:srgbClr val="000000"/>
                </a:solidFill>
                <a:latin typeface="Times New Roman" panose="02020603050405020304" pitchFamily="18" charset="0"/>
                <a:cs typeface="Times New Roman" panose="02020603050405020304" pitchFamily="18" charset="0"/>
              </a:rPr>
              <a:t>1</a:t>
            </a:r>
            <a:r>
              <a:rPr lang="en-US" altLang="ja-JP" sz="1400" b="1" dirty="0">
                <a:solidFill>
                  <a:srgbClr val="000000"/>
                </a:solidFill>
                <a:latin typeface="Times New Roman" pitchFamily="18" charset="0"/>
                <a:ea typeface="ＭＳ Ｐゴシック" charset="-128"/>
                <a:cs typeface="Times New Roman" pitchFamily="18" charset="0"/>
              </a:rPr>
              <a:t>: </a:t>
            </a:r>
            <a:r>
              <a:rPr lang="en-US" altLang="ja-JP" sz="1400" dirty="0">
                <a:solidFill>
                  <a:srgbClr val="000000"/>
                </a:solidFill>
                <a:latin typeface="Times New Roman" pitchFamily="18" charset="0"/>
                <a:ea typeface="ＭＳ Ｐゴシック" charset="-128"/>
                <a:cs typeface="Times New Roman" pitchFamily="18" charset="0"/>
              </a:rPr>
              <a:t>[</a:t>
            </a:r>
            <a:r>
              <a:rPr lang="en-US" altLang="ja-JP" sz="1400" dirty="0" err="1">
                <a:solidFill>
                  <a:srgbClr val="000000"/>
                </a:solidFill>
                <a:latin typeface="Times New Roman" panose="02020603050405020304" pitchFamily="18" charset="0"/>
                <a:ea typeface="ＭＳ Ｐゴシック" charset="-128"/>
                <a:cs typeface="Times New Roman" panose="02020603050405020304" pitchFamily="18" charset="0"/>
              </a:rPr>
              <a:t>Hirarinooka</a:t>
            </a:r>
            <a:r>
              <a:rPr lang="en-US" altLang="ja-JP" sz="1400" dirty="0">
                <a:solidFill>
                  <a:srgbClr val="000000"/>
                </a:solidFill>
                <a:latin typeface="Times New Roman" panose="02020603050405020304" pitchFamily="18" charset="0"/>
                <a:ea typeface="ＭＳ Ｐゴシック" charset="-128"/>
                <a:cs typeface="Times New Roman" panose="02020603050405020304" pitchFamily="18" charset="0"/>
              </a:rPr>
              <a:t> 1-1, Yokosuka Japan</a:t>
            </a:r>
            <a:r>
              <a:rPr lang="en-US" altLang="ja-JP" sz="1400" dirty="0">
                <a:solidFill>
                  <a:srgbClr val="000000"/>
                </a:solidFill>
                <a:latin typeface="Times New Roman" panose="02020603050405020304" pitchFamily="18" charset="0"/>
                <a:cs typeface="Times New Roman" panose="02020603050405020304" pitchFamily="18" charset="0"/>
              </a:rPr>
              <a:t>]</a:t>
            </a:r>
            <a:endParaRPr lang="en-US" altLang="ja-JP" sz="1400" dirty="0">
              <a:solidFill>
                <a:srgbClr val="000000"/>
              </a:solidFill>
              <a:latin typeface="Times New Roman" pitchFamily="18" charset="0"/>
              <a:ea typeface="ＭＳ Ｐゴシック" charset="-128"/>
              <a:cs typeface="Times New Roman" pitchFamily="18" charset="0"/>
            </a:endParaRPr>
          </a:p>
          <a:p>
            <a:r>
              <a:rPr lang="en-US" altLang="ja-JP" sz="1400" b="1" dirty="0">
                <a:solidFill>
                  <a:srgbClr val="000000"/>
                </a:solidFill>
                <a:latin typeface="Times New Roman" pitchFamily="18" charset="0"/>
                <a:ea typeface="ＭＳ Ｐゴシック" charset="-128"/>
                <a:cs typeface="Times New Roman" pitchFamily="18" charset="0"/>
              </a:rPr>
              <a:t>E-Mail</a:t>
            </a:r>
            <a:r>
              <a:rPr lang="en-US" altLang="ja-JP" sz="1400" baseline="30000" dirty="0">
                <a:solidFill>
                  <a:srgbClr val="000000"/>
                </a:solidFill>
                <a:latin typeface="Times New Roman" panose="02020603050405020304" pitchFamily="18" charset="0"/>
                <a:cs typeface="Times New Roman" panose="02020603050405020304" pitchFamily="18" charset="0"/>
              </a:rPr>
              <a:t>1</a:t>
            </a:r>
            <a:r>
              <a:rPr lang="en-US" altLang="ja-JP" sz="1400" b="1" dirty="0">
                <a:solidFill>
                  <a:srgbClr val="000000"/>
                </a:solidFill>
                <a:latin typeface="Times New Roman" pitchFamily="18" charset="0"/>
                <a:ea typeface="ＭＳ Ｐゴシック" charset="-128"/>
                <a:cs typeface="Times New Roman" pitchFamily="18" charset="0"/>
              </a:rPr>
              <a:t>: </a:t>
            </a:r>
            <a:r>
              <a:rPr lang="en-US" altLang="ja-JP" sz="1400" dirty="0">
                <a:solidFill>
                  <a:srgbClr val="000000"/>
                </a:solidFill>
                <a:latin typeface="Times New Roman" pitchFamily="18" charset="0"/>
                <a:ea typeface="ＭＳ Ｐゴシック" charset="-128"/>
                <a:cs typeface="Times New Roman" pitchFamily="18" charset="0"/>
              </a:rPr>
              <a:t>[hiraga.ken@lab.ntt.co.jp </a:t>
            </a:r>
            <a:r>
              <a:rPr lang="en-US" altLang="ja-JP" sz="1400" dirty="0">
                <a:solidFill>
                  <a:srgbClr val="000000"/>
                </a:solidFill>
                <a:latin typeface="Times New Roman" panose="02020603050405020304" pitchFamily="18" charset="0"/>
                <a:cs typeface="Times New Roman" panose="02020603050405020304" pitchFamily="18" charset="0"/>
              </a:rPr>
              <a:t>(all contributors are listed in “Contributors” slide</a:t>
            </a:r>
            <a:r>
              <a:rPr lang="en-US" altLang="ja-JP" sz="1400" dirty="0" smtClean="0">
                <a:solidFill>
                  <a:srgbClr val="000000"/>
                </a:solidFill>
                <a:latin typeface="Times New Roman" panose="02020603050405020304" pitchFamily="18" charset="0"/>
                <a:cs typeface="Times New Roman" panose="02020603050405020304" pitchFamily="18" charset="0"/>
              </a:rPr>
              <a:t>)]</a:t>
            </a:r>
          </a:p>
          <a:p>
            <a:r>
              <a:rPr lang="en-US" altLang="ja-JP" sz="1400" b="1" dirty="0" smtClean="0">
                <a:solidFill>
                  <a:srgbClr val="000000"/>
                </a:solidFill>
                <a:latin typeface="Times New Roman" panose="02020603050405020304" pitchFamily="18" charset="0"/>
                <a:ea typeface="ＭＳ Ｐゴシック" charset="-128"/>
                <a:cs typeface="Times New Roman" panose="02020603050405020304" pitchFamily="18" charset="0"/>
              </a:rPr>
              <a:t>Re:</a:t>
            </a:r>
            <a:r>
              <a:rPr lang="en-US" altLang="ja-JP" sz="1400" dirty="0">
                <a:solidFill>
                  <a:srgbClr val="000000"/>
                </a:solidFill>
                <a:latin typeface="Times New Roman" panose="02020603050405020304" pitchFamily="18" charset="0"/>
                <a:ea typeface="ＭＳ Ｐゴシック" charset="-128"/>
                <a:cs typeface="Times New Roman" panose="02020603050405020304" pitchFamily="18" charset="0"/>
              </a:rPr>
              <a:t>[</a:t>
            </a:r>
            <a:r>
              <a:rPr lang="en-US" altLang="ja-JP" sz="1400" dirty="0" smtClean="0">
                <a:solidFill>
                  <a:srgbClr val="000000"/>
                </a:solidFill>
                <a:latin typeface="Times New Roman" panose="02020603050405020304" pitchFamily="18" charset="0"/>
                <a:ea typeface="ＭＳ Ｐゴシック" charset="-128"/>
                <a:cs typeface="Times New Roman" panose="02020603050405020304" pitchFamily="18" charset="0"/>
              </a:rPr>
              <a:t>15-16-0371r00 </a:t>
            </a:r>
            <a:r>
              <a:rPr lang="en-US" altLang="ja-JP" sz="1400" dirty="0">
                <a:latin typeface="Times New Roman" panose="02020603050405020304" pitchFamily="18" charset="0"/>
                <a:cs typeface="Times New Roman" panose="02020603050405020304" pitchFamily="18" charset="0"/>
              </a:rPr>
              <a:t>lb119_consolidated_comments</a:t>
            </a:r>
            <a:r>
              <a:rPr lang="en-US" altLang="ja-JP" sz="1400" dirty="0" smtClean="0">
                <a:solidFill>
                  <a:srgbClr val="000000"/>
                </a:solidFill>
                <a:latin typeface="Times New Roman" panose="02020603050405020304" pitchFamily="18" charset="0"/>
                <a:ea typeface="ＭＳ Ｐゴシック" charset="-128"/>
                <a:cs typeface="Times New Roman" panose="02020603050405020304" pitchFamily="18" charset="0"/>
              </a:rPr>
              <a:t>]</a:t>
            </a:r>
            <a:endParaRPr lang="en-US" altLang="ja-JP" sz="1400" b="1" dirty="0">
              <a:solidFill>
                <a:srgbClr val="000000"/>
              </a:solidFill>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a:solidFill>
                  <a:srgbClr val="000000"/>
                </a:solidFill>
                <a:latin typeface="Times New Roman" pitchFamily="18" charset="0"/>
                <a:ea typeface="ＭＳ Ｐゴシック" charset="-128"/>
                <a:cs typeface="Times New Roman" pitchFamily="18" charset="0"/>
              </a:rPr>
              <a:t>Abstract:</a:t>
            </a:r>
            <a:r>
              <a:rPr lang="en-US" altLang="ja-JP" sz="1400" dirty="0">
                <a:solidFill>
                  <a:srgbClr val="000000"/>
                </a:solidFill>
                <a:latin typeface="Times New Roman" pitchFamily="18" charset="0"/>
                <a:ea typeface="ＭＳ Ｐゴシック" charset="-128"/>
                <a:cs typeface="Times New Roman" pitchFamily="18" charset="0"/>
              </a:rPr>
              <a:t>	A</a:t>
            </a:r>
            <a:r>
              <a:rPr lang="en-US" altLang="ja-JP" sz="1400" dirty="0" smtClean="0">
                <a:solidFill>
                  <a:srgbClr val="000000"/>
                </a:solidFill>
                <a:latin typeface="Times New Roman" pitchFamily="18" charset="0"/>
                <a:ea typeface="ＭＳ Ｐゴシック" charset="-128"/>
                <a:cs typeface="Times New Roman" pitchFamily="18" charset="0"/>
              </a:rPr>
              <a:t> proposed resolution to CID#1064. This presents a MLME function related to the MCS information.</a:t>
            </a:r>
          </a:p>
          <a:p>
            <a:pPr>
              <a:spcBef>
                <a:spcPts val="600"/>
              </a:spcBef>
              <a:spcAft>
                <a:spcPts val="600"/>
              </a:spcAft>
            </a:pPr>
            <a:r>
              <a:rPr lang="en-US" altLang="ja-JP" sz="1400" b="1" dirty="0" smtClean="0">
                <a:solidFill>
                  <a:srgbClr val="000000"/>
                </a:solidFill>
                <a:latin typeface="Times New Roman" pitchFamily="18" charset="0"/>
                <a:ea typeface="ＭＳ Ｐゴシック" charset="-128"/>
                <a:cs typeface="Times New Roman" pitchFamily="18" charset="0"/>
              </a:rPr>
              <a:t>Purpose</a:t>
            </a:r>
            <a:r>
              <a:rPr lang="en-US" altLang="ja-JP" sz="1400" b="1" dirty="0">
                <a:solidFill>
                  <a:srgbClr val="000000"/>
                </a:solidFill>
                <a:latin typeface="Times New Roman" pitchFamily="18" charset="0"/>
                <a:ea typeface="ＭＳ Ｐゴシック" charset="-128"/>
                <a:cs typeface="Times New Roman" pitchFamily="18" charset="0"/>
              </a:rPr>
              <a:t>:</a:t>
            </a:r>
            <a:r>
              <a:rPr lang="en-US" altLang="ja-JP" sz="1400" dirty="0">
                <a:solidFill>
                  <a:srgbClr val="000000"/>
                </a:solidFill>
                <a:latin typeface="Times New Roman" pitchFamily="18" charset="0"/>
                <a:ea typeface="ＭＳ Ｐゴシック" charset="-128"/>
                <a:cs typeface="Times New Roman" pitchFamily="18" charset="0"/>
              </a:rPr>
              <a:t> 	</a:t>
            </a:r>
            <a:r>
              <a:rPr lang="en-US" altLang="ja-JP" sz="1400" dirty="0" smtClean="0">
                <a:solidFill>
                  <a:srgbClr val="000000"/>
                </a:solidFill>
                <a:latin typeface="Times New Roman" pitchFamily="18" charset="0"/>
                <a:ea typeface="ＭＳ Ｐゴシック" charset="-128"/>
                <a:cs typeface="Times New Roman" pitchFamily="18" charset="0"/>
              </a:rPr>
              <a:t>For a comment resolution to CID#1064,  </a:t>
            </a:r>
          </a:p>
          <a:p>
            <a:r>
              <a:rPr lang="en-US" altLang="ja-JP" sz="1400" b="1" dirty="0" smtClean="0">
                <a:solidFill>
                  <a:srgbClr val="000000"/>
                </a:solidFill>
                <a:latin typeface="Times New Roman" pitchFamily="18" charset="0"/>
                <a:ea typeface="ＭＳ Ｐゴシック" charset="-128"/>
                <a:cs typeface="Times New Roman" pitchFamily="18" charset="0"/>
              </a:rPr>
              <a:t>Notice:</a:t>
            </a:r>
            <a:r>
              <a:rPr lang="en-US" altLang="ja-JP" sz="1400" dirty="0" smtClean="0">
                <a:solidFill>
                  <a:srgbClr val="000000"/>
                </a:solidFill>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400" b="1" dirty="0" smtClean="0">
                <a:solidFill>
                  <a:srgbClr val="000000"/>
                </a:solidFill>
                <a:latin typeface="Times New Roman" pitchFamily="18" charset="0"/>
                <a:ea typeface="ＭＳ Ｐゴシック" charset="-128"/>
                <a:cs typeface="Times New Roman" pitchFamily="18" charset="0"/>
              </a:rPr>
              <a:t>Release</a:t>
            </a:r>
            <a:r>
              <a:rPr lang="en-US" altLang="ja-JP" sz="1400" b="1" dirty="0">
                <a:solidFill>
                  <a:srgbClr val="000000"/>
                </a:solidFill>
                <a:latin typeface="Times New Roman" pitchFamily="18" charset="0"/>
                <a:ea typeface="ＭＳ Ｐゴシック" charset="-128"/>
                <a:cs typeface="Times New Roman" pitchFamily="18" charset="0"/>
              </a:rPr>
              <a:t>:</a:t>
            </a:r>
            <a:r>
              <a:rPr lang="en-US" altLang="ja-JP" sz="1400" dirty="0">
                <a:solidFill>
                  <a:srgbClr val="000000"/>
                </a:solidFill>
                <a:latin typeface="Times New Roman" pitchFamily="18" charset="0"/>
                <a:ea typeface="ＭＳ Ｐゴシック" charset="-128"/>
                <a:cs typeface="Times New Roman" pitchFamily="18" charset="0"/>
              </a:rPr>
              <a:t>	The contributors acknowledge and accept that this contribution becomes the property of IEEE and may be made publicly available by P802.15.</a:t>
            </a:r>
          </a:p>
        </p:txBody>
      </p:sp>
    </p:spTree>
    <p:extLst>
      <p:ext uri="{BB962C8B-B14F-4D97-AF65-F5344CB8AC3E}">
        <p14:creationId xmlns:p14="http://schemas.microsoft.com/office/powerpoint/2010/main" val="11926387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Comment to be resolved</a:t>
            </a:r>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3964103742"/>
              </p:ext>
            </p:extLst>
          </p:nvPr>
        </p:nvGraphicFramePr>
        <p:xfrm>
          <a:off x="395536" y="2492896"/>
          <a:ext cx="8424937" cy="1670975"/>
        </p:xfrm>
        <a:graphic>
          <a:graphicData uri="http://schemas.openxmlformats.org/drawingml/2006/table">
            <a:tbl>
              <a:tblPr>
                <a:tableStyleId>{5C22544A-7EE6-4342-B048-85BDC9FD1C3A}</a:tableStyleId>
              </a:tblPr>
              <a:tblGrid>
                <a:gridCol w="388096"/>
                <a:gridCol w="403992"/>
                <a:gridCol w="504056"/>
                <a:gridCol w="504056"/>
                <a:gridCol w="1944216"/>
                <a:gridCol w="2088232"/>
                <a:gridCol w="504056"/>
                <a:gridCol w="648072"/>
                <a:gridCol w="1440161"/>
              </a:tblGrid>
              <a:tr h="720080">
                <a:tc>
                  <a:txBody>
                    <a:bodyPr/>
                    <a:lstStyle/>
                    <a:p>
                      <a:pPr algn="l" fontAlgn="b"/>
                      <a:r>
                        <a:rPr lang="en-US" sz="1200" b="1" i="0" u="none" strike="noStrike" dirty="0">
                          <a:effectLst/>
                          <a:latin typeface="Arial" panose="020B0604020202020204" pitchFamily="34" charset="0"/>
                          <a:cs typeface="Arial" panose="020B0604020202020204" pitchFamily="34" charset="0"/>
                        </a:rPr>
                        <a:t>CID</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dirty="0">
                          <a:effectLst/>
                          <a:latin typeface="Arial" panose="020B0604020202020204" pitchFamily="34" charset="0"/>
                          <a:cs typeface="Arial" panose="020B0604020202020204" pitchFamily="34" charset="0"/>
                        </a:rPr>
                        <a:t>Page</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a:effectLst/>
                          <a:latin typeface="Arial" panose="020B0604020202020204" pitchFamily="34" charset="0"/>
                          <a:cs typeface="Arial" panose="020B0604020202020204" pitchFamily="34" charset="0"/>
                        </a:rPr>
                        <a:t>Sub-clause</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a:effectLst/>
                          <a:latin typeface="Arial" panose="020B0604020202020204" pitchFamily="34" charset="0"/>
                          <a:cs typeface="Arial" panose="020B0604020202020204" pitchFamily="34" charset="0"/>
                        </a:rPr>
                        <a:t>Line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a:effectLst/>
                          <a:latin typeface="Arial" panose="020B0604020202020204" pitchFamily="34" charset="0"/>
                          <a:cs typeface="Arial" panose="020B0604020202020204" pitchFamily="34" charset="0"/>
                        </a:rPr>
                        <a:t>Comment</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a:effectLst/>
                          <a:latin typeface="Arial" panose="020B0604020202020204" pitchFamily="34" charset="0"/>
                          <a:cs typeface="Arial" panose="020B0604020202020204" pitchFamily="34" charset="0"/>
                        </a:rPr>
                        <a:t>Proposed Change</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a:effectLst/>
                          <a:latin typeface="Arial" panose="020B0604020202020204" pitchFamily="34" charset="0"/>
                          <a:cs typeface="Arial" panose="020B0604020202020204" pitchFamily="34" charset="0"/>
                        </a:rPr>
                        <a:t>E/T</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dirty="0">
                          <a:effectLst/>
                          <a:latin typeface="Arial" panose="020B0604020202020204" pitchFamily="34" charset="0"/>
                          <a:cs typeface="Arial" panose="020B0604020202020204" pitchFamily="34" charset="0"/>
                        </a:rPr>
                        <a:t>Must Be Satisfied?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dirty="0" smtClean="0">
                          <a:effectLst/>
                          <a:latin typeface="Arial" panose="020B0604020202020204" pitchFamily="34" charset="0"/>
                          <a:cs typeface="Arial" panose="020B0604020202020204" pitchFamily="34" charset="0"/>
                        </a:rPr>
                        <a:t>Resolution Stats</a:t>
                      </a:r>
                      <a:endParaRPr lang="en-US" sz="1200" b="1" i="0" u="none" strike="noStrike" dirty="0">
                        <a:effectLst/>
                        <a:latin typeface="Arial" panose="020B0604020202020204" pitchFamily="34" charset="0"/>
                        <a:cs typeface="Arial" panose="020B060402020202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950895">
                <a:tc>
                  <a:txBody>
                    <a:bodyPr/>
                    <a:lstStyle/>
                    <a:p>
                      <a:pPr algn="l" fontAlgn="b"/>
                      <a:r>
                        <a:rPr lang="en-US" altLang="ja-JP" sz="1200" b="0" i="0" u="none" strike="noStrike" dirty="0" smtClean="0">
                          <a:effectLst/>
                          <a:latin typeface="Arial" panose="020B0604020202020204" pitchFamily="34" charset="0"/>
                          <a:cs typeface="Arial" panose="020B0604020202020204" pitchFamily="34" charset="0"/>
                        </a:rPr>
                        <a:t>1064</a:t>
                      </a:r>
                      <a:endParaRPr lang="en-US" altLang="ja-JP" sz="1200" b="0" i="0" u="none" strike="noStrike" dirty="0">
                        <a:effectLst/>
                        <a:latin typeface="Arial" panose="020B0604020202020204" pitchFamily="34" charset="0"/>
                        <a:cs typeface="Arial" panose="020B060402020202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altLang="ja-JP" sz="1200" b="0" i="0" u="none" strike="noStrike" dirty="0">
                        <a:effectLst/>
                        <a:latin typeface="Arial" panose="020B0604020202020204" pitchFamily="34" charset="0"/>
                        <a:cs typeface="Arial" panose="020B060402020202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b="0" i="0" u="none" strike="noStrike" dirty="0">
                          <a:effectLst/>
                          <a:latin typeface="Arial"/>
                        </a:rPr>
                        <a:t>n/a</a:t>
                      </a: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b="0" i="0" u="none" strike="noStrike" dirty="0">
                          <a:effectLst/>
                          <a:latin typeface="Arial"/>
                        </a:rPr>
                        <a:t>n/a</a:t>
                      </a: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200" b="0" i="0" u="none" strike="noStrike">
                          <a:effectLst/>
                          <a:latin typeface="Arial"/>
                        </a:rPr>
                        <a:t>Define method to send MCS info to the upper layer or set MCS from the upper layer.</a:t>
                      </a: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200" b="0" i="0" u="none" strike="noStrike" dirty="0">
                          <a:effectLst/>
                          <a:latin typeface="Arial"/>
                        </a:rPr>
                        <a:t>As commented.</a:t>
                      </a: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200" b="0" i="0" u="none" strike="noStrike" dirty="0">
                          <a:effectLst/>
                          <a:latin typeface="Arial"/>
                        </a:rPr>
                        <a:t>T</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200" b="0" i="0" u="none" strike="noStrike" dirty="0">
                          <a:effectLst/>
                          <a:latin typeface="Arial"/>
                        </a:rPr>
                        <a:t>Yes</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200" b="0" i="0" u="none" strike="noStrike" dirty="0">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4092095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F</a:t>
            </a:r>
            <a:r>
              <a:rPr kumimoji="1" lang="en-US" altLang="ja-JP" dirty="0" smtClean="0"/>
              <a:t>unction to confirm the MCS</a:t>
            </a:r>
            <a:endParaRPr kumimoji="1" lang="ja-JP" altLang="en-US" dirty="0"/>
          </a:p>
        </p:txBody>
      </p:sp>
      <p:sp>
        <p:nvSpPr>
          <p:cNvPr id="4" name="テキスト ボックス 3"/>
          <p:cNvSpPr txBox="1"/>
          <p:nvPr/>
        </p:nvSpPr>
        <p:spPr>
          <a:xfrm>
            <a:off x="4788024" y="1979604"/>
            <a:ext cx="3384376" cy="646331"/>
          </a:xfrm>
          <a:prstGeom prst="rect">
            <a:avLst/>
          </a:prstGeom>
          <a:noFill/>
        </p:spPr>
        <p:txBody>
          <a:bodyPr wrap="square" rtlCol="0">
            <a:spAutoFit/>
          </a:bodyPr>
          <a:lstStyle/>
          <a:p>
            <a:r>
              <a:rPr kumimoji="1" lang="en-US" altLang="ja-JP" dirty="0" smtClean="0"/>
              <a:t>(2) Limi</a:t>
            </a:r>
            <a:r>
              <a:rPr lang="en-US" altLang="ja-JP" dirty="0" smtClean="0"/>
              <a:t>t the communication area by controlling RF power</a:t>
            </a:r>
            <a:endParaRPr kumimoji="1" lang="ja-JP" altLang="en-US" dirty="0"/>
          </a:p>
        </p:txBody>
      </p:sp>
      <p:sp>
        <p:nvSpPr>
          <p:cNvPr id="5" name="テキスト ボックス 4"/>
          <p:cNvSpPr txBox="1"/>
          <p:nvPr/>
        </p:nvSpPr>
        <p:spPr>
          <a:xfrm>
            <a:off x="467544" y="1976739"/>
            <a:ext cx="3467616" cy="646331"/>
          </a:xfrm>
          <a:prstGeom prst="rect">
            <a:avLst/>
          </a:prstGeom>
          <a:noFill/>
        </p:spPr>
        <p:txBody>
          <a:bodyPr wrap="none" rtlCol="0">
            <a:spAutoFit/>
          </a:bodyPr>
          <a:lstStyle/>
          <a:p>
            <a:r>
              <a:rPr kumimoji="1" lang="en-US" altLang="ja-JP" dirty="0" smtClean="0"/>
              <a:t>(1) Decide the compression rate</a:t>
            </a:r>
          </a:p>
          <a:p>
            <a:r>
              <a:rPr kumimoji="1" lang="en-US" altLang="ja-JP" dirty="0" smtClean="0"/>
              <a:t>In content downloading.</a:t>
            </a:r>
            <a:endParaRPr kumimoji="1" lang="ja-JP" altLang="en-US" dirty="0"/>
          </a:p>
        </p:txBody>
      </p:sp>
      <p:sp>
        <p:nvSpPr>
          <p:cNvPr id="6" name="正方形/長方形 5"/>
          <p:cNvSpPr/>
          <p:nvPr/>
        </p:nvSpPr>
        <p:spPr bwMode="auto">
          <a:xfrm>
            <a:off x="4932040" y="5528732"/>
            <a:ext cx="1881098" cy="426298"/>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Times New Roman" pitchFamily="18" charset="0"/>
              </a:rPr>
              <a:t>15.3e MLME</a:t>
            </a:r>
            <a:endParaRPr kumimoji="0" lang="ja-JP" altLang="en-US" b="0" i="0" u="none" strike="noStrike" cap="none" normalizeH="0" baseline="0" dirty="0" smtClean="0">
              <a:ln>
                <a:noFill/>
              </a:ln>
              <a:solidFill>
                <a:schemeClr val="tx1"/>
              </a:solidFill>
              <a:effectLst/>
              <a:latin typeface="Times New Roman" pitchFamily="18" charset="0"/>
            </a:endParaRPr>
          </a:p>
        </p:txBody>
      </p:sp>
      <p:sp>
        <p:nvSpPr>
          <p:cNvPr id="7" name="上矢印 6"/>
          <p:cNvSpPr/>
          <p:nvPr/>
        </p:nvSpPr>
        <p:spPr bwMode="auto">
          <a:xfrm>
            <a:off x="5135487" y="4766026"/>
            <a:ext cx="293648" cy="726701"/>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 name="テキスト ボックス 7"/>
          <p:cNvSpPr txBox="1"/>
          <p:nvPr/>
        </p:nvSpPr>
        <p:spPr>
          <a:xfrm>
            <a:off x="5346411" y="4658886"/>
            <a:ext cx="1313821" cy="1015663"/>
          </a:xfrm>
          <a:prstGeom prst="rect">
            <a:avLst/>
          </a:prstGeom>
          <a:noFill/>
        </p:spPr>
        <p:txBody>
          <a:bodyPr wrap="square" rtlCol="0">
            <a:spAutoFit/>
          </a:bodyPr>
          <a:lstStyle/>
          <a:p>
            <a:r>
              <a:rPr kumimoji="1" lang="en-US" altLang="ja-JP" sz="1200" dirty="0" smtClean="0"/>
              <a:t>Indication</a:t>
            </a:r>
          </a:p>
          <a:p>
            <a:pPr marL="285750" indent="-285750">
              <a:buFont typeface="Arial" panose="020B0604020202020204" pitchFamily="34" charset="0"/>
              <a:buChar char="•"/>
            </a:pPr>
            <a:r>
              <a:rPr kumimoji="1" lang="en-US" altLang="ja-JP" sz="1200" dirty="0" smtClean="0"/>
              <a:t>MCS</a:t>
            </a:r>
          </a:p>
          <a:p>
            <a:pPr marL="285750" indent="-285750">
              <a:buFont typeface="Arial" panose="020B0604020202020204" pitchFamily="34" charset="0"/>
              <a:buChar char="•"/>
            </a:pPr>
            <a:r>
              <a:rPr lang="en-US" altLang="ja-JP" sz="1200" dirty="0" smtClean="0"/>
              <a:t>Frequency channel aggregation</a:t>
            </a:r>
            <a:endParaRPr kumimoji="1" lang="ja-JP" altLang="en-US" sz="1200" dirty="0"/>
          </a:p>
        </p:txBody>
      </p:sp>
      <p:sp>
        <p:nvSpPr>
          <p:cNvPr id="9" name="正方形/長方形 8"/>
          <p:cNvSpPr/>
          <p:nvPr/>
        </p:nvSpPr>
        <p:spPr bwMode="auto">
          <a:xfrm>
            <a:off x="552129" y="3325194"/>
            <a:ext cx="3947863" cy="13336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dirty="0" smtClean="0">
                <a:latin typeface="Times New Roman" pitchFamily="18" charset="0"/>
              </a:rPr>
              <a:t>Kiosk</a:t>
            </a:r>
          </a:p>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dirty="0" smtClean="0">
                <a:latin typeface="Times New Roman" pitchFamily="18" charset="0"/>
              </a:rPr>
              <a:t>Application</a:t>
            </a:r>
            <a:endParaRPr kumimoji="0" lang="ja-JP" altLang="en-US" b="0" i="0" u="none" strike="noStrike" cap="none" normalizeH="0" baseline="0" dirty="0" smtClean="0">
              <a:ln>
                <a:noFill/>
              </a:ln>
              <a:solidFill>
                <a:schemeClr val="tx1"/>
              </a:solidFill>
              <a:effectLst/>
              <a:latin typeface="Times New Roman" pitchFamily="18" charset="0"/>
            </a:endParaRPr>
          </a:p>
        </p:txBody>
      </p:sp>
      <p:sp>
        <p:nvSpPr>
          <p:cNvPr id="10" name="テキスト ボックス 9"/>
          <p:cNvSpPr txBox="1"/>
          <p:nvPr/>
        </p:nvSpPr>
        <p:spPr>
          <a:xfrm>
            <a:off x="539553" y="2678863"/>
            <a:ext cx="4091772" cy="462105"/>
          </a:xfrm>
          <a:prstGeom prst="rect">
            <a:avLst/>
          </a:prstGeom>
          <a:noFill/>
        </p:spPr>
        <p:txBody>
          <a:bodyPr wrap="square" rtlCol="0">
            <a:spAutoFit/>
          </a:bodyPr>
          <a:lstStyle/>
          <a:p>
            <a:r>
              <a:rPr lang="en-US" altLang="ja-JP" sz="1200" dirty="0" smtClean="0"/>
              <a:t>The kiosk decides what files should be transferred by estimating required     transmission time.</a:t>
            </a:r>
          </a:p>
        </p:txBody>
      </p:sp>
      <p:sp>
        <p:nvSpPr>
          <p:cNvPr id="13" name="フローチャート : 磁気ディスク 12"/>
          <p:cNvSpPr/>
          <p:nvPr/>
        </p:nvSpPr>
        <p:spPr bwMode="auto">
          <a:xfrm>
            <a:off x="1889239" y="3835663"/>
            <a:ext cx="676200" cy="702053"/>
          </a:xfrm>
          <a:prstGeom prst="flowChartMagneticDisk">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14" name="テキスト ボックス 13"/>
          <p:cNvSpPr txBox="1"/>
          <p:nvPr/>
        </p:nvSpPr>
        <p:spPr>
          <a:xfrm>
            <a:off x="1847820" y="3359150"/>
            <a:ext cx="2466505" cy="461665"/>
          </a:xfrm>
          <a:prstGeom prst="rect">
            <a:avLst/>
          </a:prstGeom>
          <a:noFill/>
        </p:spPr>
        <p:txBody>
          <a:bodyPr wrap="square" rtlCol="0">
            <a:spAutoFit/>
          </a:bodyPr>
          <a:lstStyle/>
          <a:p>
            <a:r>
              <a:rPr kumimoji="1" lang="en-US" altLang="ja-JP" sz="1200" dirty="0" smtClean="0"/>
              <a:t>A content stored in various compression rate</a:t>
            </a:r>
          </a:p>
        </p:txBody>
      </p:sp>
      <p:sp>
        <p:nvSpPr>
          <p:cNvPr id="18" name="正方形/長方形 17"/>
          <p:cNvSpPr/>
          <p:nvPr/>
        </p:nvSpPr>
        <p:spPr bwMode="auto">
          <a:xfrm>
            <a:off x="2417325" y="5528732"/>
            <a:ext cx="1881098" cy="426298"/>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Times New Roman" pitchFamily="18" charset="0"/>
              </a:rPr>
              <a:t>15.3e MAC</a:t>
            </a:r>
            <a:endParaRPr kumimoji="0" lang="ja-JP" altLang="en-US" b="0" i="0" u="none" strike="noStrike" cap="none" normalizeH="0" baseline="0" dirty="0" smtClean="0">
              <a:ln>
                <a:noFill/>
              </a:ln>
              <a:solidFill>
                <a:schemeClr val="tx1"/>
              </a:solidFill>
              <a:effectLst/>
              <a:latin typeface="Times New Roman" pitchFamily="18" charset="0"/>
            </a:endParaRPr>
          </a:p>
        </p:txBody>
      </p:sp>
      <p:sp>
        <p:nvSpPr>
          <p:cNvPr id="21" name="上矢印 20"/>
          <p:cNvSpPr/>
          <p:nvPr/>
        </p:nvSpPr>
        <p:spPr bwMode="auto">
          <a:xfrm rot="10800000">
            <a:off x="2956111" y="4565870"/>
            <a:ext cx="293648" cy="1012365"/>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 name="正方形/長方形 21"/>
          <p:cNvSpPr/>
          <p:nvPr/>
        </p:nvSpPr>
        <p:spPr>
          <a:xfrm>
            <a:off x="2595013" y="3771190"/>
            <a:ext cx="1726755" cy="830997"/>
          </a:xfrm>
          <a:prstGeom prst="rect">
            <a:avLst/>
          </a:prstGeom>
        </p:spPr>
        <p:txBody>
          <a:bodyPr wrap="none">
            <a:spAutoFit/>
          </a:bodyPr>
          <a:lstStyle/>
          <a:p>
            <a:pPr eaLnBrk="0" fontAlgn="base" hangingPunct="0">
              <a:spcBef>
                <a:spcPct val="0"/>
              </a:spcBef>
              <a:spcAft>
                <a:spcPct val="0"/>
              </a:spcAft>
            </a:pPr>
            <a:r>
              <a:rPr kumimoji="0" lang="en-US" altLang="ja-JP" sz="1200" dirty="0">
                <a:latin typeface="Times New Roman" pitchFamily="18" charset="0"/>
              </a:rPr>
              <a:t>[</a:t>
            </a:r>
            <a:r>
              <a:rPr kumimoji="0" lang="en-US" altLang="ja-JP" sz="1200" dirty="0" smtClean="0">
                <a:latin typeface="Times New Roman" pitchFamily="18" charset="0"/>
              </a:rPr>
              <a:t>Example]</a:t>
            </a:r>
          </a:p>
          <a:p>
            <a:pPr eaLnBrk="0" fontAlgn="base" hangingPunct="0">
              <a:spcBef>
                <a:spcPct val="0"/>
              </a:spcBef>
              <a:spcAft>
                <a:spcPct val="0"/>
              </a:spcAft>
            </a:pPr>
            <a:r>
              <a:rPr kumimoji="0" lang="en-US" altLang="ja-JP" sz="1200" dirty="0" smtClean="0">
                <a:latin typeface="Times New Roman" pitchFamily="18" charset="0"/>
              </a:rPr>
              <a:t>High quality: 500 MB    </a:t>
            </a:r>
          </a:p>
          <a:p>
            <a:pPr eaLnBrk="0" fontAlgn="base" hangingPunct="0">
              <a:spcBef>
                <a:spcPct val="0"/>
              </a:spcBef>
              <a:spcAft>
                <a:spcPct val="0"/>
              </a:spcAft>
            </a:pPr>
            <a:r>
              <a:rPr kumimoji="0" lang="en-US" altLang="ja-JP" sz="1200" dirty="0" smtClean="0">
                <a:latin typeface="Times New Roman" pitchFamily="18" charset="0"/>
              </a:rPr>
              <a:t>Medium quality:100 MB</a:t>
            </a:r>
            <a:endParaRPr kumimoji="0" lang="ja-JP" altLang="en-US" sz="1200" dirty="0" smtClean="0">
              <a:latin typeface="Times New Roman" pitchFamily="18" charset="0"/>
            </a:endParaRPr>
          </a:p>
          <a:p>
            <a:pPr eaLnBrk="0" fontAlgn="base" hangingPunct="0">
              <a:spcBef>
                <a:spcPct val="0"/>
              </a:spcBef>
              <a:spcAft>
                <a:spcPct val="0"/>
              </a:spcAft>
            </a:pPr>
            <a:r>
              <a:rPr kumimoji="0" lang="en-US" altLang="ja-JP" sz="1200" dirty="0" smtClean="0">
                <a:latin typeface="Times New Roman" pitchFamily="18" charset="0"/>
              </a:rPr>
              <a:t>Low quality: 20</a:t>
            </a:r>
            <a:r>
              <a:rPr kumimoji="0" lang="ja-JP" altLang="en-US" sz="1200" dirty="0" smtClean="0">
                <a:latin typeface="Times New Roman" pitchFamily="18" charset="0"/>
              </a:rPr>
              <a:t> </a:t>
            </a:r>
            <a:r>
              <a:rPr kumimoji="0" lang="en-US" altLang="ja-JP" sz="1200" dirty="0" smtClean="0">
                <a:latin typeface="Times New Roman" pitchFamily="18" charset="0"/>
              </a:rPr>
              <a:t>MB </a:t>
            </a:r>
          </a:p>
        </p:txBody>
      </p:sp>
      <p:sp>
        <p:nvSpPr>
          <p:cNvPr id="25" name="正方形/長方形 24"/>
          <p:cNvSpPr/>
          <p:nvPr/>
        </p:nvSpPr>
        <p:spPr bwMode="auto">
          <a:xfrm>
            <a:off x="539553" y="5528732"/>
            <a:ext cx="1881098" cy="426298"/>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Times New Roman" pitchFamily="18" charset="0"/>
              </a:rPr>
              <a:t>15.3e MLME</a:t>
            </a:r>
            <a:endParaRPr kumimoji="0" lang="ja-JP" altLang="en-US" b="0" i="0" u="none" strike="noStrike" cap="none" normalizeH="0" baseline="0" dirty="0" smtClean="0">
              <a:ln>
                <a:noFill/>
              </a:ln>
              <a:solidFill>
                <a:schemeClr val="tx1"/>
              </a:solidFill>
              <a:effectLst/>
              <a:latin typeface="Times New Roman" pitchFamily="18" charset="0"/>
            </a:endParaRPr>
          </a:p>
        </p:txBody>
      </p:sp>
      <p:sp>
        <p:nvSpPr>
          <p:cNvPr id="26" name="上矢印 25"/>
          <p:cNvSpPr/>
          <p:nvPr/>
        </p:nvSpPr>
        <p:spPr bwMode="auto">
          <a:xfrm>
            <a:off x="743000" y="4766026"/>
            <a:ext cx="293648" cy="726701"/>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7" name="正方形/長方形 26"/>
          <p:cNvSpPr/>
          <p:nvPr/>
        </p:nvSpPr>
        <p:spPr bwMode="auto">
          <a:xfrm>
            <a:off x="4788024" y="3308713"/>
            <a:ext cx="3947863" cy="13336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dirty="0" smtClean="0">
                <a:latin typeface="Times New Roman" pitchFamily="18" charset="0"/>
              </a:rPr>
              <a:t>Kiosk</a:t>
            </a:r>
          </a:p>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dirty="0" smtClean="0">
                <a:latin typeface="Times New Roman" pitchFamily="18" charset="0"/>
              </a:rPr>
              <a:t>Application</a:t>
            </a:r>
            <a:endParaRPr kumimoji="0" lang="ja-JP" altLang="en-US" b="0" i="0" u="none" strike="noStrike" cap="none" normalizeH="0" baseline="0" dirty="0" smtClean="0">
              <a:ln>
                <a:noFill/>
              </a:ln>
              <a:solidFill>
                <a:schemeClr val="tx1"/>
              </a:solidFill>
              <a:effectLst/>
              <a:latin typeface="Times New Roman" pitchFamily="18" charset="0"/>
            </a:endParaRPr>
          </a:p>
        </p:txBody>
      </p:sp>
      <p:sp>
        <p:nvSpPr>
          <p:cNvPr id="28" name="テキスト ボックス 27"/>
          <p:cNvSpPr txBox="1"/>
          <p:nvPr/>
        </p:nvSpPr>
        <p:spPr>
          <a:xfrm>
            <a:off x="971600" y="4658886"/>
            <a:ext cx="1313821" cy="1015663"/>
          </a:xfrm>
          <a:prstGeom prst="rect">
            <a:avLst/>
          </a:prstGeom>
          <a:noFill/>
        </p:spPr>
        <p:txBody>
          <a:bodyPr wrap="square" rtlCol="0">
            <a:spAutoFit/>
          </a:bodyPr>
          <a:lstStyle/>
          <a:p>
            <a:r>
              <a:rPr kumimoji="1" lang="en-US" altLang="ja-JP" sz="1200" dirty="0" smtClean="0"/>
              <a:t>Indication</a:t>
            </a:r>
          </a:p>
          <a:p>
            <a:pPr marL="285750" indent="-285750">
              <a:buFont typeface="Arial" panose="020B0604020202020204" pitchFamily="34" charset="0"/>
              <a:buChar char="•"/>
            </a:pPr>
            <a:r>
              <a:rPr kumimoji="1" lang="en-US" altLang="ja-JP" sz="1200" dirty="0" smtClean="0"/>
              <a:t>MCS</a:t>
            </a:r>
          </a:p>
          <a:p>
            <a:pPr marL="285750" indent="-285750">
              <a:buFont typeface="Arial" panose="020B0604020202020204" pitchFamily="34" charset="0"/>
              <a:buChar char="•"/>
            </a:pPr>
            <a:r>
              <a:rPr lang="en-US" altLang="ja-JP" sz="1200" dirty="0" smtClean="0"/>
              <a:t>Frequency channel aggregation</a:t>
            </a:r>
            <a:endParaRPr kumimoji="1" lang="ja-JP" altLang="en-US" sz="1200" dirty="0"/>
          </a:p>
        </p:txBody>
      </p:sp>
      <p:sp>
        <p:nvSpPr>
          <p:cNvPr id="29" name="正方形/長方形 28"/>
          <p:cNvSpPr/>
          <p:nvPr/>
        </p:nvSpPr>
        <p:spPr bwMode="auto">
          <a:xfrm>
            <a:off x="6826364" y="5955030"/>
            <a:ext cx="1881098" cy="426298"/>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dirty="0" smtClean="0">
                <a:latin typeface="Times New Roman" pitchFamily="18" charset="0"/>
              </a:rPr>
              <a:t>RF</a:t>
            </a:r>
            <a:r>
              <a:rPr kumimoji="0" lang="ja-JP" altLang="en-US" dirty="0">
                <a:latin typeface="Times New Roman" pitchFamily="18" charset="0"/>
              </a:rPr>
              <a:t> </a:t>
            </a:r>
            <a:r>
              <a:rPr kumimoji="0" lang="en-US" altLang="ja-JP" dirty="0" smtClean="0">
                <a:latin typeface="Times New Roman" pitchFamily="18" charset="0"/>
              </a:rPr>
              <a:t>module</a:t>
            </a:r>
            <a:endParaRPr kumimoji="0" lang="ja-JP" altLang="en-US" b="0" i="0" u="none" strike="noStrike" cap="none" normalizeH="0" baseline="0" dirty="0" smtClean="0">
              <a:ln>
                <a:noFill/>
              </a:ln>
              <a:solidFill>
                <a:schemeClr val="tx1"/>
              </a:solidFill>
              <a:effectLst/>
              <a:latin typeface="Times New Roman" pitchFamily="18" charset="0"/>
            </a:endParaRPr>
          </a:p>
        </p:txBody>
      </p:sp>
      <p:sp>
        <p:nvSpPr>
          <p:cNvPr id="30" name="上矢印 29"/>
          <p:cNvSpPr/>
          <p:nvPr/>
        </p:nvSpPr>
        <p:spPr bwMode="auto">
          <a:xfrm rot="10800000">
            <a:off x="6948264" y="4566712"/>
            <a:ext cx="293648" cy="1388317"/>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2" name="テキスト ボックス 31"/>
          <p:cNvSpPr txBox="1"/>
          <p:nvPr/>
        </p:nvSpPr>
        <p:spPr>
          <a:xfrm>
            <a:off x="7241912" y="4749422"/>
            <a:ext cx="1725385" cy="461665"/>
          </a:xfrm>
          <a:prstGeom prst="rect">
            <a:avLst/>
          </a:prstGeom>
          <a:noFill/>
        </p:spPr>
        <p:txBody>
          <a:bodyPr wrap="square" rtlCol="0">
            <a:spAutoFit/>
          </a:bodyPr>
          <a:lstStyle/>
          <a:p>
            <a:r>
              <a:rPr kumimoji="1" lang="en-US" altLang="ja-JP" sz="1200" dirty="0" smtClean="0"/>
              <a:t>Set RF power to limit transmission area size</a:t>
            </a:r>
            <a:endParaRPr kumimoji="1" lang="ja-JP" altLang="en-US" sz="1200" dirty="0"/>
          </a:p>
        </p:txBody>
      </p:sp>
    </p:spTree>
    <p:extLst>
      <p:ext uri="{BB962C8B-B14F-4D97-AF65-F5344CB8AC3E}">
        <p14:creationId xmlns:p14="http://schemas.microsoft.com/office/powerpoint/2010/main" val="515620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71098" y="2204864"/>
            <a:ext cx="7846640" cy="943744"/>
          </a:xfrm>
        </p:spPr>
        <p:txBody>
          <a:bodyPr/>
          <a:lstStyle/>
          <a:p>
            <a:r>
              <a:rPr kumimoji="1" lang="en-US" altLang="ja-JP" sz="1600" dirty="0" smtClean="0"/>
              <a:t>We propose to add a new MLME primitive that indicates the current MCS identifier used in the frame to the upper layer.</a:t>
            </a:r>
          </a:p>
        </p:txBody>
      </p:sp>
      <p:sp>
        <p:nvSpPr>
          <p:cNvPr id="2" name="タイトル 1"/>
          <p:cNvSpPr>
            <a:spLocks noGrp="1"/>
          </p:cNvSpPr>
          <p:nvPr>
            <p:ph type="title"/>
          </p:nvPr>
        </p:nvSpPr>
        <p:spPr/>
        <p:txBody>
          <a:bodyPr/>
          <a:lstStyle/>
          <a:p>
            <a:r>
              <a:rPr kumimoji="1" lang="en-US" altLang="ja-JP" dirty="0" smtClean="0"/>
              <a:t>A new MLME primitive</a:t>
            </a:r>
            <a:endParaRPr kumimoji="1" lang="ja-JP" alt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9433" y="3628623"/>
            <a:ext cx="3617735" cy="26104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テキスト ボックス 5"/>
          <p:cNvSpPr txBox="1"/>
          <p:nvPr/>
        </p:nvSpPr>
        <p:spPr>
          <a:xfrm>
            <a:off x="3600342" y="4307950"/>
            <a:ext cx="1788153" cy="1015663"/>
          </a:xfrm>
          <a:prstGeom prst="rect">
            <a:avLst/>
          </a:prstGeom>
          <a:noFill/>
        </p:spPr>
        <p:txBody>
          <a:bodyPr wrap="square" rtlCol="0">
            <a:spAutoFit/>
          </a:bodyPr>
          <a:lstStyle/>
          <a:p>
            <a:r>
              <a:rPr lang="en-US" altLang="ja-JP" sz="1200" dirty="0" smtClean="0">
                <a:solidFill>
                  <a:srgbClr val="00B050"/>
                </a:solidFill>
              </a:rPr>
              <a:t>MLME-</a:t>
            </a:r>
            <a:r>
              <a:rPr lang="en-US" altLang="ja-JP" sz="1200" dirty="0" err="1" smtClean="0">
                <a:solidFill>
                  <a:srgbClr val="00B050"/>
                </a:solidFill>
              </a:rPr>
              <a:t>MCS.confirm</a:t>
            </a:r>
            <a:endParaRPr kumimoji="1" lang="en-US" altLang="ja-JP" sz="1200" dirty="0" smtClean="0">
              <a:solidFill>
                <a:srgbClr val="00B050"/>
              </a:solidFill>
              <a:latin typeface="Times New Roman" panose="02020603050405020304" pitchFamily="18" charset="0"/>
              <a:cs typeface="Times New Roman" panose="02020603050405020304" pitchFamily="18" charset="0"/>
            </a:endParaRPr>
          </a:p>
          <a:p>
            <a:r>
              <a:rPr kumimoji="1" lang="en-US" altLang="ja-JP" sz="1200" dirty="0" smtClean="0">
                <a:solidFill>
                  <a:srgbClr val="00B050"/>
                </a:solidFill>
                <a:latin typeface="Times New Roman" panose="02020603050405020304" pitchFamily="18" charset="0"/>
                <a:cs typeface="Times New Roman" panose="02020603050405020304" pitchFamily="18" charset="0"/>
              </a:rPr>
              <a:t>Information of the MCS identifier </a:t>
            </a:r>
            <a:r>
              <a:rPr kumimoji="1" lang="en-US" altLang="ja-JP" sz="1200" i="1" dirty="0" smtClean="0">
                <a:solidFill>
                  <a:srgbClr val="00B050"/>
                </a:solidFill>
                <a:latin typeface="Times New Roman" panose="02020603050405020304" pitchFamily="18" charset="0"/>
                <a:cs typeface="Times New Roman" panose="02020603050405020304" pitchFamily="18" charset="0"/>
              </a:rPr>
              <a:t>A</a:t>
            </a:r>
            <a:endParaRPr kumimoji="1" lang="en-US" altLang="ja-JP" sz="1200" dirty="0" smtClean="0">
              <a:solidFill>
                <a:srgbClr val="00B050"/>
              </a:solidFill>
              <a:latin typeface="Times New Roman" panose="02020603050405020304" pitchFamily="18" charset="0"/>
              <a:cs typeface="Times New Roman" panose="02020603050405020304" pitchFamily="18" charset="0"/>
            </a:endParaRPr>
          </a:p>
          <a:p>
            <a:r>
              <a:rPr lang="en-US" altLang="ja-JP" sz="1200" dirty="0" smtClean="0">
                <a:solidFill>
                  <a:srgbClr val="00B050"/>
                </a:solidFill>
                <a:latin typeface="Times New Roman" panose="02020603050405020304" pitchFamily="18" charset="0"/>
                <a:cs typeface="Times New Roman" panose="02020603050405020304" pitchFamily="18" charset="0"/>
              </a:rPr>
              <a:t>Used frequency channel </a:t>
            </a:r>
            <a:r>
              <a:rPr lang="en-US" altLang="ja-JP" sz="1200" i="1" dirty="0" smtClean="0">
                <a:solidFill>
                  <a:srgbClr val="00B050"/>
                </a:solidFill>
                <a:latin typeface="Times New Roman" panose="02020603050405020304" pitchFamily="18" charset="0"/>
                <a:cs typeface="Times New Roman" panose="02020603050405020304" pitchFamily="18" charset="0"/>
              </a:rPr>
              <a:t>P</a:t>
            </a:r>
            <a:r>
              <a:rPr lang="en-US" altLang="ja-JP" sz="1200" dirty="0" smtClean="0">
                <a:solidFill>
                  <a:srgbClr val="00B050"/>
                </a:solidFill>
                <a:latin typeface="Times New Roman" panose="02020603050405020304" pitchFamily="18" charset="0"/>
                <a:cs typeface="Times New Roman" panose="02020603050405020304" pitchFamily="18" charset="0"/>
              </a:rPr>
              <a:t> and </a:t>
            </a:r>
            <a:r>
              <a:rPr lang="en-US" altLang="ja-JP" sz="1200" i="1" dirty="0" smtClean="0">
                <a:solidFill>
                  <a:srgbClr val="00B050"/>
                </a:solidFill>
                <a:latin typeface="Times New Roman" panose="02020603050405020304" pitchFamily="18" charset="0"/>
                <a:cs typeface="Times New Roman" panose="02020603050405020304" pitchFamily="18" charset="0"/>
              </a:rPr>
              <a:t>Q</a:t>
            </a:r>
            <a:endParaRPr kumimoji="1" lang="ja-JP" altLang="en-US" sz="1200" dirty="0">
              <a:solidFill>
                <a:srgbClr val="00B050"/>
              </a:solidFill>
              <a:latin typeface="Times New Roman" panose="02020603050405020304" pitchFamily="18" charset="0"/>
              <a:cs typeface="Times New Roman" panose="02020603050405020304" pitchFamily="18" charset="0"/>
            </a:endParaRPr>
          </a:p>
        </p:txBody>
      </p:sp>
      <p:sp>
        <p:nvSpPr>
          <p:cNvPr id="7" name="上矢印 6"/>
          <p:cNvSpPr/>
          <p:nvPr/>
        </p:nvSpPr>
        <p:spPr bwMode="auto">
          <a:xfrm>
            <a:off x="3271976" y="4236842"/>
            <a:ext cx="144016" cy="360040"/>
          </a:xfrm>
          <a:prstGeom prst="upArrow">
            <a:avLst/>
          </a:prstGeom>
          <a:solidFill>
            <a:srgbClr val="00B050"/>
          </a:solidFill>
          <a:ln w="12700" cap="flat" cmpd="sng" algn="ctr">
            <a:solidFill>
              <a:srgbClr val="00B05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pic>
        <p:nvPicPr>
          <p:cNvPr id="9"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44208" y="4226867"/>
            <a:ext cx="2352976" cy="16978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テキスト ボックス 7"/>
          <p:cNvSpPr txBox="1"/>
          <p:nvPr/>
        </p:nvSpPr>
        <p:spPr>
          <a:xfrm>
            <a:off x="5940152" y="3821344"/>
            <a:ext cx="2857032" cy="338554"/>
          </a:xfrm>
          <a:prstGeom prst="rect">
            <a:avLst/>
          </a:prstGeom>
          <a:noFill/>
        </p:spPr>
        <p:txBody>
          <a:bodyPr wrap="square" rtlCol="0">
            <a:spAutoFit/>
          </a:bodyPr>
          <a:lstStyle/>
          <a:p>
            <a:r>
              <a:rPr kumimoji="1" lang="en-US" altLang="ja-JP" sz="1600" b="1" dirty="0" smtClean="0"/>
              <a:t>HRCP-DEV #2 </a:t>
            </a:r>
            <a:r>
              <a:rPr lang="en-US" altLang="ja-JP" sz="1600" b="1" dirty="0" smtClean="0"/>
              <a:t>(non-PPC)</a:t>
            </a:r>
            <a:endParaRPr kumimoji="1" lang="ja-JP" altLang="en-US" sz="1600" b="1" dirty="0"/>
          </a:p>
        </p:txBody>
      </p:sp>
      <p:sp>
        <p:nvSpPr>
          <p:cNvPr id="11" name="テキスト ボックス 10"/>
          <p:cNvSpPr txBox="1"/>
          <p:nvPr/>
        </p:nvSpPr>
        <p:spPr>
          <a:xfrm>
            <a:off x="424633" y="3212976"/>
            <a:ext cx="2692815" cy="338554"/>
          </a:xfrm>
          <a:prstGeom prst="rect">
            <a:avLst/>
          </a:prstGeom>
          <a:noFill/>
        </p:spPr>
        <p:txBody>
          <a:bodyPr wrap="square" rtlCol="0">
            <a:spAutoFit/>
          </a:bodyPr>
          <a:lstStyle/>
          <a:p>
            <a:r>
              <a:rPr kumimoji="1" lang="en-US" altLang="ja-JP" sz="1600" b="1" dirty="0" smtClean="0"/>
              <a:t>HRCP-DEV #1 </a:t>
            </a:r>
            <a:r>
              <a:rPr lang="en-US" altLang="ja-JP" sz="1600" b="1" dirty="0" smtClean="0"/>
              <a:t>(PPC)</a:t>
            </a:r>
            <a:endParaRPr kumimoji="1" lang="ja-JP" altLang="en-US" sz="1600" b="1" dirty="0"/>
          </a:p>
        </p:txBody>
      </p:sp>
      <p:sp>
        <p:nvSpPr>
          <p:cNvPr id="10" name="右矢印 9"/>
          <p:cNvSpPr/>
          <p:nvPr/>
        </p:nvSpPr>
        <p:spPr bwMode="auto">
          <a:xfrm>
            <a:off x="3682226" y="5294672"/>
            <a:ext cx="3030169" cy="720080"/>
          </a:xfrm>
          <a:prstGeom prst="rightArrow">
            <a:avLst>
              <a:gd name="adj1" fmla="val 70817"/>
              <a:gd name="adj2" fmla="val 50000"/>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8" charset="0"/>
                <a:cs typeface="Times New Roman" panose="02020603050405020304" pitchFamily="18" charset="0"/>
              </a:rPr>
              <a:t>PHY</a:t>
            </a:r>
            <a:r>
              <a:rPr kumimoji="0" lang="en-US" altLang="ja-JP" sz="1200" b="0" i="0" u="none" strike="noStrike" cap="none" normalizeH="0" dirty="0" smtClean="0">
                <a:ln>
                  <a:noFill/>
                </a:ln>
                <a:solidFill>
                  <a:schemeClr val="tx1"/>
                </a:solidFill>
                <a:effectLst/>
                <a:latin typeface="Times New Roman" pitchFamily="18" charset="0"/>
                <a:cs typeface="Times New Roman" panose="02020603050405020304" pitchFamily="18" charset="0"/>
              </a:rPr>
              <a:t> frame( </a:t>
            </a:r>
            <a:r>
              <a:rPr kumimoji="0" lang="en-US" altLang="ja-JP" sz="1200" baseline="0" dirty="0" smtClean="0">
                <a:latin typeface="Times New Roman" pitchFamily="18" charset="0"/>
                <a:cs typeface="Times New Roman" panose="02020603050405020304" pitchFamily="18" charset="0"/>
              </a:rPr>
              <a:t>MCS</a:t>
            </a:r>
            <a:r>
              <a:rPr kumimoji="0" lang="en-US" altLang="ja-JP" sz="1200" dirty="0" smtClean="0">
                <a:latin typeface="Times New Roman" pitchFamily="18" charset="0"/>
                <a:cs typeface="Times New Roman" panose="02020603050405020304" pitchFamily="18" charset="0"/>
              </a:rPr>
              <a:t> identifier = </a:t>
            </a:r>
            <a:r>
              <a:rPr kumimoji="0" lang="en-US" altLang="ja-JP" sz="1200" i="1" dirty="0" smtClean="0">
                <a:latin typeface="Times New Roman" pitchFamily="18" charset="0"/>
                <a:cs typeface="Times New Roman" panose="02020603050405020304" pitchFamily="18" charset="0"/>
              </a:rPr>
              <a:t>A</a:t>
            </a:r>
          </a:p>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dirty="0" smtClean="0">
                <a:latin typeface="Times New Roman" pitchFamily="18" charset="0"/>
                <a:cs typeface="Times New Roman" panose="02020603050405020304" pitchFamily="18" charset="0"/>
              </a:rPr>
              <a:t>at frequency channel </a:t>
            </a:r>
            <a:r>
              <a:rPr kumimoji="0" lang="en-US" altLang="ja-JP" sz="1200" i="1" dirty="0" smtClean="0">
                <a:latin typeface="Times New Roman" pitchFamily="18" charset="0"/>
                <a:cs typeface="Times New Roman" panose="02020603050405020304" pitchFamily="18" charset="0"/>
              </a:rPr>
              <a:t>P</a:t>
            </a:r>
            <a:r>
              <a:rPr kumimoji="0" lang="en-US" altLang="ja-JP" sz="1200" dirty="0" smtClean="0">
                <a:latin typeface="Times New Roman" pitchFamily="18" charset="0"/>
                <a:cs typeface="Times New Roman" panose="02020603050405020304" pitchFamily="18" charset="0"/>
              </a:rPr>
              <a:t> and </a:t>
            </a:r>
            <a:r>
              <a:rPr kumimoji="0" lang="en-US" altLang="ja-JP" sz="1200" i="1" dirty="0" smtClean="0">
                <a:latin typeface="Times New Roman" pitchFamily="18" charset="0"/>
                <a:cs typeface="Times New Roman" panose="02020603050405020304" pitchFamily="18" charset="0"/>
              </a:rPr>
              <a:t>Q</a:t>
            </a:r>
            <a:r>
              <a:rPr kumimoji="0" lang="en-US" altLang="ja-JP" sz="1200" dirty="0" smtClean="0">
                <a:latin typeface="Times New Roman" pitchFamily="18" charset="0"/>
                <a:cs typeface="Times New Roman" panose="02020603050405020304" pitchFamily="18" charset="0"/>
              </a:rPr>
              <a:t>)</a:t>
            </a:r>
            <a:endParaRPr kumimoji="0" lang="ja-JP" altLang="en-US" sz="1200" b="0" i="1" u="none" strike="noStrike" cap="none" normalizeH="0" baseline="0" dirty="0" smtClean="0">
              <a:ln>
                <a:noFill/>
              </a:ln>
              <a:solidFill>
                <a:schemeClr val="tx1"/>
              </a:solidFill>
              <a:effectLst/>
              <a:latin typeface="Times New Roman" pitchFamily="18" charset="0"/>
              <a:cs typeface="Times New Roman" panose="02020603050405020304" pitchFamily="18" charset="0"/>
            </a:endParaRPr>
          </a:p>
        </p:txBody>
      </p:sp>
      <p:sp>
        <p:nvSpPr>
          <p:cNvPr id="13" name="上矢印 12"/>
          <p:cNvSpPr/>
          <p:nvPr/>
        </p:nvSpPr>
        <p:spPr bwMode="auto">
          <a:xfrm rot="10800000">
            <a:off x="3011508" y="4161524"/>
            <a:ext cx="144016" cy="360040"/>
          </a:xfrm>
          <a:prstGeom prst="upArrow">
            <a:avLst/>
          </a:prstGeom>
          <a:solidFill>
            <a:srgbClr val="FF0000"/>
          </a:solid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 name="テキスト ボックス 13"/>
          <p:cNvSpPr txBox="1"/>
          <p:nvPr/>
        </p:nvSpPr>
        <p:spPr>
          <a:xfrm>
            <a:off x="2788150" y="3494472"/>
            <a:ext cx="1788153" cy="646331"/>
          </a:xfrm>
          <a:prstGeom prst="rect">
            <a:avLst/>
          </a:prstGeom>
          <a:noFill/>
        </p:spPr>
        <p:txBody>
          <a:bodyPr wrap="square" rtlCol="0">
            <a:spAutoFit/>
          </a:bodyPr>
          <a:lstStyle/>
          <a:p>
            <a:r>
              <a:rPr lang="en-US" altLang="ja-JP" sz="1200" dirty="0" smtClean="0">
                <a:solidFill>
                  <a:srgbClr val="FF0000"/>
                </a:solidFill>
              </a:rPr>
              <a:t>MLME-</a:t>
            </a:r>
            <a:r>
              <a:rPr lang="en-US" altLang="ja-JP" sz="1200" dirty="0" err="1" smtClean="0">
                <a:solidFill>
                  <a:srgbClr val="FF0000"/>
                </a:solidFill>
              </a:rPr>
              <a:t>MCS.request</a:t>
            </a:r>
            <a:endParaRPr kumimoji="1" lang="en-US" altLang="ja-JP" sz="1200" dirty="0" smtClean="0">
              <a:solidFill>
                <a:srgbClr val="FF0000"/>
              </a:solidFill>
              <a:latin typeface="Times New Roman" panose="02020603050405020304" pitchFamily="18" charset="0"/>
              <a:cs typeface="Times New Roman" panose="02020603050405020304" pitchFamily="18" charset="0"/>
            </a:endParaRPr>
          </a:p>
          <a:p>
            <a:r>
              <a:rPr lang="en-US" altLang="ja-JP" sz="1200" dirty="0" smtClean="0">
                <a:solidFill>
                  <a:srgbClr val="FF0000"/>
                </a:solidFill>
                <a:latin typeface="Times New Roman" panose="02020603050405020304" pitchFamily="18" charset="0"/>
                <a:cs typeface="Times New Roman" panose="02020603050405020304" pitchFamily="18" charset="0"/>
              </a:rPr>
              <a:t>Ask the current</a:t>
            </a:r>
            <a:r>
              <a:rPr kumimoji="1" lang="en-US" altLang="ja-JP" sz="1200" dirty="0" smtClean="0">
                <a:solidFill>
                  <a:srgbClr val="FF0000"/>
                </a:solidFill>
                <a:latin typeface="Times New Roman" panose="02020603050405020304" pitchFamily="18" charset="0"/>
                <a:cs typeface="Times New Roman" panose="02020603050405020304" pitchFamily="18" charset="0"/>
              </a:rPr>
              <a:t> MCS</a:t>
            </a:r>
            <a:r>
              <a:rPr lang="ja-JP" altLang="en-US" sz="1200" dirty="0">
                <a:solidFill>
                  <a:srgbClr val="FF0000"/>
                </a:solidFill>
                <a:latin typeface="Times New Roman" panose="02020603050405020304" pitchFamily="18" charset="0"/>
                <a:cs typeface="Times New Roman" panose="02020603050405020304" pitchFamily="18" charset="0"/>
              </a:rPr>
              <a:t> </a:t>
            </a:r>
            <a:r>
              <a:rPr lang="en-US" altLang="ja-JP" sz="1200" dirty="0" smtClean="0">
                <a:solidFill>
                  <a:srgbClr val="FF0000"/>
                </a:solidFill>
                <a:latin typeface="Times New Roman" panose="02020603050405020304" pitchFamily="18" charset="0"/>
                <a:cs typeface="Times New Roman" panose="02020603050405020304" pitchFamily="18" charset="0"/>
              </a:rPr>
              <a:t>and frequency channel</a:t>
            </a:r>
            <a:endParaRPr kumimoji="1" lang="ja-JP" altLang="en-US" sz="1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40315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4632" cy="798984"/>
          </a:xfrm>
        </p:spPr>
        <p:txBody>
          <a:bodyPr/>
          <a:lstStyle/>
          <a:p>
            <a:r>
              <a:rPr kumimoji="1" lang="en-US" altLang="ja-JP" dirty="0" smtClean="0"/>
              <a:t>Proposed text</a:t>
            </a:r>
            <a:endParaRPr kumimoji="1" lang="ja-JP" altLang="en-US" dirty="0"/>
          </a:p>
        </p:txBody>
      </p:sp>
      <p:sp>
        <p:nvSpPr>
          <p:cNvPr id="3" name="コンテンツ プレースホルダー 2"/>
          <p:cNvSpPr>
            <a:spLocks noGrp="1"/>
          </p:cNvSpPr>
          <p:nvPr>
            <p:ph idx="1"/>
          </p:nvPr>
        </p:nvSpPr>
        <p:spPr>
          <a:xfrm>
            <a:off x="683568" y="1484784"/>
            <a:ext cx="7848872" cy="4896544"/>
          </a:xfrm>
          <a:ln>
            <a:solidFill>
              <a:schemeClr val="tx1"/>
            </a:solidFill>
          </a:ln>
        </p:spPr>
        <p:txBody>
          <a:bodyPr/>
          <a:lstStyle/>
          <a:p>
            <a:pPr marL="0" indent="0">
              <a:buNone/>
            </a:pPr>
            <a:r>
              <a:rPr lang="en-US" altLang="ja-JP" sz="1200" b="1" i="1" dirty="0" smtClean="0">
                <a:latin typeface="Times New Roman" panose="02020603050405020304" pitchFamily="18" charset="0"/>
                <a:cs typeface="Times New Roman" panose="02020603050405020304" pitchFamily="18" charset="0"/>
              </a:rPr>
              <a:t>Insert the following </a:t>
            </a:r>
            <a:r>
              <a:rPr lang="en-US" altLang="ja-JP" sz="1200" b="1" i="1" dirty="0" err="1" smtClean="0">
                <a:latin typeface="Times New Roman" panose="02020603050405020304" pitchFamily="18" charset="0"/>
                <a:cs typeface="Times New Roman" panose="02020603050405020304" pitchFamily="18" charset="0"/>
              </a:rPr>
              <a:t>subclause</a:t>
            </a:r>
            <a:r>
              <a:rPr lang="en-US" altLang="ja-JP" sz="1200" b="1" i="1" dirty="0" smtClean="0">
                <a:latin typeface="Times New Roman" panose="02020603050405020304" pitchFamily="18" charset="0"/>
                <a:cs typeface="Times New Roman" panose="02020603050405020304" pitchFamily="18" charset="0"/>
              </a:rPr>
              <a:t>, after </a:t>
            </a:r>
            <a:r>
              <a:rPr lang="en-US" altLang="ja-JP" sz="1200" b="1" i="1" dirty="0" err="1" smtClean="0">
                <a:latin typeface="Times New Roman" panose="02020603050405020304" pitchFamily="18" charset="0"/>
                <a:cs typeface="Times New Roman" panose="02020603050405020304" pitchFamily="18" charset="0"/>
              </a:rPr>
              <a:t>subclause</a:t>
            </a:r>
            <a:r>
              <a:rPr lang="en-US" altLang="ja-JP" sz="1200" b="1" i="1" dirty="0" smtClean="0">
                <a:latin typeface="Times New Roman" panose="02020603050405020304" pitchFamily="18" charset="0"/>
                <a:cs typeface="Times New Roman" panose="02020603050405020304" pitchFamily="18" charset="0"/>
              </a:rPr>
              <a:t> 5.3.18.</a:t>
            </a:r>
          </a:p>
          <a:p>
            <a:pPr marL="0" indent="0">
              <a:buNone/>
            </a:pPr>
            <a:endParaRPr lang="en-US" altLang="ja-JP" sz="1200" b="1" dirty="0" smtClean="0"/>
          </a:p>
          <a:p>
            <a:pPr marL="0" indent="0">
              <a:buNone/>
            </a:pPr>
            <a:r>
              <a:rPr lang="en-US" altLang="ja-JP" sz="1200" b="1" dirty="0" smtClean="0"/>
              <a:t>5.3.19</a:t>
            </a:r>
            <a:r>
              <a:rPr lang="ja-JP" altLang="en-US" sz="1200" b="1" dirty="0" smtClean="0"/>
              <a:t>　</a:t>
            </a:r>
            <a:r>
              <a:rPr lang="en-US" altLang="ja-JP" sz="1200" b="1" dirty="0" smtClean="0"/>
              <a:t>MCS indication to the upper layer</a:t>
            </a:r>
          </a:p>
          <a:p>
            <a:pPr marL="0" indent="0">
              <a:buNone/>
            </a:pPr>
            <a:r>
              <a:rPr lang="en-US" altLang="ja-JP" sz="1200" dirty="0">
                <a:latin typeface="Times New Roman" panose="02020603050405020304" pitchFamily="18" charset="0"/>
                <a:cs typeface="Times New Roman" panose="02020603050405020304" pitchFamily="18" charset="0"/>
              </a:rPr>
              <a:t>This function is </a:t>
            </a:r>
            <a:r>
              <a:rPr lang="en-US" altLang="ja-JP" sz="1200" dirty="0" smtClean="0">
                <a:latin typeface="Times New Roman" panose="02020603050405020304" pitchFamily="18" charset="0"/>
                <a:cs typeface="Times New Roman" panose="02020603050405020304" pitchFamily="18" charset="0"/>
              </a:rPr>
              <a:t>only </a:t>
            </a:r>
            <a:r>
              <a:rPr lang="en-US" altLang="ja-JP" sz="1200" dirty="0">
                <a:latin typeface="Times New Roman" panose="02020603050405020304" pitchFamily="18" charset="0"/>
                <a:cs typeface="Times New Roman" panose="02020603050405020304" pitchFamily="18" charset="0"/>
              </a:rPr>
              <a:t>applicable for </a:t>
            </a:r>
            <a:r>
              <a:rPr lang="en-US" altLang="ja-JP" sz="1200" dirty="0" smtClean="0">
                <a:latin typeface="Times New Roman" panose="02020603050405020304" pitchFamily="18" charset="0"/>
                <a:cs typeface="Times New Roman" panose="02020603050405020304" pitchFamily="18" charset="0"/>
              </a:rPr>
              <a:t>HRCP SC PHY. </a:t>
            </a:r>
            <a:r>
              <a:rPr lang="en-US" altLang="ja-JP" sz="1200" dirty="0" smtClean="0">
                <a:latin typeface="Times New Roman" panose="02020603050405020304" pitchFamily="18" charset="0"/>
                <a:cs typeface="Times New Roman" panose="02020603050405020304" pitchFamily="18" charset="0"/>
              </a:rPr>
              <a:t>These primitives are used to</a:t>
            </a:r>
            <a:r>
              <a:rPr lang="en-US" altLang="ja-JP" sz="1200" dirty="0">
                <a:latin typeface="Times New Roman" panose="02020603050405020304" pitchFamily="18" charset="0"/>
                <a:cs typeface="Times New Roman" panose="02020603050405020304" pitchFamily="18" charset="0"/>
              </a:rPr>
              <a:t> </a:t>
            </a:r>
            <a:r>
              <a:rPr lang="en-US" altLang="ja-JP" sz="1200" dirty="0" smtClean="0">
                <a:latin typeface="Times New Roman" panose="02020603050405020304" pitchFamily="18" charset="0"/>
                <a:cs typeface="Times New Roman" panose="02020603050405020304" pitchFamily="18" charset="0"/>
              </a:rPr>
              <a:t>indicate </a:t>
            </a:r>
            <a:r>
              <a:rPr lang="en-US" altLang="ja-JP" sz="1200" dirty="0">
                <a:latin typeface="Times New Roman" panose="02020603050405020304" pitchFamily="18" charset="0"/>
                <a:cs typeface="Times New Roman" panose="02020603050405020304" pitchFamily="18" charset="0"/>
              </a:rPr>
              <a:t>the current MCS </a:t>
            </a:r>
            <a:r>
              <a:rPr lang="en-US" altLang="ja-JP" sz="1200" dirty="0" smtClean="0">
                <a:latin typeface="Times New Roman" panose="02020603050405020304" pitchFamily="18" charset="0"/>
                <a:cs typeface="Times New Roman" panose="02020603050405020304" pitchFamily="18" charset="0"/>
              </a:rPr>
              <a:t>identifier</a:t>
            </a:r>
            <a:r>
              <a:rPr lang="ja-JP" altLang="en-US" sz="1200" dirty="0">
                <a:latin typeface="Times New Roman" panose="02020603050405020304" pitchFamily="18" charset="0"/>
                <a:cs typeface="Times New Roman" panose="02020603050405020304" pitchFamily="18" charset="0"/>
              </a:rPr>
              <a:t> </a:t>
            </a:r>
            <a:r>
              <a:rPr lang="en-US" altLang="ja-JP" sz="1200" dirty="0" smtClean="0">
                <a:latin typeface="Times New Roman" panose="02020603050405020304" pitchFamily="18" charset="0"/>
                <a:cs typeface="Times New Roman" panose="02020603050405020304" pitchFamily="18" charset="0"/>
              </a:rPr>
              <a:t>and frequency channel </a:t>
            </a:r>
            <a:r>
              <a:rPr lang="en-US" altLang="ja-JP" sz="1200" dirty="0">
                <a:latin typeface="Times New Roman" panose="02020603050405020304" pitchFamily="18" charset="0"/>
                <a:cs typeface="Times New Roman" panose="02020603050405020304" pitchFamily="18" charset="0"/>
              </a:rPr>
              <a:t>used in </a:t>
            </a:r>
            <a:r>
              <a:rPr lang="en-US" altLang="ja-JP" sz="1200" dirty="0" smtClean="0">
                <a:latin typeface="Times New Roman" panose="02020603050405020304" pitchFamily="18" charset="0"/>
                <a:cs typeface="Times New Roman" panose="02020603050405020304" pitchFamily="18" charset="0"/>
              </a:rPr>
              <a:t>the transmitted </a:t>
            </a:r>
            <a:r>
              <a:rPr lang="en-US" altLang="ja-JP" sz="1200" dirty="0">
                <a:latin typeface="Times New Roman" panose="02020603050405020304" pitchFamily="18" charset="0"/>
                <a:cs typeface="Times New Roman" panose="02020603050405020304" pitchFamily="18" charset="0"/>
              </a:rPr>
              <a:t>frame to the upper </a:t>
            </a:r>
            <a:r>
              <a:rPr lang="en-US" altLang="ja-JP" sz="1200" dirty="0" smtClean="0">
                <a:latin typeface="Times New Roman" panose="02020603050405020304" pitchFamily="18" charset="0"/>
                <a:cs typeface="Times New Roman" panose="02020603050405020304" pitchFamily="18" charset="0"/>
              </a:rPr>
              <a:t>layer.</a:t>
            </a:r>
            <a:endParaRPr lang="en-US" altLang="ja-JP" sz="1200" dirty="0" smtClean="0">
              <a:latin typeface="Times New Roman" panose="02020603050405020304" pitchFamily="18" charset="0"/>
              <a:cs typeface="Times New Roman" panose="02020603050405020304" pitchFamily="18" charset="0"/>
            </a:endParaRPr>
          </a:p>
          <a:p>
            <a:pPr marL="0" indent="0">
              <a:buNone/>
            </a:pPr>
            <a:r>
              <a:rPr lang="en-US" altLang="ja-JP" sz="1200" b="1" dirty="0">
                <a:latin typeface="Arial" panose="020B0604020202020204" pitchFamily="34" charset="0"/>
                <a:cs typeface="Arial" panose="020B0604020202020204" pitchFamily="34" charset="0"/>
              </a:rPr>
              <a:t>5.3.19.1 MLME-</a:t>
            </a:r>
            <a:r>
              <a:rPr lang="en-US" altLang="ja-JP" sz="1200" b="1" dirty="0" err="1">
                <a:latin typeface="Arial" panose="020B0604020202020204" pitchFamily="34" charset="0"/>
                <a:cs typeface="Arial" panose="020B0604020202020204" pitchFamily="34" charset="0"/>
              </a:rPr>
              <a:t>MCS.request</a:t>
            </a:r>
            <a:endParaRPr lang="en-US" altLang="ja-JP" sz="1200" b="1" dirty="0">
              <a:latin typeface="Arial" panose="020B0604020202020204" pitchFamily="34" charset="0"/>
              <a:cs typeface="Arial" panose="020B0604020202020204" pitchFamily="34" charset="0"/>
            </a:endParaRPr>
          </a:p>
          <a:p>
            <a:pPr marL="0" indent="0">
              <a:buNone/>
            </a:pPr>
            <a:r>
              <a:rPr lang="en-US" altLang="ja-JP" sz="1200" dirty="0">
                <a:latin typeface="Times New Roman" panose="02020603050405020304" pitchFamily="18" charset="0"/>
                <a:cs typeface="Times New Roman" panose="02020603050405020304" pitchFamily="18" charset="0"/>
              </a:rPr>
              <a:t>This primitive requests reports of MCS identifier to MLME.</a:t>
            </a:r>
          </a:p>
          <a:p>
            <a:pPr marL="0" indent="0">
              <a:buNone/>
            </a:pPr>
            <a:r>
              <a:rPr lang="en-US" altLang="ja-JP" sz="1200" dirty="0">
                <a:latin typeface="Times New Roman" panose="02020603050405020304" pitchFamily="18" charset="0"/>
                <a:cs typeface="Times New Roman" panose="02020603050405020304" pitchFamily="18" charset="0"/>
              </a:rPr>
              <a:t>The semantics of this primitive are:</a:t>
            </a:r>
          </a:p>
          <a:p>
            <a:pPr marL="0" indent="0">
              <a:buNone/>
            </a:pPr>
            <a:r>
              <a:rPr lang="en-US" altLang="ja-JP" sz="1200" dirty="0">
                <a:latin typeface="Arial" panose="020B0604020202020204" pitchFamily="34" charset="0"/>
                <a:cs typeface="Arial" panose="020B0604020202020204" pitchFamily="34" charset="0"/>
              </a:rPr>
              <a:t>	MLME-</a:t>
            </a:r>
            <a:r>
              <a:rPr lang="en-US" altLang="ja-JP" sz="1200" dirty="0" err="1">
                <a:latin typeface="Arial" panose="020B0604020202020204" pitchFamily="34" charset="0"/>
                <a:cs typeface="Arial" panose="020B0604020202020204" pitchFamily="34" charset="0"/>
              </a:rPr>
              <a:t>MCS.request</a:t>
            </a:r>
            <a:r>
              <a:rPr lang="en-US" altLang="ja-JP" sz="1200" dirty="0">
                <a:latin typeface="Arial" panose="020B0604020202020204" pitchFamily="34" charset="0"/>
                <a:cs typeface="Arial" panose="020B0604020202020204" pitchFamily="34" charset="0"/>
              </a:rPr>
              <a:t>	(</a:t>
            </a:r>
          </a:p>
          <a:p>
            <a:pPr marL="0" indent="0">
              <a:buNone/>
            </a:pPr>
            <a:r>
              <a:rPr lang="en-US" altLang="ja-JP" sz="1200" dirty="0">
                <a:latin typeface="Arial" panose="020B0604020202020204" pitchFamily="34" charset="0"/>
                <a:cs typeface="Arial" panose="020B0604020202020204" pitchFamily="34" charset="0"/>
              </a:rPr>
              <a:t>			Timeout</a:t>
            </a:r>
          </a:p>
          <a:p>
            <a:pPr marL="0" indent="0">
              <a:buNone/>
            </a:pPr>
            <a:r>
              <a:rPr lang="en-US" altLang="ja-JP" sz="1200" dirty="0">
                <a:latin typeface="Arial" panose="020B0604020202020204" pitchFamily="34" charset="0"/>
                <a:cs typeface="Arial" panose="020B0604020202020204" pitchFamily="34" charset="0"/>
              </a:rPr>
              <a:t>			)</a:t>
            </a:r>
          </a:p>
          <a:p>
            <a:pPr marL="0" indent="0">
              <a:buNone/>
            </a:pPr>
            <a:r>
              <a:rPr lang="en-US" altLang="ja-JP" sz="1200" dirty="0">
                <a:latin typeface="Times New Roman" panose="02020603050405020304" pitchFamily="18" charset="0"/>
                <a:cs typeface="Times New Roman" panose="02020603050405020304" pitchFamily="18" charset="0"/>
              </a:rPr>
              <a:t>The primitive has no parameters.</a:t>
            </a:r>
          </a:p>
          <a:p>
            <a:pPr marL="0" indent="0">
              <a:buNone/>
            </a:pPr>
            <a:endParaRPr lang="en-US" altLang="ja-JP" sz="1200" dirty="0">
              <a:latin typeface="Times New Roman" panose="02020603050405020304" pitchFamily="18" charset="0"/>
              <a:cs typeface="Times New Roman" panose="02020603050405020304" pitchFamily="18" charset="0"/>
            </a:endParaRPr>
          </a:p>
          <a:p>
            <a:pPr marL="0" indent="0">
              <a:buNone/>
            </a:pPr>
            <a:r>
              <a:rPr lang="en-US" altLang="ja-JP" sz="1200" b="1" dirty="0">
                <a:latin typeface="Arial" panose="020B0604020202020204" pitchFamily="34" charset="0"/>
                <a:cs typeface="Arial" panose="020B0604020202020204" pitchFamily="34" charset="0"/>
              </a:rPr>
              <a:t>5.3.19.2 MLME-</a:t>
            </a:r>
            <a:r>
              <a:rPr lang="en-US" altLang="ja-JP" sz="1200" b="1" dirty="0" err="1">
                <a:latin typeface="Arial" panose="020B0604020202020204" pitchFamily="34" charset="0"/>
                <a:cs typeface="Arial" panose="020B0604020202020204" pitchFamily="34" charset="0"/>
              </a:rPr>
              <a:t>MCS.confirm</a:t>
            </a:r>
            <a:endParaRPr lang="en-US" altLang="ja-JP" sz="1200" b="1" dirty="0">
              <a:latin typeface="Arial" panose="020B0604020202020204" pitchFamily="34" charset="0"/>
              <a:cs typeface="Arial" panose="020B0604020202020204" pitchFamily="34" charset="0"/>
            </a:endParaRPr>
          </a:p>
          <a:p>
            <a:pPr marL="0" indent="0">
              <a:buNone/>
            </a:pPr>
            <a:r>
              <a:rPr lang="en-US" altLang="ja-JP" sz="1200" dirty="0">
                <a:latin typeface="Times New Roman" panose="02020603050405020304" pitchFamily="18" charset="0"/>
                <a:cs typeface="Times New Roman" panose="02020603050405020304" pitchFamily="18" charset="0"/>
              </a:rPr>
              <a:t>This primitive indicates the MCS identifier and frequency channel where the frame will be transmitted.</a:t>
            </a:r>
          </a:p>
          <a:p>
            <a:pPr marL="0" indent="0">
              <a:buNone/>
            </a:pPr>
            <a:r>
              <a:rPr lang="en-US" altLang="ja-JP" sz="1200" dirty="0">
                <a:latin typeface="Times New Roman" panose="02020603050405020304" pitchFamily="18" charset="0"/>
                <a:cs typeface="Times New Roman" panose="02020603050405020304" pitchFamily="18" charset="0"/>
              </a:rPr>
              <a:t>The semantics of this primitive are:</a:t>
            </a:r>
          </a:p>
          <a:p>
            <a:pPr marL="0" indent="0">
              <a:buNone/>
            </a:pPr>
            <a:r>
              <a:rPr lang="en-US" altLang="ja-JP" sz="1200" dirty="0">
                <a:latin typeface="Arial" panose="020B0604020202020204" pitchFamily="34" charset="0"/>
                <a:cs typeface="Arial" panose="020B0604020202020204" pitchFamily="34" charset="0"/>
              </a:rPr>
              <a:t>	MLME-</a:t>
            </a:r>
            <a:r>
              <a:rPr lang="en-US" altLang="ja-JP" sz="1200" dirty="0" err="1">
                <a:latin typeface="Arial" panose="020B0604020202020204" pitchFamily="34" charset="0"/>
                <a:cs typeface="Arial" panose="020B0604020202020204" pitchFamily="34" charset="0"/>
              </a:rPr>
              <a:t>MCS.confirm</a:t>
            </a:r>
            <a:r>
              <a:rPr lang="en-US" altLang="ja-JP" sz="1200" dirty="0">
                <a:latin typeface="Arial" panose="020B0604020202020204" pitchFamily="34" charset="0"/>
                <a:cs typeface="Arial" panose="020B0604020202020204" pitchFamily="34" charset="0"/>
              </a:rPr>
              <a:t>	(</a:t>
            </a:r>
          </a:p>
          <a:p>
            <a:pPr marL="0" indent="0">
              <a:buNone/>
            </a:pPr>
            <a:r>
              <a:rPr lang="en-US" altLang="ja-JP" sz="1200" dirty="0">
                <a:latin typeface="Arial" panose="020B0604020202020204" pitchFamily="34" charset="0"/>
                <a:cs typeface="Arial" panose="020B0604020202020204" pitchFamily="34" charset="0"/>
              </a:rPr>
              <a:t>			</a:t>
            </a:r>
            <a:r>
              <a:rPr lang="en-US" altLang="ja-JP" sz="1200" dirty="0" err="1">
                <a:latin typeface="Arial" panose="020B0604020202020204" pitchFamily="34" charset="0"/>
                <a:cs typeface="Arial" panose="020B0604020202020204" pitchFamily="34" charset="0"/>
              </a:rPr>
              <a:t>MCSIdentifier</a:t>
            </a:r>
            <a:endParaRPr lang="en-US" altLang="ja-JP" sz="1200" dirty="0">
              <a:latin typeface="Arial" panose="020B0604020202020204" pitchFamily="34" charset="0"/>
              <a:cs typeface="Arial" panose="020B0604020202020204" pitchFamily="34" charset="0"/>
            </a:endParaRPr>
          </a:p>
          <a:p>
            <a:pPr marL="0" indent="0">
              <a:buNone/>
            </a:pPr>
            <a:r>
              <a:rPr lang="en-US" altLang="ja-JP" sz="1200" dirty="0">
                <a:latin typeface="Arial" panose="020B0604020202020204" pitchFamily="34" charset="0"/>
                <a:cs typeface="Arial" panose="020B0604020202020204" pitchFamily="34" charset="0"/>
              </a:rPr>
              <a:t>			</a:t>
            </a:r>
            <a:r>
              <a:rPr lang="en-US" altLang="ja-JP" sz="1200" dirty="0" err="1">
                <a:latin typeface="Arial" panose="020B0604020202020204" pitchFamily="34" charset="0"/>
                <a:cs typeface="Arial" panose="020B0604020202020204" pitchFamily="34" charset="0"/>
              </a:rPr>
              <a:t>ChIdentifier</a:t>
            </a:r>
            <a:endParaRPr lang="en-US" altLang="ja-JP" sz="1200" dirty="0">
              <a:latin typeface="Arial" panose="020B0604020202020204" pitchFamily="34" charset="0"/>
              <a:cs typeface="Arial" panose="020B0604020202020204" pitchFamily="34" charset="0"/>
            </a:endParaRPr>
          </a:p>
          <a:p>
            <a:pPr marL="0" indent="0">
              <a:buNone/>
            </a:pPr>
            <a:r>
              <a:rPr lang="en-US" altLang="ja-JP" sz="1200" dirty="0">
                <a:latin typeface="Arial" panose="020B0604020202020204" pitchFamily="34" charset="0"/>
                <a:cs typeface="Arial" panose="020B0604020202020204" pitchFamily="34" charset="0"/>
              </a:rPr>
              <a:t>			</a:t>
            </a:r>
            <a:r>
              <a:rPr lang="en-US" altLang="ja-JP" sz="1200" dirty="0" err="1"/>
              <a:t>ResultCode</a:t>
            </a:r>
            <a:endParaRPr lang="en-US" altLang="ja-JP" sz="1200" dirty="0">
              <a:latin typeface="Arial" panose="020B0604020202020204" pitchFamily="34" charset="0"/>
              <a:cs typeface="Arial" panose="020B0604020202020204" pitchFamily="34" charset="0"/>
            </a:endParaRPr>
          </a:p>
          <a:p>
            <a:pPr marL="0" indent="0">
              <a:buNone/>
            </a:pPr>
            <a:r>
              <a:rPr lang="en-US" altLang="ja-JP" sz="1200" dirty="0">
                <a:latin typeface="Arial" panose="020B0604020202020204" pitchFamily="34" charset="0"/>
                <a:cs typeface="Arial" panose="020B0604020202020204" pitchFamily="34" charset="0"/>
              </a:rPr>
              <a:t>			)</a:t>
            </a:r>
            <a:endParaRPr lang="ja-JP" altLang="en-US" sz="1200" dirty="0"/>
          </a:p>
          <a:p>
            <a:pPr marL="0" indent="0">
              <a:buNone/>
            </a:pPr>
            <a:r>
              <a:rPr lang="en-US" altLang="ja-JP" sz="1200" dirty="0">
                <a:latin typeface="Times New Roman" panose="02020603050405020304" pitchFamily="18" charset="0"/>
                <a:cs typeface="Times New Roman" panose="02020603050405020304" pitchFamily="18" charset="0"/>
              </a:rPr>
              <a:t>The primitive parameters are defined in Table 5-27a.</a:t>
            </a:r>
            <a:r>
              <a:rPr lang="en-US" altLang="ja-JP" sz="1200" dirty="0"/>
              <a:t> </a:t>
            </a:r>
            <a:endParaRPr lang="ja-JP" altLang="en-US" sz="1200" dirty="0">
              <a:latin typeface="Times New Roman" panose="02020603050405020304" pitchFamily="18" charset="0"/>
              <a:cs typeface="Times New Roman" panose="02020603050405020304" pitchFamily="18" charset="0"/>
            </a:endParaRPr>
          </a:p>
          <a:p>
            <a:pPr marL="0" indent="0">
              <a:buNone/>
            </a:pPr>
            <a:endParaRPr lang="en-US" altLang="ja-JP"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039659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730</TotalTime>
  <Words>301</Words>
  <Application>Microsoft Office PowerPoint</Application>
  <PresentationFormat>画面に合わせる (4:3)</PresentationFormat>
  <Paragraphs>88</Paragraphs>
  <Slides>5</Slides>
  <Notes>0</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IEEE-P802_15</vt:lpstr>
      <vt:lpstr>PowerPoint プレゼンテーション</vt:lpstr>
      <vt:lpstr>Comment to be resolved</vt:lpstr>
      <vt:lpstr>Function to confirm the MCS</vt:lpstr>
      <vt:lpstr>A new MLME primitive</vt:lpstr>
      <vt:lpstr>Proposed text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c:creator>
  <cp:lastModifiedBy>wsho</cp:lastModifiedBy>
  <cp:revision>45</cp:revision>
  <dcterms:created xsi:type="dcterms:W3CDTF">2015-11-10T09:42:33Z</dcterms:created>
  <dcterms:modified xsi:type="dcterms:W3CDTF">2016-05-17T18:35:27Z</dcterms:modified>
</cp:coreProperties>
</file>