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63" r:id="rId2"/>
    <p:sldId id="266" r:id="rId3"/>
    <p:sldId id="298" r:id="rId4"/>
    <p:sldId id="299" r:id="rId5"/>
    <p:sldId id="300" r:id="rId6"/>
    <p:sldId id="301" r:id="rId7"/>
    <p:sldId id="302" r:id="rId8"/>
    <p:sldId id="303" r:id="rId9"/>
    <p:sldId id="304" r:id="rId10"/>
    <p:sldId id="305" r:id="rId11"/>
    <p:sldId id="309" r:id="rId12"/>
    <p:sldId id="306" r:id="rId13"/>
    <p:sldId id="307" r:id="rId14"/>
    <p:sldId id="308" r:id="rId15"/>
    <p:sldId id="310" r:id="rId16"/>
    <p:sldId id="31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940" y="-78"/>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E03D6019-6E9A-433C-BEAF-106EDE2EE5B7}" type="slidenum">
              <a:rPr lang="en-US" altLang="zh-CN" smtClean="0"/>
              <a:pPr/>
              <a:t>16</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May.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May,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C7F5A275-21BC-47B1-86AB-876131F52153}"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May,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65D4917B-83B7-4784-9FEB-956C06E80202}"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2800"/>
            </a:lvl1pPr>
            <a:lvl2pPr>
              <a:buFont typeface="Arial Unicode MS" pitchFamily="34" charset="-122"/>
              <a:buChar char="•"/>
              <a:defRPr sz="2800"/>
            </a:lvl2pPr>
            <a:lvl3pPr>
              <a:defRPr sz="2800"/>
            </a:lvl3pPr>
            <a:lvl4pPr>
              <a:defRPr sz="2400"/>
            </a:lvl4pPr>
            <a:lvl5pPr>
              <a:defRPr sz="24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May,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3F3B4906-D868-40F4-8284-AF77658669B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A045160D-E297-4590-A70E-D4C7E2C7E21C}"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AD705F94-C56B-4F10-B507-F2E446AA7AD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3C11AACB-BF0D-40F8-B441-B8D7607B43DE}"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May, 2016</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May,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59F1173-A864-4456-9DBB-EC42A415406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May,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AA5A844-D53B-4DA7-A3DA-932A3CEED710}"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May, 2016</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Li Qiang,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sz="1200" b="1" i="0" kern="1200" baseline="0" dirty="0" smtClean="0">
                <a:solidFill>
                  <a:schemeClr val="tx1"/>
                </a:solidFill>
                <a:latin typeface="Times New Roman" pitchFamily="18" charset="0"/>
                <a:ea typeface="+mn-ea"/>
                <a:cs typeface="+mn-cs"/>
              </a:rPr>
              <a:t>.</a:t>
            </a:r>
            <a:r>
              <a:rPr lang="en-US" altLang="zh-CN" b="1" dirty="0" smtClean="0"/>
              <a:t> 15-16-0393-00-007a</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2016</a:t>
            </a:r>
            <a:endParaRPr lang="en-US" altLang="zh-CN" dirty="0"/>
          </a:p>
        </p:txBody>
      </p:sp>
      <p:sp>
        <p:nvSpPr>
          <p:cNvPr id="3" name="页脚占位符 2"/>
          <p:cNvSpPr>
            <a:spLocks noGrp="1"/>
          </p:cNvSpPr>
          <p:nvPr>
            <p:ph type="ftr" sz="quarter" idx="11"/>
          </p:nvPr>
        </p:nvSpPr>
        <p:spPr/>
        <p:txBody>
          <a:bodyPr/>
          <a:lstStyle/>
          <a:p>
            <a:r>
              <a:rPr lang="en-US" altLang="zh-CN" smtClean="0"/>
              <a:t>Li Qiang,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770537"/>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[Introduction of MAC related proposals]</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[16 May, 2016]</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[Li Qiang, Jiang Tong, Dong Chen]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[Huawei Building, No.3 </a:t>
            </a:r>
            <a:r>
              <a:rPr lang="en-US" altLang="zh-CN" sz="1600" dirty="0" err="1" smtClean="0">
                <a:solidFill>
                  <a:schemeClr val="tx1">
                    <a:lumMod val="85000"/>
                    <a:lumOff val="15000"/>
                  </a:schemeClr>
                </a:solidFill>
                <a:ea typeface="宋体" charset="-122"/>
              </a:rPr>
              <a:t>Xinxi</a:t>
            </a:r>
            <a:r>
              <a:rPr lang="en-US" altLang="zh-CN" sz="1600" dirty="0" smtClean="0">
                <a:solidFill>
                  <a:schemeClr val="tx1">
                    <a:lumMod val="85000"/>
                    <a:lumOff val="15000"/>
                  </a:schemeClr>
                </a:solidFill>
                <a:ea typeface="宋体" charset="-122"/>
              </a:rPr>
              <a:t> Road, </a:t>
            </a:r>
            <a:r>
              <a:rPr lang="en-US" altLang="zh-CN" sz="1600" dirty="0" err="1" smtClean="0">
                <a:solidFill>
                  <a:schemeClr val="tx1">
                    <a:lumMod val="85000"/>
                    <a:lumOff val="15000"/>
                  </a:schemeClr>
                </a:solidFill>
                <a:ea typeface="宋体" charset="-122"/>
              </a:rPr>
              <a:t>Haidian</a:t>
            </a:r>
            <a:r>
              <a:rPr lang="en-US" altLang="zh-CN" sz="1600" dirty="0" smtClean="0">
                <a:solidFill>
                  <a:schemeClr val="tx1">
                    <a:lumMod val="85000"/>
                    <a:lumOff val="15000"/>
                  </a:schemeClr>
                </a:solidFill>
                <a:ea typeface="宋体" charset="-122"/>
              </a:rPr>
              <a:t>, Beijing, China]</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analyze the benefits of joint operation of RF and VLC. The potential standard impacts are further presented.]</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802.15.7r1 Optical Wireless Communication</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VPAN establishment</a:t>
            </a:r>
            <a:endParaRPr lang="zh-CN" altLang="en-US" dirty="0"/>
          </a:p>
        </p:txBody>
      </p:sp>
      <p:sp>
        <p:nvSpPr>
          <p:cNvPr id="3" name="内容占位符 2"/>
          <p:cNvSpPr>
            <a:spLocks noGrp="1"/>
          </p:cNvSpPr>
          <p:nvPr>
            <p:ph idx="1"/>
          </p:nvPr>
        </p:nvSpPr>
        <p:spPr>
          <a:xfrm>
            <a:off x="0" y="1556792"/>
            <a:ext cx="9144000" cy="2592288"/>
          </a:xfrm>
        </p:spPr>
        <p:txBody>
          <a:bodyPr/>
          <a:lstStyle/>
          <a:p>
            <a:r>
              <a:rPr lang="en-US" altLang="zh-CN" sz="2400" dirty="0" smtClean="0"/>
              <a:t>current 15.7, a coordinator need to perform channel scanning first. Then it selects a VPAN ID and then start the VPAN.</a:t>
            </a:r>
          </a:p>
          <a:p>
            <a:r>
              <a:rPr lang="en-US" altLang="zh-CN" sz="2400" dirty="0" smtClean="0">
                <a:solidFill>
                  <a:srgbClr val="C00000"/>
                </a:solidFill>
              </a:rPr>
              <a:t>Issue: a coordinator may not be able to see neighboring VPANs</a:t>
            </a:r>
          </a:p>
          <a:p>
            <a:r>
              <a:rPr lang="en-US" altLang="zh-CN" sz="2400" dirty="0" smtClean="0">
                <a:solidFill>
                  <a:schemeClr val="accent6"/>
                </a:solidFill>
              </a:rPr>
              <a:t>Proposal:</a:t>
            </a:r>
            <a:r>
              <a:rPr lang="zh-CN" altLang="en-US" sz="2400" dirty="0" smtClean="0">
                <a:solidFill>
                  <a:schemeClr val="accent6"/>
                </a:solidFill>
              </a:rPr>
              <a:t> </a:t>
            </a:r>
            <a:r>
              <a:rPr lang="en-US" altLang="zh-CN" sz="2400" dirty="0" smtClean="0">
                <a:solidFill>
                  <a:schemeClr val="accent6"/>
                </a:solidFill>
              </a:rPr>
              <a:t>besides the active scan and passive scan supported in 15.7-2011, scan-over-backhaul is supported. Primitives are need to hand the scan request to the next higher layer.</a:t>
            </a:r>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10</a:t>
            </a:fld>
            <a:endParaRPr lang="en-US" altLang="zh-CN"/>
          </a:p>
        </p:txBody>
      </p:sp>
      <p:sp>
        <p:nvSpPr>
          <p:cNvPr id="809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0899" name="Object 3"/>
          <p:cNvGraphicFramePr>
            <a:graphicFrameLocks noChangeAspect="1"/>
          </p:cNvGraphicFramePr>
          <p:nvPr/>
        </p:nvGraphicFramePr>
        <p:xfrm>
          <a:off x="755576" y="4437112"/>
          <a:ext cx="5640068" cy="2304256"/>
        </p:xfrm>
        <a:graphic>
          <a:graphicData uri="http://schemas.openxmlformats.org/presentationml/2006/ole">
            <p:oleObj spid="_x0000_s80899" name="Visio" r:id="rId3" imgW="4009972" imgH="1638227" progId="Visio.Drawing.15">
              <p:embed/>
            </p:oleObj>
          </a:graphicData>
        </a:graphic>
      </p:graphicFrame>
      <p:cxnSp>
        <p:nvCxnSpPr>
          <p:cNvPr id="11" name="直接箭头连接符 10"/>
          <p:cNvCxnSpPr/>
          <p:nvPr/>
        </p:nvCxnSpPr>
        <p:spPr bwMode="auto">
          <a:xfrm>
            <a:off x="3491880" y="4077072"/>
            <a:ext cx="1584176" cy="0"/>
          </a:xfrm>
          <a:prstGeom prst="straightConnector1">
            <a:avLst/>
          </a:prstGeom>
          <a:solidFill>
            <a:schemeClr val="accent1"/>
          </a:solidFill>
          <a:ln w="38100" cap="flat" cmpd="sng" algn="ctr">
            <a:solidFill>
              <a:schemeClr val="tx1"/>
            </a:solidFill>
            <a:prstDash val="solid"/>
            <a:round/>
            <a:headEnd type="none" w="sm" len="sm"/>
            <a:tailEnd type="arrow"/>
          </a:ln>
          <a:effectLst/>
        </p:spPr>
      </p:cxnSp>
      <p:cxnSp>
        <p:nvCxnSpPr>
          <p:cNvPr id="12" name="直接箭头连接符 11"/>
          <p:cNvCxnSpPr/>
          <p:nvPr/>
        </p:nvCxnSpPr>
        <p:spPr bwMode="auto">
          <a:xfrm flipH="1">
            <a:off x="3491880" y="4293096"/>
            <a:ext cx="1512168" cy="0"/>
          </a:xfrm>
          <a:prstGeom prst="straightConnector1">
            <a:avLst/>
          </a:prstGeom>
          <a:solidFill>
            <a:schemeClr val="accent1"/>
          </a:solidFill>
          <a:ln w="38100" cap="flat" cmpd="sng" algn="ctr">
            <a:solidFill>
              <a:schemeClr val="tx1"/>
            </a:solidFill>
            <a:prstDash val="solid"/>
            <a:round/>
            <a:headEnd type="none" w="sm" len="sm"/>
            <a:tailEnd type="arrow"/>
          </a:ln>
          <a:effectLst/>
        </p:spPr>
      </p:cxnSp>
      <p:sp>
        <p:nvSpPr>
          <p:cNvPr id="15" name="TextBox 14"/>
          <p:cNvSpPr txBox="1"/>
          <p:nvPr/>
        </p:nvSpPr>
        <p:spPr>
          <a:xfrm>
            <a:off x="971600" y="3882534"/>
            <a:ext cx="2471254" cy="338554"/>
          </a:xfrm>
          <a:prstGeom prst="rect">
            <a:avLst/>
          </a:prstGeom>
          <a:noFill/>
        </p:spPr>
        <p:txBody>
          <a:bodyPr wrap="none" rtlCol="0">
            <a:spAutoFit/>
          </a:bodyPr>
          <a:lstStyle/>
          <a:p>
            <a:r>
              <a:rPr lang="en-US" altLang="zh-CN" sz="1600" dirty="0" smtClean="0"/>
              <a:t>Scan-over-backhaul request</a:t>
            </a:r>
            <a:endParaRPr lang="zh-CN" altLang="en-US" sz="1600" dirty="0"/>
          </a:p>
        </p:txBody>
      </p:sp>
      <p:sp>
        <p:nvSpPr>
          <p:cNvPr id="16" name="TextBox 15"/>
          <p:cNvSpPr txBox="1"/>
          <p:nvPr/>
        </p:nvSpPr>
        <p:spPr>
          <a:xfrm>
            <a:off x="5125082" y="4098558"/>
            <a:ext cx="2596288" cy="338554"/>
          </a:xfrm>
          <a:prstGeom prst="rect">
            <a:avLst/>
          </a:prstGeom>
          <a:noFill/>
        </p:spPr>
        <p:txBody>
          <a:bodyPr wrap="none" rtlCol="0">
            <a:spAutoFit/>
          </a:bodyPr>
          <a:lstStyle/>
          <a:p>
            <a:r>
              <a:rPr lang="en-US" altLang="zh-CN" sz="1600" dirty="0" smtClean="0"/>
              <a:t>Scan-over-backhaul response</a:t>
            </a:r>
            <a:endParaRPr lang="zh-CN" alt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Association procedures</a:t>
            </a:r>
            <a:endParaRPr lang="zh-CN" altLang="en-US" dirty="0"/>
          </a:p>
        </p:txBody>
      </p:sp>
      <p:sp>
        <p:nvSpPr>
          <p:cNvPr id="3" name="内容占位符 2"/>
          <p:cNvSpPr>
            <a:spLocks noGrp="1"/>
          </p:cNvSpPr>
          <p:nvPr>
            <p:ph idx="1"/>
          </p:nvPr>
        </p:nvSpPr>
        <p:spPr/>
        <p:txBody>
          <a:bodyPr/>
          <a:lstStyle/>
          <a:p>
            <a:r>
              <a:rPr lang="en-US" altLang="zh-CN" sz="2000" dirty="0" smtClean="0">
                <a:solidFill>
                  <a:srgbClr val="C00000"/>
                </a:solidFill>
              </a:rPr>
              <a:t>Issue: for coordinated network, </a:t>
            </a:r>
            <a:r>
              <a:rPr lang="en-US" altLang="zh-CN" sz="2000" dirty="0" err="1" smtClean="0">
                <a:solidFill>
                  <a:srgbClr val="C00000"/>
                </a:solidFill>
              </a:rPr>
              <a:t>superframe</a:t>
            </a:r>
            <a:r>
              <a:rPr lang="en-US" altLang="zh-CN" sz="2000" dirty="0" smtClean="0">
                <a:solidFill>
                  <a:srgbClr val="C00000"/>
                </a:solidFill>
              </a:rPr>
              <a:t> boundaries are aligned. There could be conflicts in beacon transmissions from neighboring VPANs even with TDM of beacons. For example only three beacon slots are assigned in beacon period while there are four neighboring VPANs.</a:t>
            </a:r>
          </a:p>
          <a:p>
            <a:r>
              <a:rPr lang="en-US" altLang="zh-CN" sz="2000" dirty="0" smtClean="0">
                <a:solidFill>
                  <a:schemeClr val="accent6"/>
                </a:solidFill>
              </a:rPr>
              <a:t>Proposal: if a device can not detect any beacons for a [TBD] ms, it send a “additional beacon request”. The coordinators that received the request allocated a GTS in CFP to transmit an “additional beacon frame” to allow the device to obtain system information.</a:t>
            </a:r>
            <a:endParaRPr lang="zh-CN" altLang="en-US" sz="2000" dirty="0">
              <a:solidFill>
                <a:schemeClr val="accent6"/>
              </a:solidFill>
            </a:endParaRPr>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11</a:t>
            </a:fld>
            <a:endParaRPr lang="en-US" altLang="zh-CN"/>
          </a:p>
        </p:txBody>
      </p:sp>
      <p:sp>
        <p:nvSpPr>
          <p:cNvPr id="860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6019" name="Object 3"/>
          <p:cNvGraphicFramePr>
            <a:graphicFrameLocks noChangeAspect="1"/>
          </p:cNvGraphicFramePr>
          <p:nvPr/>
        </p:nvGraphicFramePr>
        <p:xfrm>
          <a:off x="683568" y="4509120"/>
          <a:ext cx="1409700" cy="1828800"/>
        </p:xfrm>
        <a:graphic>
          <a:graphicData uri="http://schemas.openxmlformats.org/presentationml/2006/ole">
            <p:oleObj spid="_x0000_s86019" name="Visio" r:id="rId3" imgW="1409631" imgH="1828800" progId="Visio.Drawing.15">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VPAN ID confliction resolution</a:t>
            </a:r>
            <a:endParaRPr lang="zh-CN" altLang="en-US" dirty="0"/>
          </a:p>
        </p:txBody>
      </p:sp>
      <p:sp>
        <p:nvSpPr>
          <p:cNvPr id="3" name="内容占位符 2"/>
          <p:cNvSpPr>
            <a:spLocks noGrp="1"/>
          </p:cNvSpPr>
          <p:nvPr>
            <p:ph idx="1"/>
          </p:nvPr>
        </p:nvSpPr>
        <p:spPr/>
        <p:txBody>
          <a:bodyPr/>
          <a:lstStyle/>
          <a:p>
            <a:r>
              <a:rPr lang="en-US" altLang="zh-CN" sz="2000" dirty="0" smtClean="0"/>
              <a:t>Current 15.7: a device report a “VPAN ID conflict notification command” to the associated coordinator if VPAN ID confliction is detected. Then the coordinator performs a channel scan and choose a new VPAN ID.</a:t>
            </a:r>
          </a:p>
          <a:p>
            <a:r>
              <a:rPr lang="en-US" altLang="zh-CN" sz="2000" dirty="0" smtClean="0">
                <a:solidFill>
                  <a:srgbClr val="C00000"/>
                </a:solidFill>
              </a:rPr>
              <a:t>Issue: the coordinator may not be able to see the neighboring VPANs by scanning</a:t>
            </a:r>
          </a:p>
          <a:p>
            <a:r>
              <a:rPr lang="en-US" altLang="zh-CN" sz="2000" dirty="0" smtClean="0">
                <a:solidFill>
                  <a:schemeClr val="accent6"/>
                </a:solidFill>
              </a:rPr>
              <a:t>Proposal: the coordinator may send “neighboring VPAN report request command” to its served devices. The devices feedback “neighboring VPAN report response command” to report the VPAN ID of neighbors</a:t>
            </a:r>
            <a:endParaRPr lang="zh-CN" altLang="en-US" sz="2000" dirty="0">
              <a:solidFill>
                <a:schemeClr val="accent6"/>
              </a:solidFill>
            </a:endParaRPr>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12</a:t>
            </a:fld>
            <a:endParaRPr lang="en-US" altLang="zh-CN"/>
          </a:p>
        </p:txBody>
      </p:sp>
      <p:graphicFrame>
        <p:nvGraphicFramePr>
          <p:cNvPr id="83970" name="Object 2"/>
          <p:cNvGraphicFramePr>
            <a:graphicFrameLocks noChangeAspect="1"/>
          </p:cNvGraphicFramePr>
          <p:nvPr/>
        </p:nvGraphicFramePr>
        <p:xfrm>
          <a:off x="755650" y="4437063"/>
          <a:ext cx="5640388" cy="2305050"/>
        </p:xfrm>
        <a:graphic>
          <a:graphicData uri="http://schemas.openxmlformats.org/presentationml/2006/ole">
            <p:oleObj spid="_x0000_s83970" name="Visio" r:id="rId3" imgW="4009972" imgH="1638227" progId="Visio.Drawing.15">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CSI feedback</a:t>
            </a:r>
            <a:endParaRPr lang="zh-CN" altLang="en-US" dirty="0"/>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13</a:t>
            </a:fld>
            <a:endParaRPr lang="en-US" altLang="zh-CN"/>
          </a:p>
        </p:txBody>
      </p:sp>
      <p:sp>
        <p:nvSpPr>
          <p:cNvPr id="7" name="内容占位符 2"/>
          <p:cNvSpPr>
            <a:spLocks noGrp="1"/>
          </p:cNvSpPr>
          <p:nvPr>
            <p:ph idx="1"/>
          </p:nvPr>
        </p:nvSpPr>
        <p:spPr>
          <a:xfrm>
            <a:off x="251520" y="1556792"/>
            <a:ext cx="8640960" cy="1800200"/>
          </a:xfrm>
        </p:spPr>
        <p:txBody>
          <a:bodyPr/>
          <a:lstStyle/>
          <a:p>
            <a:r>
              <a:rPr lang="en-US" altLang="zh-CN" sz="2000" dirty="0" smtClean="0"/>
              <a:t>Current 15.7: current specs do not support CSI feedback</a:t>
            </a:r>
          </a:p>
          <a:p>
            <a:r>
              <a:rPr lang="en-US" altLang="zh-CN" sz="2000" dirty="0" smtClean="0">
                <a:solidFill>
                  <a:schemeClr val="accent6"/>
                </a:solidFill>
              </a:rPr>
              <a:t>Proposal1: link adaptation subfield is imbedded in the MAC header. A device can request another device to feedback CSI by setting “MCS request” to be ‘1’. A recommended MCS level is feedback in the “MCS feedback” field</a:t>
            </a:r>
          </a:p>
          <a:p>
            <a:r>
              <a:rPr lang="en-US" altLang="zh-CN" sz="2000" dirty="0" smtClean="0">
                <a:solidFill>
                  <a:schemeClr val="accent6"/>
                </a:solidFill>
              </a:rPr>
              <a:t>CSI feedback for bit-loading and MIMO are FFS</a:t>
            </a:r>
            <a:endParaRPr lang="zh-CN" altLang="en-US" sz="2000" dirty="0">
              <a:solidFill>
                <a:schemeClr val="accent6"/>
              </a:solidFill>
            </a:endParaRPr>
          </a:p>
        </p:txBody>
      </p:sp>
      <p:graphicFrame>
        <p:nvGraphicFramePr>
          <p:cNvPr id="8" name="表格 7"/>
          <p:cNvGraphicFramePr>
            <a:graphicFrameLocks noGrp="1"/>
          </p:cNvGraphicFramePr>
          <p:nvPr/>
        </p:nvGraphicFramePr>
        <p:xfrm>
          <a:off x="683568" y="3638520"/>
          <a:ext cx="7704856" cy="1950720"/>
        </p:xfrm>
        <a:graphic>
          <a:graphicData uri="http://schemas.openxmlformats.org/drawingml/2006/table">
            <a:tbl>
              <a:tblPr/>
              <a:tblGrid>
                <a:gridCol w="1926214"/>
                <a:gridCol w="1926214"/>
                <a:gridCol w="1926214"/>
                <a:gridCol w="1926214"/>
              </a:tblGrid>
              <a:tr h="0">
                <a:tc>
                  <a:txBody>
                    <a:bodyPr/>
                    <a:lstStyle/>
                    <a:p>
                      <a:pPr algn="just">
                        <a:spcAft>
                          <a:spcPts val="1200"/>
                        </a:spcAft>
                      </a:pPr>
                      <a:r>
                        <a:rPr lang="en-US" sz="3200" dirty="0">
                          <a:latin typeface="Times New Roman"/>
                          <a:ea typeface="Times New Roman"/>
                          <a:cs typeface="Times New Roman"/>
                        </a:rPr>
                        <a:t>Bits: 0</a:t>
                      </a:r>
                      <a:endParaRPr lang="zh-CN"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3200">
                          <a:latin typeface="Times New Roman"/>
                          <a:ea typeface="Times New Roman"/>
                          <a:cs typeface="Times New Roman"/>
                        </a:rPr>
                        <a:t>1-3</a:t>
                      </a:r>
                      <a:endParaRPr lang="zh-CN"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3200">
                          <a:latin typeface="Times New Roman"/>
                          <a:ea typeface="Times New Roman"/>
                          <a:cs typeface="Times New Roman"/>
                        </a:rPr>
                        <a:t>4-6</a:t>
                      </a:r>
                      <a:endParaRPr lang="zh-CN"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3200" dirty="0" smtClean="0">
                          <a:latin typeface="Times New Roman"/>
                          <a:ea typeface="Times New Roman"/>
                          <a:cs typeface="Times New Roman"/>
                        </a:rPr>
                        <a:t>7-10</a:t>
                      </a:r>
                      <a:endParaRPr lang="zh-CN"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1200"/>
                        </a:spcAft>
                      </a:pPr>
                      <a:r>
                        <a:rPr lang="en-US" sz="3200">
                          <a:latin typeface="Times New Roman"/>
                          <a:ea typeface="Times New Roman"/>
                          <a:cs typeface="Times New Roman"/>
                        </a:rPr>
                        <a:t>MCS request</a:t>
                      </a:r>
                      <a:endParaRPr lang="zh-CN"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3200" dirty="0">
                          <a:latin typeface="Times New Roman"/>
                          <a:ea typeface="Times New Roman"/>
                          <a:cs typeface="Times New Roman"/>
                        </a:rPr>
                        <a:t>MCS sequence index</a:t>
                      </a:r>
                      <a:endParaRPr lang="zh-CN"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3200" dirty="0">
                          <a:latin typeface="Times New Roman"/>
                          <a:ea typeface="Times New Roman"/>
                          <a:cs typeface="Times New Roman"/>
                        </a:rPr>
                        <a:t>Feedback sequence index</a:t>
                      </a:r>
                      <a:endParaRPr lang="zh-CN"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3200" dirty="0">
                          <a:latin typeface="Times New Roman"/>
                          <a:ea typeface="Times New Roman"/>
                          <a:cs typeface="Times New Roman"/>
                        </a:rPr>
                        <a:t>MCS feedback</a:t>
                      </a:r>
                      <a:endParaRPr lang="zh-CN"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Handover</a:t>
            </a:r>
            <a:endParaRPr lang="zh-CN" altLang="en-US" dirty="0"/>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14</a:t>
            </a:fld>
            <a:endParaRPr lang="en-US" altLang="zh-CN"/>
          </a:p>
        </p:txBody>
      </p:sp>
      <p:sp>
        <p:nvSpPr>
          <p:cNvPr id="7" name="内容占位符 2"/>
          <p:cNvSpPr>
            <a:spLocks noGrp="1"/>
          </p:cNvSpPr>
          <p:nvPr>
            <p:ph idx="1"/>
          </p:nvPr>
        </p:nvSpPr>
        <p:spPr>
          <a:xfrm>
            <a:off x="251520" y="1556792"/>
            <a:ext cx="8640960" cy="1800200"/>
          </a:xfrm>
        </p:spPr>
        <p:txBody>
          <a:bodyPr/>
          <a:lstStyle/>
          <a:p>
            <a:r>
              <a:rPr lang="en-US" altLang="zh-CN" sz="2000" dirty="0" smtClean="0"/>
              <a:t>Current 15.7: current specs do not support handover</a:t>
            </a:r>
          </a:p>
          <a:p>
            <a:r>
              <a:rPr lang="en-US" altLang="zh-CN" sz="2000" dirty="0" smtClean="0">
                <a:solidFill>
                  <a:schemeClr val="accent6"/>
                </a:solidFill>
              </a:rPr>
              <a:t>Proposal1: handover initiated by device</a:t>
            </a:r>
          </a:p>
          <a:p>
            <a:r>
              <a:rPr lang="en-US" altLang="zh-CN" sz="2000" dirty="0" smtClean="0">
                <a:solidFill>
                  <a:schemeClr val="accent6"/>
                </a:solidFill>
              </a:rPr>
              <a:t>Proposal2: handover initiated by global-controller</a:t>
            </a:r>
            <a:endParaRPr lang="zh-CN" altLang="en-US" sz="2000" dirty="0">
              <a:solidFill>
                <a:schemeClr val="accent6"/>
              </a:solidFill>
            </a:endParaRPr>
          </a:p>
        </p:txBody>
      </p:sp>
      <p:pic>
        <p:nvPicPr>
          <p:cNvPr id="8" name="Picture 12"/>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35496" y="3212976"/>
            <a:ext cx="4320480" cy="2879976"/>
          </a:xfrm>
          <a:prstGeom prst="rect">
            <a:avLst/>
          </a:prstGeom>
        </p:spPr>
      </p:pic>
      <p:pic>
        <p:nvPicPr>
          <p:cNvPr id="9" name="Picture 13"/>
          <p:cNvPicPr/>
          <p:nvPr/>
        </p:nvPicPr>
        <p:blipFill>
          <a:blip r:embed="rId3"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4716016" y="2924944"/>
            <a:ext cx="4104456" cy="3178859"/>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RF DL + VLC UL</a:t>
            </a:r>
            <a:endParaRPr lang="zh-CN" altLang="en-US" dirty="0"/>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15</a:t>
            </a:fld>
            <a:endParaRPr lang="en-US" altLang="zh-CN"/>
          </a:p>
        </p:txBody>
      </p:sp>
      <p:sp>
        <p:nvSpPr>
          <p:cNvPr id="7" name="内容占位符 2"/>
          <p:cNvSpPr>
            <a:spLocks noGrp="1"/>
          </p:cNvSpPr>
          <p:nvPr>
            <p:ph idx="1"/>
          </p:nvPr>
        </p:nvSpPr>
        <p:spPr>
          <a:xfrm>
            <a:off x="251520" y="1556792"/>
            <a:ext cx="8640960" cy="1800200"/>
          </a:xfrm>
        </p:spPr>
        <p:txBody>
          <a:bodyPr/>
          <a:lstStyle/>
          <a:p>
            <a:r>
              <a:rPr lang="en-US" altLang="zh-CN" sz="2000" dirty="0" smtClean="0"/>
              <a:t>Current 15.7: current specs do not support RF DL + VLC UL</a:t>
            </a:r>
          </a:p>
          <a:p>
            <a:r>
              <a:rPr lang="en-US" altLang="zh-CN" sz="2000" dirty="0" smtClean="0">
                <a:solidFill>
                  <a:schemeClr val="accent6"/>
                </a:solidFill>
              </a:rPr>
              <a:t>Proposal1: specify primitives to hand uplink frames destined for the coordinator (such as association request) to the next higher layer</a:t>
            </a:r>
            <a:endParaRPr lang="zh-CN" altLang="en-US" sz="2000" dirty="0">
              <a:solidFill>
                <a:schemeClr val="accent6"/>
              </a:solidFill>
            </a:endParaRPr>
          </a:p>
        </p:txBody>
      </p:sp>
      <p:graphicFrame>
        <p:nvGraphicFramePr>
          <p:cNvPr id="88066" name="Object 2"/>
          <p:cNvGraphicFramePr>
            <a:graphicFrameLocks noChangeAspect="1"/>
          </p:cNvGraphicFramePr>
          <p:nvPr/>
        </p:nvGraphicFramePr>
        <p:xfrm>
          <a:off x="35496" y="3213100"/>
          <a:ext cx="3876675" cy="2828925"/>
        </p:xfrm>
        <a:graphic>
          <a:graphicData uri="http://schemas.openxmlformats.org/presentationml/2006/ole">
            <p:oleObj spid="_x0000_s88066" name="Visio" r:id="rId3" imgW="3880771" imgH="2830640" progId="Visio.Drawing.11">
              <p:embed/>
            </p:oleObj>
          </a:graphicData>
        </a:graphic>
      </p:graphicFrame>
      <p:pic>
        <p:nvPicPr>
          <p:cNvPr id="9" name="Picture 5"/>
          <p:cNvPicPr>
            <a:picLocks noChangeAspect="1" noChangeArrowheads="1"/>
          </p:cNvPicPr>
          <p:nvPr/>
        </p:nvPicPr>
        <p:blipFill>
          <a:blip r:embed="rId4" cstate="print"/>
          <a:srcRect/>
          <a:stretch>
            <a:fillRect/>
          </a:stretch>
        </p:blipFill>
        <p:spPr bwMode="auto">
          <a:xfrm>
            <a:off x="3851920" y="3212976"/>
            <a:ext cx="5539814" cy="2895600"/>
          </a:xfrm>
          <a:prstGeom prst="rect">
            <a:avLst/>
          </a:prstGeom>
          <a:noFill/>
          <a:ln w="9525">
            <a:noFill/>
            <a:miter lim="800000"/>
            <a:headEnd/>
            <a:tailEnd/>
          </a:ln>
        </p:spPr>
      </p:pic>
      <p:sp>
        <p:nvSpPr>
          <p:cNvPr id="10" name="TextBox 9"/>
          <p:cNvSpPr txBox="1"/>
          <p:nvPr/>
        </p:nvSpPr>
        <p:spPr>
          <a:xfrm>
            <a:off x="6660232" y="5055567"/>
            <a:ext cx="2448272" cy="461665"/>
          </a:xfrm>
          <a:prstGeom prst="rect">
            <a:avLst/>
          </a:prstGeom>
          <a:noFill/>
        </p:spPr>
        <p:txBody>
          <a:bodyPr wrap="square" rtlCol="0">
            <a:spAutoFit/>
          </a:bodyPr>
          <a:lstStyle/>
          <a:p>
            <a:r>
              <a:rPr lang="en-US" altLang="zh-CN" dirty="0" smtClean="0">
                <a:latin typeface="Arial Unicode MS" pitchFamily="34" charset="-122"/>
                <a:ea typeface="Arial Unicode MS" pitchFamily="34" charset="-122"/>
                <a:cs typeface="Arial Unicode MS" pitchFamily="34" charset="-122"/>
              </a:rPr>
              <a:t>Original procedure for a device to transmit a uplink command frame</a:t>
            </a:r>
            <a:endParaRPr lang="zh-CN" altLang="en-US" dirty="0">
              <a:latin typeface="Arial Unicode MS" pitchFamily="34" charset="-122"/>
              <a:ea typeface="Arial Unicode MS" pitchFamily="34" charset="-122"/>
              <a:cs typeface="Arial Unicode MS" pitchFamily="34" charset="-122"/>
            </a:endParaRPr>
          </a:p>
        </p:txBody>
      </p:sp>
      <p:sp>
        <p:nvSpPr>
          <p:cNvPr id="11" name="TextBox 10"/>
          <p:cNvSpPr txBox="1"/>
          <p:nvPr/>
        </p:nvSpPr>
        <p:spPr>
          <a:xfrm>
            <a:off x="4655096" y="3388985"/>
            <a:ext cx="2160240" cy="461665"/>
          </a:xfrm>
          <a:prstGeom prst="rect">
            <a:avLst/>
          </a:prstGeom>
          <a:noFill/>
        </p:spPr>
        <p:txBody>
          <a:bodyPr wrap="square" rtlCol="0">
            <a:spAutoFit/>
          </a:bodyPr>
          <a:lstStyle/>
          <a:p>
            <a:r>
              <a:rPr lang="en-US" altLang="zh-CN" dirty="0" smtClean="0">
                <a:latin typeface="Arial Unicode MS" pitchFamily="34" charset="-122"/>
                <a:ea typeface="Arial Unicode MS" pitchFamily="34" charset="-122"/>
                <a:cs typeface="Arial Unicode MS" pitchFamily="34" charset="-122"/>
              </a:rPr>
              <a:t>Using RF link to transmit a uplink command frame</a:t>
            </a:r>
            <a:endParaRPr lang="zh-CN" altLang="en-US" dirty="0">
              <a:latin typeface="Arial Unicode MS" pitchFamily="34" charset="-122"/>
              <a:ea typeface="Arial Unicode MS" pitchFamily="34" charset="-122"/>
              <a:cs typeface="Arial Unicode MS"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sz="1800" dirty="0" smtClean="0"/>
              <a:t>Modifications to current 802.15.7</a:t>
            </a:r>
          </a:p>
          <a:p>
            <a:pPr lvl="1"/>
            <a:r>
              <a:rPr lang="en-US" altLang="zh-CN" sz="1800" dirty="0" smtClean="0"/>
              <a:t>Beacon frame: indicate whether RTS/CTS is used; configuration of CAP, CFP etc,</a:t>
            </a:r>
          </a:p>
          <a:p>
            <a:pPr lvl="1"/>
            <a:r>
              <a:rPr lang="en-US" altLang="zh-CN" sz="1800" dirty="0" smtClean="0"/>
              <a:t>Introduce </a:t>
            </a:r>
            <a:r>
              <a:rPr lang="en-US" altLang="zh-CN" sz="1800" dirty="0" err="1" smtClean="0"/>
              <a:t>reassocaition</a:t>
            </a:r>
            <a:r>
              <a:rPr lang="en-US" altLang="zh-CN" sz="1800" dirty="0" smtClean="0"/>
              <a:t> request/response command (for handover)</a:t>
            </a:r>
          </a:p>
          <a:p>
            <a:pPr lvl="1"/>
            <a:r>
              <a:rPr lang="en-US" altLang="zh-CN" sz="1800" dirty="0" smtClean="0"/>
              <a:t>Introduce additional beacon request command (if beacons from neighbor VPANs collide constantly)</a:t>
            </a:r>
          </a:p>
          <a:p>
            <a:pPr lvl="1"/>
            <a:r>
              <a:rPr lang="en-US" altLang="zh-CN" sz="1800" dirty="0" smtClean="0"/>
              <a:t>Introduce scan-over-backhaul request / response command</a:t>
            </a:r>
          </a:p>
          <a:p>
            <a:pPr lvl="1"/>
            <a:r>
              <a:rPr lang="en-US" altLang="zh-CN" sz="1800" dirty="0" smtClean="0"/>
              <a:t>Introduce neighbor-VPAN status report request / response command</a:t>
            </a:r>
          </a:p>
          <a:p>
            <a:pPr lvl="1"/>
            <a:r>
              <a:rPr lang="en-US" altLang="zh-CN" sz="1800" dirty="0" smtClean="0"/>
              <a:t>Introduce flow establishment / maintenance / termination commands</a:t>
            </a:r>
          </a:p>
          <a:p>
            <a:pPr lvl="1"/>
            <a:r>
              <a:rPr lang="en-US" altLang="zh-CN" sz="1800" dirty="0" smtClean="0"/>
              <a:t>Introduce RTS/CTS frames</a:t>
            </a:r>
          </a:p>
          <a:p>
            <a:pPr lvl="1"/>
            <a:r>
              <a:rPr lang="en-US" altLang="zh-CN" sz="1800" dirty="0" smtClean="0"/>
              <a:t>Related primitives are specified</a:t>
            </a:r>
          </a:p>
          <a:p>
            <a:pPr lvl="1"/>
            <a:r>
              <a:rPr lang="en-US" altLang="zh-CN" sz="1800" dirty="0" smtClean="0"/>
              <a:t>Primitives that support RF DL + VLC UL</a:t>
            </a:r>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16</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130425"/>
            <a:ext cx="8640960" cy="1470025"/>
          </a:xfrm>
        </p:spPr>
        <p:txBody>
          <a:bodyPr/>
          <a:lstStyle/>
          <a:p>
            <a:r>
              <a:rPr lang="en-US" altLang="zh-CN" dirty="0" smtClean="0">
                <a:ea typeface="宋体" charset="-122"/>
              </a:rPr>
              <a:t>Introduction of MAC related proposals</a:t>
            </a:r>
            <a:endParaRPr lang="zh-CN" altLang="en-US" dirty="0"/>
          </a:p>
        </p:txBody>
      </p:sp>
      <p:sp>
        <p:nvSpPr>
          <p:cNvPr id="3" name="副标题 2"/>
          <p:cNvSpPr>
            <a:spLocks noGrp="1"/>
          </p:cNvSpPr>
          <p:nvPr>
            <p:ph type="subTitle" idx="1"/>
          </p:nvPr>
        </p:nvSpPr>
        <p:spPr/>
        <p:txBody>
          <a:bodyPr/>
          <a:lstStyle/>
          <a:p>
            <a:r>
              <a:rPr lang="en-US" altLang="zh-CN" dirty="0" smtClean="0"/>
              <a:t>Li Qiang, Jiang Tong, Dong Chen</a:t>
            </a:r>
          </a:p>
          <a:p>
            <a:r>
              <a:rPr lang="en-US" altLang="zh-CN" dirty="0" smtClean="0"/>
              <a:t>Huawei</a:t>
            </a:r>
            <a:endParaRPr lang="zh-CN" altLang="en-US" dirty="0"/>
          </a:p>
        </p:txBody>
      </p:sp>
      <p:sp>
        <p:nvSpPr>
          <p:cNvPr id="4" name="日期占位符 3"/>
          <p:cNvSpPr>
            <a:spLocks noGrp="1"/>
          </p:cNvSpPr>
          <p:nvPr>
            <p:ph type="dt" sz="half" idx="10"/>
          </p:nvPr>
        </p:nvSpPr>
        <p:spPr/>
        <p:txBody>
          <a:bodyPr/>
          <a:lstStyle/>
          <a:p>
            <a:r>
              <a:rPr lang="en-US" altLang="zh-CN" dirty="0" smtClean="0"/>
              <a:t>May. 2016</a:t>
            </a:r>
            <a:endParaRPr lang="en-US" altLang="zh-CN" dirty="0"/>
          </a:p>
        </p:txBody>
      </p:sp>
      <p:sp>
        <p:nvSpPr>
          <p:cNvPr id="5" name="页脚占位符 4"/>
          <p:cNvSpPr>
            <a:spLocks noGrp="1"/>
          </p:cNvSpPr>
          <p:nvPr>
            <p:ph type="ftr" sz="quarter" idx="11"/>
          </p:nvPr>
        </p:nvSpPr>
        <p:spPr/>
        <p:txBody>
          <a:body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0EE293F6-38BF-4BAB-8C8B-C4B3AEFE2424}" type="slidenum">
              <a:rPr lang="en-US" altLang="zh-CN" smtClean="0"/>
              <a:pPr/>
              <a:t>2</a:t>
            </a:fld>
            <a:endParaRPr lang="en-US" altLang="zh-CN"/>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Potential enhancements for 802.15.7-2011</a:t>
            </a:r>
            <a:endParaRPr lang="zh-CN" altLang="en-US" dirty="0"/>
          </a:p>
        </p:txBody>
      </p:sp>
      <p:sp>
        <p:nvSpPr>
          <p:cNvPr id="3" name="内容占位符 2"/>
          <p:cNvSpPr>
            <a:spLocks noGrp="1"/>
          </p:cNvSpPr>
          <p:nvPr>
            <p:ph idx="1"/>
          </p:nvPr>
        </p:nvSpPr>
        <p:spPr>
          <a:xfrm>
            <a:off x="251520" y="2276872"/>
            <a:ext cx="8640960" cy="3394720"/>
          </a:xfrm>
        </p:spPr>
        <p:txBody>
          <a:bodyPr/>
          <a:lstStyle/>
          <a:p>
            <a:r>
              <a:rPr lang="en-US" altLang="zh-CN" dirty="0" smtClean="0"/>
              <a:t>Support for coordinated network</a:t>
            </a:r>
          </a:p>
          <a:p>
            <a:r>
              <a:rPr lang="en-US" altLang="zh-CN" dirty="0" smtClean="0"/>
              <a:t>Support for RF+VLC</a:t>
            </a:r>
          </a:p>
          <a:p>
            <a:r>
              <a:rPr lang="en-US" altLang="zh-CN" dirty="0" smtClean="0"/>
              <a:t>Support of </a:t>
            </a:r>
            <a:r>
              <a:rPr lang="en-US" altLang="zh-CN" dirty="0" err="1" smtClean="0"/>
              <a:t>QoS</a:t>
            </a:r>
            <a:endParaRPr lang="en-US" altLang="zh-CN" dirty="0" smtClean="0"/>
          </a:p>
          <a:p>
            <a:r>
              <a:rPr lang="en-US" altLang="zh-CN" dirty="0" smtClean="0"/>
              <a:t>Support of dynamic link adaptation</a:t>
            </a:r>
          </a:p>
          <a:p>
            <a:r>
              <a:rPr lang="en-US" altLang="zh-CN" dirty="0" smtClean="0"/>
              <a:t>Support of handover</a:t>
            </a:r>
          </a:p>
          <a:p>
            <a:r>
              <a:rPr lang="en-US" altLang="zh-CN" dirty="0" smtClean="0"/>
              <a:t>Support of interference coordination</a:t>
            </a:r>
          </a:p>
          <a:p>
            <a:r>
              <a:rPr lang="en-US" altLang="zh-CN" dirty="0" smtClean="0"/>
              <a:t>Resolve hidden node issues in the uplink</a:t>
            </a:r>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3</a:t>
            </a:fld>
            <a:endParaRPr lang="en-US" altLang="zh-C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Supported topologies</a:t>
            </a:r>
            <a:endParaRPr lang="zh-CN" altLang="en-US" dirty="0"/>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4</a:t>
            </a:fld>
            <a:endParaRPr lang="en-US" altLang="zh-CN"/>
          </a:p>
        </p:txBody>
      </p:sp>
      <p:pic>
        <p:nvPicPr>
          <p:cNvPr id="9" name="Picture 4"/>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323528" y="1772816"/>
            <a:ext cx="5544616" cy="3816424"/>
          </a:xfrm>
          <a:prstGeom prst="rect">
            <a:avLst/>
          </a:prstGeom>
        </p:spPr>
      </p:pic>
      <p:pic>
        <p:nvPicPr>
          <p:cNvPr id="10" name="Picture 1"/>
          <p:cNvPicPr/>
          <p:nvPr/>
        </p:nvPicPr>
        <p:blipFill>
          <a:blip r:embed="rId3"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6516216" y="1772816"/>
            <a:ext cx="1872208" cy="2808312"/>
          </a:xfrm>
          <a:prstGeom prst="rect">
            <a:avLst/>
          </a:prstGeom>
        </p:spPr>
      </p:pic>
      <p:sp>
        <p:nvSpPr>
          <p:cNvPr id="11" name="TextBox 10"/>
          <p:cNvSpPr txBox="1"/>
          <p:nvPr/>
        </p:nvSpPr>
        <p:spPr>
          <a:xfrm>
            <a:off x="7164288" y="4581128"/>
            <a:ext cx="761747" cy="253916"/>
          </a:xfrm>
          <a:prstGeom prst="rect">
            <a:avLst/>
          </a:prstGeom>
          <a:noFill/>
        </p:spPr>
        <p:txBody>
          <a:bodyPr wrap="none" rtlCol="0">
            <a:spAutoFit/>
          </a:bodyPr>
          <a:lstStyle/>
          <a:p>
            <a:r>
              <a:rPr lang="en-US" altLang="zh-CN" sz="1050" dirty="0" smtClean="0"/>
              <a:t>RF + VLC</a:t>
            </a:r>
            <a:endParaRPr lang="zh-CN" altLang="en-US" sz="105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Superframe</a:t>
            </a:r>
            <a:r>
              <a:rPr lang="en-US" altLang="zh-CN" dirty="0" smtClean="0"/>
              <a:t> structure</a:t>
            </a:r>
            <a:endParaRPr lang="zh-CN" altLang="en-US" dirty="0"/>
          </a:p>
        </p:txBody>
      </p:sp>
      <p:sp>
        <p:nvSpPr>
          <p:cNvPr id="3" name="内容占位符 2"/>
          <p:cNvSpPr>
            <a:spLocks noGrp="1"/>
          </p:cNvSpPr>
          <p:nvPr>
            <p:ph idx="1"/>
          </p:nvPr>
        </p:nvSpPr>
        <p:spPr/>
        <p:txBody>
          <a:bodyPr/>
          <a:lstStyle/>
          <a:p>
            <a:r>
              <a:rPr lang="en-US" altLang="zh-CN" dirty="0" smtClean="0"/>
              <a:t>BP: beacon period</a:t>
            </a:r>
          </a:p>
          <a:p>
            <a:r>
              <a:rPr lang="en-US" altLang="zh-CN" dirty="0" smtClean="0"/>
              <a:t>CAP: Contention access period</a:t>
            </a:r>
          </a:p>
          <a:p>
            <a:r>
              <a:rPr lang="en-US" altLang="zh-CN" dirty="0" smtClean="0"/>
              <a:t>CFP: Contention free period</a:t>
            </a:r>
            <a:endParaRPr lang="zh-CN" altLang="en-US" dirty="0"/>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5</a:t>
            </a:fld>
            <a:endParaRPr lang="en-US" altLang="zh-CN"/>
          </a:p>
        </p:txBody>
      </p:sp>
      <p:sp>
        <p:nvSpPr>
          <p:cNvPr id="747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4755" name="Object 3"/>
          <p:cNvGraphicFramePr>
            <a:graphicFrameLocks noChangeAspect="1"/>
          </p:cNvGraphicFramePr>
          <p:nvPr/>
        </p:nvGraphicFramePr>
        <p:xfrm>
          <a:off x="940629" y="3789040"/>
          <a:ext cx="6943739" cy="1368152"/>
        </p:xfrm>
        <a:graphic>
          <a:graphicData uri="http://schemas.openxmlformats.org/presentationml/2006/ole">
            <p:oleObj spid="_x0000_s74755" name="Visio" r:id="rId3" imgW="4495865" imgH="885922" progId="Visio.Drawing.15">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Beacon period</a:t>
            </a:r>
            <a:endParaRPr lang="zh-CN" altLang="en-US" dirty="0"/>
          </a:p>
        </p:txBody>
      </p:sp>
      <p:sp>
        <p:nvSpPr>
          <p:cNvPr id="3" name="内容占位符 2"/>
          <p:cNvSpPr>
            <a:spLocks noGrp="1"/>
          </p:cNvSpPr>
          <p:nvPr>
            <p:ph idx="1"/>
          </p:nvPr>
        </p:nvSpPr>
        <p:spPr>
          <a:xfrm>
            <a:off x="251520" y="1556792"/>
            <a:ext cx="4608512" cy="4114800"/>
          </a:xfrm>
        </p:spPr>
        <p:txBody>
          <a:bodyPr/>
          <a:lstStyle/>
          <a:p>
            <a:r>
              <a:rPr lang="en-US" altLang="zh-CN" dirty="0" smtClean="0"/>
              <a:t>For P2P and star topologies, beacon period is just a beacon</a:t>
            </a:r>
          </a:p>
          <a:p>
            <a:r>
              <a:rPr lang="en-US" altLang="zh-CN" dirty="0" smtClean="0"/>
              <a:t>For coordinated network</a:t>
            </a:r>
          </a:p>
          <a:p>
            <a:pPr lvl="1"/>
            <a:r>
              <a:rPr lang="en-US" altLang="zh-CN" dirty="0" smtClean="0"/>
              <a:t>Neighbor VPANs are time aligned</a:t>
            </a:r>
          </a:p>
          <a:p>
            <a:pPr lvl="1"/>
            <a:r>
              <a:rPr lang="en-US" altLang="zh-CN" dirty="0" smtClean="0">
                <a:solidFill>
                  <a:schemeClr val="accent6"/>
                </a:solidFill>
              </a:rPr>
              <a:t>Proposal: TDM of beacons from neighboring VPANs to reduce the interference </a:t>
            </a:r>
            <a:endParaRPr lang="zh-CN" altLang="en-US" dirty="0">
              <a:solidFill>
                <a:schemeClr val="accent6"/>
              </a:solidFill>
            </a:endParaRPr>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6</a:t>
            </a:fld>
            <a:endParaRPr lang="en-US" altLang="zh-CN"/>
          </a:p>
        </p:txBody>
      </p:sp>
      <p:pic>
        <p:nvPicPr>
          <p:cNvPr id="7" name="Picture 5"/>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4788024" y="1412776"/>
            <a:ext cx="4032448" cy="504056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CAP: contention access period</a:t>
            </a:r>
            <a:endParaRPr lang="zh-CN" altLang="en-US" dirty="0"/>
          </a:p>
        </p:txBody>
      </p:sp>
      <p:sp>
        <p:nvSpPr>
          <p:cNvPr id="3" name="内容占位符 2"/>
          <p:cNvSpPr>
            <a:spLocks noGrp="1"/>
          </p:cNvSpPr>
          <p:nvPr>
            <p:ph idx="1"/>
          </p:nvPr>
        </p:nvSpPr>
        <p:spPr>
          <a:xfrm>
            <a:off x="251520" y="1556792"/>
            <a:ext cx="8640960" cy="1440160"/>
          </a:xfrm>
        </p:spPr>
        <p:txBody>
          <a:bodyPr/>
          <a:lstStyle/>
          <a:p>
            <a:r>
              <a:rPr lang="en-US" altLang="zh-CN" dirty="0" smtClean="0"/>
              <a:t>Uplink hidden node problems: devices can not see each other, so CSMA/CA does not work</a:t>
            </a:r>
          </a:p>
          <a:p>
            <a:r>
              <a:rPr lang="en-US" altLang="zh-CN" dirty="0" smtClean="0">
                <a:solidFill>
                  <a:schemeClr val="accent6"/>
                </a:solidFill>
              </a:rPr>
              <a:t>Proposal: use RTS and CTS to solve the issue. Introduce RTS CTS frames in the specs</a:t>
            </a:r>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7</a:t>
            </a:fld>
            <a:endParaRPr lang="en-US" altLang="zh-CN"/>
          </a:p>
        </p:txBody>
      </p:sp>
      <p:graphicFrame>
        <p:nvGraphicFramePr>
          <p:cNvPr id="78850" name="Object 2"/>
          <p:cNvGraphicFramePr>
            <a:graphicFrameLocks noChangeAspect="1"/>
          </p:cNvGraphicFramePr>
          <p:nvPr/>
        </p:nvGraphicFramePr>
        <p:xfrm>
          <a:off x="683568" y="3519512"/>
          <a:ext cx="2806700" cy="2717800"/>
        </p:xfrm>
        <a:graphic>
          <a:graphicData uri="http://schemas.openxmlformats.org/presentationml/2006/ole">
            <p:oleObj spid="_x0000_s78850" name="Visio" r:id="rId3" imgW="1663922" imgH="1610201" progId="Visio.Drawing.11">
              <p:embed/>
            </p:oleObj>
          </a:graphicData>
        </a:graphic>
      </p:graphicFrame>
      <p:pic>
        <p:nvPicPr>
          <p:cNvPr id="8" name="Picture 7"/>
          <p:cNvPicPr/>
          <p:nvPr/>
        </p:nvPicPr>
        <p:blipFill>
          <a:blip r:embed="rId4"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3564488" y="4641272"/>
            <a:ext cx="5400000" cy="1236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CAP: contention access period</a:t>
            </a:r>
            <a:endParaRPr lang="zh-CN" altLang="en-US" dirty="0"/>
          </a:p>
        </p:txBody>
      </p:sp>
      <p:sp>
        <p:nvSpPr>
          <p:cNvPr id="3" name="内容占位符 2"/>
          <p:cNvSpPr>
            <a:spLocks noGrp="1"/>
          </p:cNvSpPr>
          <p:nvPr>
            <p:ph idx="1"/>
          </p:nvPr>
        </p:nvSpPr>
        <p:spPr>
          <a:xfrm>
            <a:off x="0" y="1556792"/>
            <a:ext cx="9144000" cy="2880320"/>
          </a:xfrm>
        </p:spPr>
        <p:txBody>
          <a:bodyPr/>
          <a:lstStyle/>
          <a:p>
            <a:r>
              <a:rPr lang="en-US" altLang="zh-CN" sz="2000" dirty="0" smtClean="0"/>
              <a:t>Bandwidth clarification: Devices in a VPAN may have different modulation bandwidth for uplink transmissions. But in CAP, the coordinator does not know which device is transmitting.</a:t>
            </a:r>
          </a:p>
          <a:p>
            <a:r>
              <a:rPr lang="en-US" altLang="zh-CN" sz="2000" dirty="0" smtClean="0">
                <a:solidFill>
                  <a:schemeClr val="accent6"/>
                </a:solidFill>
              </a:rPr>
              <a:t>Proposals</a:t>
            </a:r>
          </a:p>
          <a:p>
            <a:pPr lvl="1"/>
            <a:r>
              <a:rPr lang="en-US" altLang="zh-CN" sz="2000" dirty="0" smtClean="0">
                <a:solidFill>
                  <a:schemeClr val="accent6"/>
                </a:solidFill>
              </a:rPr>
              <a:t>Proposal1: inform the coordinator about the requested BW in RTS frames. RTS frame itself is always transmitted in minimal bandwidth. BW used for data transmission is confirmed in CTS</a:t>
            </a:r>
          </a:p>
          <a:p>
            <a:pPr lvl="1"/>
            <a:r>
              <a:rPr lang="en-US" altLang="zh-CN" sz="2000" dirty="0" smtClean="0">
                <a:solidFill>
                  <a:schemeClr val="accent6"/>
                </a:solidFill>
              </a:rPr>
              <a:t>Proposal2: split the CAP into different regions. Each region is used for TX of one predefined BW</a:t>
            </a:r>
            <a:endParaRPr lang="zh-CN" altLang="en-US" sz="2000" dirty="0">
              <a:solidFill>
                <a:schemeClr val="accent6"/>
              </a:solidFill>
            </a:endParaRPr>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a:xfrm>
            <a:off x="5486400" y="6528917"/>
            <a:ext cx="3124200" cy="184666"/>
          </a:xfrm>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a:xfrm>
            <a:off x="4344988" y="6528917"/>
            <a:ext cx="530225" cy="182562"/>
          </a:xfrm>
        </p:spPr>
        <p:txBody>
          <a:bodyPr/>
          <a:lstStyle/>
          <a:p>
            <a:r>
              <a:rPr lang="en-US" altLang="zh-CN" smtClean="0"/>
              <a:t>Slide </a:t>
            </a:r>
            <a:fld id="{AEA05115-4AC8-4E17-8B0D-0A6ADE0E5F4F}" type="slidenum">
              <a:rPr lang="en-US" altLang="zh-CN" smtClean="0"/>
              <a:pPr/>
              <a:t>8</a:t>
            </a:fld>
            <a:endParaRPr lang="en-US" altLang="zh-CN"/>
          </a:p>
        </p:txBody>
      </p:sp>
      <p:graphicFrame>
        <p:nvGraphicFramePr>
          <p:cNvPr id="79874" name="Object 2"/>
          <p:cNvGraphicFramePr>
            <a:graphicFrameLocks noChangeAspect="1"/>
          </p:cNvGraphicFramePr>
          <p:nvPr/>
        </p:nvGraphicFramePr>
        <p:xfrm>
          <a:off x="971600" y="4293096"/>
          <a:ext cx="2088232" cy="2022089"/>
        </p:xfrm>
        <a:graphic>
          <a:graphicData uri="http://schemas.openxmlformats.org/presentationml/2006/ole">
            <p:oleObj spid="_x0000_s79874" name="Visio" r:id="rId3" imgW="1647719" imgH="1600166" progId="Visio.Drawing.11">
              <p:embed/>
            </p:oleObj>
          </a:graphicData>
        </a:graphic>
      </p:graphicFrame>
      <p:sp>
        <p:nvSpPr>
          <p:cNvPr id="8" name="TextBox 7"/>
          <p:cNvSpPr txBox="1"/>
          <p:nvPr/>
        </p:nvSpPr>
        <p:spPr>
          <a:xfrm>
            <a:off x="467544" y="5670128"/>
            <a:ext cx="833396" cy="400110"/>
          </a:xfrm>
          <a:prstGeom prst="rect">
            <a:avLst/>
          </a:prstGeom>
          <a:noFill/>
        </p:spPr>
        <p:txBody>
          <a:bodyPr wrap="square" rtlCol="0">
            <a:spAutoFit/>
          </a:bodyPr>
          <a:lstStyle/>
          <a:p>
            <a:r>
              <a:rPr lang="en-US" altLang="zh-CN" sz="2000" dirty="0" smtClean="0"/>
              <a:t>5MHz</a:t>
            </a:r>
            <a:endParaRPr lang="zh-CN" altLang="en-US" sz="2000" dirty="0"/>
          </a:p>
        </p:txBody>
      </p:sp>
      <p:sp>
        <p:nvSpPr>
          <p:cNvPr id="9" name="TextBox 8"/>
          <p:cNvSpPr txBox="1"/>
          <p:nvPr/>
        </p:nvSpPr>
        <p:spPr>
          <a:xfrm>
            <a:off x="2555775" y="5670128"/>
            <a:ext cx="965375" cy="400110"/>
          </a:xfrm>
          <a:prstGeom prst="rect">
            <a:avLst/>
          </a:prstGeom>
          <a:noFill/>
        </p:spPr>
        <p:txBody>
          <a:bodyPr wrap="square" rtlCol="0">
            <a:spAutoFit/>
          </a:bodyPr>
          <a:lstStyle/>
          <a:p>
            <a:r>
              <a:rPr lang="en-US" altLang="zh-CN" sz="2000" dirty="0" smtClean="0"/>
              <a:t>10MHz</a:t>
            </a:r>
            <a:endParaRPr lang="zh-CN" altLang="en-US" sz="2000" dirty="0"/>
          </a:p>
        </p:txBody>
      </p:sp>
      <p:pic>
        <p:nvPicPr>
          <p:cNvPr id="10" name="Picture 7"/>
          <p:cNvPicPr/>
          <p:nvPr/>
        </p:nvPicPr>
        <p:blipFill>
          <a:blip r:embed="rId4"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3852520" y="5001312"/>
            <a:ext cx="5400000" cy="1236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CFP: contention free period</a:t>
            </a:r>
            <a:endParaRPr lang="zh-CN" altLang="en-US" dirty="0"/>
          </a:p>
        </p:txBody>
      </p:sp>
      <p:sp>
        <p:nvSpPr>
          <p:cNvPr id="3" name="内容占位符 2"/>
          <p:cNvSpPr>
            <a:spLocks noGrp="1"/>
          </p:cNvSpPr>
          <p:nvPr>
            <p:ph idx="1"/>
          </p:nvPr>
        </p:nvSpPr>
        <p:spPr>
          <a:xfrm>
            <a:off x="251520" y="1556792"/>
            <a:ext cx="8640960" cy="1008112"/>
          </a:xfrm>
        </p:spPr>
        <p:txBody>
          <a:bodyPr/>
          <a:lstStyle/>
          <a:p>
            <a:r>
              <a:rPr lang="en-US" altLang="zh-CN" dirty="0" smtClean="0">
                <a:solidFill>
                  <a:schemeClr val="accent6"/>
                </a:solidFill>
              </a:rPr>
              <a:t>Proposal: enhance current CFP operations with </a:t>
            </a:r>
            <a:r>
              <a:rPr lang="en-US" altLang="zh-CN" dirty="0" err="1" smtClean="0">
                <a:solidFill>
                  <a:schemeClr val="accent6"/>
                </a:solidFill>
              </a:rPr>
              <a:t>QoS</a:t>
            </a:r>
            <a:r>
              <a:rPr lang="en-US" altLang="zh-CN" dirty="0" smtClean="0">
                <a:solidFill>
                  <a:schemeClr val="accent6"/>
                </a:solidFill>
              </a:rPr>
              <a:t> support. Introduce flow request / flow maintenance / flow termination commands</a:t>
            </a:r>
            <a:endParaRPr lang="zh-CN" altLang="en-US" dirty="0">
              <a:solidFill>
                <a:schemeClr val="accent6"/>
              </a:solidFill>
            </a:endParaRPr>
          </a:p>
        </p:txBody>
      </p:sp>
      <p:sp>
        <p:nvSpPr>
          <p:cNvPr id="4" name="日期占位符 3"/>
          <p:cNvSpPr>
            <a:spLocks noGrp="1"/>
          </p:cNvSpPr>
          <p:nvPr>
            <p:ph type="dt" sz="half" idx="10"/>
          </p:nvPr>
        </p:nvSpPr>
        <p:spPr/>
        <p:txBody>
          <a:bodyPr/>
          <a:lstStyle/>
          <a:p>
            <a:r>
              <a:rPr lang="en-US" altLang="zh-CN" smtClean="0"/>
              <a:t>May,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9</a:t>
            </a:fld>
            <a:endParaRPr lang="en-US" altLang="zh-CN"/>
          </a:p>
        </p:txBody>
      </p:sp>
      <p:pic>
        <p:nvPicPr>
          <p:cNvPr id="7" name="Picture 11"/>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2051720" y="3425785"/>
            <a:ext cx="5943600" cy="288353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997</TotalTime>
  <Words>1042</Words>
  <Application>Microsoft Office PowerPoint</Application>
  <PresentationFormat>全屏显示(4:3)</PresentationFormat>
  <Paragraphs>143</Paragraphs>
  <Slides>16</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high_speed_proposals</vt:lpstr>
      <vt:lpstr>Visio</vt:lpstr>
      <vt:lpstr>幻灯片 1</vt:lpstr>
      <vt:lpstr>Introduction of MAC related proposals</vt:lpstr>
      <vt:lpstr>Potential enhancements for 802.15.7-2011</vt:lpstr>
      <vt:lpstr>Supported topologies</vt:lpstr>
      <vt:lpstr>Superframe structure</vt:lpstr>
      <vt:lpstr>Beacon period</vt:lpstr>
      <vt:lpstr>CAP: contention access period</vt:lpstr>
      <vt:lpstr>CAP: contention access period</vt:lpstr>
      <vt:lpstr>CFP: contention free period</vt:lpstr>
      <vt:lpstr>VPAN establishment</vt:lpstr>
      <vt:lpstr>Association procedures</vt:lpstr>
      <vt:lpstr>VPAN ID confliction resolution</vt:lpstr>
      <vt:lpstr>CSI feedback</vt:lpstr>
      <vt:lpstr>Handover</vt:lpstr>
      <vt:lpstr>RF DL + VLC UL</vt:lpstr>
      <vt:lpstr>Summary</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l00363185</cp:lastModifiedBy>
  <cp:revision>225</cp:revision>
  <cp:lastPrinted>1998-02-10T13:28:06Z</cp:lastPrinted>
  <dcterms:created xsi:type="dcterms:W3CDTF">2016-01-08T02:18:10Z</dcterms:created>
  <dcterms:modified xsi:type="dcterms:W3CDTF">2016-05-17T07:46:08Z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1463471105</vt:lpwstr>
  </property>
  <property fmtid="{D5CDD505-2E9C-101B-9397-08002B2CF9AE}" pid="6" name="_2015_ms_pID_725343">
    <vt:lpwstr>(3)46kIubqdcvM7rfIdBTveuOEBA1eiSWg5HWx5NnHjM0XROU/dyiSLT/ECe8flIWMNmq6dLafz
TsD99bAp6Fq7+VnQnfx+8wG83NR8BN9Ez6cO+A3WmxE2oO+XXbGPbL0YnrnI2AxTHte9sSgs
v4dilQsFjL9++N75GqpLxrTGxPZ4TEWAlTn5bwDNWYtPRciDXXqYbvxDahF2HYMOLZ5ktVDE
OeNGgw4Jor5nw3Os4S</vt:lpwstr>
  </property>
  <property fmtid="{D5CDD505-2E9C-101B-9397-08002B2CF9AE}" pid="7" name="_2015_ms_pID_7253431">
    <vt:lpwstr>LC8yT9pia37cLkJWCbNl1HqE/D37g6v+J18Cd3eLGPVPQWRpRg2g9X
bjHArDOeqoXRVOUM78ohHetBJ87HLnwE7DD6EzEW0kQSBO6eEs65uyvIkncQigoQovgAW6Do
hKviUMUlqMUdkO3mR1RLQeBYGLosK16gZPeTI9w3bfPQHAaEBlf+gYanL5FOWFiNr26jl7Kk
dOnn82OepcYENsJ4apviYfgVS1r3jDAznloP</vt:lpwstr>
  </property>
  <property fmtid="{D5CDD505-2E9C-101B-9397-08002B2CF9AE}" pid="8" name="_2015_ms_pID_7253432">
    <vt:lpwstr>OTZ4y+w5TxH162vSAQAjIXU=</vt:lpwstr>
  </property>
</Properties>
</file>