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10"/>
  </p:notesMasterIdLst>
  <p:handoutMasterIdLst>
    <p:handoutMasterId r:id="rId11"/>
  </p:handoutMasterIdLst>
  <p:sldIdLst>
    <p:sldId id="259" r:id="rId3"/>
    <p:sldId id="261" r:id="rId4"/>
    <p:sldId id="262" r:id="rId5"/>
    <p:sldId id="263" r:id="rId6"/>
    <p:sldId id="264" r:id="rId7"/>
    <p:sldId id="265" r:id="rId8"/>
    <p:sldId id="266" r:id="rId9"/>
  </p:sldIdLst>
  <p:sldSz cx="9144000" cy="6858000" type="screen4x3"/>
  <p:notesSz cx="9280525" cy="6934200"/>
  <p:embeddedFontLst>
    <p:embeddedFont>
      <p:font typeface="Calibri" panose="020F0502020204030204" pitchFamily="34" charset="0"/>
      <p:regular r:id="rId12"/>
      <p:bold r:id="rId13"/>
      <p:italic r:id="rId14"/>
      <p:boldItalic r:id="rId15"/>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co Hernandez" initials="M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0929"/>
  </p:normalViewPr>
  <p:slideViewPr>
    <p:cSldViewPr>
      <p:cViewPr>
        <p:scale>
          <a:sx n="128" d="100"/>
          <a:sy n="128" d="100"/>
        </p:scale>
        <p:origin x="-667"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474" y="-96"/>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2.fntdata"/><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font" Target="fonts/font1.fntdata"/><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font" Target="fonts/font4.fntdata"/><Relationship Id="rId10" Type="http://schemas.openxmlformats.org/officeDocument/2006/relationships/notesMaster" Target="notesMasters/notesMaster1.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3.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May 2016</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May 2016</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May 2016</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2016</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2016</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2016</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May 2016</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smtClean="0"/>
              <a:t>Hernandez (NICT)</a:t>
            </a:r>
            <a:endParaRPr lang="en-US"/>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802.15-16-0379-00-0008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May 2016</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smtClean="0"/>
              <a:t>Hernandez (NICT)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dirty="0" smtClean="0">
                <a:latin typeface="Times New Roman" pitchFamily="18" charset="0"/>
              </a:rPr>
              <a:t>May 2016</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Summary of teleconferences previous to the May meeting ]  </a:t>
            </a:r>
            <a:r>
              <a:rPr lang="en-US" altLang="en-US" sz="1600" dirty="0">
                <a:solidFill>
                  <a:schemeClr val="tx2"/>
                </a:solidFill>
                <a:latin typeface="Times New Roman" pitchFamily="18" charset="0"/>
              </a:rPr>
              <a:t>	</a:t>
            </a: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May </a:t>
            </a:r>
            <a:r>
              <a:rPr lang="en-US" altLang="en-US" sz="1600" dirty="0" smtClean="0">
                <a:solidFill>
                  <a:schemeClr val="tx2"/>
                </a:solidFill>
                <a:latin typeface="Times New Roman" pitchFamily="18" charset="0"/>
              </a:rPr>
              <a:t>16</a:t>
            </a:r>
            <a:r>
              <a:rPr lang="en-US" altLang="en-US" sz="1600" dirty="0" smtClean="0">
                <a:solidFill>
                  <a:schemeClr val="tx2"/>
                </a:solidFill>
                <a:latin typeface="Times New Roman" pitchFamily="18" charset="0"/>
              </a:rPr>
              <a:t>th</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2016 </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 Marco Hernandez </a:t>
            </a:r>
            <a:r>
              <a:rPr lang="en-US" altLang="en-US" sz="1600" dirty="0" smtClean="0">
                <a:latin typeface="Times New Roman" pitchFamily="18" charset="0"/>
              </a:rPr>
              <a:t>] </a:t>
            </a:r>
            <a:endParaRPr lang="en-US" altLang="en-US" sz="1600" dirty="0">
              <a:latin typeface="Times New Roman" pitchFamily="18" charset="0"/>
            </a:endParaRP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latin typeface="Times New Roman" pitchFamily="18" charset="0"/>
              </a:rPr>
              <a:t>Teleconference on </a:t>
            </a:r>
            <a:r>
              <a:rPr lang="en-US" altLang="en-US" sz="3200" dirty="0" smtClean="0">
                <a:latin typeface="Times New Roman" pitchFamily="18" charset="0"/>
              </a:rPr>
              <a:t>March 31st </a:t>
            </a:r>
            <a:endParaRPr lang="en-US" sz="3200" dirty="0"/>
          </a:p>
        </p:txBody>
      </p:sp>
      <p:sp>
        <p:nvSpPr>
          <p:cNvPr id="3" name="Content Placeholder 2"/>
          <p:cNvSpPr>
            <a:spLocks noGrp="1"/>
          </p:cNvSpPr>
          <p:nvPr>
            <p:ph idx="1"/>
          </p:nvPr>
        </p:nvSpPr>
        <p:spPr/>
        <p:txBody>
          <a:bodyPr/>
          <a:lstStyle/>
          <a:p>
            <a:pPr lvl="0"/>
            <a:r>
              <a:rPr lang="en-US" sz="2400" dirty="0" smtClean="0">
                <a:solidFill>
                  <a:srgbClr val="000000"/>
                </a:solidFill>
                <a:latin typeface="Times New Roman"/>
              </a:rPr>
              <a:t> Marco presented PHY related TBDs.</a:t>
            </a:r>
          </a:p>
          <a:p>
            <a:pPr lvl="1"/>
            <a:r>
              <a:rPr lang="en-US" sz="2000" dirty="0" smtClean="0">
                <a:solidFill>
                  <a:srgbClr val="000000"/>
                </a:solidFill>
                <a:latin typeface="Times New Roman"/>
              </a:rPr>
              <a:t>A motion to approve such TBDs in DCN 16-321r0 was passed.</a:t>
            </a:r>
          </a:p>
          <a:p>
            <a:r>
              <a:rPr lang="en-US" sz="2400" dirty="0" smtClean="0">
                <a:latin typeface="+mj-lt"/>
              </a:rPr>
              <a:t> Marco will </a:t>
            </a:r>
            <a:r>
              <a:rPr lang="en-US" sz="2400" dirty="0">
                <a:latin typeface="+mj-lt"/>
              </a:rPr>
              <a:t>provide </a:t>
            </a:r>
            <a:r>
              <a:rPr lang="en-US" sz="2400" dirty="0" smtClean="0">
                <a:latin typeface="+mj-lt"/>
              </a:rPr>
              <a:t>the security clause based </a:t>
            </a:r>
            <a:r>
              <a:rPr lang="en-US" sz="2400" dirty="0">
                <a:latin typeface="+mj-lt"/>
              </a:rPr>
              <a:t>on AES in GCM </a:t>
            </a:r>
            <a:r>
              <a:rPr lang="en-US" sz="2400" dirty="0" smtClean="0">
                <a:latin typeface="+mj-lt"/>
              </a:rPr>
              <a:t>mode. Still the KMP is in exploratory stage.</a:t>
            </a:r>
          </a:p>
          <a:p>
            <a:r>
              <a:rPr lang="en-US" sz="2400" dirty="0" smtClean="0">
                <a:latin typeface="+mj-lt"/>
              </a:rPr>
              <a:t>The </a:t>
            </a:r>
            <a:r>
              <a:rPr lang="en-US" sz="2400" dirty="0">
                <a:latin typeface="+mj-lt"/>
              </a:rPr>
              <a:t>group continues the review of the latest </a:t>
            </a:r>
            <a:r>
              <a:rPr lang="en-US" sz="2400" dirty="0" smtClean="0">
                <a:latin typeface="+mj-lt"/>
              </a:rPr>
              <a:t>Draft till p. 44</a:t>
            </a:r>
          </a:p>
          <a:p>
            <a:r>
              <a:rPr lang="en-US" sz="2400" b="1" dirty="0" smtClean="0">
                <a:latin typeface="+mj-lt"/>
              </a:rPr>
              <a:t>Actions</a:t>
            </a:r>
            <a:r>
              <a:rPr lang="en-US" sz="2400" dirty="0" smtClean="0">
                <a:latin typeface="+mj-lt"/>
              </a:rPr>
              <a:t>:</a:t>
            </a:r>
          </a:p>
          <a:p>
            <a:pPr lvl="1"/>
            <a:r>
              <a:rPr lang="en-US" sz="2000" dirty="0">
                <a:latin typeface="+mj-lt"/>
              </a:rPr>
              <a:t>The text for cyclic superframe requires revision (language, configuration, etc.) by SS </a:t>
            </a:r>
            <a:r>
              <a:rPr lang="en-US" sz="2000" dirty="0" err="1">
                <a:latin typeface="+mj-lt"/>
              </a:rPr>
              <a:t>Joo</a:t>
            </a:r>
            <a:r>
              <a:rPr lang="en-US" sz="2000" dirty="0">
                <a:latin typeface="+mj-lt"/>
              </a:rPr>
              <a:t>.</a:t>
            </a:r>
          </a:p>
          <a:p>
            <a:pPr lvl="1"/>
            <a:r>
              <a:rPr lang="en-US" sz="2000" dirty="0">
                <a:latin typeface="+mj-lt"/>
              </a:rPr>
              <a:t>Billy will check if link ID addressing is filtered or not.</a:t>
            </a:r>
          </a:p>
          <a:p>
            <a:pPr lvl="1"/>
            <a:r>
              <a:rPr lang="en-US" sz="2000" dirty="0">
                <a:latin typeface="+mj-lt"/>
              </a:rPr>
              <a:t>The TBDs about security will be addressed when Marco presents the security </a:t>
            </a:r>
            <a:r>
              <a:rPr lang="en-US" sz="2000" dirty="0" smtClean="0">
                <a:latin typeface="+mj-lt"/>
              </a:rPr>
              <a:t>clause.</a:t>
            </a:r>
            <a:endParaRPr lang="en-US" sz="2000" dirty="0">
              <a:latin typeface="+mj-lt"/>
            </a:endParaRPr>
          </a:p>
          <a:p>
            <a:endParaRPr lang="en-US" sz="2400" dirty="0" smtClean="0">
              <a:latin typeface="+mj-lt"/>
            </a:endParaRPr>
          </a:p>
          <a:p>
            <a:endParaRPr lang="en-US" sz="1600" dirty="0" smtClean="0">
              <a:latin typeface="+mj-lt"/>
            </a:endParaRPr>
          </a:p>
          <a:p>
            <a:pPr marL="457200" lvl="1" indent="0">
              <a:buNone/>
            </a:pPr>
            <a:endParaRPr lang="en-US" sz="2000" dirty="0" smtClean="0">
              <a:solidFill>
                <a:srgbClr val="C00000"/>
              </a:solidFill>
              <a:latin typeface="+mj-lt"/>
            </a:endParaRPr>
          </a:p>
          <a:p>
            <a:pPr lvl="0"/>
            <a:endParaRPr lang="en-US" sz="2000" dirty="0">
              <a:latin typeface="+mj-lt"/>
            </a:endParaRPr>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2</a:t>
            </a:fld>
            <a:endParaRPr lang="en-US" altLang="en-US"/>
          </a:p>
        </p:txBody>
      </p:sp>
    </p:spTree>
    <p:extLst>
      <p:ext uri="{BB962C8B-B14F-4D97-AF65-F5344CB8AC3E}">
        <p14:creationId xmlns:p14="http://schemas.microsoft.com/office/powerpoint/2010/main" val="2910218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400" dirty="0">
                <a:latin typeface="Times New Roman" pitchFamily="18" charset="0"/>
              </a:rPr>
              <a:t>Teleconference on </a:t>
            </a:r>
            <a:r>
              <a:rPr lang="en-US" sz="3400" dirty="0" smtClean="0"/>
              <a:t>April </a:t>
            </a:r>
            <a:r>
              <a:rPr lang="en-US" sz="3400" dirty="0"/>
              <a:t>14th</a:t>
            </a:r>
          </a:p>
        </p:txBody>
      </p:sp>
      <p:sp>
        <p:nvSpPr>
          <p:cNvPr id="3" name="Content Placeholder 2"/>
          <p:cNvSpPr>
            <a:spLocks noGrp="1"/>
          </p:cNvSpPr>
          <p:nvPr>
            <p:ph idx="1"/>
          </p:nvPr>
        </p:nvSpPr>
        <p:spPr/>
        <p:txBody>
          <a:bodyPr/>
          <a:lstStyle/>
          <a:p>
            <a:r>
              <a:rPr lang="en-US" sz="2400" dirty="0">
                <a:latin typeface="+mj-lt"/>
              </a:rPr>
              <a:t>Billy explains that in some cases the link ID as source address may not be </a:t>
            </a:r>
            <a:r>
              <a:rPr lang="en-US" sz="2400" dirty="0" smtClean="0">
                <a:latin typeface="+mj-lt"/>
              </a:rPr>
              <a:t>enough</a:t>
            </a:r>
            <a:r>
              <a:rPr lang="en-US" sz="2400" dirty="0">
                <a:latin typeface="+mj-lt"/>
              </a:rPr>
              <a:t>:</a:t>
            </a:r>
            <a:endParaRPr lang="en-US" sz="2400" dirty="0" smtClean="0">
              <a:latin typeface="+mj-lt"/>
            </a:endParaRPr>
          </a:p>
          <a:p>
            <a:pPr lvl="1"/>
            <a:r>
              <a:rPr lang="en-US" sz="2000" dirty="0" smtClean="0">
                <a:latin typeface="+mj-lt"/>
              </a:rPr>
              <a:t>Like </a:t>
            </a:r>
            <a:r>
              <a:rPr lang="en-US" sz="2000" dirty="0">
                <a:latin typeface="+mj-lt"/>
              </a:rPr>
              <a:t>in case of enhanced ACK, the MAC needs the real source address to send such enhanced ACK</a:t>
            </a:r>
            <a:r>
              <a:rPr lang="en-US" sz="2000" dirty="0" smtClean="0">
                <a:latin typeface="+mj-lt"/>
              </a:rPr>
              <a:t>.</a:t>
            </a:r>
          </a:p>
          <a:p>
            <a:pPr lvl="1"/>
            <a:r>
              <a:rPr lang="en-US" sz="2000" dirty="0" smtClean="0">
                <a:latin typeface="+mj-lt"/>
              </a:rPr>
              <a:t>There </a:t>
            </a:r>
            <a:r>
              <a:rPr lang="en-US" sz="2000" dirty="0">
                <a:latin typeface="+mj-lt"/>
              </a:rPr>
              <a:t>is not text describing the management and assignment of link IDs</a:t>
            </a:r>
            <a:r>
              <a:rPr lang="en-US" sz="2000" dirty="0" smtClean="0"/>
              <a:t>.</a:t>
            </a:r>
            <a:endParaRPr lang="en-US" sz="2000" dirty="0" smtClean="0">
              <a:latin typeface="+mj-lt"/>
            </a:endParaRPr>
          </a:p>
          <a:p>
            <a:r>
              <a:rPr lang="en-US" sz="2400" dirty="0" smtClean="0">
                <a:latin typeface="+mj-lt"/>
              </a:rPr>
              <a:t>Options:</a:t>
            </a:r>
          </a:p>
          <a:p>
            <a:pPr lvl="1"/>
            <a:r>
              <a:rPr lang="en-US" sz="2000" dirty="0">
                <a:latin typeface="+mj-lt"/>
              </a:rPr>
              <a:t>Do we need to maintain a table of link IDs?</a:t>
            </a:r>
          </a:p>
          <a:p>
            <a:pPr lvl="1"/>
            <a:r>
              <a:rPr lang="en-US" sz="2000" dirty="0">
                <a:latin typeface="+mj-lt"/>
              </a:rPr>
              <a:t>Leave the issue to upper layers.</a:t>
            </a:r>
          </a:p>
          <a:p>
            <a:pPr lvl="1"/>
            <a:r>
              <a:rPr lang="en-US" sz="2000" dirty="0">
                <a:latin typeface="+mj-lt"/>
              </a:rPr>
              <a:t>Delete link ID.</a:t>
            </a:r>
          </a:p>
          <a:p>
            <a:endParaRPr lang="en-US" sz="2400" dirty="0" smtClean="0">
              <a:latin typeface="+mj-lt"/>
            </a:endParaRPr>
          </a:p>
          <a:p>
            <a:r>
              <a:rPr lang="en-US" sz="2400" dirty="0">
                <a:latin typeface="+mj-lt"/>
              </a:rPr>
              <a:t>S</a:t>
            </a:r>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3</a:t>
            </a:fld>
            <a:endParaRPr lang="en-US" altLang="en-US"/>
          </a:p>
        </p:txBody>
      </p:sp>
    </p:spTree>
    <p:extLst>
      <p:ext uri="{BB962C8B-B14F-4D97-AF65-F5344CB8AC3E}">
        <p14:creationId xmlns:p14="http://schemas.microsoft.com/office/powerpoint/2010/main" val="4236807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400" dirty="0">
                <a:latin typeface="Times New Roman" pitchFamily="18" charset="0"/>
              </a:rPr>
              <a:t>Teleconference on </a:t>
            </a:r>
            <a:r>
              <a:rPr lang="en-US" sz="3400" dirty="0"/>
              <a:t>April 14th</a:t>
            </a:r>
          </a:p>
        </p:txBody>
      </p:sp>
      <p:sp>
        <p:nvSpPr>
          <p:cNvPr id="3" name="Content Placeholder 2"/>
          <p:cNvSpPr>
            <a:spLocks noGrp="1"/>
          </p:cNvSpPr>
          <p:nvPr>
            <p:ph idx="1"/>
          </p:nvPr>
        </p:nvSpPr>
        <p:spPr/>
        <p:txBody>
          <a:bodyPr/>
          <a:lstStyle/>
          <a:p>
            <a:r>
              <a:rPr lang="en-US" sz="2400" dirty="0">
                <a:latin typeface="+mj-lt"/>
              </a:rPr>
              <a:t>The group continues the review of the latest Draft </a:t>
            </a:r>
            <a:r>
              <a:rPr lang="en-US" sz="2400" dirty="0" smtClean="0">
                <a:latin typeface="+mj-lt"/>
              </a:rPr>
              <a:t>r6</a:t>
            </a:r>
          </a:p>
          <a:p>
            <a:r>
              <a:rPr lang="en-US" sz="2400" dirty="0" smtClean="0">
                <a:latin typeface="+mj-lt"/>
              </a:rPr>
              <a:t>Actions:</a:t>
            </a:r>
          </a:p>
          <a:p>
            <a:pPr lvl="1"/>
            <a:r>
              <a:rPr lang="en-US" sz="2000" dirty="0">
                <a:latin typeface="+mj-lt"/>
              </a:rPr>
              <a:t>The text </a:t>
            </a:r>
            <a:r>
              <a:rPr lang="en-US" sz="2000" dirty="0" smtClean="0">
                <a:latin typeface="+mj-lt"/>
              </a:rPr>
              <a:t>in synchronization clause needs </a:t>
            </a:r>
            <a:r>
              <a:rPr lang="en-US" sz="2000" dirty="0">
                <a:latin typeface="+mj-lt"/>
              </a:rPr>
              <a:t>to be revised with </a:t>
            </a:r>
            <a:r>
              <a:rPr lang="en-US" sz="2000" dirty="0" smtClean="0">
                <a:latin typeface="+mj-lt"/>
              </a:rPr>
              <a:t>BJ.</a:t>
            </a:r>
          </a:p>
          <a:p>
            <a:pPr lvl="1"/>
            <a:r>
              <a:rPr lang="en-US" sz="2000" dirty="0">
                <a:latin typeface="Times New Roman"/>
                <a:ea typeface="Times New Roman"/>
              </a:rPr>
              <a:t>In page 45, line 12 “measurement” needs to be clarified and defined; what is measured</a:t>
            </a:r>
            <a:r>
              <a:rPr lang="en-US" sz="2000" dirty="0" smtClean="0">
                <a:latin typeface="Times New Roman"/>
                <a:ea typeface="Times New Roman"/>
              </a:rPr>
              <a:t>?</a:t>
            </a:r>
          </a:p>
          <a:p>
            <a:pPr lvl="1"/>
            <a:r>
              <a:rPr lang="en-US" sz="2000" dirty="0">
                <a:latin typeface="Times New Roman"/>
                <a:ea typeface="Times New Roman"/>
              </a:rPr>
              <a:t>“maintaining synchronization procedure”, is used as a noun sometimes and as an action other times, making the text unclear</a:t>
            </a:r>
            <a:endParaRPr lang="en-US" sz="2000" dirty="0" smtClean="0">
              <a:latin typeface="+mj-lt"/>
            </a:endParaRPr>
          </a:p>
          <a:p>
            <a:pPr lvl="1"/>
            <a:r>
              <a:rPr lang="en-US" sz="2000" dirty="0">
                <a:latin typeface="+mj-lt"/>
              </a:rPr>
              <a:t>In page 46, line 26, “sleep mode” has not been defined before.</a:t>
            </a:r>
          </a:p>
          <a:p>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4</a:t>
            </a:fld>
            <a:endParaRPr lang="en-US" altLang="en-US"/>
          </a:p>
        </p:txBody>
      </p:sp>
    </p:spTree>
    <p:extLst>
      <p:ext uri="{BB962C8B-B14F-4D97-AF65-F5344CB8AC3E}">
        <p14:creationId xmlns:p14="http://schemas.microsoft.com/office/powerpoint/2010/main" val="3061052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latin typeface="Times New Roman" pitchFamily="18" charset="0"/>
              </a:rPr>
              <a:t>Teleconference on </a:t>
            </a:r>
            <a:r>
              <a:rPr lang="en-US" dirty="0"/>
              <a:t>April </a:t>
            </a:r>
            <a:r>
              <a:rPr lang="en-US" dirty="0" smtClean="0"/>
              <a:t>27th</a:t>
            </a:r>
            <a:endParaRPr lang="en-US" dirty="0"/>
          </a:p>
        </p:txBody>
      </p:sp>
      <p:sp>
        <p:nvSpPr>
          <p:cNvPr id="3" name="Content Placeholder 2"/>
          <p:cNvSpPr>
            <a:spLocks noGrp="1"/>
          </p:cNvSpPr>
          <p:nvPr>
            <p:ph idx="1"/>
          </p:nvPr>
        </p:nvSpPr>
        <p:spPr/>
        <p:txBody>
          <a:bodyPr/>
          <a:lstStyle/>
          <a:p>
            <a:r>
              <a:rPr lang="en-US" sz="2400" dirty="0">
                <a:latin typeface="+mj-lt"/>
              </a:rPr>
              <a:t>The group continues the review of the latest Draft </a:t>
            </a:r>
            <a:r>
              <a:rPr lang="en-US" sz="2400" dirty="0" err="1" smtClean="0">
                <a:latin typeface="+mj-lt"/>
              </a:rPr>
              <a:t>rX</a:t>
            </a:r>
            <a:endParaRPr lang="en-US" sz="2400" dirty="0">
              <a:latin typeface="+mj-lt"/>
            </a:endParaRPr>
          </a:p>
          <a:p>
            <a:r>
              <a:rPr lang="en-US" sz="2400" dirty="0">
                <a:latin typeface="+mj-lt"/>
              </a:rPr>
              <a:t>Actions</a:t>
            </a:r>
            <a:r>
              <a:rPr lang="en-US" sz="2400" dirty="0" smtClean="0">
                <a:latin typeface="+mj-lt"/>
              </a:rPr>
              <a:t>:</a:t>
            </a:r>
          </a:p>
          <a:p>
            <a:pPr lvl="1" algn="just"/>
            <a:r>
              <a:rPr lang="en-US" sz="2000" dirty="0" smtClean="0">
                <a:latin typeface="+mj-lt"/>
              </a:rPr>
              <a:t>In the </a:t>
            </a:r>
            <a:r>
              <a:rPr lang="en-US" sz="2000" dirty="0">
                <a:latin typeface="+mj-lt"/>
              </a:rPr>
              <a:t>text in 5.4.3 Discovery </a:t>
            </a:r>
            <a:r>
              <a:rPr lang="en-US" sz="2000" dirty="0" smtClean="0">
                <a:latin typeface="+mj-lt"/>
              </a:rPr>
              <a:t>procedure, terms </a:t>
            </a:r>
            <a:r>
              <a:rPr lang="en-US" sz="2000" dirty="0">
                <a:latin typeface="+mj-lt"/>
              </a:rPr>
              <a:t>like “discovery request message” </a:t>
            </a:r>
            <a:r>
              <a:rPr lang="en-US" sz="2000" dirty="0" smtClean="0">
                <a:latin typeface="+mj-lt"/>
              </a:rPr>
              <a:t>need to be changed by </a:t>
            </a:r>
            <a:r>
              <a:rPr lang="en-US" sz="2000" dirty="0">
                <a:latin typeface="+mj-lt"/>
              </a:rPr>
              <a:t>the respective service primitive. H.B. Li volunteers to make the changes. </a:t>
            </a:r>
            <a:endParaRPr lang="en-US" sz="2000" dirty="0" smtClean="0">
              <a:latin typeface="+mj-lt"/>
            </a:endParaRPr>
          </a:p>
          <a:p>
            <a:pPr lvl="1"/>
            <a:r>
              <a:rPr lang="en-US" sz="2000" dirty="0">
                <a:latin typeface="+mj-lt"/>
              </a:rPr>
              <a:t>The text in 5.4.3.4 Discovery procedure many-to-many group needs to be revised as it is unclear. H.B. Li will revise it.</a:t>
            </a:r>
          </a:p>
          <a:p>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5</a:t>
            </a:fld>
            <a:endParaRPr lang="en-US" altLang="en-US"/>
          </a:p>
        </p:txBody>
      </p:sp>
    </p:spTree>
    <p:extLst>
      <p:ext uri="{BB962C8B-B14F-4D97-AF65-F5344CB8AC3E}">
        <p14:creationId xmlns:p14="http://schemas.microsoft.com/office/powerpoint/2010/main" val="1379991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latin typeface="Times New Roman" pitchFamily="18" charset="0"/>
              </a:rPr>
              <a:t>Teleconference on </a:t>
            </a:r>
            <a:r>
              <a:rPr lang="en-US" altLang="en-US" dirty="0" smtClean="0"/>
              <a:t>May</a:t>
            </a:r>
            <a:r>
              <a:rPr lang="en-US" dirty="0" smtClean="0"/>
              <a:t> 11th</a:t>
            </a:r>
            <a:endParaRPr lang="en-US" dirty="0"/>
          </a:p>
        </p:txBody>
      </p:sp>
      <p:sp>
        <p:nvSpPr>
          <p:cNvPr id="3" name="Content Placeholder 2"/>
          <p:cNvSpPr>
            <a:spLocks noGrp="1"/>
          </p:cNvSpPr>
          <p:nvPr>
            <p:ph idx="1"/>
          </p:nvPr>
        </p:nvSpPr>
        <p:spPr/>
        <p:txBody>
          <a:bodyPr/>
          <a:lstStyle/>
          <a:p>
            <a:r>
              <a:rPr lang="en-US" sz="2400" dirty="0" smtClean="0">
                <a:latin typeface="+mj-lt"/>
              </a:rPr>
              <a:t>HB Li presented contribution on discovery.</a:t>
            </a:r>
          </a:p>
          <a:p>
            <a:pPr lvl="1"/>
            <a:r>
              <a:rPr lang="en-US" sz="2000" dirty="0">
                <a:latin typeface="+mj-lt"/>
              </a:rPr>
              <a:t>2 more discovery primitives are required: </a:t>
            </a:r>
            <a:r>
              <a:rPr lang="en-US" sz="2000" dirty="0" err="1">
                <a:latin typeface="+mj-lt"/>
              </a:rPr>
              <a:t>MLME.Discovery.indication</a:t>
            </a:r>
            <a:r>
              <a:rPr lang="en-US" sz="2000" dirty="0">
                <a:latin typeface="+mj-lt"/>
              </a:rPr>
              <a:t> and </a:t>
            </a:r>
            <a:r>
              <a:rPr lang="en-US" sz="2000" dirty="0" err="1" smtClean="0">
                <a:latin typeface="+mj-lt"/>
              </a:rPr>
              <a:t>MLME.Report.request</a:t>
            </a:r>
            <a:r>
              <a:rPr lang="en-US" sz="2000" dirty="0" smtClean="0">
                <a:latin typeface="+mj-lt"/>
              </a:rPr>
              <a:t>.</a:t>
            </a:r>
          </a:p>
          <a:p>
            <a:pPr lvl="1"/>
            <a:r>
              <a:rPr lang="en-US" sz="2000" dirty="0">
                <a:latin typeface="+mj-lt"/>
              </a:rPr>
              <a:t>There is no procedure for discovery group ACK</a:t>
            </a:r>
            <a:r>
              <a:rPr lang="en-US" sz="2000" dirty="0" smtClean="0">
                <a:latin typeface="+mj-lt"/>
              </a:rPr>
              <a:t>.</a:t>
            </a:r>
          </a:p>
          <a:p>
            <a:pPr lvl="1"/>
            <a:r>
              <a:rPr lang="en-US" sz="2000" dirty="0">
                <a:latin typeface="+mj-lt"/>
              </a:rPr>
              <a:t>Discovery Group ID is said to be set in upper layers, although it is uncertain. </a:t>
            </a:r>
          </a:p>
          <a:p>
            <a:r>
              <a:rPr lang="en-US" sz="2400" dirty="0" smtClean="0">
                <a:latin typeface="Times New Roman"/>
                <a:ea typeface="Times New Roman"/>
              </a:rPr>
              <a:t>Marco presented DCN </a:t>
            </a:r>
            <a:r>
              <a:rPr lang="en-US" sz="2400" dirty="0">
                <a:latin typeface="Times New Roman"/>
                <a:ea typeface="Times New Roman"/>
              </a:rPr>
              <a:t>16-367r0 “Security for TG8” </a:t>
            </a:r>
            <a:endParaRPr lang="en-US" sz="2400" dirty="0" smtClean="0">
              <a:latin typeface="Times New Roman"/>
              <a:ea typeface="Times New Roman"/>
            </a:endParaRPr>
          </a:p>
          <a:p>
            <a:pPr lvl="1"/>
            <a:r>
              <a:rPr lang="en-US" sz="2000" dirty="0">
                <a:latin typeface="+mj-lt"/>
              </a:rPr>
              <a:t>T</a:t>
            </a:r>
            <a:r>
              <a:rPr lang="en-US" sz="2000" dirty="0" smtClean="0">
                <a:latin typeface="+mj-lt"/>
              </a:rPr>
              <a:t>he </a:t>
            </a:r>
            <a:r>
              <a:rPr lang="en-US" sz="2000" dirty="0">
                <a:latin typeface="+mj-lt"/>
              </a:rPr>
              <a:t>security clause requires full source address (MAC address) to bind a message integrity code (MIC) and additional authentication code (AAC) to the encrypted MPDU for integrity and authentication checking for a given </a:t>
            </a:r>
            <a:r>
              <a:rPr lang="en-US" sz="2000" dirty="0" smtClean="0">
                <a:latin typeface="+mj-lt"/>
              </a:rPr>
              <a:t>PD.</a:t>
            </a:r>
            <a:endParaRPr lang="en-US" sz="2000" dirty="0">
              <a:latin typeface="+mj-lt"/>
            </a:endParaRPr>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6</a:t>
            </a:fld>
            <a:endParaRPr lang="en-US" altLang="en-US"/>
          </a:p>
        </p:txBody>
      </p:sp>
    </p:spTree>
    <p:extLst>
      <p:ext uri="{BB962C8B-B14F-4D97-AF65-F5344CB8AC3E}">
        <p14:creationId xmlns:p14="http://schemas.microsoft.com/office/powerpoint/2010/main" val="119573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latin typeface="Times New Roman" pitchFamily="18" charset="0"/>
              </a:rPr>
              <a:t>Teleconference on </a:t>
            </a:r>
            <a:r>
              <a:rPr lang="en-US" altLang="en-US" dirty="0"/>
              <a:t>May</a:t>
            </a:r>
            <a:r>
              <a:rPr lang="en-US" dirty="0"/>
              <a:t> 11th</a:t>
            </a:r>
          </a:p>
        </p:txBody>
      </p:sp>
      <p:sp>
        <p:nvSpPr>
          <p:cNvPr id="3" name="Content Placeholder 2"/>
          <p:cNvSpPr>
            <a:spLocks noGrp="1"/>
          </p:cNvSpPr>
          <p:nvPr>
            <p:ph idx="1"/>
          </p:nvPr>
        </p:nvSpPr>
        <p:spPr/>
        <p:txBody>
          <a:bodyPr/>
          <a:lstStyle/>
          <a:p>
            <a:pPr lvl="0"/>
            <a:r>
              <a:rPr lang="en-US" sz="2400" dirty="0">
                <a:solidFill>
                  <a:srgbClr val="000000"/>
                </a:solidFill>
                <a:latin typeface="Times New Roman"/>
                <a:ea typeface="Times New Roman"/>
              </a:rPr>
              <a:t>Marco presented DCN 16-367r0 “Security for TG8” </a:t>
            </a:r>
          </a:p>
          <a:p>
            <a:pPr lvl="1"/>
            <a:r>
              <a:rPr lang="en-US" sz="2000" dirty="0">
                <a:solidFill>
                  <a:srgbClr val="000000"/>
                </a:solidFill>
                <a:latin typeface="Times New Roman"/>
              </a:rPr>
              <a:t>T</a:t>
            </a:r>
            <a:r>
              <a:rPr lang="en-US" sz="2000" dirty="0" smtClean="0">
                <a:solidFill>
                  <a:srgbClr val="000000"/>
                </a:solidFill>
                <a:latin typeface="Times New Roman"/>
              </a:rPr>
              <a:t>he </a:t>
            </a:r>
            <a:r>
              <a:rPr lang="en-US" sz="2000" dirty="0">
                <a:solidFill>
                  <a:srgbClr val="000000"/>
                </a:solidFill>
                <a:latin typeface="Times New Roman"/>
              </a:rPr>
              <a:t>security clause requires full source address (MAC address) to bind a message integrity code (MIC) and additional authentication code (AAC) to the encrypted MPDU for integrity and authentication checking for a given PD</a:t>
            </a:r>
            <a:r>
              <a:rPr lang="en-US" sz="2000" dirty="0" smtClean="0">
                <a:solidFill>
                  <a:srgbClr val="000000"/>
                </a:solidFill>
                <a:latin typeface="Times New Roman"/>
              </a:rPr>
              <a:t>.</a:t>
            </a:r>
          </a:p>
          <a:p>
            <a:pPr lvl="1"/>
            <a:r>
              <a:rPr lang="en-US" sz="2000" dirty="0">
                <a:latin typeface="Times New Roman"/>
                <a:ea typeface="Times New Roman"/>
              </a:rPr>
              <a:t>This is in accordance and common practices in other IEEE </a:t>
            </a:r>
            <a:r>
              <a:rPr lang="en-US" sz="2000" dirty="0" err="1">
                <a:latin typeface="Times New Roman"/>
                <a:ea typeface="Times New Roman"/>
              </a:rPr>
              <a:t>Stds</a:t>
            </a:r>
            <a:r>
              <a:rPr lang="en-US" sz="2000" dirty="0">
                <a:latin typeface="Times New Roman"/>
                <a:ea typeface="Times New Roman"/>
              </a:rPr>
              <a:t> like </a:t>
            </a:r>
            <a:r>
              <a:rPr lang="en-US" sz="2000" dirty="0" smtClean="0">
                <a:latin typeface="Times New Roman"/>
                <a:ea typeface="Times New Roman"/>
              </a:rPr>
              <a:t>802.11 for security.</a:t>
            </a:r>
          </a:p>
          <a:p>
            <a:r>
              <a:rPr lang="en-US" sz="2400" dirty="0" smtClean="0">
                <a:solidFill>
                  <a:srgbClr val="000000"/>
                </a:solidFill>
                <a:latin typeface="Times New Roman"/>
              </a:rPr>
              <a:t>SS </a:t>
            </a:r>
            <a:r>
              <a:rPr lang="en-US" sz="2400" dirty="0" err="1" smtClean="0">
                <a:solidFill>
                  <a:srgbClr val="000000"/>
                </a:solidFill>
                <a:latin typeface="Times New Roman"/>
              </a:rPr>
              <a:t>Joo</a:t>
            </a:r>
            <a:r>
              <a:rPr lang="en-US" sz="2400" dirty="0" smtClean="0">
                <a:solidFill>
                  <a:srgbClr val="000000"/>
                </a:solidFill>
                <a:latin typeface="Times New Roman"/>
              </a:rPr>
              <a:t> presented </a:t>
            </a:r>
            <a:r>
              <a:rPr lang="en-US" sz="2400" dirty="0" smtClean="0">
                <a:latin typeface="Times New Roman"/>
                <a:ea typeface="Times New Roman"/>
              </a:rPr>
              <a:t>clarifications </a:t>
            </a:r>
            <a:r>
              <a:rPr lang="en-US" sz="2400" dirty="0">
                <a:latin typeface="Times New Roman"/>
                <a:ea typeface="Times New Roman"/>
              </a:rPr>
              <a:t>of the cyclic </a:t>
            </a:r>
            <a:r>
              <a:rPr lang="en-US" sz="2400" dirty="0" smtClean="0">
                <a:latin typeface="Times New Roman"/>
                <a:ea typeface="Times New Roman"/>
              </a:rPr>
              <a:t>superframe</a:t>
            </a:r>
          </a:p>
          <a:p>
            <a:pPr lvl="1"/>
            <a:r>
              <a:rPr lang="en-US" sz="2000" dirty="0">
                <a:latin typeface="+mj-lt"/>
              </a:rPr>
              <a:t>He mentions the revised text in the Draft about cyclic superframe will be presented in the Hawaii meeting</a:t>
            </a:r>
            <a:r>
              <a:rPr lang="en-US" sz="2000" dirty="0" smtClean="0">
                <a:latin typeface="+mj-lt"/>
              </a:rPr>
              <a:t>.</a:t>
            </a:r>
          </a:p>
          <a:p>
            <a:r>
              <a:rPr lang="en-US" sz="2300" dirty="0">
                <a:latin typeface="Times New Roman"/>
                <a:ea typeface="Times New Roman"/>
              </a:rPr>
              <a:t>Last but not least, the group will discuss the situation of BJ.</a:t>
            </a:r>
            <a:endParaRPr lang="en-US" sz="2300" dirty="0"/>
          </a:p>
          <a:p>
            <a:endParaRPr lang="en-US" sz="2400" dirty="0">
              <a:latin typeface="+mj-lt"/>
            </a:endParaRPr>
          </a:p>
          <a:p>
            <a:endParaRPr lang="en-US" sz="2400" dirty="0">
              <a:solidFill>
                <a:srgbClr val="000000"/>
              </a:solidFill>
              <a:latin typeface="Times New Roman"/>
            </a:endParaRPr>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7</a:t>
            </a:fld>
            <a:endParaRPr lang="en-US" altLang="en-US"/>
          </a:p>
        </p:txBody>
      </p:sp>
    </p:spTree>
    <p:extLst>
      <p:ext uri="{BB962C8B-B14F-4D97-AF65-F5344CB8AC3E}">
        <p14:creationId xmlns:p14="http://schemas.microsoft.com/office/powerpoint/2010/main" val="1414435574"/>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10736</TotalTime>
  <Words>654</Words>
  <Application>Microsoft Office PowerPoint</Application>
  <PresentationFormat>On-screen Show (4:3)</PresentationFormat>
  <Paragraphs>85</Paragraphs>
  <Slides>7</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Times New Roman</vt:lpstr>
      <vt:lpstr>Calibri</vt:lpstr>
      <vt:lpstr>Default Design</vt:lpstr>
      <vt:lpstr>Custom Design</vt:lpstr>
      <vt:lpstr>PowerPoint Presentation</vt:lpstr>
      <vt:lpstr>Teleconference on March 31st </vt:lpstr>
      <vt:lpstr>Teleconference on April 14th</vt:lpstr>
      <vt:lpstr>Teleconference on April 14th</vt:lpstr>
      <vt:lpstr>Teleconference on April 27th</vt:lpstr>
      <vt:lpstr>Teleconference on May 11th</vt:lpstr>
      <vt:lpstr>Teleconference on May 11th</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517</cp:revision>
  <cp:lastPrinted>1998-02-10T13:28:06Z</cp:lastPrinted>
  <dcterms:created xsi:type="dcterms:W3CDTF">1999-11-08T18:59:45Z</dcterms:created>
  <dcterms:modified xsi:type="dcterms:W3CDTF">2016-05-16T17:20:54Z</dcterms:modified>
</cp:coreProperties>
</file>