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handoutMasterIdLst>
    <p:handoutMasterId r:id="rId15"/>
  </p:handoutMasterIdLst>
  <p:sldIdLst>
    <p:sldId id="259" r:id="rId2"/>
    <p:sldId id="287" r:id="rId3"/>
    <p:sldId id="288" r:id="rId4"/>
    <p:sldId id="289" r:id="rId5"/>
    <p:sldId id="290" r:id="rId6"/>
    <p:sldId id="291" r:id="rId7"/>
    <p:sldId id="271" r:id="rId8"/>
    <p:sldId id="272" r:id="rId9"/>
    <p:sldId id="264" r:id="rId10"/>
    <p:sldId id="296" r:id="rId11"/>
    <p:sldId id="297" r:id="rId12"/>
    <p:sldId id="280" r:id="rId13"/>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7972" autoAdjust="0"/>
  </p:normalViewPr>
  <p:slideViewPr>
    <p:cSldViewPr>
      <p:cViewPr varScale="1">
        <p:scale>
          <a:sx n="120" d="100"/>
          <a:sy n="120" d="100"/>
        </p:scale>
        <p:origin x="-1776" y="-10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handoutMaster" Target="handoutMasters/handoutMaster1.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F1BCA979-86B2-BE48-B0E4-6D2705FD9C02}" type="slidenum">
              <a:rPr lang="en-US"/>
              <a:pPr/>
              <a:t>2</a:t>
            </a:fld>
            <a:endParaRPr lang="en-US"/>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GB">
              <a:latin typeface="Times New Roman"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487E8C0C-34CE-0C49-A8C5-33277DD36091}" type="slidenum">
              <a:rPr lang="en-US"/>
              <a:pPr/>
              <a:t>6</a:t>
            </a:fld>
            <a:endParaRPr lang="en-US"/>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GB">
              <a:latin typeface="Times New Roman"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584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58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8</a:t>
            </a:fld>
            <a:endParaRPr lang="en-US"/>
          </a:p>
        </p:txBody>
      </p:sp>
      <p:sp>
        <p:nvSpPr>
          <p:cNvPr id="3584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May 16</a:t>
            </a:fld>
            <a:endParaRPr lang="en-US" sz="1400" b="1"/>
          </a:p>
        </p:txBody>
      </p:sp>
      <p:sp>
        <p:nvSpPr>
          <p:cNvPr id="3584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8</a:t>
            </a:fld>
            <a:endParaRPr lang="en-US"/>
          </a:p>
        </p:txBody>
      </p:sp>
      <p:sp>
        <p:nvSpPr>
          <p:cNvPr id="35846" name="Rectangle 2"/>
          <p:cNvSpPr>
            <a:spLocks noGrp="1" noRot="1" noChangeAspect="1" noChangeArrowheads="1" noTextEdit="1"/>
          </p:cNvSpPr>
          <p:nvPr>
            <p:ph type="sldImg"/>
          </p:nvPr>
        </p:nvSpPr>
        <p:spPr>
          <a:xfrm>
            <a:off x="1157288" y="701675"/>
            <a:ext cx="4624387"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&lt;May 2016&gt;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&lt;May 2016&gt;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&lt;May 2016&gt;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&lt;May 2016&gt;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&lt;May 2016&gt;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&lt;May 2016&gt;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smtClean="0"/>
              <a:t>&lt;May 2016&gt;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userDrawn="1"/>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a:t>
            </a:r>
            <a:r>
              <a:rPr lang="en-US" b="1" dirty="0" smtClean="0"/>
              <a:t>16-0376-00-0mag</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 Id="rId3" Type="http://schemas.openxmlformats.org/officeDocument/2006/relationships/hyperlink" Target="http://ieee802.org/Mike_Spring_Article_on_Stds_Process.pdf"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49103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SC Report </a:t>
            </a:r>
            <a:r>
              <a:rPr lang="en-US" sz="1600" dirty="0">
                <a:solidFill>
                  <a:srgbClr val="FF0000"/>
                </a:solidFill>
                <a:latin typeface="Times New Roman" pitchFamily="18" charset="0"/>
                <a:ea typeface="ＭＳ Ｐゴシック" pitchFamily="-65" charset="-128"/>
                <a:cs typeface="+mn-cs"/>
              </a:rPr>
              <a:t>for </a:t>
            </a:r>
            <a:r>
              <a:rPr lang="en-US" sz="1600" dirty="0" smtClean="0">
                <a:solidFill>
                  <a:srgbClr val="FF0000"/>
                </a:solidFill>
                <a:latin typeface="Times New Roman" pitchFamily="18" charset="0"/>
                <a:ea typeface="ＭＳ Ｐゴシック" pitchFamily="-65" charset="-128"/>
                <a:cs typeface="+mn-cs"/>
              </a:rPr>
              <a:t>May </a:t>
            </a:r>
            <a:r>
              <a:rPr lang="en-US" sz="1600" dirty="0" smtClean="0">
                <a:solidFill>
                  <a:srgbClr val="FF0000"/>
                </a:solidFill>
                <a:latin typeface="Times New Roman" pitchFamily="18" charset="0"/>
                <a:ea typeface="ＭＳ Ｐゴシック" pitchFamily="-65" charset="-128"/>
                <a:cs typeface="+mn-cs"/>
              </a:rPr>
              <a:t>2016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15 May </a:t>
            </a:r>
            <a:r>
              <a:rPr lang="en-US" sz="1600" dirty="0" smtClean="0">
                <a:solidFill>
                  <a:srgbClr val="FF0000"/>
                </a:solidFill>
                <a:latin typeface="Times New Roman" pitchFamily="18" charset="0"/>
                <a:ea typeface="ＭＳ Ｐゴシック" pitchFamily="-65" charset="-128"/>
                <a:cs typeface="+mn-cs"/>
              </a:rPr>
              <a:t>2016</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err="1">
                <a:solidFill>
                  <a:srgbClr val="FF0000"/>
                </a:solidFill>
                <a:latin typeface="Times New Roman" pitchFamily="18" charset="0"/>
                <a:ea typeface="ＭＳ Ｐゴシック" pitchFamily="-65" charset="-128"/>
                <a:cs typeface="+mn-cs"/>
              </a:rPr>
              <a:t>pat.kinney</a:t>
            </a:r>
            <a:r>
              <a:rPr lang="en-US" sz="1600" dirty="0" err="1" smtClean="0">
                <a:solidFill>
                  <a:srgbClr val="FF0000"/>
                </a:solidFill>
                <a:latin typeface="Times New Roman" pitchFamily="18" charset="0"/>
                <a:ea typeface="ＭＳ Ｐゴシック" pitchFamily="-65" charset="-128"/>
                <a:cs typeface="+mn-cs"/>
              </a:rPr>
              <a:t>@kinneyconsultingllc.org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SC Report </a:t>
            </a:r>
            <a:r>
              <a:rPr lang="en-US" sz="1600" dirty="0">
                <a:latin typeface="Times New Roman" pitchFamily="18" charset="0"/>
                <a:ea typeface="ＭＳ Ｐゴシック" pitchFamily="-65" charset="-128"/>
                <a:cs typeface="+mn-cs"/>
              </a:rPr>
              <a:t>for </a:t>
            </a:r>
            <a:r>
              <a:rPr lang="en-US" sz="1600" dirty="0" smtClean="0">
                <a:latin typeface="Times New Roman" pitchFamily="18" charset="0"/>
                <a:ea typeface="ＭＳ Ｐゴシック" pitchFamily="-65" charset="-128"/>
                <a:cs typeface="+mn-cs"/>
              </a:rPr>
              <a:t>May </a:t>
            </a:r>
            <a:r>
              <a:rPr lang="en-US" sz="1600" dirty="0" smtClean="0">
                <a:latin typeface="Times New Roman" pitchFamily="18" charset="0"/>
                <a:ea typeface="ＭＳ Ｐゴシック" pitchFamily="-65" charset="-128"/>
                <a:cs typeface="+mn-cs"/>
              </a:rPr>
              <a:t>2016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May </a:t>
            </a:r>
            <a:r>
              <a:rPr lang="en-US" sz="1600" dirty="0" smtClean="0">
                <a:latin typeface="Times New Roman" pitchFamily="18" charset="0"/>
                <a:ea typeface="ＭＳ Ｐゴシック" pitchFamily="-65" charset="-128"/>
                <a:cs typeface="+mn-cs"/>
              </a:rPr>
              <a:t>2016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2016&gt;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a:t>
            </a:fld>
            <a:endParaRPr lang="en-US"/>
          </a:p>
        </p:txBody>
      </p:sp>
      <p:sp>
        <p:nvSpPr>
          <p:cNvPr id="21509" name="Rectangle 2"/>
          <p:cNvSpPr>
            <a:spLocks noGrp="1" noChangeArrowheads="1"/>
          </p:cNvSpPr>
          <p:nvPr>
            <p:ph type="title" idx="4294967295"/>
          </p:nvPr>
        </p:nvSpPr>
        <p:spPr>
          <a:xfrm>
            <a:off x="533400" y="685800"/>
            <a:ext cx="7772400" cy="7620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Goals </a:t>
            </a:r>
            <a:r>
              <a:rPr lang="en-US" sz="2800" dirty="0" smtClean="0">
                <a:latin typeface="Times New Roman" charset="0"/>
                <a:ea typeface="ＭＳ Ｐゴシック" charset="0"/>
                <a:cs typeface="ＭＳ Ｐゴシック" charset="0"/>
              </a:rPr>
              <a:t>(Agenda 15-16-0372-00)</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76200" y="1371600"/>
            <a:ext cx="89154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800" b="1" dirty="0"/>
              <a:t>SC WNG </a:t>
            </a:r>
            <a:r>
              <a:rPr lang="en-US" sz="2000" b="1" dirty="0"/>
              <a:t>(Wed, </a:t>
            </a:r>
            <a:r>
              <a:rPr lang="en-US" sz="2000" b="1" dirty="0" smtClean="0"/>
              <a:t>16 Mar, </a:t>
            </a:r>
            <a:r>
              <a:rPr lang="en-US" sz="2000" b="1" dirty="0"/>
              <a:t>AM2)</a:t>
            </a:r>
          </a:p>
          <a:p>
            <a:pPr marL="577850" lvl="1" indent="-290513" eaLnBrk="0" fontAlgn="b" hangingPunct="0">
              <a:buClr>
                <a:srgbClr val="FF0000"/>
              </a:buClr>
              <a:buFont typeface="Wingdings" charset="2"/>
              <a:buChar char="q"/>
            </a:pPr>
            <a:r>
              <a:rPr lang="en-US" sz="2000" b="1" dirty="0" smtClean="0"/>
              <a:t>No presentations</a:t>
            </a:r>
            <a:endParaRPr lang="en-US" sz="2000" b="1" dirty="0"/>
          </a:p>
        </p:txBody>
      </p:sp>
    </p:spTree>
    <p:extLst>
      <p:ext uri="{BB962C8B-B14F-4D97-AF65-F5344CB8AC3E}">
        <p14:creationId xmlns:p14="http://schemas.microsoft.com/office/powerpoint/2010/main" val="2689618876"/>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11</a:t>
            </a:fld>
            <a:endParaRPr lang="en-US"/>
          </a:p>
        </p:txBody>
      </p:sp>
      <p:sp>
        <p:nvSpPr>
          <p:cNvPr id="21509" name="Rectangle 2"/>
          <p:cNvSpPr>
            <a:spLocks noGrp="1" noChangeArrowheads="1"/>
          </p:cNvSpPr>
          <p:nvPr>
            <p:ph type="title" idx="4294967295"/>
          </p:nvPr>
        </p:nvSpPr>
        <p:spPr>
          <a:xfrm>
            <a:off x="533400" y="685800"/>
            <a:ext cx="7772400" cy="762000"/>
          </a:xfrm>
        </p:spPr>
        <p:txBody>
          <a:bodyPr/>
          <a:lstStyle/>
          <a:p>
            <a:r>
              <a:rPr lang="en-US" b="1" dirty="0" smtClean="0">
                <a:latin typeface="Times New Roman" charset="0"/>
                <a:ea typeface="ＭＳ Ｐゴシック" charset="0"/>
                <a:cs typeface="ＭＳ Ｐゴシック" charset="0"/>
              </a:rPr>
              <a:t>Operation Manual </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76200" y="1371600"/>
            <a:ext cx="89154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400" b="1" dirty="0" smtClean="0"/>
              <a:t>Changes Discussion</a:t>
            </a:r>
          </a:p>
          <a:p>
            <a:pPr marL="800100" lvl="1" indent="-342900">
              <a:buClr>
                <a:srgbClr val="FF0000"/>
              </a:buClr>
              <a:buFont typeface="Wingdings" charset="2"/>
              <a:buChar char="q"/>
            </a:pPr>
            <a:endParaRPr lang="en-US" sz="2400" b="1" dirty="0" smtClean="0"/>
          </a:p>
          <a:p>
            <a:pPr marL="1257300" lvl="2" indent="-342900">
              <a:buClr>
                <a:srgbClr val="FF0000"/>
              </a:buClr>
              <a:buFont typeface="Wingdings" charset="2"/>
              <a:buChar char="q"/>
            </a:pPr>
            <a:endParaRPr lang="en-US" sz="2400" b="1" dirty="0"/>
          </a:p>
        </p:txBody>
      </p:sp>
    </p:spTree>
    <p:extLst>
      <p:ext uri="{BB962C8B-B14F-4D97-AF65-F5344CB8AC3E}">
        <p14:creationId xmlns:p14="http://schemas.microsoft.com/office/powerpoint/2010/main" val="2257066008"/>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SC WNG </a:t>
            </a:r>
            <a:endParaRPr lang="en-US" dirty="0"/>
          </a:p>
        </p:txBody>
      </p:sp>
      <p:sp>
        <p:nvSpPr>
          <p:cNvPr id="3" name="Content Placeholder 2"/>
          <p:cNvSpPr>
            <a:spLocks noGrp="1"/>
          </p:cNvSpPr>
          <p:nvPr>
            <p:ph idx="1"/>
          </p:nvPr>
        </p:nvSpPr>
        <p:spPr>
          <a:xfrm>
            <a:off x="304800" y="1524000"/>
            <a:ext cx="8077200" cy="4114800"/>
          </a:xfrm>
        </p:spPr>
        <p:txBody>
          <a:bodyPr/>
          <a:lstStyle/>
          <a:p>
            <a:pPr marL="577850" lvl="1" indent="-290513" fontAlgn="b">
              <a:buClr>
                <a:srgbClr val="FF0000"/>
              </a:buClr>
              <a:buFont typeface="Wingdings" charset="2"/>
              <a:buChar char="q"/>
            </a:pPr>
            <a:r>
              <a:rPr lang="en-US" sz="2400" b="1" dirty="0" smtClean="0"/>
              <a:t>One presentation</a:t>
            </a:r>
            <a:r>
              <a:rPr lang="en-US" sz="2000" b="1" dirty="0" smtClean="0"/>
              <a:t>:</a:t>
            </a:r>
            <a:endParaRPr lang="en-US" sz="2000" b="1" dirty="0"/>
          </a:p>
          <a:p>
            <a:pPr marL="920750" lvl="2" indent="-290513" fontAlgn="b">
              <a:buClr>
                <a:srgbClr val="FF0000"/>
              </a:buClr>
              <a:buFont typeface="Wingdings" charset="2"/>
              <a:buChar char="q"/>
            </a:pPr>
            <a:r>
              <a:rPr lang="en-US" sz="1600" b="1" dirty="0" smtClean="0"/>
              <a:t>No presentation</a:t>
            </a:r>
            <a:endParaRPr lang="en-US" sz="1600" b="1" dirty="0">
              <a:solidFill>
                <a:srgbClr val="000000"/>
              </a:solidFill>
              <a:ea typeface="Lucida Grande"/>
              <a:cs typeface="Lucida Grande"/>
            </a:endParaRPr>
          </a:p>
        </p:txBody>
      </p:sp>
      <p:sp>
        <p:nvSpPr>
          <p:cNvPr id="4" name="Date Placeholder 3"/>
          <p:cNvSpPr>
            <a:spLocks noGrp="1"/>
          </p:cNvSpPr>
          <p:nvPr>
            <p:ph type="dt" sz="half" idx="10"/>
          </p:nvPr>
        </p:nvSpPr>
        <p:spPr/>
        <p:txBody>
          <a:bodyPr/>
          <a:lstStyle/>
          <a:p>
            <a:pPr>
              <a:defRPr/>
            </a:pPr>
            <a:r>
              <a:rPr lang="en-US" smtClean="0"/>
              <a:t>&lt;May 2016&gt;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12</a:t>
            </a:fld>
            <a:endParaRPr lang="en-US"/>
          </a:p>
        </p:txBody>
      </p:sp>
    </p:spTree>
    <p:extLst>
      <p:ext uri="{BB962C8B-B14F-4D97-AF65-F5344CB8AC3E}">
        <p14:creationId xmlns:p14="http://schemas.microsoft.com/office/powerpoint/2010/main" val="21436770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76200" y="685800"/>
            <a:ext cx="8458200" cy="5638800"/>
          </a:xfrm>
        </p:spPr>
        <p:txBody>
          <a:bodyPr lIns="90487" tIns="44450" rIns="90487" bIns="44450"/>
          <a:lstStyle/>
          <a:p>
            <a:pPr>
              <a:lnSpc>
                <a:spcPct val="80000"/>
              </a:lnSpc>
              <a:spcAft>
                <a:spcPct val="30000"/>
              </a:spcAft>
              <a:buFont typeface="Monotype Sorts" charset="0"/>
              <a:buNone/>
            </a:pPr>
            <a:r>
              <a:rPr lang="en-US" sz="1800" b="1" dirty="0">
                <a:latin typeface="Arial" charset="0"/>
              </a:rPr>
              <a:t>	The IEEE-SA strongly recommends that at each WG meeting the chair or a designee:</a:t>
            </a:r>
            <a:endParaRPr lang="en-US" sz="1800" dirty="0">
              <a:latin typeface="Arial" charset="0"/>
            </a:endParaRPr>
          </a:p>
          <a:p>
            <a:pPr lvl="1">
              <a:lnSpc>
                <a:spcPct val="80000"/>
              </a:lnSpc>
              <a:buFont typeface="Arial" charset="0"/>
              <a:buChar char="•"/>
            </a:pPr>
            <a:r>
              <a:rPr lang="en-US" sz="1400" b="1" dirty="0">
                <a:latin typeface="Arial" charset="0"/>
              </a:rPr>
              <a:t>Show slides #1 through #4 of this presentation</a:t>
            </a:r>
          </a:p>
          <a:p>
            <a:pPr lvl="1">
              <a:lnSpc>
                <a:spcPct val="80000"/>
              </a:lnSpc>
              <a:buFont typeface="Arial" charset="0"/>
              <a:buChar char="•"/>
            </a:pPr>
            <a:r>
              <a:rPr lang="en-US" sz="1400" b="1" dirty="0">
                <a:latin typeface="Arial" charset="0"/>
              </a:rPr>
              <a:t>Advise the WG attendees that:</a:t>
            </a:r>
            <a:r>
              <a:rPr lang="en-US" sz="1400" dirty="0">
                <a:latin typeface="Arial" charset="0"/>
              </a:rPr>
              <a:t> </a:t>
            </a:r>
          </a:p>
          <a:p>
            <a:pPr lvl="2">
              <a:lnSpc>
                <a:spcPct val="80000"/>
              </a:lnSpc>
              <a:buFont typeface="Arial" charset="0"/>
              <a:buChar char="•"/>
            </a:pPr>
            <a:r>
              <a:rPr lang="en-US" sz="1400" dirty="0">
                <a:latin typeface="Arial" charset="0"/>
              </a:rPr>
              <a:t>The IEEE’s patent policy is described in Clause 6 of the </a:t>
            </a:r>
            <a:r>
              <a:rPr lang="en-US" sz="1400" i="1" dirty="0">
                <a:latin typeface="Arial" charset="0"/>
              </a:rPr>
              <a:t>IEEE-SA Standards Board Bylaws</a:t>
            </a:r>
            <a:r>
              <a:rPr lang="en-US" sz="1400" dirty="0">
                <a:latin typeface="Arial" charset="0"/>
              </a:rPr>
              <a:t>;</a:t>
            </a:r>
          </a:p>
          <a:p>
            <a:pPr lvl="2">
              <a:lnSpc>
                <a:spcPct val="80000"/>
              </a:lnSpc>
              <a:buFont typeface="Arial" charset="0"/>
              <a:buChar char="•"/>
            </a:pPr>
            <a:r>
              <a:rPr lang="en-US" sz="1400" dirty="0">
                <a:latin typeface="Arial" charset="0"/>
              </a:rPr>
              <a:t>Early identification of patent claims which may be essential for the use of standards under development is strongly encouraged; </a:t>
            </a:r>
          </a:p>
          <a:p>
            <a:pPr lvl="2">
              <a:lnSpc>
                <a:spcPct val="80000"/>
              </a:lnSpc>
              <a:buFont typeface="Arial" charset="0"/>
              <a:buChar char="•"/>
            </a:pPr>
            <a:r>
              <a:rPr lang="en-US" sz="1400" dirty="0">
                <a:latin typeface="Arial" charset="0"/>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a:latin typeface="Arial" charset="0"/>
              </a:rPr>
            </a:br>
            <a:endParaRPr lang="en-US" sz="1400" dirty="0">
              <a:latin typeface="Arial" charset="0"/>
            </a:endParaRPr>
          </a:p>
          <a:p>
            <a:pPr lvl="1">
              <a:lnSpc>
                <a:spcPct val="20000"/>
              </a:lnSpc>
              <a:buFont typeface="Arial" charset="0"/>
              <a:buChar char="•"/>
            </a:pPr>
            <a:r>
              <a:rPr lang="en-US" sz="1400" b="1" dirty="0">
                <a:latin typeface="Arial" charset="0"/>
              </a:rPr>
              <a:t>Instruct the WG Secretary to record in the minutes of the relevant WG meeting:</a:t>
            </a:r>
            <a:r>
              <a:rPr lang="en-US" sz="900" dirty="0">
                <a:latin typeface="Arial" charset="0"/>
              </a:rPr>
              <a:t> </a:t>
            </a:r>
          </a:p>
          <a:p>
            <a:pPr lvl="2">
              <a:lnSpc>
                <a:spcPct val="80000"/>
              </a:lnSpc>
              <a:buFont typeface="Arial" charset="0"/>
              <a:buChar char="•"/>
            </a:pPr>
            <a:r>
              <a:rPr lang="en-US" sz="1400" dirty="0">
                <a:latin typeface="Arial" charset="0"/>
              </a:rPr>
              <a:t>That the foregoing information was provided and that slides 1 through 4 (and this slide 0, if applicable) were shown; </a:t>
            </a:r>
          </a:p>
          <a:p>
            <a:pPr lvl="2">
              <a:lnSpc>
                <a:spcPct val="80000"/>
              </a:lnSpc>
              <a:buFont typeface="Arial" charset="0"/>
              <a:buChar char="•"/>
            </a:pPr>
            <a:r>
              <a:rPr lang="en-US" sz="1400" dirty="0">
                <a:latin typeface="Arial"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charset="0"/>
              <a:buChar char="•"/>
            </a:pPr>
            <a:r>
              <a:rPr lang="en-US" sz="1400" dirty="0">
                <a:latin typeface="Arial" charset="0"/>
              </a:rPr>
              <a:t>Any responses that were given, specifically the patent claim(s)/patent application claim(s) and/or the holder of the patent claim(s)/patent application claim(s) that were identified (if any) and by whom.</a:t>
            </a:r>
          </a:p>
          <a:p>
            <a:pPr lvl="2">
              <a:lnSpc>
                <a:spcPct val="80000"/>
              </a:lnSpc>
              <a:buFont typeface="Arial" charset="0"/>
              <a:buChar char="•"/>
            </a:pPr>
            <a:endParaRPr lang="en-US" sz="800" dirty="0">
              <a:latin typeface="Arial" charset="0"/>
            </a:endParaRPr>
          </a:p>
          <a:p>
            <a:pPr lvl="1">
              <a:lnSpc>
                <a:spcPct val="80000"/>
              </a:lnSpc>
              <a:spcBef>
                <a:spcPct val="5000"/>
              </a:spcBef>
              <a:buFont typeface="Arial" charset="0"/>
              <a:buChar char="•"/>
            </a:pPr>
            <a:r>
              <a:rPr lang="en-US" sz="1400" dirty="0">
                <a:latin typeface="Arial" charset="0"/>
              </a:rPr>
              <a:t>The WG Chair shall ensure that a request is made to any identified holders of potential essential patent claim(s) to complete and submit a Letter of Assurance.</a:t>
            </a:r>
          </a:p>
          <a:p>
            <a:pPr lvl="1">
              <a:lnSpc>
                <a:spcPct val="80000"/>
              </a:lnSpc>
              <a:spcBef>
                <a:spcPct val="5000"/>
              </a:spcBef>
              <a:buFont typeface="Arial" charset="0"/>
              <a:buChar char="•"/>
            </a:pPr>
            <a:r>
              <a:rPr lang="en-US" sz="1400" dirty="0">
                <a:latin typeface="Arial" charset="0"/>
              </a:rPr>
              <a:t>It is recommended that the WG chair review the guidance in </a:t>
            </a:r>
            <a:r>
              <a:rPr lang="en-US" sz="1400" i="1" dirty="0">
                <a:latin typeface="Arial" charset="0"/>
              </a:rPr>
              <a:t>IEEE-SA Standards Board Operations Manual</a:t>
            </a:r>
            <a:r>
              <a:rPr lang="en-US" sz="1400" dirty="0">
                <a:latin typeface="Arial" charset="0"/>
              </a:rPr>
              <a:t> 6.3.5 and in FAQs 14 and 15 on inclusion of potential Essential Patent Claims by incorporation or by reference.</a:t>
            </a:r>
            <a:r>
              <a:rPr lang="en-US" sz="1400" dirty="0">
                <a:solidFill>
                  <a:srgbClr val="FF3300"/>
                </a:solidFill>
                <a:latin typeface="Arial" charset="0"/>
              </a:rPr>
              <a:t> </a:t>
            </a:r>
          </a:p>
          <a:p>
            <a:pPr lvl="1">
              <a:lnSpc>
                <a:spcPct val="80000"/>
              </a:lnSpc>
              <a:spcBef>
                <a:spcPct val="5000"/>
              </a:spcBef>
              <a:buFont typeface="Monotype Sorts" charset="0"/>
              <a:buNone/>
            </a:pPr>
            <a:endParaRPr lang="en-US" sz="1200" dirty="0">
              <a:latin typeface="Arial" charset="0"/>
            </a:endParaRPr>
          </a:p>
          <a:p>
            <a:pPr lvl="1">
              <a:lnSpc>
                <a:spcPct val="80000"/>
              </a:lnSpc>
              <a:spcBef>
                <a:spcPct val="5000"/>
              </a:spcBef>
              <a:buFont typeface="Monotype Sorts" charset="0"/>
              <a:buNone/>
            </a:pPr>
            <a:r>
              <a:rPr lang="en-US" sz="1200" dirty="0">
                <a:latin typeface="Arial" charset="0"/>
              </a:rPr>
              <a:t>	Note: </a:t>
            </a:r>
            <a:r>
              <a:rPr lang="en-US" sz="1200" b="1" dirty="0">
                <a:latin typeface="Arial" charset="0"/>
              </a:rPr>
              <a:t>WG</a:t>
            </a:r>
            <a:r>
              <a:rPr lang="en-US" sz="1200" dirty="0">
                <a:latin typeface="Arial"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sz="2800" u="sng">
                <a:latin typeface="Arial" charset="0"/>
              </a:rPr>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sz="3200" b="1" u="sng">
              <a:solidFill>
                <a:srgbClr val="000099"/>
              </a:solidFill>
              <a:latin typeface="Arial"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eaLnBrk="0" hangingPunct="0">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 name="Date Placeholder 1"/>
          <p:cNvSpPr>
            <a:spLocks noGrp="1"/>
          </p:cNvSpPr>
          <p:nvPr>
            <p:ph type="dt" sz="half" idx="10"/>
          </p:nvPr>
        </p:nvSpPr>
        <p:spPr/>
        <p:txBody>
          <a:bodyPr/>
          <a:lstStyle/>
          <a:p>
            <a:pPr>
              <a:defRPr/>
            </a:pPr>
            <a:r>
              <a:rPr lang="en-US" smtClean="0"/>
              <a:t>&lt;May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2</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sz="3200" u="sng">
                <a:latin typeface="Arial" charset="0"/>
              </a:rPr>
              <a:t>Participants, Patents, and Duty to Inform</a:t>
            </a:r>
            <a:endParaRPr lang="en-US" sz="3200">
              <a:latin typeface="Arial" charset="0"/>
            </a:endParaRPr>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charset="0"/>
              <a:buNone/>
            </a:pPr>
            <a:r>
              <a:rPr lang="en-US" sz="1600" b="1">
                <a:latin typeface="Arial" charset="0"/>
              </a:rPr>
              <a:t>All participants in this meeting have certain obligations under the IEEE-SA Patent Policy. </a:t>
            </a:r>
          </a:p>
          <a:p>
            <a:pPr lvl="1">
              <a:buFont typeface="Arial" charset="0"/>
              <a:buChar char="•"/>
            </a:pPr>
            <a:r>
              <a:rPr lang="en-US" sz="1600" b="1">
                <a:solidFill>
                  <a:srgbClr val="003399"/>
                </a:solidFill>
                <a:latin typeface="Arial" charset="0"/>
              </a:rPr>
              <a:t>Participants [Note: </a:t>
            </a:r>
            <a:r>
              <a:rPr lang="en-GB" sz="1600" b="1">
                <a:solidFill>
                  <a:srgbClr val="003399"/>
                </a:solidFill>
                <a:latin typeface="Arial" charset="0"/>
              </a:rPr>
              <a:t>Quoted text excerpted from IEEE-SA Standards Board Bylaws subclause 6.2</a:t>
            </a:r>
            <a:r>
              <a:rPr lang="en-US" sz="1600" b="1">
                <a:solidFill>
                  <a:srgbClr val="003399"/>
                </a:solidFill>
                <a:latin typeface="Arial" charset="0"/>
              </a:rPr>
              <a:t>]:</a:t>
            </a:r>
          </a:p>
          <a:p>
            <a:pPr lvl="2">
              <a:buFont typeface="Arial" charset="0"/>
              <a:buChar char="•"/>
            </a:pPr>
            <a:r>
              <a:rPr lang="en-US" sz="1600" b="1">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a:latin typeface="Arial" charset="0"/>
            </a:endParaRPr>
          </a:p>
          <a:p>
            <a:pPr lvl="2">
              <a:buFont typeface="Arial" charset="0"/>
              <a:buChar char="•"/>
            </a:pPr>
            <a:r>
              <a:rPr lang="en-US" sz="1600" b="1">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charset="0"/>
              <a:buChar char="•"/>
            </a:pPr>
            <a:r>
              <a:rPr lang="en-US" sz="1600" b="1">
                <a:solidFill>
                  <a:srgbClr val="003399"/>
                </a:solidFill>
                <a:latin typeface="Arial" charset="0"/>
              </a:rPr>
              <a:t>The above does not apply if the patent claim is already the subject of an Accepted Letter of Assurance that applies to the proposed standard(s) under consideration by this group</a:t>
            </a:r>
          </a:p>
          <a:p>
            <a:pPr lvl="1">
              <a:buFont typeface="Arial" charset="0"/>
              <a:buChar char="•"/>
            </a:pPr>
            <a:r>
              <a:rPr lang="en-US" sz="1600" b="1">
                <a:solidFill>
                  <a:srgbClr val="003399"/>
                </a:solidFill>
                <a:latin typeface="Arial" charset="0"/>
              </a:rPr>
              <a:t>Early identification of holders of potential Essential Patent Claims is strongly encouraged</a:t>
            </a:r>
          </a:p>
          <a:p>
            <a:pPr lvl="1">
              <a:buFont typeface="Arial" charset="0"/>
              <a:buChar char="•"/>
            </a:pPr>
            <a:r>
              <a:rPr lang="en-US" sz="1600" b="1">
                <a:solidFill>
                  <a:srgbClr val="003399"/>
                </a:solidFill>
                <a:latin typeface="Arial" charset="0"/>
              </a:rPr>
              <a:t>No duty to perform a patent search</a:t>
            </a:r>
            <a:endParaRPr lang="en-US" sz="1600">
              <a:latin typeface="Arial" charset="0"/>
            </a:endParaRPr>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#1</a:t>
            </a:r>
          </a:p>
        </p:txBody>
      </p:sp>
      <p:sp>
        <p:nvSpPr>
          <p:cNvPr id="2" name="Date Placeholder 1"/>
          <p:cNvSpPr>
            <a:spLocks noGrp="1"/>
          </p:cNvSpPr>
          <p:nvPr>
            <p:ph type="dt" sz="half" idx="10"/>
          </p:nvPr>
        </p:nvSpPr>
        <p:spPr/>
        <p:txBody>
          <a:bodyPr/>
          <a:lstStyle/>
          <a:p>
            <a:pPr>
              <a:defRPr/>
            </a:pPr>
            <a:r>
              <a:rPr lang="en-US" smtClean="0"/>
              <a:t>&lt;May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3</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u="sng">
                <a:latin typeface="Arial" charset="0"/>
              </a:rPr>
              <a:t>Patent Related Links</a:t>
            </a:r>
            <a:endParaRPr lang="en-US" u="sng">
              <a:latin typeface="Arial" charset="0"/>
            </a:endParaRPr>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charset="0"/>
              <a:buNone/>
            </a:pPr>
            <a:r>
              <a:rPr lang="en-US" sz="2400">
                <a:latin typeface="Arial" charset="0"/>
                <a:cs typeface="Times New Roman" charset="0"/>
              </a:rPr>
              <a:t>	All participants should be familiar with their obligations under the IEEE-SA Policies &amp; Procedures for standards development.</a:t>
            </a:r>
          </a:p>
          <a:p>
            <a:pPr lvl="1">
              <a:lnSpc>
                <a:spcPct val="90000"/>
              </a:lnSpc>
              <a:buFont typeface="Monotype Sorts" charset="0"/>
              <a:buNone/>
            </a:pPr>
            <a:r>
              <a:rPr lang="en-US" sz="2400">
                <a:latin typeface="Arial" charset="0"/>
                <a:cs typeface="Times New Roman" charset="0"/>
              </a:rPr>
              <a:t>	Patent Policy is stated in these sources:</a:t>
            </a:r>
          </a:p>
          <a:p>
            <a:pPr lvl="1">
              <a:lnSpc>
                <a:spcPct val="90000"/>
              </a:lnSpc>
              <a:buFont typeface="Monotype Sorts" charset="0"/>
              <a:buNone/>
            </a:pPr>
            <a:r>
              <a:rPr lang="en-GB" sz="2400">
                <a:latin typeface="Arial" charset="0"/>
              </a:rPr>
              <a:t>		IEEE-SA Standards Boards Bylaws</a:t>
            </a:r>
          </a:p>
          <a:p>
            <a:pPr lvl="1">
              <a:lnSpc>
                <a:spcPct val="90000"/>
              </a:lnSpc>
              <a:buFont typeface="Monotype Sorts" charset="0"/>
              <a:buNone/>
            </a:pPr>
            <a:r>
              <a:rPr lang="en-US" sz="2100">
                <a:latin typeface="Arial" charset="0"/>
              </a:rPr>
              <a:t>		</a:t>
            </a:r>
            <a:r>
              <a:rPr lang="en-US" sz="2100" i="1">
                <a:latin typeface="Arial" charset="0"/>
              </a:rPr>
              <a:t>http://standards.ieee.org/develop/policies/bylaws/sect6-7.html#6</a:t>
            </a:r>
          </a:p>
          <a:p>
            <a:pPr lvl="1">
              <a:lnSpc>
                <a:spcPct val="90000"/>
              </a:lnSpc>
              <a:buFont typeface="Monotype Sorts" charset="0"/>
              <a:buNone/>
            </a:pPr>
            <a:r>
              <a:rPr lang="en-GB" sz="2400">
                <a:latin typeface="Arial" charset="0"/>
              </a:rPr>
              <a:t>		IEEE-SA Standards Board Operations Manual</a:t>
            </a:r>
          </a:p>
          <a:p>
            <a:pPr lvl="1">
              <a:lnSpc>
                <a:spcPct val="90000"/>
              </a:lnSpc>
              <a:buFont typeface="Monotype Sorts" charset="0"/>
              <a:buNone/>
            </a:pPr>
            <a:r>
              <a:rPr lang="en-US" sz="2400">
                <a:latin typeface="Arial" charset="0"/>
              </a:rPr>
              <a:t>		</a:t>
            </a:r>
            <a:r>
              <a:rPr lang="en-US" sz="2100" i="1">
                <a:latin typeface="Arial" charset="0"/>
              </a:rPr>
              <a:t>http://standards.ieee.org/develop/policies/opman/sect6.html#6.3</a:t>
            </a:r>
            <a:endParaRPr lang="en-US" sz="2400">
              <a:latin typeface="Arial" charset="0"/>
            </a:endParaRPr>
          </a:p>
          <a:p>
            <a:pPr lvl="1">
              <a:lnSpc>
                <a:spcPct val="90000"/>
              </a:lnSpc>
              <a:buFont typeface="Monotype Sorts" charset="0"/>
              <a:buNone/>
            </a:pPr>
            <a:r>
              <a:rPr lang="en-US" sz="2400">
                <a:latin typeface="Arial" charset="0"/>
                <a:cs typeface="Times New Roman" charset="0"/>
              </a:rPr>
              <a:t>	Material about the patent policy is available at</a:t>
            </a:r>
            <a:r>
              <a:rPr lang="en-US" sz="2400">
                <a:latin typeface="Arial" charset="0"/>
              </a:rPr>
              <a:t> </a:t>
            </a:r>
          </a:p>
          <a:p>
            <a:pPr lvl="1">
              <a:lnSpc>
                <a:spcPct val="90000"/>
              </a:lnSpc>
              <a:buFont typeface="Monotype Sorts" charset="0"/>
              <a:buNone/>
            </a:pPr>
            <a:r>
              <a:rPr lang="en-US" sz="2400">
                <a:latin typeface="Arial" charset="0"/>
              </a:rPr>
              <a:t>		</a:t>
            </a:r>
            <a:r>
              <a:rPr lang="en-US" sz="2100" i="1">
                <a:latin typeface="Arial" charset="0"/>
              </a:rPr>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#2</a:t>
            </a:r>
            <a:endParaRPr lang="en-US" sz="2400">
              <a:solidFill>
                <a:schemeClr val="tx1"/>
              </a:solidFill>
              <a:latin typeface="Times New Roman"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US" sz="1200" b="1">
                <a:solidFill>
                  <a:srgbClr val="000099"/>
                </a:solidFill>
                <a:latin typeface="Arial" charset="0"/>
              </a:rPr>
              <a:t>If you have questions, contact the IEEE-SA Standards Board Patent Committee Administrator at patcom@ieee.org or visit http://standards.ieee.org/about/sasb/patcom/index.html</a:t>
            </a:r>
          </a:p>
          <a:p>
            <a:pPr algn="ctr" eaLnBrk="0" hangingPunct="0">
              <a:lnSpc>
                <a:spcPct val="80000"/>
              </a:lnSpc>
              <a:spcBef>
                <a:spcPct val="20000"/>
              </a:spcBef>
              <a:buClr>
                <a:srgbClr val="CC3300"/>
              </a:buClr>
              <a:buSzPct val="50000"/>
              <a:buFont typeface="Monotype Sorts" charset="0"/>
              <a:buNone/>
            </a:pPr>
            <a:endParaRPr lang="en-US" sz="1200" b="1">
              <a:solidFill>
                <a:srgbClr val="000099"/>
              </a:solidFill>
              <a:latin typeface="Arial" charset="0"/>
            </a:endParaRPr>
          </a:p>
          <a:p>
            <a:pPr algn="ctr" eaLnBrk="0" hangingPunct="0">
              <a:lnSpc>
                <a:spcPct val="80000"/>
              </a:lnSpc>
              <a:spcBef>
                <a:spcPct val="20000"/>
              </a:spcBef>
              <a:buClr>
                <a:srgbClr val="CC3300"/>
              </a:buClr>
              <a:buSzPct val="50000"/>
              <a:buFont typeface="Monotype Sorts" charset="0"/>
              <a:buNone/>
            </a:pPr>
            <a:r>
              <a:rPr lang="en-US" sz="1200" b="1">
                <a:solidFill>
                  <a:srgbClr val="000099"/>
                </a:solidFill>
                <a:latin typeface="Arial" charset="0"/>
              </a:rPr>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r>
              <a:rPr lang="en-US" smtClean="0"/>
              <a:t>&lt;May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4</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atin typeface="Arial" charset="0"/>
              </a:rPr>
              <a:t>Call for Potentially Essential Patents</a:t>
            </a:r>
          </a:p>
        </p:txBody>
      </p:sp>
      <p:sp>
        <p:nvSpPr>
          <p:cNvPr id="10243" name="Rectangle 1027"/>
          <p:cNvSpPr>
            <a:spLocks noGrp="1" noChangeArrowheads="1"/>
          </p:cNvSpPr>
          <p:nvPr>
            <p:ph type="body" idx="1"/>
          </p:nvPr>
        </p:nvSpPr>
        <p:spPr>
          <a:xfrm>
            <a:off x="685800" y="1447800"/>
            <a:ext cx="7772400" cy="4114800"/>
          </a:xfrm>
        </p:spPr>
        <p:txBody>
          <a:bodyPr/>
          <a:lstStyle/>
          <a:p>
            <a:pPr>
              <a:buFont typeface="Arial" charset="0"/>
              <a:buChar char="•"/>
            </a:pPr>
            <a:r>
              <a:rPr lang="en-US" sz="2800" dirty="0">
                <a:latin typeface="Arial"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sz="2000" dirty="0">
                <a:latin typeface="Arial" charset="0"/>
              </a:rPr>
              <a:t>Either speak up now or</a:t>
            </a:r>
          </a:p>
          <a:p>
            <a:pPr lvl="1">
              <a:buFont typeface="Arial" charset="0"/>
              <a:buChar char="•"/>
            </a:pPr>
            <a:r>
              <a:rPr lang="en-US" sz="2000" dirty="0">
                <a:latin typeface="Arial" charset="0"/>
              </a:rPr>
              <a:t>Provide the chair of this group with the identity of the holder(s) of any and all such claims as soon as possible or</a:t>
            </a:r>
          </a:p>
          <a:p>
            <a:pPr lvl="1">
              <a:buFont typeface="Arial" charset="0"/>
              <a:buChar char="•"/>
            </a:pPr>
            <a:r>
              <a:rPr lang="en-US" sz="2000" dirty="0">
                <a:latin typeface="Arial" charset="0"/>
              </a:rPr>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#3</a:t>
            </a:r>
          </a:p>
        </p:txBody>
      </p:sp>
      <p:sp>
        <p:nvSpPr>
          <p:cNvPr id="2" name="Date Placeholder 1"/>
          <p:cNvSpPr>
            <a:spLocks noGrp="1"/>
          </p:cNvSpPr>
          <p:nvPr>
            <p:ph type="dt" sz="half" idx="10"/>
          </p:nvPr>
        </p:nvSpPr>
        <p:spPr/>
        <p:txBody>
          <a:bodyPr/>
          <a:lstStyle/>
          <a:p>
            <a:pPr>
              <a:defRPr/>
            </a:pPr>
            <a:r>
              <a:rPr lang="en-US" smtClean="0"/>
              <a:t>&lt;May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5</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533400"/>
            <a:ext cx="8458200" cy="609600"/>
          </a:xfrm>
        </p:spPr>
        <p:txBody>
          <a:bodyPr/>
          <a:lstStyle/>
          <a:p>
            <a:r>
              <a:rPr lang="en-US" sz="3200" u="sng" dirty="0">
                <a:latin typeface="Arial" charset="0"/>
              </a:rPr>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b="1" u="sng">
              <a:solidFill>
                <a:srgbClr val="000099"/>
              </a:solidFill>
              <a:latin typeface="Helvetica" charset="0"/>
            </a:endParaRPr>
          </a:p>
        </p:txBody>
      </p:sp>
      <p:sp>
        <p:nvSpPr>
          <p:cNvPr id="11268" name="Rectangle 4"/>
          <p:cNvSpPr>
            <a:spLocks noChangeArrowheads="1"/>
          </p:cNvSpPr>
          <p:nvPr/>
        </p:nvSpPr>
        <p:spPr bwMode="auto">
          <a:xfrm>
            <a:off x="533400" y="1219200"/>
            <a:ext cx="82296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eaLnBrk="0" hangingPunct="0">
              <a:lnSpc>
                <a:spcPct val="80000"/>
              </a:lnSpc>
              <a:spcBef>
                <a:spcPct val="20000"/>
              </a:spcBef>
              <a:buClr>
                <a:srgbClr val="CC3300"/>
              </a:buClr>
              <a:buSzPct val="50000"/>
              <a:buFont typeface="Monotype Sorts" charset="0"/>
              <a:buChar char="l"/>
            </a:pPr>
            <a:endParaRPr lang="en-US" sz="700" u="sng" dirty="0">
              <a:solidFill>
                <a:srgbClr val="FF0000"/>
              </a:solidFill>
              <a:latin typeface="Arial" charset="0"/>
            </a:endParaRPr>
          </a:p>
          <a:p>
            <a:pPr marL="230188" indent="-230188" eaLnBrk="0" hangingPunct="0">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eaLnBrk="0" hangingPunct="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eaLnBrk="0" hangingPunct="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eaLnBrk="0" hangingPunct="0">
              <a:lnSpc>
                <a:spcPct val="80000"/>
              </a:lnSpc>
              <a:spcBef>
                <a:spcPct val="20000"/>
              </a:spcBef>
              <a:buClr>
                <a:srgbClr val="CC3300"/>
              </a:buClr>
              <a:buSzPct val="50000"/>
              <a:buFont typeface="Monotype Sorts" charset="0"/>
              <a:buNone/>
            </a:pPr>
            <a:r>
              <a:rPr lang="en-US" sz="1000" b="1" dirty="0">
                <a:solidFill>
                  <a:srgbClr val="000099"/>
                </a:solidFill>
                <a:latin typeface="Arial" charset="0"/>
              </a:rPr>
              <a:t>---------------------------------------------------------------   </a:t>
            </a:r>
            <a:endParaRPr lang="en-US" sz="1200" b="1" dirty="0">
              <a:solidFill>
                <a:srgbClr val="000099"/>
              </a:solidFill>
              <a:latin typeface="Arial" charset="0"/>
            </a:endParaRPr>
          </a:p>
          <a:p>
            <a:pPr marL="230188" indent="-230188" algn="ctr" eaLnBrk="0" hangingPunct="0">
              <a:lnSpc>
                <a:spcPct val="80000"/>
              </a:lnSpc>
              <a:spcBef>
                <a:spcPct val="20000"/>
              </a:spcBef>
              <a:buClr>
                <a:srgbClr val="CC3300"/>
              </a:buClr>
              <a:buSzPct val="50000"/>
              <a:buFont typeface="Monotype Sorts" charset="0"/>
              <a:buNone/>
            </a:pPr>
            <a:r>
              <a:rPr lang="en-US" sz="1200" b="1" dirty="0">
                <a:solidFill>
                  <a:srgbClr val="000099"/>
                </a:solidFill>
                <a:latin typeface="Arial" charset="0"/>
              </a:rPr>
              <a:t>See </a:t>
            </a:r>
            <a:r>
              <a:rPr lang="en-US" sz="1200" b="1" i="1" dirty="0">
                <a:solidFill>
                  <a:srgbClr val="000099"/>
                </a:solidFill>
                <a:latin typeface="Arial" charset="0"/>
              </a:rPr>
              <a:t>IEEE-SA Standards Board Operations Manual</a:t>
            </a:r>
            <a:r>
              <a:rPr lang="en-US" sz="1200" b="1" dirty="0">
                <a:solidFill>
                  <a:srgbClr val="000099"/>
                </a:solidFill>
                <a:latin typeface="Arial" charset="0"/>
              </a:rPr>
              <a:t>, clause 5.3.10 and </a:t>
            </a:r>
            <a:r>
              <a:rPr lang="en-GB" sz="1200" b="1" dirty="0">
                <a:solidFill>
                  <a:srgbClr val="000099"/>
                </a:solidFill>
                <a:latin typeface="Arial" charset="0"/>
              </a:rPr>
              <a:t>“Promoting Competition and Innovation: What You Need to Know about the IEEE Standards Association's Antitrust and Competition Policy”</a:t>
            </a:r>
            <a:r>
              <a:rPr lang="en-US" sz="1200" b="1" dirty="0">
                <a:solidFill>
                  <a:srgbClr val="000099"/>
                </a:solidFill>
                <a:latin typeface="Arial" charset="0"/>
              </a:rPr>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#4</a:t>
            </a:r>
            <a:endParaRPr lang="en-US" sz="2400">
              <a:solidFill>
                <a:schemeClr val="tx1"/>
              </a:solidFill>
              <a:latin typeface="Times New Roman" charset="0"/>
            </a:endParaRPr>
          </a:p>
        </p:txBody>
      </p:sp>
      <p:sp>
        <p:nvSpPr>
          <p:cNvPr id="2" name="Date Placeholder 1"/>
          <p:cNvSpPr>
            <a:spLocks noGrp="1"/>
          </p:cNvSpPr>
          <p:nvPr>
            <p:ph type="dt" sz="half" idx="10"/>
          </p:nvPr>
        </p:nvSpPr>
        <p:spPr/>
        <p:txBody>
          <a:bodyPr/>
          <a:lstStyle/>
          <a:p>
            <a:pPr>
              <a:defRPr/>
            </a:pPr>
            <a:r>
              <a:rPr lang="en-US" smtClean="0"/>
              <a:t>&lt;May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6</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2016&gt;</a:t>
            </a:r>
            <a:endParaRPr lang="en-US" sz="1400"/>
          </a:p>
        </p:txBody>
      </p:sp>
      <p:sp>
        <p:nvSpPr>
          <p:cNvPr id="3379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379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A3A51FB-5A75-9A45-A17E-5844EA2DA793}" type="slidenum">
              <a:rPr lang="en-US"/>
              <a:pPr/>
              <a:t>7</a:t>
            </a:fld>
            <a:endParaRPr lang="en-US"/>
          </a:p>
        </p:txBody>
      </p:sp>
      <p:sp>
        <p:nvSpPr>
          <p:cNvPr id="33796"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EEEEEC27-9AB7-2748-97A7-7ACDD150DF3D}" type="slidenum">
              <a:rPr lang="en-US"/>
              <a:pPr algn="ctr"/>
              <a:t>7</a:t>
            </a:fld>
            <a:endParaRPr lang="en-US"/>
          </a:p>
        </p:txBody>
      </p:sp>
      <p:sp>
        <p:nvSpPr>
          <p:cNvPr id="33797" name="Rectangle 2"/>
          <p:cNvSpPr>
            <a:spLocks noGrp="1" noChangeArrowheads="1"/>
          </p:cNvSpPr>
          <p:nvPr>
            <p:ph type="title" idx="4294967295"/>
          </p:nvPr>
        </p:nvSpPr>
        <p:spPr/>
        <p:txBody>
          <a:bodyPr/>
          <a:lstStyle/>
          <a:p>
            <a:r>
              <a:rPr lang="en-US" dirty="0" err="1" smtClean="0">
                <a:latin typeface="Times New Roman" charset="0"/>
                <a:ea typeface="ＭＳ Ｐゴシック" charset="0"/>
                <a:cs typeface="ＭＳ Ｐゴシック" charset="0"/>
              </a:rPr>
              <a:t>SCmaintenance</a:t>
            </a:r>
            <a:r>
              <a:rPr lang="en-US" dirty="0" smtClean="0">
                <a:latin typeface="Times New Roman" charset="0"/>
                <a:ea typeface="ＭＳ Ｐゴシック" charset="0"/>
                <a:cs typeface="ＭＳ Ｐゴシック" charset="0"/>
              </a:rPr>
              <a:t>/</a:t>
            </a:r>
            <a:r>
              <a:rPr lang="en-US" dirty="0" err="1" smtClean="0">
                <a:latin typeface="Times New Roman" charset="0"/>
                <a:ea typeface="ＭＳ Ｐゴシック" charset="0"/>
                <a:cs typeface="ＭＳ Ｐゴシック" charset="0"/>
              </a:rPr>
              <a:t>SCwng</a:t>
            </a:r>
            <a:r>
              <a:rPr lang="en-US" dirty="0" smtClean="0">
                <a:latin typeface="Times New Roman" charset="0"/>
                <a:ea typeface="ＭＳ Ｐゴシック" charset="0"/>
                <a:cs typeface="ＭＳ Ｐゴシック" charset="0"/>
              </a:rPr>
              <a:t> Officer</a:t>
            </a:r>
            <a:endParaRPr lang="en-US" dirty="0">
              <a:latin typeface="Times New Roman" charset="0"/>
              <a:ea typeface="ＭＳ Ｐゴシック" charset="0"/>
              <a:cs typeface="ＭＳ Ｐゴシック" charset="0"/>
            </a:endParaRPr>
          </a:p>
        </p:txBody>
      </p:sp>
      <p:sp>
        <p:nvSpPr>
          <p:cNvPr id="33798" name="Rectangle 3"/>
          <p:cNvSpPr>
            <a:spLocks noGrp="1" noChangeArrowheads="1"/>
          </p:cNvSpPr>
          <p:nvPr>
            <p:ph type="body" idx="4294967295"/>
          </p:nvPr>
        </p:nvSpPr>
        <p:spPr>
          <a:xfrm>
            <a:off x="762000" y="1752600"/>
            <a:ext cx="7772400" cy="4419600"/>
          </a:xfrm>
        </p:spPr>
        <p:txBody>
          <a:bodyPr/>
          <a:lstStyle/>
          <a:p>
            <a:pPr>
              <a:lnSpc>
                <a:spcPct val="80000"/>
              </a:lnSpc>
              <a:buFontTx/>
              <a:buNone/>
            </a:pPr>
            <a:r>
              <a:rPr lang="en-US" sz="1800" dirty="0">
                <a:latin typeface="Arial" charset="0"/>
                <a:ea typeface="ＭＳ Ｐゴシック" charset="0"/>
                <a:cs typeface="ＭＳ Ｐゴシック" charset="0"/>
              </a:rPr>
              <a:t>Chair:		</a:t>
            </a:r>
            <a:r>
              <a:rPr lang="en-US" sz="1800" dirty="0" smtClean="0">
                <a:latin typeface="Arial" charset="0"/>
                <a:ea typeface="ＭＳ Ｐゴシック" charset="0"/>
                <a:cs typeface="ＭＳ Ｐゴシック" charset="0"/>
              </a:rPr>
              <a:t>	Patrick </a:t>
            </a:r>
            <a:r>
              <a:rPr lang="en-US" sz="1800" dirty="0">
                <a:latin typeface="Arial" charset="0"/>
                <a:ea typeface="ＭＳ Ｐゴシック" charset="0"/>
                <a:cs typeface="ＭＳ Ｐゴシック" charset="0"/>
              </a:rPr>
              <a:t>Kinney</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a:latin typeface="Arial" charset="0"/>
                <a:ea typeface="ＭＳ Ｐゴシック" charset="0"/>
                <a:cs typeface="ＭＳ Ｐゴシック" charset="0"/>
              </a:rPr>
              <a:t>Vice </a:t>
            </a:r>
            <a:r>
              <a:rPr lang="en-US" sz="1800" dirty="0" smtClean="0">
                <a:latin typeface="Arial" charset="0"/>
                <a:ea typeface="ＭＳ Ｐゴシック" charset="0"/>
                <a:cs typeface="ＭＳ Ｐゴシック" charset="0"/>
              </a:rPr>
              <a:t>Chair		Ben Rolfe</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smtClean="0">
                <a:latin typeface="Arial" charset="0"/>
                <a:ea typeface="ＭＳ Ｐゴシック" charset="0"/>
                <a:cs typeface="ＭＳ Ｐゴシック" charset="0"/>
              </a:rPr>
              <a:t>Secretary	</a:t>
            </a:r>
            <a:endParaRPr lang="en-US" sz="1800" dirty="0">
              <a:latin typeface="Arial" charset="0"/>
              <a:ea typeface="ＭＳ Ｐゴシック" charset="0"/>
              <a:cs typeface="ＭＳ Ｐゴシック"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2016&gt;</a:t>
            </a:r>
            <a:endParaRPr lang="en-US" sz="1400"/>
          </a:p>
        </p:txBody>
      </p:sp>
      <p:sp>
        <p:nvSpPr>
          <p:cNvPr id="3481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8</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8</a:t>
            </a:fld>
            <a:endParaRPr lang="en-US"/>
          </a:p>
        </p:txBody>
      </p:sp>
      <p:sp>
        <p:nvSpPr>
          <p:cNvPr id="34821" name="Rectangle 2"/>
          <p:cNvSpPr>
            <a:spLocks noGrp="1" noChangeArrowheads="1"/>
          </p:cNvSpPr>
          <p:nvPr>
            <p:ph type="title" idx="4294967295"/>
          </p:nvPr>
        </p:nvSpPr>
        <p:spPr>
          <a:xfrm>
            <a:off x="762000" y="457200"/>
            <a:ext cx="7772400" cy="762000"/>
          </a:xfrm>
        </p:spPr>
        <p:txBody>
          <a:bodyPr/>
          <a:lstStyle/>
          <a:p>
            <a:r>
              <a:rPr lang="en-US">
                <a:latin typeface="Times New Roman" charset="0"/>
                <a:ea typeface="ＭＳ Ｐゴシック" charset="0"/>
                <a:cs typeface="ＭＳ Ｐゴシック" charset="0"/>
              </a:rPr>
              <a:t>Chair’s Role</a:t>
            </a:r>
          </a:p>
        </p:txBody>
      </p:sp>
      <p:sp>
        <p:nvSpPr>
          <p:cNvPr id="34822" name="Rectangle 3"/>
          <p:cNvSpPr>
            <a:spLocks noGrp="1" noChangeArrowheads="1"/>
          </p:cNvSpPr>
          <p:nvPr>
            <p:ph type="body" idx="4294967295"/>
          </p:nvPr>
        </p:nvSpPr>
        <p:spPr>
          <a:xfrm>
            <a:off x="762000" y="1371600"/>
            <a:ext cx="7772400" cy="4876800"/>
          </a:xfrm>
        </p:spPr>
        <p:txBody>
          <a:bodyPr/>
          <a:lstStyle/>
          <a:p>
            <a:pPr>
              <a:lnSpc>
                <a:spcPct val="80000"/>
              </a:lnSpc>
            </a:pPr>
            <a:r>
              <a:rPr lang="en-US" sz="2400" b="1">
                <a:latin typeface="Arial" charset="0"/>
                <a:ea typeface="ＭＳ Ｐゴシック" charset="0"/>
                <a:cs typeface="ＭＳ Ｐゴシック" charset="0"/>
                <a:hlinkClick r:id="rId3"/>
              </a:rPr>
              <a:t>http://ieee802.org/Mike_Spring_Article_on_Stds_Process.pdf</a:t>
            </a:r>
            <a:endParaRPr lang="en-US" sz="2400" b="1">
              <a:latin typeface="Arial" charset="0"/>
              <a:ea typeface="ＭＳ Ｐゴシック" charset="0"/>
              <a:cs typeface="ＭＳ Ｐゴシック" charset="0"/>
            </a:endParaRPr>
          </a:p>
          <a:p>
            <a:pPr>
              <a:lnSpc>
                <a:spcPct val="80000"/>
              </a:lnSpc>
              <a:buFontTx/>
              <a:buNone/>
            </a:pPr>
            <a:r>
              <a:rPr lang="en-US" sz="2400" i="1">
                <a:latin typeface="Arial" charset="0"/>
                <a:ea typeface="ＭＳ Ｐゴシック" charset="0"/>
                <a:cs typeface="ＭＳ Ｐゴシック" charset="0"/>
              </a:rPr>
              <a:t>…the chairperson of the working group is key to what and how fast a standard is produced.</a:t>
            </a:r>
            <a:endParaRPr lang="en-US" sz="2400">
              <a:latin typeface="Arial" charset="0"/>
              <a:ea typeface="ＭＳ Ｐゴシック" charset="0"/>
              <a:cs typeface="ＭＳ Ｐゴシック" charset="0"/>
            </a:endParaRPr>
          </a:p>
          <a:p>
            <a:pPr>
              <a:lnSpc>
                <a:spcPct val="80000"/>
              </a:lnSpc>
              <a:buFontTx/>
              <a:buNone/>
            </a:pPr>
            <a:endParaRPr lang="en-US" sz="2400">
              <a:latin typeface="Arial" charset="0"/>
              <a:ea typeface="ＭＳ Ｐゴシック" charset="0"/>
              <a:cs typeface="ＭＳ Ｐゴシック" charset="0"/>
            </a:endParaRPr>
          </a:p>
          <a:p>
            <a:pPr>
              <a:lnSpc>
                <a:spcPct val="80000"/>
              </a:lnSpc>
              <a:buFontTx/>
              <a:buNone/>
            </a:pPr>
            <a:r>
              <a:rPr lang="en-US" sz="2400">
                <a:latin typeface="Arial" charset="0"/>
                <a:ea typeface="ＭＳ Ｐゴシック" charset="0"/>
                <a:cs typeface="ＭＳ Ｐゴシック" charset="0"/>
              </a:rPr>
              <a:t>The chair of the committee acts as a facilitator with little power to legislate. The chair must be knowledgeable about the subject but also know how a standard may be used by various segments of the industry. A chairperson should be a leader-diplomat-observer, in equal proportions. Also, the chairperson should not be a doer, perfectionist or obstructionist. This is consistent with the view of the chairperson as a skilled leader with strong negotiation skills who delegates. </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a:t>
            </a:fld>
            <a:endParaRPr lang="en-US"/>
          </a:p>
        </p:txBody>
      </p:sp>
      <p:sp>
        <p:nvSpPr>
          <p:cNvPr id="21509" name="Rectangle 2"/>
          <p:cNvSpPr>
            <a:spLocks noGrp="1" noChangeArrowheads="1"/>
          </p:cNvSpPr>
          <p:nvPr>
            <p:ph type="title" idx="4294967295"/>
          </p:nvPr>
        </p:nvSpPr>
        <p:spPr>
          <a:xfrm>
            <a:off x="533400" y="533400"/>
            <a:ext cx="7772400" cy="7620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Goals </a:t>
            </a:r>
            <a:r>
              <a:rPr lang="en-US" sz="2800" dirty="0" smtClean="0">
                <a:latin typeface="Times New Roman" charset="0"/>
                <a:ea typeface="ＭＳ Ｐゴシック" charset="0"/>
                <a:cs typeface="ＭＳ Ｐゴシック" charset="0"/>
              </a:rPr>
              <a:t>(Agenda 15-16-0372-00)</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533400" y="2133600"/>
            <a:ext cx="70866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800" b="1" dirty="0" smtClean="0"/>
              <a:t>SC Maintenance   </a:t>
            </a:r>
            <a:r>
              <a:rPr lang="en-US" sz="2000" b="1" dirty="0" smtClean="0"/>
              <a:t>Tuesday </a:t>
            </a:r>
            <a:r>
              <a:rPr lang="en-US" sz="2000" b="1" dirty="0"/>
              <a:t>15 Mar, </a:t>
            </a:r>
            <a:r>
              <a:rPr lang="en-US" sz="2000" b="1" dirty="0" smtClean="0"/>
              <a:t>AM1 </a:t>
            </a:r>
          </a:p>
          <a:p>
            <a:pPr marL="914400" lvl="1" indent="-457200" eaLnBrk="0" fontAlgn="b" hangingPunct="0">
              <a:buClr>
                <a:srgbClr val="FF0000"/>
              </a:buClr>
              <a:buFont typeface="Wingdings" charset="0"/>
              <a:buChar char="q"/>
            </a:pPr>
            <a:r>
              <a:rPr lang="en-US" sz="2000" b="1" dirty="0" smtClean="0"/>
              <a:t>Opening Report</a:t>
            </a:r>
          </a:p>
          <a:p>
            <a:pPr marL="914400" lvl="1" indent="-457200" eaLnBrk="0" fontAlgn="b" hangingPunct="0">
              <a:buClr>
                <a:srgbClr val="FF0000"/>
              </a:buClr>
              <a:buFont typeface="Wingdings" charset="0"/>
              <a:buChar char="q"/>
            </a:pPr>
            <a:r>
              <a:rPr lang="en-US" sz="2000" b="1" dirty="0" smtClean="0"/>
              <a:t>Approve agenda, approve minutes, </a:t>
            </a:r>
            <a:endParaRPr lang="en-US" sz="2000" b="1" dirty="0"/>
          </a:p>
          <a:p>
            <a:pPr marL="914400" lvl="1" indent="-457200" eaLnBrk="0" fontAlgn="b" hangingPunct="0">
              <a:buClr>
                <a:srgbClr val="FF0000"/>
              </a:buClr>
              <a:buFont typeface="Wingdings" charset="0"/>
              <a:buChar char="q"/>
            </a:pPr>
            <a:r>
              <a:rPr lang="en-US" sz="2000" b="1" dirty="0" smtClean="0"/>
              <a:t>Discuss </a:t>
            </a:r>
            <a:r>
              <a:rPr lang="en-US" sz="2000" b="1" dirty="0"/>
              <a:t>any issues with published </a:t>
            </a:r>
            <a:r>
              <a:rPr lang="en-US" sz="2000" b="1" dirty="0" smtClean="0"/>
              <a:t>standards</a:t>
            </a:r>
          </a:p>
          <a:p>
            <a:pPr marL="914400" lvl="1" indent="-457200" eaLnBrk="0" fontAlgn="b" hangingPunct="0">
              <a:buClr>
                <a:srgbClr val="FF0000"/>
              </a:buClr>
              <a:buFont typeface="Wingdings" charset="0"/>
              <a:buChar char="q"/>
            </a:pPr>
            <a:r>
              <a:rPr lang="en-US" sz="2000" b="1" dirty="0" smtClean="0"/>
              <a:t>Discuss any </a:t>
            </a:r>
            <a:r>
              <a:rPr lang="en-US" sz="2000" b="1" dirty="0"/>
              <a:t>issues with the Operations Manual</a:t>
            </a:r>
            <a:r>
              <a:rPr lang="en-US" sz="2000" dirty="0"/>
              <a:t> </a:t>
            </a:r>
            <a:endParaRPr lang="en-US" sz="2000" dirty="0" smtClean="0"/>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29515</TotalTime>
  <Words>1161</Words>
  <Application>Microsoft Macintosh PowerPoint</Application>
  <PresentationFormat>On-screen Show (4:3)</PresentationFormat>
  <Paragraphs>160</Paragraphs>
  <Slides>12</Slides>
  <Notes>7</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Default Design</vt:lpstr>
      <vt:lpstr>PowerPoint Presentation</vt:lpstr>
      <vt:lpstr>Instructions for the WG Chair</vt:lpstr>
      <vt:lpstr>Participants, Patents, and Duty to Inform</vt:lpstr>
      <vt:lpstr>Patent Related Links</vt:lpstr>
      <vt:lpstr>Call for Potentially Essential Patents</vt:lpstr>
      <vt:lpstr>Other Guidelines for IEEE WG Meetings</vt:lpstr>
      <vt:lpstr>SCmaintenance/SCwng Officer</vt:lpstr>
      <vt:lpstr>Chair’s Role</vt:lpstr>
      <vt:lpstr>Meeting Goals (Agenda 15-16-0372-00)</vt:lpstr>
      <vt:lpstr>Meeting Goals (Agenda 15-16-0372-00)</vt:lpstr>
      <vt:lpstr>Operation Manual </vt:lpstr>
      <vt:lpstr>SC WNG </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 Opening Report for Waikoloa</dc:title>
  <dc:subject>IEEE 802.15 &lt;SC Report&gt;</dc:subject>
  <dc:creator>Pat Kinney</dc:creator>
  <cp:keywords/>
  <dc:description>&lt;15-16-0376-00-0mag&gt;</dc:description>
  <cp:lastModifiedBy>Pat Kinney</cp:lastModifiedBy>
  <cp:revision>633</cp:revision>
  <cp:lastPrinted>1998-02-10T13:28:06Z</cp:lastPrinted>
  <dcterms:created xsi:type="dcterms:W3CDTF">2009-07-12T16:25:16Z</dcterms:created>
  <dcterms:modified xsi:type="dcterms:W3CDTF">2016-05-15T22:49:12Z</dcterms:modified>
  <cp:category/>
</cp:coreProperties>
</file>