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264" r:id="rId3"/>
    <p:sldId id="333" r:id="rId4"/>
    <p:sldId id="334" r:id="rId5"/>
    <p:sldId id="328" r:id="rId6"/>
    <p:sldId id="329" r:id="rId7"/>
    <p:sldId id="338" r:id="rId8"/>
    <p:sldId id="339" r:id="rId9"/>
    <p:sldId id="336" r:id="rId10"/>
    <p:sldId id="289" r:id="rId11"/>
    <p:sldId id="290" r:id="rId12"/>
    <p:sldId id="291" r:id="rId13"/>
    <p:sldId id="293" r:id="rId14"/>
    <p:sldId id="27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21" d="100"/>
          <a:sy n="121" d="100"/>
        </p:scale>
        <p:origin x="-197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939800" y="762000"/>
            <a:ext cx="5083175" cy="3813175"/>
          </a:xfrm>
          <a:ln/>
        </p:spPr>
      </p:sp>
      <p:sp>
        <p:nvSpPr>
          <p:cNvPr id="48131" name="Notes Placeholder 2"/>
          <p:cNvSpPr>
            <a:spLocks noGrp="1"/>
          </p:cNvSpPr>
          <p:nvPr>
            <p:ph type="body" idx="1"/>
          </p:nvPr>
        </p:nvSpPr>
        <p:spPr>
          <a:noFill/>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latin typeface="Calibri" charset="0"/>
              </a:rPr>
              <a:t>Join:</a:t>
            </a:r>
          </a:p>
          <a:p>
            <a:r>
              <a:rPr lang="en-US" u="sng">
                <a:solidFill>
                  <a:schemeClr val="tx1"/>
                </a:solidFill>
                <a:latin typeface="Arial" charset="0"/>
                <a:ea typeface="MS PGothic" charset="0"/>
                <a:cs typeface="MS PGothic" charset="0"/>
              </a:rPr>
              <a:t>https://tools.ietf.org/html/draft-richardson-6tisch--security-6top-05</a:t>
            </a:r>
            <a:endParaRPr lang="en-US">
              <a:latin typeface="Calibri" charset="0"/>
            </a:endParaRPr>
          </a:p>
          <a:p>
            <a:endParaRPr lang="en-US">
              <a:latin typeface="Calibri" charset="0"/>
            </a:endParaRPr>
          </a:p>
          <a:p>
            <a:r>
              <a:rPr lang="en-US">
                <a:latin typeface="Calibri" charset="0"/>
              </a:rPr>
              <a:t>Configuration management: </a:t>
            </a:r>
          </a:p>
          <a:p>
            <a:r>
              <a:rPr lang="en-US">
                <a:latin typeface="Calibri" charset="0"/>
              </a:rPr>
              <a:t>https://tools.ietf.org/html/draft-ietf-6tisch-coap-03#section-4.3.4</a:t>
            </a:r>
          </a:p>
          <a:p>
            <a:endParaRPr lang="en-US">
              <a:latin typeface="Calibri" charset="0"/>
            </a:endParaRPr>
          </a:p>
          <a:p>
            <a:r>
              <a:rPr lang="en-US">
                <a:latin typeface="Calibri" charset="0"/>
              </a:rPr>
              <a:t>Rate limitation: First note in draft-richardsson there is a pre-history before the JOIN REQUEST. The assumption is that during this phase information about the JCE is obtained by the JN. In that information exchange could also the URI of an intermediate forward proxy be provided. By only allowing CoAP requests to JCE to go via that forward proxy, it could have a rate limiting function towards JCE. There may be multiple intermediate forward proxies in the network for load balancing – different JAs could advertise different forward proxies. This is a very simple application layer load balancing function, but e2e security is provided either with OSCOAP or plain COSE.</a:t>
            </a:r>
          </a:p>
        </p:txBody>
      </p:sp>
      <p:sp>
        <p:nvSpPr>
          <p:cNvPr id="48132" name="Slide Number Placeholder 3"/>
          <p:cNvSpPr>
            <a:spLocks noGrp="1"/>
          </p:cNvSpPr>
          <p:nvPr>
            <p:ph type="sldNum" sz="quarter"/>
          </p:nvPr>
        </p:nvSpPr>
        <p:spPr>
          <a:xfrm>
            <a:off x="2933700" y="8985250"/>
            <a:ext cx="801688" cy="184666"/>
          </a:xfrm>
          <a:noFill/>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1pPr>
            <a:lvl2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2pPr>
            <a:lvl3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3pPr>
            <a:lvl4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4pPr>
            <a:lvl5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5pPr>
            <a:lvl6pPr marL="2546185"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6pPr>
            <a:lvl7pPr marL="3009420"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7pPr>
            <a:lvl8pPr marL="3472655"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8pPr>
            <a:lvl9pPr marL="3935890"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9pPr>
          </a:lstStyle>
          <a:p>
            <a:fld id="{0B35D4C0-20EE-9E47-A50C-F86FF0E070FB}" type="slidenum">
              <a:rPr lang="en-US">
                <a:solidFill>
                  <a:srgbClr val="000000"/>
                </a:solidFill>
              </a:rPr>
              <a:pPr/>
              <a:t>7</a:t>
            </a:fld>
            <a:endParaRPr lang="en-US">
              <a:solidFill>
                <a:srgbClr val="000000"/>
              </a:solidFill>
            </a:endParaRPr>
          </a:p>
        </p:txBody>
      </p:sp>
      <p:sp>
        <p:nvSpPr>
          <p:cNvPr id="48133" name="Header Placeholder 1"/>
          <p:cNvSpPr>
            <a:spLocks noGrp="1"/>
          </p:cNvSpPr>
          <p:nvPr>
            <p:ph type="hdr" sz="quarter" idx="4294967295"/>
          </p:nvPr>
        </p:nvSpPr>
        <p:spPr bwMode="auto">
          <a:xfrm>
            <a:off x="1" y="293696"/>
            <a:ext cx="3016056"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IETF 95 </a:t>
            </a:r>
          </a:p>
        </p:txBody>
      </p:sp>
      <p:sp>
        <p:nvSpPr>
          <p:cNvPr id="48134" name="Footer Placeholder 2"/>
          <p:cNvSpPr>
            <a:spLocks noGrp="1"/>
          </p:cNvSpPr>
          <p:nvPr>
            <p:ph type="ftr" sz="quarter" idx="4294967295"/>
          </p:nvPr>
        </p:nvSpPr>
        <p:spPr bwMode="auto">
          <a:xfrm>
            <a:off x="1" y="9657546"/>
            <a:ext cx="3016056" cy="18466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CoRE WG </a:t>
            </a:r>
          </a:p>
        </p:txBody>
      </p:sp>
      <p:sp>
        <p:nvSpPr>
          <p:cNvPr id="48135" name="Date Placeholder 4"/>
          <p:cNvSpPr>
            <a:spLocks noGrp="1"/>
          </p:cNvSpPr>
          <p:nvPr>
            <p:ph type="dt" sz="quarter"/>
          </p:nvPr>
        </p:nvSpPr>
        <p:spPr>
          <a:xfrm>
            <a:off x="654050" y="95706"/>
            <a:ext cx="2736850" cy="215444"/>
          </a:xfrm>
          <a:noFill/>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1pPr>
            <a:lvl2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2pPr>
            <a:lvl3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3pPr>
            <a:lvl4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4pPr>
            <a:lvl5pPr>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5pPr>
            <a:lvl6pPr marL="2546185"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6pPr>
            <a:lvl7pPr marL="3009420"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7pPr>
            <a:lvl8pPr marL="3472655"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8pPr>
            <a:lvl9pPr marL="3935890" indent="-230010" defTabSz="461627" eaLnBrk="0" fontAlgn="base" hangingPunct="0">
              <a:spcBef>
                <a:spcPct val="0"/>
              </a:spcBef>
              <a:spcAft>
                <a:spcPct val="0"/>
              </a:spcAft>
              <a:tabLst>
                <a:tab pos="0" algn="l"/>
                <a:tab pos="926470" algn="l"/>
                <a:tab pos="1852940" algn="l"/>
                <a:tab pos="2779410" algn="l"/>
                <a:tab pos="3705880" algn="l"/>
                <a:tab pos="4632350" algn="l"/>
                <a:tab pos="5558820" algn="l"/>
                <a:tab pos="6485291" algn="l"/>
                <a:tab pos="7411761" algn="l"/>
                <a:tab pos="8338231" algn="l"/>
                <a:tab pos="9264701" algn="l"/>
                <a:tab pos="10191171" algn="l"/>
              </a:tabLst>
              <a:defRPr>
                <a:solidFill>
                  <a:schemeClr val="bg1"/>
                </a:solidFill>
                <a:latin typeface="Arial" charset="0"/>
                <a:ea typeface="MS PGothic" charset="0"/>
                <a:cs typeface="MS PGothic" charset="0"/>
              </a:defRPr>
            </a:lvl9pPr>
          </a:lstStyle>
          <a:p>
            <a:pPr defTabSz="461627"/>
            <a:r>
              <a:rPr lang="en-US">
                <a:solidFill>
                  <a:srgbClr val="000000"/>
                </a:solidFill>
              </a:rPr>
              <a:t>2016-04-08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a:t>
            </a:r>
            <a:r>
              <a:rPr lang="en-US" b="1" dirty="0" smtClean="0"/>
              <a:t>0375-</a:t>
            </a:r>
            <a:r>
              <a:rPr lang="en-US" b="1" dirty="0" smtClean="0"/>
              <a:t>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ciscosales.webex.com/ciscosales/j.php?ED=219615007&amp;UID=481905242&amp;PW=NZTRkNDAwOTE1&amp;RT=MiMyMw=="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tools.ietf.org/pdf/draft-wang-6tisch-6top-protocol-00.pdf" TargetMode="External"/><Relationship Id="rId4" Type="http://schemas.openxmlformats.org/officeDocument/2006/relationships/hyperlink" Target="https://tools.ietf.org/pdf/draft-dujovne-6tisch-6top-sf0-01.pdf"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2016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May </a:t>
            </a:r>
            <a:r>
              <a:rPr lang="en-US" sz="1600" dirty="0" smtClean="0">
                <a:solidFill>
                  <a:srgbClr val="FF0000"/>
                </a:solidFill>
                <a:latin typeface="Times New Roman" pitchFamily="18" charset="0"/>
                <a:ea typeface="ＭＳ Ｐゴシック" pitchFamily="-65" charset="-128"/>
                <a:cs typeface="+mn-cs"/>
              </a:rPr>
              <a:t>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15-16-0-00)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839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14 Mar, PM2: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a:t>Call for adoption for draft-wang-6tisch-6top-protocol-</a:t>
            </a:r>
            <a:r>
              <a:rPr lang="en-US" sz="2800" dirty="0" smtClean="0"/>
              <a:t>00</a:t>
            </a:r>
          </a:p>
          <a:p>
            <a:pPr marL="1257300" lvl="2" indent="-342900">
              <a:buClr>
                <a:srgbClr val="FF0000"/>
              </a:buClr>
              <a:buFont typeface="Wingdings" charset="2"/>
              <a:buChar char="q"/>
            </a:pPr>
            <a:r>
              <a:rPr lang="en-US" sz="2800" dirty="0"/>
              <a:t>Call for adoption for draft-dujovne-6tisch-6top-sf0-</a:t>
            </a:r>
            <a:r>
              <a:rPr lang="en-US" sz="2800" dirty="0" smtClean="0"/>
              <a:t>01</a:t>
            </a:r>
          </a:p>
          <a:p>
            <a:pPr marL="1257300" lvl="2" indent="-342900">
              <a:buClr>
                <a:srgbClr val="FF0000"/>
              </a:buClr>
              <a:buFont typeface="Wingdings" charset="2"/>
              <a:buChar char="q"/>
            </a:pPr>
            <a:r>
              <a:rPr lang="en-US" sz="2800" dirty="0" smtClean="0">
                <a:solidFill>
                  <a:srgbClr val="000000"/>
                </a:solidFill>
                <a:ea typeface="Lucida Grande"/>
                <a:cs typeface="Lucida Grande"/>
              </a:rPr>
              <a:t>Security – started again</a:t>
            </a:r>
            <a:endParaRPr lang="en-US" sz="2800" dirty="0" smtClean="0">
              <a:solidFill>
                <a:srgbClr val="000000"/>
              </a:solidFill>
              <a:ea typeface="Lucida Grande"/>
              <a:cs typeface="Lucida Grande"/>
            </a:endParaRPr>
          </a:p>
          <a:p>
            <a:pPr marL="1257300" lvl="2" indent="-342900">
              <a:buClr>
                <a:srgbClr val="FF0000"/>
              </a:buClr>
              <a:buFont typeface="Wingdings" charset="2"/>
              <a:buChar char="q"/>
            </a:pPr>
            <a:r>
              <a:rPr lang="en-US" sz="2800" dirty="0" smtClean="0">
                <a:solidFill>
                  <a:srgbClr val="000000"/>
                </a:solidFill>
                <a:ea typeface="Lucida Grande"/>
                <a:cs typeface="Lucida Grande"/>
              </a:rPr>
              <a:t>6tisch-802.15 liaison discussion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smtClean="0"/>
              <a:t>&lt;Pat Kinney&gt;, &lt;Kinney Consulting LLC&gt;</a:t>
            </a:r>
            <a:endParaRPr lang="en-US"/>
          </a:p>
        </p:txBody>
      </p:sp>
      <p:sp>
        <p:nvSpPr>
          <p:cNvPr id="7" name="Date Placeholder 6"/>
          <p:cNvSpPr>
            <a:spLocks noGrp="1"/>
          </p:cNvSpPr>
          <p:nvPr>
            <p:ph type="dt" sz="quarter" idx="10"/>
          </p:nvPr>
        </p:nvSpPr>
        <p:spPr/>
        <p:txBody>
          <a:bodyPr/>
          <a:lstStyle/>
          <a:p>
            <a:pPr>
              <a:defRPr/>
            </a:pPr>
            <a:r>
              <a:rPr lang="en-US" smtClean="0"/>
              <a:t>&lt;May 2016&gt;</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smtClean="0"/>
              <a:t>&lt;May 2016&gt;</a:t>
            </a:r>
            <a:endParaRPr lang="en-US"/>
          </a:p>
        </p:txBody>
      </p:sp>
      <p:sp>
        <p:nvSpPr>
          <p:cNvPr id="7171"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381000" y="1981200"/>
            <a:ext cx="774113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smtClean="0">
                <a:solidFill>
                  <a:srgbClr val="000000"/>
                </a:solidFill>
                <a:ea typeface="Lucida Grande"/>
                <a:cs typeface="Lucida Grande"/>
              </a:rPr>
              <a:t>6P </a:t>
            </a:r>
            <a:r>
              <a:rPr lang="en-US" sz="2800" dirty="0">
                <a:solidFill>
                  <a:srgbClr val="000000"/>
                </a:solidFill>
                <a:ea typeface="Lucida Grande"/>
                <a:cs typeface="Lucida Grande"/>
              </a:rPr>
              <a:t>and </a:t>
            </a:r>
            <a:r>
              <a:rPr lang="en-US" sz="2800" dirty="0" smtClean="0">
                <a:solidFill>
                  <a:srgbClr val="000000"/>
                </a:solidFill>
                <a:ea typeface="Lucida Grande"/>
                <a:cs typeface="Lucida Grande"/>
              </a:rPr>
              <a:t>SF0</a:t>
            </a:r>
          </a:p>
          <a:p>
            <a:pPr marL="1714500" lvl="3" indent="-342900">
              <a:buClr>
                <a:srgbClr val="FF0000"/>
              </a:buClr>
              <a:buFont typeface="Wingdings" charset="2"/>
              <a:buChar char="q"/>
            </a:pPr>
            <a:r>
              <a:rPr lang="en-US" sz="2800" dirty="0" smtClean="0">
                <a:solidFill>
                  <a:srgbClr val="000000"/>
                </a:solidFill>
                <a:ea typeface="Lucida Grande"/>
                <a:cs typeface="Lucida Grande"/>
                <a:hlinkClick r:id="rId3"/>
              </a:rPr>
              <a:t>draft-wang-6tisch-6top-protocol-00</a:t>
            </a:r>
            <a:endParaRPr lang="en-US" sz="2800" dirty="0" smtClean="0">
              <a:solidFill>
                <a:srgbClr val="000000"/>
              </a:solidFill>
              <a:ea typeface="Lucida Grande"/>
              <a:cs typeface="Lucida Grande"/>
            </a:endParaRPr>
          </a:p>
          <a:p>
            <a:pPr marL="1714500" lvl="3" indent="-342900">
              <a:buClr>
                <a:srgbClr val="FF0000"/>
              </a:buClr>
              <a:buFont typeface="Wingdings" charset="2"/>
              <a:buChar char="q"/>
            </a:pPr>
            <a:r>
              <a:rPr lang="en-US" sz="2800" dirty="0">
                <a:solidFill>
                  <a:srgbClr val="000000"/>
                </a:solidFill>
                <a:ea typeface="Lucida Grande"/>
                <a:cs typeface="Lucida Grande"/>
                <a:hlinkClick r:id="rId4"/>
              </a:rPr>
              <a:t>draft-dujovne-6tisch-6top-sf0-01</a:t>
            </a:r>
            <a:endParaRPr lang="en-US" sz="2800" dirty="0">
              <a:solidFill>
                <a:srgbClr val="000000"/>
              </a:solidFill>
              <a:ea typeface="Lucida Grande"/>
              <a:cs typeface="Lucida Grande"/>
            </a:endParaRP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r>
              <a:rPr lang="en-US" sz="2800" dirty="0">
                <a:solidFill>
                  <a:srgbClr val="000000"/>
                </a:solidFill>
                <a:ea typeface="Lucida Grande"/>
                <a:cs typeface="Lucida Grande"/>
              </a:rPr>
              <a:t>: </a:t>
            </a:r>
            <a:r>
              <a:rPr lang="en-US" sz="2800" dirty="0" smtClean="0">
                <a:solidFill>
                  <a:srgbClr val="000000"/>
                </a:solidFill>
                <a:ea typeface="Lucida Grande"/>
                <a:cs typeface="Lucida Grande"/>
              </a:rPr>
              <a:t>adding Security matters to 6tisch</a:t>
            </a:r>
          </a:p>
          <a:p>
            <a:pPr marL="1257300" lvl="2" indent="-342900">
              <a:buClr>
                <a:srgbClr val="FF0000"/>
              </a:buClr>
              <a:buFont typeface="Wingdings" charset="2"/>
              <a:buChar char="q"/>
            </a:pPr>
            <a:r>
              <a:rPr lang="en-US" sz="2800" dirty="0">
                <a:solidFill>
                  <a:srgbClr val="000000"/>
                </a:solidFill>
                <a:ea typeface="Lucida Grande"/>
                <a:cs typeface="Lucida Grande"/>
              </a:rPr>
              <a:t>802.15 liaison </a:t>
            </a:r>
            <a:r>
              <a:rPr lang="en-US" sz="2800" dirty="0" smtClean="0">
                <a:solidFill>
                  <a:srgbClr val="000000"/>
                </a:solidFill>
                <a:ea typeface="Lucida Grande"/>
                <a:cs typeface="Lucida Grande"/>
              </a:rPr>
              <a:t>discussion</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76200" y="533400"/>
            <a:ext cx="8382000" cy="990600"/>
          </a:xfrm>
        </p:spPr>
        <p:txBody>
          <a:bodyPr/>
          <a:lstStyle/>
          <a:p>
            <a:pPr marL="1257300" lvl="2" indent="-342900"/>
            <a:r>
              <a:rPr lang="en-US" dirty="0" err="1" smtClean="0">
                <a:solidFill>
                  <a:srgbClr val="000000"/>
                </a:solidFill>
                <a:ea typeface="Lucida Grande"/>
                <a:cs typeface="Lucida Grande"/>
              </a:rPr>
              <a:t>Recharter</a:t>
            </a:r>
            <a:r>
              <a:rPr lang="en-US" dirty="0" smtClean="0">
                <a:solidFill>
                  <a:srgbClr val="000000"/>
                </a:solidFill>
                <a:ea typeface="Lucida Grande"/>
                <a:cs typeface="Lucida Grande"/>
              </a:rPr>
              <a:t> - Security</a:t>
            </a:r>
            <a:endParaRPr lang="en-US"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p:nvPr>
        </p:nvSpPr>
        <p:spPr>
          <a:xfrm>
            <a:off x="228600" y="381000"/>
            <a:ext cx="8634413" cy="1085850"/>
          </a:xfrm>
        </p:spPr>
        <p:txBody>
          <a:bodyPr rIns="143996"/>
          <a:lstStyle/>
          <a:p>
            <a:pPr eaLnBrk="1" hangingPunct="1">
              <a:spcBef>
                <a:spcPts val="1375"/>
              </a:spcBef>
            </a:pPr>
            <a:r>
              <a:rPr lang="en-US" dirty="0">
                <a:solidFill>
                  <a:schemeClr val="tx1"/>
                </a:solidFill>
                <a:latin typeface="Arial" charset="0"/>
                <a:ea typeface="MS PGothic" charset="0"/>
              </a:rPr>
              <a:t>OSCOAP for 6tisch (naïvely)</a:t>
            </a:r>
          </a:p>
        </p:txBody>
      </p:sp>
      <p:sp>
        <p:nvSpPr>
          <p:cNvPr id="47109" name="TextBox 9"/>
          <p:cNvSpPr txBox="1">
            <a:spLocks noChangeArrowheads="1"/>
          </p:cNvSpPr>
          <p:nvPr/>
        </p:nvSpPr>
        <p:spPr bwMode="auto">
          <a:xfrm>
            <a:off x="6248400" y="1676400"/>
            <a:ext cx="1676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dirty="0">
                <a:solidFill>
                  <a:schemeClr val="tx1"/>
                </a:solidFill>
                <a:latin typeface="Calibri" charset="0"/>
                <a:cs typeface="Calibri" charset="0"/>
              </a:rPr>
              <a:t>Join </a:t>
            </a:r>
            <a:r>
              <a:rPr lang="en-US" dirty="0" smtClean="0">
                <a:solidFill>
                  <a:schemeClr val="tx1"/>
                </a:solidFill>
                <a:latin typeface="Calibri" charset="0"/>
                <a:cs typeface="Calibri" charset="0"/>
              </a:rPr>
              <a:t>Coordination </a:t>
            </a:r>
            <a:r>
              <a:rPr lang="en-US" dirty="0">
                <a:solidFill>
                  <a:schemeClr val="tx1"/>
                </a:solidFill>
                <a:latin typeface="Calibri" charset="0"/>
                <a:cs typeface="Calibri" charset="0"/>
              </a:rPr>
              <a:t>Entity</a:t>
            </a:r>
          </a:p>
        </p:txBody>
      </p:sp>
      <p:sp>
        <p:nvSpPr>
          <p:cNvPr id="47115" name="TextBox 22"/>
          <p:cNvSpPr txBox="1">
            <a:spLocks noChangeArrowheads="1"/>
          </p:cNvSpPr>
          <p:nvPr/>
        </p:nvSpPr>
        <p:spPr bwMode="auto">
          <a:xfrm>
            <a:off x="7127870" y="2514600"/>
            <a:ext cx="20193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solidFill>
                  <a:schemeClr val="tx1"/>
                </a:solidFill>
              </a:rPr>
              <a:t>JOIN REQUEST / ACK</a:t>
            </a:r>
          </a:p>
        </p:txBody>
      </p:sp>
      <p:sp>
        <p:nvSpPr>
          <p:cNvPr id="53" name="Content Placeholder 4"/>
          <p:cNvSpPr txBox="1">
            <a:spLocks/>
          </p:cNvSpPr>
          <p:nvPr/>
        </p:nvSpPr>
        <p:spPr bwMode="auto">
          <a:xfrm>
            <a:off x="5867400" y="4876800"/>
            <a:ext cx="3540125" cy="901700"/>
          </a:xfrm>
          <a:prstGeom prst="rect">
            <a:avLst/>
          </a:prstGeom>
          <a:noFill/>
          <a:ln>
            <a:noFill/>
          </a:ln>
          <a:extLst/>
        </p:spPr>
        <p:txBody>
          <a:bodyPr lIns="71998" tIns="0" rIns="71998" bIns="0"/>
          <a:lstStyle>
            <a:lvl1pPr marL="176209" indent="-176209" algn="l" rtl="0" eaLnBrk="0" fontAlgn="base" hangingPunct="0">
              <a:spcBef>
                <a:spcPct val="20000"/>
              </a:spcBef>
              <a:spcAft>
                <a:spcPct val="0"/>
              </a:spcAft>
              <a:buClr>
                <a:srgbClr val="00A9D4"/>
              </a:buClr>
              <a:buFont typeface="Arial" charset="0"/>
              <a:buChar char="›"/>
              <a:defRPr sz="2400">
                <a:solidFill>
                  <a:schemeClr val="tx1"/>
                </a:solidFill>
                <a:latin typeface="+mn-lt"/>
                <a:ea typeface="ＭＳ Ｐゴシック" charset="0"/>
                <a:cs typeface="+mn-cs"/>
              </a:defRPr>
            </a:lvl1pPr>
            <a:lvl2pPr marL="533387" indent="-177796"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2pPr>
            <a:lvl3pPr marL="892152" indent="-179384" algn="l" rtl="0" eaLnBrk="0" fontAlgn="base" hangingPunct="0">
              <a:spcBef>
                <a:spcPct val="20000"/>
              </a:spcBef>
              <a:spcAft>
                <a:spcPct val="0"/>
              </a:spcAft>
              <a:buClr>
                <a:srgbClr val="92CCE5"/>
              </a:buClr>
              <a:buFont typeface="Ericsson Capital TT" charset="0"/>
              <a:buChar char="›"/>
              <a:defRPr sz="2000">
                <a:solidFill>
                  <a:schemeClr val="tx1"/>
                </a:solidFill>
                <a:latin typeface="+mn-lt"/>
                <a:ea typeface="ＭＳ Ｐゴシック" charset="0"/>
              </a:defRPr>
            </a:lvl3pPr>
            <a:lvl4pPr marL="1252507"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4pPr>
            <a:lvl5pPr marL="1614448"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5pPr>
            <a:lvl6pPr marL="2071636"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8825"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013"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202"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marL="0" indent="0">
              <a:buFont typeface="Arial" charset="0"/>
              <a:buNone/>
              <a:defRPr/>
            </a:pPr>
            <a:endParaRPr lang="en-US" sz="1600" dirty="0">
              <a:latin typeface="Calibri"/>
              <a:cs typeface="Calibri"/>
            </a:endParaRPr>
          </a:p>
          <a:p>
            <a:pPr marL="0" indent="0">
              <a:buFont typeface="Arial" charset="0"/>
              <a:buNone/>
              <a:defRPr/>
            </a:pPr>
            <a:r>
              <a:rPr lang="en-US" sz="1600" dirty="0">
                <a:latin typeface="Calibri"/>
                <a:cs typeface="Calibri"/>
              </a:rPr>
              <a:t>Secure configuration </a:t>
            </a:r>
            <a:r>
              <a:rPr lang="en-US" sz="1600" dirty="0" smtClean="0">
                <a:latin typeface="Calibri"/>
                <a:cs typeface="Calibri"/>
              </a:rPr>
              <a:t>of K2 on JN </a:t>
            </a:r>
            <a:endParaRPr lang="en-US" sz="1600" dirty="0">
              <a:latin typeface="Calibri"/>
              <a:cs typeface="Calibri"/>
            </a:endParaRPr>
          </a:p>
          <a:p>
            <a:pPr>
              <a:defRPr/>
            </a:pPr>
            <a:endParaRPr lang="en-US" sz="1800" dirty="0">
              <a:latin typeface="Calibri"/>
              <a:cs typeface="Calibri"/>
            </a:endParaRPr>
          </a:p>
          <a:p>
            <a:pPr>
              <a:defRPr/>
            </a:pPr>
            <a:endParaRPr lang="en-US" sz="1800" dirty="0">
              <a:latin typeface="Calibri"/>
              <a:cs typeface="Calibri"/>
            </a:endParaRPr>
          </a:p>
          <a:p>
            <a:pPr marL="355591" lvl="1" indent="0">
              <a:buFont typeface="Ericsson Capital TT" charset="0"/>
              <a:buNone/>
              <a:defRPr/>
            </a:pPr>
            <a:endParaRPr lang="en-US" sz="1600" dirty="0">
              <a:latin typeface="Calibri"/>
              <a:cs typeface="Calibri"/>
            </a:endParaRPr>
          </a:p>
        </p:txBody>
      </p:sp>
      <p:sp>
        <p:nvSpPr>
          <p:cNvPr id="57" name="Line Callout 1 56"/>
          <p:cNvSpPr/>
          <p:nvPr/>
        </p:nvSpPr>
        <p:spPr bwMode="auto">
          <a:xfrm rot="16200000" flipH="1">
            <a:off x="6437313" y="4230689"/>
            <a:ext cx="777875" cy="3441700"/>
          </a:xfrm>
          <a:prstGeom prst="borderCallout1">
            <a:avLst>
              <a:gd name="adj1" fmla="val 5686"/>
              <a:gd name="adj2" fmla="val -10544"/>
              <a:gd name="adj3" fmla="val 340"/>
              <a:gd name="adj4" fmla="val -310172"/>
            </a:avLst>
          </a:prstGeom>
          <a:noFill/>
          <a:ln w="28575" cap="flat" cmpd="sng" algn="ctr">
            <a:solidFill>
              <a:schemeClr val="tx2">
                <a:lumMod val="50000"/>
                <a:lumOff val="50000"/>
              </a:schemeClr>
            </a:solidFill>
            <a:prstDash val="solid"/>
            <a:round/>
            <a:headEnd type="none" w="med" len="med"/>
            <a:tailEnd type="none" w="med" len="med"/>
          </a:ln>
          <a:effectLst/>
        </p:spPr>
        <p:txBody>
          <a:bodyPr/>
          <a:lstStyle/>
          <a:p>
            <a:pPr>
              <a:defRPr/>
            </a:pPr>
            <a:endParaRPr lang="en-US">
              <a:solidFill>
                <a:schemeClr val="tx1"/>
              </a:solidFill>
              <a:latin typeface="Arial" panose="020B0604020202020204" pitchFamily="34" charset="0"/>
              <a:ea typeface="MS PGothic" panose="020B0600070205080204" pitchFamily="34" charset="-128"/>
              <a:cs typeface="+mn-cs"/>
            </a:endParaRPr>
          </a:p>
        </p:txBody>
      </p:sp>
      <p:sp>
        <p:nvSpPr>
          <p:cNvPr id="64" name="Content Placeholder 4"/>
          <p:cNvSpPr txBox="1">
            <a:spLocks/>
          </p:cNvSpPr>
          <p:nvPr/>
        </p:nvSpPr>
        <p:spPr bwMode="auto">
          <a:xfrm>
            <a:off x="5181600" y="5410200"/>
            <a:ext cx="3624262" cy="1254125"/>
          </a:xfrm>
          <a:prstGeom prst="rect">
            <a:avLst/>
          </a:prstGeom>
          <a:noFill/>
          <a:ln>
            <a:noFill/>
          </a:ln>
          <a:extLst/>
        </p:spPr>
        <p:txBody>
          <a:bodyPr lIns="71998" tIns="0" rIns="71998" bIns="0"/>
          <a:lstStyle>
            <a:lvl1pPr marL="176209" indent="-176209" algn="l" rtl="0" eaLnBrk="0" fontAlgn="base" hangingPunct="0">
              <a:spcBef>
                <a:spcPct val="20000"/>
              </a:spcBef>
              <a:spcAft>
                <a:spcPct val="0"/>
              </a:spcAft>
              <a:buClr>
                <a:srgbClr val="00A9D4"/>
              </a:buClr>
              <a:buFont typeface="Arial" charset="0"/>
              <a:buChar char="›"/>
              <a:defRPr sz="2400">
                <a:solidFill>
                  <a:schemeClr val="tx1"/>
                </a:solidFill>
                <a:latin typeface="+mn-lt"/>
                <a:ea typeface="ＭＳ Ｐゴシック" charset="0"/>
                <a:cs typeface="+mn-cs"/>
              </a:defRPr>
            </a:lvl1pPr>
            <a:lvl2pPr marL="533387" indent="-177796"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2pPr>
            <a:lvl3pPr marL="892152" indent="-179384" algn="l" rtl="0" eaLnBrk="0" fontAlgn="base" hangingPunct="0">
              <a:spcBef>
                <a:spcPct val="20000"/>
              </a:spcBef>
              <a:spcAft>
                <a:spcPct val="0"/>
              </a:spcAft>
              <a:buClr>
                <a:srgbClr val="92CCE5"/>
              </a:buClr>
              <a:buFont typeface="Ericsson Capital TT" charset="0"/>
              <a:buChar char="›"/>
              <a:defRPr sz="2000">
                <a:solidFill>
                  <a:schemeClr val="tx1"/>
                </a:solidFill>
                <a:latin typeface="+mn-lt"/>
                <a:ea typeface="ＭＳ Ｐゴシック" charset="0"/>
              </a:defRPr>
            </a:lvl3pPr>
            <a:lvl4pPr marL="1252507"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4pPr>
            <a:lvl5pPr marL="1614448"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5pPr>
            <a:lvl6pPr marL="2071636"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8825"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013"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202"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marL="0" indent="0">
              <a:buFont typeface="Arial" charset="0"/>
              <a:buNone/>
              <a:defRPr/>
            </a:pPr>
            <a:endParaRPr lang="en-US" sz="1600" dirty="0">
              <a:latin typeface="Calibri"/>
              <a:cs typeface="Calibri"/>
            </a:endParaRPr>
          </a:p>
          <a:p>
            <a:pPr marL="0" indent="0">
              <a:buFont typeface="Arial" charset="0"/>
              <a:buNone/>
              <a:defRPr/>
            </a:pPr>
            <a:r>
              <a:rPr lang="en-US" sz="1800" dirty="0">
                <a:latin typeface="Calibri"/>
                <a:cs typeface="Calibri"/>
              </a:rPr>
              <a:t>Rate limitation for DoS mitigation (e.g. CoAP forward proxy)</a:t>
            </a:r>
          </a:p>
          <a:p>
            <a:pPr>
              <a:defRPr/>
            </a:pPr>
            <a:endParaRPr lang="en-US" sz="1800" dirty="0">
              <a:latin typeface="Calibri"/>
              <a:cs typeface="Calibri"/>
            </a:endParaRPr>
          </a:p>
          <a:p>
            <a:pPr>
              <a:defRPr/>
            </a:pPr>
            <a:endParaRPr lang="en-US" sz="1800" dirty="0">
              <a:latin typeface="Calibri"/>
              <a:cs typeface="Calibri"/>
            </a:endParaRPr>
          </a:p>
          <a:p>
            <a:pPr marL="355591" lvl="1" indent="0">
              <a:buFont typeface="Ericsson Capital TT" charset="0"/>
              <a:buNone/>
              <a:defRPr/>
            </a:pPr>
            <a:endParaRPr lang="en-US" sz="1600" dirty="0">
              <a:latin typeface="Calibri"/>
              <a:cs typeface="Calibri"/>
            </a:endParaRPr>
          </a:p>
        </p:txBody>
      </p:sp>
      <p:grpSp>
        <p:nvGrpSpPr>
          <p:cNvPr id="2" name="Group 1"/>
          <p:cNvGrpSpPr/>
          <p:nvPr/>
        </p:nvGrpSpPr>
        <p:grpSpPr>
          <a:xfrm>
            <a:off x="533400" y="1600200"/>
            <a:ext cx="8475943" cy="4642955"/>
            <a:chOff x="8006" y="1152525"/>
            <a:chExt cx="9001945" cy="5073650"/>
          </a:xfrm>
        </p:grpSpPr>
        <p:sp>
          <p:nvSpPr>
            <p:cNvPr id="13" name="Content Placeholder 4"/>
            <p:cNvSpPr txBox="1">
              <a:spLocks/>
            </p:cNvSpPr>
            <p:nvPr/>
          </p:nvSpPr>
          <p:spPr bwMode="auto">
            <a:xfrm>
              <a:off x="265113" y="4805363"/>
              <a:ext cx="4556125" cy="1420812"/>
            </a:xfrm>
            <a:prstGeom prst="rect">
              <a:avLst/>
            </a:prstGeom>
            <a:noFill/>
            <a:ln>
              <a:noFill/>
            </a:ln>
            <a:extLst/>
          </p:spPr>
          <p:txBody>
            <a:bodyPr lIns="71998" tIns="0" rIns="71998" bIns="0"/>
            <a:lstStyle>
              <a:lvl1pPr marL="176209" indent="-176209" algn="l" rtl="0" eaLnBrk="0" fontAlgn="base" hangingPunct="0">
                <a:spcBef>
                  <a:spcPct val="20000"/>
                </a:spcBef>
                <a:spcAft>
                  <a:spcPct val="0"/>
                </a:spcAft>
                <a:buClr>
                  <a:srgbClr val="00A9D4"/>
                </a:buClr>
                <a:buFont typeface="Arial" charset="0"/>
                <a:buChar char="›"/>
                <a:defRPr sz="2400">
                  <a:solidFill>
                    <a:schemeClr val="tx1"/>
                  </a:solidFill>
                  <a:latin typeface="+mn-lt"/>
                  <a:ea typeface="ＭＳ Ｐゴシック" charset="0"/>
                  <a:cs typeface="+mn-cs"/>
                </a:defRPr>
              </a:lvl1pPr>
              <a:lvl2pPr marL="533387" indent="-177796"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2pPr>
              <a:lvl3pPr marL="892152" indent="-179384" algn="l" rtl="0" eaLnBrk="0" fontAlgn="base" hangingPunct="0">
                <a:spcBef>
                  <a:spcPct val="20000"/>
                </a:spcBef>
                <a:spcAft>
                  <a:spcPct val="0"/>
                </a:spcAft>
                <a:buClr>
                  <a:srgbClr val="92CCE5"/>
                </a:buClr>
                <a:buFont typeface="Ericsson Capital TT" charset="0"/>
                <a:buChar char="›"/>
                <a:defRPr sz="2000">
                  <a:solidFill>
                    <a:schemeClr val="tx1"/>
                  </a:solidFill>
                  <a:latin typeface="+mn-lt"/>
                  <a:ea typeface="ＭＳ Ｐゴシック" charset="0"/>
                </a:defRPr>
              </a:lvl3pPr>
              <a:lvl4pPr marL="1252507"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4pPr>
              <a:lvl5pPr marL="1614448" indent="-180970" algn="l" rtl="0" eaLnBrk="0" fontAlgn="base" hangingPunct="0">
                <a:spcBef>
                  <a:spcPct val="20000"/>
                </a:spcBef>
                <a:spcAft>
                  <a:spcPct val="0"/>
                </a:spcAft>
                <a:buClr>
                  <a:schemeClr val="tx1"/>
                </a:buClr>
                <a:buFont typeface="Ericsson Capital TT" charset="0"/>
                <a:buChar char="›"/>
                <a:defRPr sz="2000">
                  <a:solidFill>
                    <a:schemeClr val="tx1"/>
                  </a:solidFill>
                  <a:latin typeface="+mn-lt"/>
                  <a:ea typeface="ＭＳ Ｐゴシック" charset="0"/>
                </a:defRPr>
              </a:lvl5pPr>
              <a:lvl6pPr marL="2071636"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8825"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013"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202" indent="-18097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marL="0" indent="0">
                <a:buFont typeface="Arial" charset="0"/>
                <a:buNone/>
                <a:defRPr/>
              </a:pPr>
              <a:endParaRPr lang="en-US" sz="1600" dirty="0">
                <a:latin typeface="Calibri"/>
                <a:cs typeface="Calibri"/>
              </a:endParaRPr>
            </a:p>
            <a:p>
              <a:pPr>
                <a:defRPr/>
              </a:pPr>
              <a:r>
                <a:rPr lang="en-US" sz="1400" dirty="0">
                  <a:latin typeface="Calibri"/>
                  <a:cs typeface="Calibri"/>
                </a:rPr>
                <a:t>Mutual authentication of JN and JCE </a:t>
              </a:r>
            </a:p>
            <a:p>
              <a:pPr lvl="1">
                <a:defRPr/>
              </a:pPr>
              <a:r>
                <a:rPr lang="en-US" sz="1100" dirty="0">
                  <a:latin typeface="Calibri"/>
                  <a:cs typeface="Calibri"/>
                </a:rPr>
                <a:t>based on pre-established node credentials</a:t>
              </a:r>
            </a:p>
            <a:p>
              <a:pPr>
                <a:defRPr/>
              </a:pPr>
              <a:r>
                <a:rPr lang="en-US" sz="1400" dirty="0">
                  <a:latin typeface="Calibri"/>
                  <a:cs typeface="Calibri"/>
                </a:rPr>
                <a:t>Establishment of security context (optional)</a:t>
              </a:r>
            </a:p>
            <a:p>
              <a:pPr>
                <a:defRPr/>
              </a:pPr>
              <a:r>
                <a:rPr lang="en-US" sz="1400" dirty="0">
                  <a:latin typeface="Calibri"/>
                  <a:cs typeface="Calibri"/>
                </a:rPr>
                <a:t>Secure provisioning of network credentials</a:t>
              </a:r>
            </a:p>
            <a:p>
              <a:pPr>
                <a:defRPr/>
              </a:pPr>
              <a:endParaRPr lang="en-US" sz="1800" dirty="0">
                <a:latin typeface="Calibri"/>
                <a:cs typeface="Calibri"/>
              </a:endParaRPr>
            </a:p>
            <a:p>
              <a:pPr>
                <a:defRPr/>
              </a:pPr>
              <a:endParaRPr lang="en-US" sz="1800" dirty="0">
                <a:latin typeface="Calibri"/>
                <a:cs typeface="Calibri"/>
              </a:endParaRPr>
            </a:p>
            <a:p>
              <a:pPr marL="355591" lvl="1" indent="0">
                <a:buFont typeface="Ericsson Capital TT" charset="0"/>
                <a:buNone/>
                <a:defRPr/>
              </a:pPr>
              <a:endParaRPr lang="en-US" sz="1600" dirty="0">
                <a:latin typeface="Calibri"/>
                <a:cs typeface="Calibri"/>
              </a:endParaRPr>
            </a:p>
          </p:txBody>
        </p:sp>
        <p:sp>
          <p:nvSpPr>
            <p:cNvPr id="47108" name="TextBox 2"/>
            <p:cNvSpPr txBox="1">
              <a:spLocks noChangeArrowheads="1"/>
            </p:cNvSpPr>
            <p:nvPr/>
          </p:nvSpPr>
          <p:spPr bwMode="auto">
            <a:xfrm>
              <a:off x="1012825" y="1185863"/>
              <a:ext cx="8905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chemeClr val="tx1"/>
                  </a:solidFill>
                  <a:latin typeface="Calibri" charset="0"/>
                  <a:cs typeface="Calibri" charset="0"/>
                </a:rPr>
                <a:t>Joining </a:t>
              </a:r>
              <a:br>
                <a:rPr lang="en-US">
                  <a:solidFill>
                    <a:schemeClr val="tx1"/>
                  </a:solidFill>
                  <a:latin typeface="Calibri" charset="0"/>
                  <a:cs typeface="Calibri" charset="0"/>
                </a:rPr>
              </a:br>
              <a:r>
                <a:rPr lang="en-US">
                  <a:solidFill>
                    <a:schemeClr val="tx1"/>
                  </a:solidFill>
                  <a:latin typeface="Calibri" charset="0"/>
                  <a:cs typeface="Calibri" charset="0"/>
                </a:rPr>
                <a:t>Node</a:t>
              </a:r>
            </a:p>
          </p:txBody>
        </p:sp>
        <p:cxnSp>
          <p:nvCxnSpPr>
            <p:cNvPr id="47110" name="Straight Connector 4"/>
            <p:cNvCxnSpPr>
              <a:cxnSpLocks noChangeShapeType="1"/>
            </p:cNvCxnSpPr>
            <p:nvPr/>
          </p:nvCxnSpPr>
          <p:spPr bwMode="auto">
            <a:xfrm>
              <a:off x="1377950" y="1944688"/>
              <a:ext cx="0" cy="2665412"/>
            </a:xfrm>
            <a:prstGeom prst="line">
              <a:avLst/>
            </a:prstGeom>
            <a:noFill/>
            <a:ln w="12700">
              <a:solidFill>
                <a:schemeClr val="tx1"/>
              </a:solidFill>
              <a:round/>
              <a:headEnd/>
              <a:tailEnd/>
            </a:ln>
          </p:spPr>
        </p:cxnSp>
        <p:cxnSp>
          <p:nvCxnSpPr>
            <p:cNvPr id="47111" name="Straight Connector 11"/>
            <p:cNvCxnSpPr>
              <a:cxnSpLocks noChangeShapeType="1"/>
            </p:cNvCxnSpPr>
            <p:nvPr/>
          </p:nvCxnSpPr>
          <p:spPr bwMode="auto">
            <a:xfrm>
              <a:off x="3255963" y="1884363"/>
              <a:ext cx="0" cy="2725737"/>
            </a:xfrm>
            <a:prstGeom prst="line">
              <a:avLst/>
            </a:prstGeom>
            <a:noFill/>
            <a:ln w="12700">
              <a:solidFill>
                <a:schemeClr val="tx1"/>
              </a:solidFill>
              <a:round/>
              <a:headEnd/>
              <a:tailEnd/>
            </a:ln>
          </p:spPr>
        </p:cxnSp>
        <p:cxnSp>
          <p:nvCxnSpPr>
            <p:cNvPr id="47112" name="Straight Connector 14"/>
            <p:cNvCxnSpPr>
              <a:cxnSpLocks noChangeShapeType="1"/>
            </p:cNvCxnSpPr>
            <p:nvPr/>
          </p:nvCxnSpPr>
          <p:spPr bwMode="auto">
            <a:xfrm flipH="1">
              <a:off x="5143500" y="1830388"/>
              <a:ext cx="0" cy="2779712"/>
            </a:xfrm>
            <a:prstGeom prst="line">
              <a:avLst/>
            </a:prstGeom>
            <a:noFill/>
            <a:ln w="12700">
              <a:solidFill>
                <a:schemeClr val="tx1"/>
              </a:solidFill>
              <a:round/>
              <a:headEnd/>
              <a:tailEnd/>
            </a:ln>
          </p:spPr>
        </p:cxnSp>
        <p:cxnSp>
          <p:nvCxnSpPr>
            <p:cNvPr id="47113" name="Straight Connector 17"/>
            <p:cNvCxnSpPr>
              <a:cxnSpLocks noChangeShapeType="1"/>
            </p:cNvCxnSpPr>
            <p:nvPr/>
          </p:nvCxnSpPr>
          <p:spPr bwMode="auto">
            <a:xfrm>
              <a:off x="6943725" y="1703388"/>
              <a:ext cx="0" cy="3025775"/>
            </a:xfrm>
            <a:prstGeom prst="line">
              <a:avLst/>
            </a:prstGeom>
            <a:noFill/>
            <a:ln w="12700">
              <a:solidFill>
                <a:schemeClr val="tx1"/>
              </a:solidFill>
              <a:round/>
              <a:headEnd/>
              <a:tailEnd/>
            </a:ln>
          </p:spPr>
        </p:cxnSp>
        <p:cxnSp>
          <p:nvCxnSpPr>
            <p:cNvPr id="21" name="Straight Arrow Connector 20"/>
            <p:cNvCxnSpPr>
              <a:cxnSpLocks noChangeShapeType="1"/>
            </p:cNvCxnSpPr>
            <p:nvPr/>
          </p:nvCxnSpPr>
          <p:spPr bwMode="auto">
            <a:xfrm flipV="1">
              <a:off x="1466850" y="2563813"/>
              <a:ext cx="1576388" cy="0"/>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4" name="Straight Arrow Connector 23"/>
            <p:cNvCxnSpPr>
              <a:cxnSpLocks noChangeShapeType="1"/>
            </p:cNvCxnSpPr>
            <p:nvPr/>
          </p:nvCxnSpPr>
          <p:spPr bwMode="auto">
            <a:xfrm flipV="1">
              <a:off x="3397250" y="2562225"/>
              <a:ext cx="1576388" cy="0"/>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17" name="TextBox 24"/>
            <p:cNvSpPr txBox="1">
              <a:spLocks noChangeArrowheads="1"/>
            </p:cNvSpPr>
            <p:nvPr/>
          </p:nvSpPr>
          <p:spPr bwMode="auto">
            <a:xfrm>
              <a:off x="3397250" y="2408238"/>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1400">
                <a:solidFill>
                  <a:schemeClr val="tx1"/>
                </a:solidFill>
              </a:endParaRPr>
            </a:p>
          </p:txBody>
        </p:sp>
        <p:cxnSp>
          <p:nvCxnSpPr>
            <p:cNvPr id="26" name="Straight Arrow Connector 25"/>
            <p:cNvCxnSpPr>
              <a:cxnSpLocks noChangeShapeType="1"/>
            </p:cNvCxnSpPr>
            <p:nvPr/>
          </p:nvCxnSpPr>
          <p:spPr bwMode="auto">
            <a:xfrm flipV="1">
              <a:off x="5303838" y="2549525"/>
              <a:ext cx="1576387" cy="0"/>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8" name="Straight Arrow Connector 27"/>
            <p:cNvCxnSpPr>
              <a:cxnSpLocks noChangeShapeType="1"/>
            </p:cNvCxnSpPr>
            <p:nvPr/>
          </p:nvCxnSpPr>
          <p:spPr bwMode="auto">
            <a:xfrm flipV="1">
              <a:off x="1466850" y="2771775"/>
              <a:ext cx="1576388"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20" name="TextBox 28"/>
            <p:cNvSpPr txBox="1">
              <a:spLocks noChangeArrowheads="1"/>
            </p:cNvSpPr>
            <p:nvPr/>
          </p:nvSpPr>
          <p:spPr bwMode="auto">
            <a:xfrm>
              <a:off x="1712913" y="2262188"/>
              <a:ext cx="10493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solidFill>
                    <a:schemeClr val="tx1"/>
                  </a:solidFill>
                </a:rPr>
                <a:t>POST /join</a:t>
              </a:r>
            </a:p>
          </p:txBody>
        </p:sp>
        <p:cxnSp>
          <p:nvCxnSpPr>
            <p:cNvPr id="30" name="Straight Arrow Connector 29"/>
            <p:cNvCxnSpPr>
              <a:cxnSpLocks noChangeShapeType="1"/>
            </p:cNvCxnSpPr>
            <p:nvPr/>
          </p:nvCxnSpPr>
          <p:spPr bwMode="auto">
            <a:xfrm flipV="1">
              <a:off x="3397250" y="2759075"/>
              <a:ext cx="1576388"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22" name="TextBox 30"/>
            <p:cNvSpPr txBox="1">
              <a:spLocks noChangeArrowheads="1"/>
            </p:cNvSpPr>
            <p:nvPr/>
          </p:nvSpPr>
          <p:spPr bwMode="auto">
            <a:xfrm>
              <a:off x="3397250" y="3776663"/>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1400">
                <a:solidFill>
                  <a:schemeClr val="tx1"/>
                </a:solidFill>
              </a:endParaRPr>
            </a:p>
          </p:txBody>
        </p:sp>
        <p:cxnSp>
          <p:nvCxnSpPr>
            <p:cNvPr id="32" name="Straight Arrow Connector 31"/>
            <p:cNvCxnSpPr>
              <a:cxnSpLocks noChangeShapeType="1"/>
            </p:cNvCxnSpPr>
            <p:nvPr/>
          </p:nvCxnSpPr>
          <p:spPr bwMode="auto">
            <a:xfrm flipV="1">
              <a:off x="5291138" y="2770188"/>
              <a:ext cx="1576387"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24" name="TextBox 36"/>
            <p:cNvSpPr txBox="1">
              <a:spLocks noChangeArrowheads="1"/>
            </p:cNvSpPr>
            <p:nvPr/>
          </p:nvSpPr>
          <p:spPr bwMode="auto">
            <a:xfrm>
              <a:off x="7221538" y="3776663"/>
              <a:ext cx="1660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olidFill>
                    <a:schemeClr val="tx1"/>
                  </a:solidFill>
                </a:rPr>
                <a:t>CONFIG K2 / ACK</a:t>
              </a:r>
            </a:p>
          </p:txBody>
        </p:sp>
        <p:cxnSp>
          <p:nvCxnSpPr>
            <p:cNvPr id="39" name="Straight Arrow Connector 38"/>
            <p:cNvCxnSpPr>
              <a:cxnSpLocks noChangeShapeType="1"/>
            </p:cNvCxnSpPr>
            <p:nvPr/>
          </p:nvCxnSpPr>
          <p:spPr bwMode="auto">
            <a:xfrm flipV="1">
              <a:off x="5291138" y="3940175"/>
              <a:ext cx="1576387"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40" name="Straight Arrow Connector 39"/>
            <p:cNvCxnSpPr>
              <a:cxnSpLocks noChangeShapeType="1"/>
            </p:cNvCxnSpPr>
            <p:nvPr/>
          </p:nvCxnSpPr>
          <p:spPr bwMode="auto">
            <a:xfrm flipV="1">
              <a:off x="1541463" y="4160838"/>
              <a:ext cx="1501775" cy="15875"/>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27" name="Rounded Rectangle 43"/>
            <p:cNvSpPr>
              <a:spLocks noChangeArrowheads="1"/>
            </p:cNvSpPr>
            <p:nvPr/>
          </p:nvSpPr>
          <p:spPr bwMode="auto">
            <a:xfrm rot="5400000">
              <a:off x="3675062" y="-219074"/>
              <a:ext cx="942975" cy="58293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72000" rIns="72000"/>
            <a:lstStyle/>
            <a:p>
              <a:pPr defTabSz="914400" eaLnBrk="1" hangingPunct="1">
                <a:spcBef>
                  <a:spcPct val="50000"/>
                </a:spcBef>
              </a:pPr>
              <a:endParaRPr lang="en-US" sz="2000">
                <a:solidFill>
                  <a:schemeClr val="tx1"/>
                </a:solidFill>
              </a:endParaRPr>
            </a:p>
          </p:txBody>
        </p:sp>
        <p:sp>
          <p:nvSpPr>
            <p:cNvPr id="47128" name="TextBox 46"/>
            <p:cNvSpPr txBox="1">
              <a:spLocks noChangeArrowheads="1"/>
            </p:cNvSpPr>
            <p:nvPr/>
          </p:nvSpPr>
          <p:spPr bwMode="auto">
            <a:xfrm>
              <a:off x="2716213" y="1190625"/>
              <a:ext cx="1019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chemeClr val="tx1"/>
                  </a:solidFill>
                  <a:latin typeface="Calibri" charset="0"/>
                  <a:cs typeface="Calibri" charset="0"/>
                </a:rPr>
                <a:t>Join </a:t>
              </a:r>
              <a:br>
                <a:rPr lang="en-US">
                  <a:solidFill>
                    <a:schemeClr val="tx1"/>
                  </a:solidFill>
                  <a:latin typeface="Calibri" charset="0"/>
                  <a:cs typeface="Calibri" charset="0"/>
                </a:rPr>
              </a:br>
              <a:r>
                <a:rPr lang="en-US">
                  <a:solidFill>
                    <a:schemeClr val="tx1"/>
                  </a:solidFill>
                  <a:latin typeface="Calibri" charset="0"/>
                  <a:cs typeface="Calibri" charset="0"/>
                </a:rPr>
                <a:t>Assistant</a:t>
              </a:r>
            </a:p>
          </p:txBody>
        </p:sp>
        <p:sp>
          <p:nvSpPr>
            <p:cNvPr id="47129" name="Rounded Rectangle 49"/>
            <p:cNvSpPr>
              <a:spLocks noChangeArrowheads="1"/>
            </p:cNvSpPr>
            <p:nvPr/>
          </p:nvSpPr>
          <p:spPr bwMode="auto">
            <a:xfrm rot="5400000">
              <a:off x="3708400" y="1143000"/>
              <a:ext cx="901700" cy="58293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72000" rIns="72000"/>
            <a:lstStyle/>
            <a:p>
              <a:pPr defTabSz="914400" eaLnBrk="1" hangingPunct="1">
                <a:spcBef>
                  <a:spcPct val="50000"/>
                </a:spcBef>
              </a:pPr>
              <a:endParaRPr lang="en-US" sz="2000">
                <a:solidFill>
                  <a:schemeClr val="tx1"/>
                </a:solidFill>
              </a:endParaRPr>
            </a:p>
          </p:txBody>
        </p:sp>
        <p:sp>
          <p:nvSpPr>
            <p:cNvPr id="52" name="Rounded Rectangle 51"/>
            <p:cNvSpPr/>
            <p:nvPr/>
          </p:nvSpPr>
          <p:spPr bwMode="auto">
            <a:xfrm rot="5400000">
              <a:off x="3985419" y="1683544"/>
              <a:ext cx="2187575" cy="1125537"/>
            </a:xfrm>
            <a:prstGeom prst="roundRect">
              <a:avLst/>
            </a:prstGeom>
            <a:noFill/>
            <a:ln w="28575" cap="flat" cmpd="sng" algn="ctr">
              <a:solidFill>
                <a:schemeClr val="tx2">
                  <a:lumMod val="50000"/>
                  <a:lumOff val="50000"/>
                </a:schemeClr>
              </a:solidFill>
              <a:prstDash val="dash"/>
              <a:round/>
              <a:headEnd type="none" w="med" len="med"/>
              <a:tailEnd type="none" w="med" len="med"/>
            </a:ln>
            <a:effectLst/>
          </p:spPr>
          <p:txBody>
            <a:bodyPr wrap="none" lIns="72000" rIns="72000"/>
            <a:lstStyle/>
            <a:p>
              <a:pPr defTabSz="914400" eaLnBrk="1" hangingPunct="1">
                <a:spcBef>
                  <a:spcPct val="50000"/>
                </a:spcBef>
                <a:defRPr/>
              </a:pPr>
              <a:endParaRPr lang="en-US" sz="2000">
                <a:solidFill>
                  <a:schemeClr val="tx1"/>
                </a:solidFill>
                <a:ea typeface="MS PGothic" panose="020B0600070205080204" pitchFamily="34" charset="-128"/>
                <a:cs typeface="+mn-cs"/>
              </a:endParaRPr>
            </a:p>
          </p:txBody>
        </p:sp>
        <p:sp>
          <p:nvSpPr>
            <p:cNvPr id="47133" name="Line Callout 1 57"/>
            <p:cNvSpPr>
              <a:spLocks/>
            </p:cNvSpPr>
            <p:nvPr/>
          </p:nvSpPr>
          <p:spPr bwMode="auto">
            <a:xfrm rot="5400000">
              <a:off x="1855532" y="3383219"/>
              <a:ext cx="1144838" cy="4386000"/>
            </a:xfrm>
            <a:prstGeom prst="borderCallout1">
              <a:avLst>
                <a:gd name="adj1" fmla="val 93472"/>
                <a:gd name="adj2" fmla="val -3069"/>
                <a:gd name="adj3" fmla="val 76847"/>
                <a:gd name="adj4" fmla="val -131171"/>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solidFill>
                  <a:schemeClr val="tx1"/>
                </a:solidFill>
              </a:endParaRPr>
            </a:p>
          </p:txBody>
        </p:sp>
        <p:sp>
          <p:nvSpPr>
            <p:cNvPr id="62" name="Line Callout 1 61"/>
            <p:cNvSpPr/>
            <p:nvPr/>
          </p:nvSpPr>
          <p:spPr bwMode="auto">
            <a:xfrm rot="16200000" flipH="1">
              <a:off x="7112888" y="3543017"/>
              <a:ext cx="457200" cy="3336926"/>
            </a:xfrm>
            <a:prstGeom prst="borderCallout1">
              <a:avLst>
                <a:gd name="adj1" fmla="val 37278"/>
                <a:gd name="adj2" fmla="val -8333"/>
                <a:gd name="adj3" fmla="val 32396"/>
                <a:gd name="adj4" fmla="val -96665"/>
              </a:avLst>
            </a:prstGeom>
            <a:noFill/>
            <a:ln w="28575" cap="flat" cmpd="sng" algn="ctr">
              <a:solidFill>
                <a:schemeClr val="tx1">
                  <a:lumMod val="75000"/>
                </a:schemeClr>
              </a:solidFill>
              <a:prstDash val="solid"/>
              <a:round/>
              <a:headEnd type="none" w="med" len="med"/>
              <a:tailEnd type="none" w="med" len="med"/>
            </a:ln>
            <a:effectLst/>
          </p:spPr>
          <p:txBody>
            <a:bodyPr/>
            <a:lstStyle/>
            <a:p>
              <a:pPr>
                <a:defRPr/>
              </a:pPr>
              <a:endParaRPr lang="en-US">
                <a:solidFill>
                  <a:schemeClr val="tx1"/>
                </a:solidFill>
                <a:latin typeface="Arial" panose="020B0604020202020204" pitchFamily="34" charset="0"/>
                <a:ea typeface="MS PGothic" panose="020B0600070205080204" pitchFamily="34" charset="-128"/>
                <a:cs typeface="+mn-cs"/>
              </a:endParaRPr>
            </a:p>
          </p:txBody>
        </p:sp>
        <p:sp>
          <p:nvSpPr>
            <p:cNvPr id="47136" name="TextBox 64"/>
            <p:cNvSpPr txBox="1">
              <a:spLocks noChangeArrowheads="1"/>
            </p:cNvSpPr>
            <p:nvPr/>
          </p:nvSpPr>
          <p:spPr bwMode="auto">
            <a:xfrm>
              <a:off x="4516438" y="1190625"/>
              <a:ext cx="1166063" cy="302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chemeClr val="tx1"/>
                  </a:solidFill>
                  <a:latin typeface="Calibri" charset="0"/>
                  <a:cs typeface="Calibri" charset="0"/>
                </a:rPr>
                <a:t>[</a:t>
              </a:r>
              <a:r>
                <a:rPr lang="en-US" dirty="0" smtClean="0">
                  <a:solidFill>
                    <a:schemeClr val="tx1"/>
                  </a:solidFill>
                  <a:latin typeface="Calibri" charset="0"/>
                  <a:cs typeface="Calibri" charset="0"/>
                </a:rPr>
                <a:t>Intermediate</a:t>
              </a:r>
              <a:r>
                <a:rPr lang="en-US" dirty="0">
                  <a:solidFill>
                    <a:schemeClr val="tx1"/>
                  </a:solidFill>
                  <a:latin typeface="Calibri" charset="0"/>
                  <a:cs typeface="Calibri" charset="0"/>
                </a:rPr>
                <a:t>]</a:t>
              </a:r>
            </a:p>
          </p:txBody>
        </p:sp>
        <p:sp>
          <p:nvSpPr>
            <p:cNvPr id="47137" name="TextBox 65"/>
            <p:cNvSpPr txBox="1">
              <a:spLocks noChangeArrowheads="1"/>
            </p:cNvSpPr>
            <p:nvPr/>
          </p:nvSpPr>
          <p:spPr bwMode="auto">
            <a:xfrm>
              <a:off x="1611313" y="2824163"/>
              <a:ext cx="1431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olidFill>
                    <a:schemeClr val="tx1"/>
                  </a:solidFill>
                </a:rPr>
                <a:t>2.04 (Changed)</a:t>
              </a:r>
            </a:p>
          </p:txBody>
        </p:sp>
        <p:cxnSp>
          <p:nvCxnSpPr>
            <p:cNvPr id="75" name="Straight Arrow Connector 74"/>
            <p:cNvCxnSpPr>
              <a:cxnSpLocks noChangeShapeType="1"/>
            </p:cNvCxnSpPr>
            <p:nvPr/>
          </p:nvCxnSpPr>
          <p:spPr bwMode="auto">
            <a:xfrm>
              <a:off x="1466850" y="3927475"/>
              <a:ext cx="1576388"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78" name="Straight Arrow Connector 77"/>
            <p:cNvCxnSpPr>
              <a:cxnSpLocks noChangeShapeType="1"/>
            </p:cNvCxnSpPr>
            <p:nvPr/>
          </p:nvCxnSpPr>
          <p:spPr bwMode="auto">
            <a:xfrm>
              <a:off x="5291138" y="4186238"/>
              <a:ext cx="1589087" cy="0"/>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87" name="Straight Arrow Connector 86"/>
            <p:cNvCxnSpPr>
              <a:cxnSpLocks noChangeShapeType="1"/>
            </p:cNvCxnSpPr>
            <p:nvPr/>
          </p:nvCxnSpPr>
          <p:spPr bwMode="auto">
            <a:xfrm flipV="1">
              <a:off x="3397250" y="3948113"/>
              <a:ext cx="1576388" cy="0"/>
            </a:xfrm>
            <a:prstGeom prst="straightConnector1">
              <a:avLst/>
            </a:prstGeom>
            <a:noFill/>
            <a:ln w="12700">
              <a:solidFill>
                <a:srgbClr val="000000"/>
              </a:solidFill>
              <a:round/>
              <a:headEnd type="arrow" w="med" len="me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41" name="TextBox 88"/>
            <p:cNvSpPr txBox="1">
              <a:spLocks noChangeArrowheads="1"/>
            </p:cNvSpPr>
            <p:nvPr/>
          </p:nvSpPr>
          <p:spPr bwMode="auto">
            <a:xfrm>
              <a:off x="5441950" y="3632200"/>
              <a:ext cx="1349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olidFill>
                    <a:schemeClr val="tx1"/>
                  </a:solidFill>
                </a:rPr>
                <a:t>POST /6top/</a:t>
              </a:r>
              <a:r>
                <a:rPr lang="is-IS" sz="1400">
                  <a:solidFill>
                    <a:schemeClr val="tx1"/>
                  </a:solidFill>
                </a:rPr>
                <a:t>…</a:t>
              </a:r>
              <a:endParaRPr lang="en-US" sz="1400">
                <a:solidFill>
                  <a:schemeClr val="tx1"/>
                </a:solidFill>
              </a:endParaRPr>
            </a:p>
          </p:txBody>
        </p:sp>
        <p:cxnSp>
          <p:nvCxnSpPr>
            <p:cNvPr id="90" name="Straight Arrow Connector 89"/>
            <p:cNvCxnSpPr>
              <a:cxnSpLocks noChangeShapeType="1"/>
            </p:cNvCxnSpPr>
            <p:nvPr/>
          </p:nvCxnSpPr>
          <p:spPr bwMode="auto">
            <a:xfrm flipV="1">
              <a:off x="3471863" y="4186238"/>
              <a:ext cx="1501775" cy="17462"/>
            </a:xfrm>
            <a:prstGeom prst="straightConnector1">
              <a:avLst/>
            </a:prstGeom>
            <a:noFill/>
            <a:ln w="12700">
              <a:solidFill>
                <a:srgbClr val="00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7143" name="TextBox 90"/>
            <p:cNvSpPr txBox="1">
              <a:spLocks noChangeArrowheads="1"/>
            </p:cNvSpPr>
            <p:nvPr/>
          </p:nvSpPr>
          <p:spPr bwMode="auto">
            <a:xfrm>
              <a:off x="5413375" y="4167188"/>
              <a:ext cx="1433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solidFill>
                    <a:schemeClr val="tx1"/>
                  </a:solidFill>
                </a:rPr>
                <a:t>2.04 (Changed)</a:t>
              </a:r>
            </a:p>
          </p:txBody>
        </p:sp>
        <p:sp>
          <p:nvSpPr>
            <p:cNvPr id="47144" name="TextBox 1"/>
            <p:cNvSpPr txBox="1">
              <a:spLocks noChangeArrowheads="1"/>
            </p:cNvSpPr>
            <p:nvPr/>
          </p:nvSpPr>
          <p:spPr bwMode="auto">
            <a:xfrm>
              <a:off x="8006" y="2401553"/>
              <a:ext cx="12969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dirty="0" smtClean="0">
                  <a:solidFill>
                    <a:schemeClr val="tx1"/>
                  </a:solidFill>
                </a:rPr>
                <a:t>OSCOAP / EDHOC</a:t>
              </a:r>
              <a:endParaRPr lang="en-US" sz="1400" dirty="0">
                <a:solidFill>
                  <a:schemeClr val="tx1"/>
                </a:solidFill>
              </a:endParaRPr>
            </a:p>
          </p:txBody>
        </p:sp>
        <p:sp>
          <p:nvSpPr>
            <p:cNvPr id="47145" name="TextBox 40"/>
            <p:cNvSpPr txBox="1">
              <a:spLocks noChangeArrowheads="1"/>
            </p:cNvSpPr>
            <p:nvPr/>
          </p:nvSpPr>
          <p:spPr bwMode="auto">
            <a:xfrm>
              <a:off x="8006" y="3900387"/>
              <a:ext cx="12969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dirty="0">
                  <a:solidFill>
                    <a:schemeClr val="tx1"/>
                  </a:solidFill>
                </a:rPr>
                <a:t>OSCOAP</a:t>
              </a:r>
            </a:p>
          </p:txBody>
        </p:sp>
      </p:gr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5"/>
          <p:cNvSpPr txBox="1">
            <a:spLocks noChangeArrowheads="1"/>
          </p:cNvSpPr>
          <p:nvPr/>
        </p:nvSpPr>
        <p:spPr bwMode="auto">
          <a:xfrm>
            <a:off x="465138" y="228600"/>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20" tIns="45711" rIns="91420" bIns="45711"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MS PGothic" charset="0"/>
                <a:cs typeface="MS PGothic"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MS PGothic" charset="0"/>
                <a:cs typeface="MS PGothic"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MS PGothic" charset="0"/>
                <a:cs typeface="MS PGothic"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5pPr>
            <a:lvl6pPr marL="2513013" indent="-227013" defTabSz="455613">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6pPr>
            <a:lvl7pPr marL="2970213" indent="-227013" defTabSz="455613">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7pPr>
            <a:lvl8pPr marL="3427413" indent="-227013" defTabSz="455613">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8pPr>
            <a:lvl9pPr marL="3884613" indent="-227013" defTabSz="455613">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MS PGothic" charset="0"/>
                <a:cs typeface="MS PGothic" charset="0"/>
              </a:defRPr>
            </a:lvl9pPr>
          </a:lstStyle>
          <a:p>
            <a:pPr algn="ctr" eaLnBrk="1" hangingPunct="1">
              <a:buSzPct val="100000"/>
            </a:pPr>
            <a:r>
              <a:rPr lang="en-US" sz="3600"/>
              <a:t>start/end states (and costs) of 3 options</a:t>
            </a:r>
          </a:p>
        </p:txBody>
      </p:sp>
      <p:sp>
        <p:nvSpPr>
          <p:cNvPr id="3" name="Text Box 6"/>
          <p:cNvSpPr txBox="1">
            <a:spLocks noChangeArrowheads="1"/>
          </p:cNvSpPr>
          <p:nvPr/>
        </p:nvSpPr>
        <p:spPr bwMode="auto">
          <a:xfrm>
            <a:off x="34925" y="1484313"/>
            <a:ext cx="2952750" cy="5113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82" tIns="46790" rIns="89982" bIns="46790"/>
          <a:lstStyle>
            <a:lvl1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3200">
                <a:solidFill>
                  <a:srgbClr val="000000"/>
                </a:solidFill>
                <a:latin typeface="Arial" charset="0"/>
                <a:ea typeface="MS PGothic" charset="0"/>
                <a:cs typeface="MS PGothic" charset="0"/>
              </a:defRPr>
            </a:lvl1pPr>
            <a:lvl2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800">
                <a:solidFill>
                  <a:srgbClr val="000000"/>
                </a:solidFill>
                <a:latin typeface="Arial" charset="0"/>
                <a:ea typeface="MS PGothic" charset="0"/>
                <a:cs typeface="MS PGothic" charset="0"/>
              </a:defRPr>
            </a:lvl2pPr>
            <a:lvl3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400">
                <a:solidFill>
                  <a:srgbClr val="000000"/>
                </a:solidFill>
                <a:latin typeface="Arial" charset="0"/>
                <a:ea typeface="MS PGothic" charset="0"/>
                <a:cs typeface="MS PGothic" charset="0"/>
              </a:defRPr>
            </a:lvl3pPr>
            <a:lvl4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4pPr>
            <a:lvl5pP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5pPr>
            <a:lvl6pPr marL="2513013" indent="-227013" defTabSz="455613">
              <a:buFont typeface="Times New Roman"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6pPr>
            <a:lvl7pPr marL="2970213" indent="-227013" defTabSz="455613">
              <a:buFont typeface="Times New Roman"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7pPr>
            <a:lvl8pPr marL="3427413" indent="-227013" defTabSz="455613">
              <a:buFont typeface="Times New Roman"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8pPr>
            <a:lvl9pPr marL="3884613" indent="-227013" defTabSz="455613">
              <a:buFont typeface="Times New Roman"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charset="0"/>
                <a:ea typeface="MS PGothic" charset="0"/>
                <a:cs typeface="MS PGothic" charset="0"/>
              </a:defRPr>
            </a:lvl9pPr>
          </a:lstStyle>
          <a:p>
            <a:pPr algn="ctr">
              <a:lnSpc>
                <a:spcPct val="80000"/>
              </a:lnSpc>
              <a:spcBef>
                <a:spcPts val="800"/>
              </a:spcBef>
              <a:buClr>
                <a:srgbClr val="000000"/>
              </a:buClr>
              <a:buSzPct val="100000"/>
              <a:buFont typeface="Times New Roman" charset="0"/>
              <a:buNone/>
            </a:pPr>
            <a:r>
              <a:rPr lang="en-US" sz="1600"/>
              <a:t>PSK</a:t>
            </a:r>
            <a:endParaRPr lang="en-US" sz="1200"/>
          </a:p>
          <a:p>
            <a:pPr>
              <a:lnSpc>
                <a:spcPct val="80000"/>
              </a:lnSpc>
              <a:spcBef>
                <a:spcPts val="800"/>
              </a:spcBef>
              <a:buClr>
                <a:srgbClr val="000000"/>
              </a:buClr>
              <a:buSzPct val="100000"/>
              <a:buFont typeface="Times New Roman" charset="0"/>
              <a:buNone/>
            </a:pPr>
            <a:r>
              <a:rPr lang="en-US" sz="1200"/>
              <a:t>start state:</a:t>
            </a:r>
          </a:p>
          <a:p>
            <a:pPr>
              <a:lnSpc>
                <a:spcPct val="80000"/>
              </a:lnSpc>
              <a:spcBef>
                <a:spcPts val="800"/>
              </a:spcBef>
              <a:buClr>
                <a:srgbClr val="000000"/>
              </a:buClr>
              <a:buSzPct val="100000"/>
              <a:buFont typeface="Arial" charset="0"/>
              <a:buChar char="•"/>
            </a:pPr>
            <a:r>
              <a:rPr lang="en-US" sz="1200"/>
              <a:t>each mote is pre-configured with a key, the same key is written in the JCE together with its MAC address</a:t>
            </a:r>
          </a:p>
          <a:p>
            <a:pPr>
              <a:lnSpc>
                <a:spcPct val="80000"/>
              </a:lnSpc>
              <a:spcBef>
                <a:spcPts val="800"/>
              </a:spcBef>
              <a:buClr>
                <a:srgbClr val="000000"/>
              </a:buClr>
              <a:buSzPct val="100000"/>
              <a:buFont typeface="Times New Roman" charset="0"/>
              <a:buNone/>
            </a:pPr>
            <a:r>
              <a:rPr lang="en-US" sz="1200"/>
              <a:t>end state:</a:t>
            </a:r>
          </a:p>
          <a:p>
            <a:pPr>
              <a:lnSpc>
                <a:spcPct val="80000"/>
              </a:lnSpc>
              <a:spcBef>
                <a:spcPts val="800"/>
              </a:spcBef>
              <a:buClr>
                <a:srgbClr val="000000"/>
              </a:buClr>
              <a:buSzPct val="100000"/>
              <a:buFont typeface="Arial" charset="0"/>
              <a:buChar char="•"/>
            </a:pPr>
            <a:r>
              <a:rPr lang="en-US" sz="1200"/>
              <a:t>the JCE has authenticated the mote; the mote has authenticated the JCE</a:t>
            </a:r>
          </a:p>
          <a:p>
            <a:pPr>
              <a:lnSpc>
                <a:spcPct val="80000"/>
              </a:lnSpc>
              <a:spcBef>
                <a:spcPts val="800"/>
              </a:spcBef>
              <a:buClr>
                <a:srgbClr val="000000"/>
              </a:buClr>
              <a:buSzPct val="100000"/>
              <a:buFont typeface="Arial" charset="0"/>
              <a:buChar char="•"/>
            </a:pPr>
            <a:r>
              <a:rPr lang="en-US" sz="1200"/>
              <a:t>the JCE has installed (through secure session with the JN) key K2. This key is then used for link-layer AUTH+ENV CCM*</a:t>
            </a:r>
          </a:p>
          <a:p>
            <a:pPr>
              <a:lnSpc>
                <a:spcPct val="80000"/>
              </a:lnSpc>
              <a:spcBef>
                <a:spcPts val="800"/>
              </a:spcBef>
              <a:buClr>
                <a:srgbClr val="000000"/>
              </a:buClr>
              <a:buSzPct val="100000"/>
              <a:buFont typeface="Arial" charset="0"/>
              <a:buChar char="•"/>
            </a:pPr>
            <a:r>
              <a:rPr lang="en-US" sz="1200"/>
              <a:t>the PSK enables a session between the node and the JCE. The JCE uses that session to send commands to the mote to (1) rotate K2, (2) change PSK</a:t>
            </a:r>
          </a:p>
          <a:p>
            <a:pPr>
              <a:lnSpc>
                <a:spcPct val="80000"/>
              </a:lnSpc>
              <a:spcBef>
                <a:spcPts val="800"/>
              </a:spcBef>
              <a:buClr>
                <a:srgbClr val="000000"/>
              </a:buClr>
              <a:buSzPct val="100000"/>
              <a:buFont typeface="Times New Roman" charset="0"/>
              <a:buNone/>
            </a:pPr>
            <a:r>
              <a:rPr lang="en-US" sz="1200"/>
              <a:t>Cost:</a:t>
            </a:r>
          </a:p>
          <a:p>
            <a:pPr>
              <a:lnSpc>
                <a:spcPct val="80000"/>
              </a:lnSpc>
              <a:spcBef>
                <a:spcPts val="800"/>
              </a:spcBef>
              <a:buClr>
                <a:srgbClr val="000000"/>
              </a:buClr>
              <a:buSzPct val="100000"/>
              <a:buFont typeface="Arial" charset="0"/>
              <a:buChar char="•"/>
            </a:pPr>
            <a:r>
              <a:rPr lang="en-US" sz="1200"/>
              <a:t>4 packets</a:t>
            </a:r>
          </a:p>
          <a:p>
            <a:pPr>
              <a:lnSpc>
                <a:spcPct val="80000"/>
              </a:lnSpc>
              <a:spcBef>
                <a:spcPts val="800"/>
              </a:spcBef>
              <a:buClr>
                <a:srgbClr val="000000"/>
              </a:buClr>
              <a:buSzPct val="100000"/>
              <a:buFont typeface="Arial" charset="0"/>
              <a:buChar char="•"/>
            </a:pPr>
            <a:r>
              <a:rPr lang="en-US" sz="1200"/>
              <a:t>Memory: don’t know</a:t>
            </a:r>
          </a:p>
          <a:p>
            <a:pPr>
              <a:lnSpc>
                <a:spcPct val="80000"/>
              </a:lnSpc>
              <a:spcBef>
                <a:spcPts val="800"/>
              </a:spcBef>
              <a:buClr>
                <a:srgbClr val="000000"/>
              </a:buClr>
              <a:buSzPct val="100000"/>
              <a:buFont typeface="Times New Roman" charset="0"/>
              <a:buNone/>
            </a:pPr>
            <a:r>
              <a:rPr lang="en-US" sz="1200"/>
              <a:t>Protocols:</a:t>
            </a:r>
          </a:p>
          <a:p>
            <a:pPr>
              <a:lnSpc>
                <a:spcPct val="80000"/>
              </a:lnSpc>
              <a:spcBef>
                <a:spcPts val="800"/>
              </a:spcBef>
              <a:buClr>
                <a:srgbClr val="000000"/>
              </a:buClr>
              <a:buSzPct val="100000"/>
              <a:buFont typeface="Arial" charset="0"/>
              <a:buChar char="•"/>
            </a:pPr>
            <a:r>
              <a:rPr lang="en-US" sz="1200"/>
              <a:t>OSCOAP, EDHOC</a:t>
            </a:r>
          </a:p>
        </p:txBody>
      </p:sp>
      <p:sp>
        <p:nvSpPr>
          <p:cNvPr id="4" name="Text Box 6"/>
          <p:cNvSpPr txBox="1">
            <a:spLocks noChangeArrowheads="1"/>
          </p:cNvSpPr>
          <p:nvPr/>
        </p:nvSpPr>
        <p:spPr bwMode="auto">
          <a:xfrm>
            <a:off x="3059113" y="1484313"/>
            <a:ext cx="3097212" cy="5113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82" tIns="46790" rIns="89982" bIns="46790"/>
          <a:lstStyle>
            <a:lvl1pPr marL="341313" indent="-341313">
              <a:spcBef>
                <a:spcPts val="8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5pPr>
            <a:lvl6pPr marL="25130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6pPr>
            <a:lvl7pPr marL="29702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7pPr>
            <a:lvl8pPr marL="34274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8pPr>
            <a:lvl9pPr marL="38846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9pPr>
          </a:lstStyle>
          <a:p>
            <a:pPr marL="0" indent="0" algn="ctr">
              <a:lnSpc>
                <a:spcPct val="80000"/>
              </a:lnSpc>
              <a:defRPr/>
            </a:pPr>
            <a:r>
              <a:rPr lang="en-US" altLang="en-US" sz="1600" dirty="0" smtClean="0">
                <a:cs typeface="+mn-cs"/>
              </a:rPr>
              <a:t>RPK</a:t>
            </a:r>
            <a:endParaRPr lang="en-US" altLang="en-US" sz="1200" dirty="0" smtClean="0">
              <a:cs typeface="+mn-cs"/>
            </a:endParaRPr>
          </a:p>
          <a:p>
            <a:pPr marL="0" indent="0">
              <a:lnSpc>
                <a:spcPct val="80000"/>
              </a:lnSpc>
              <a:defRPr/>
            </a:pPr>
            <a:r>
              <a:rPr lang="en-US" altLang="en-US" sz="1200" dirty="0" smtClean="0">
                <a:cs typeface="+mn-cs"/>
              </a:rPr>
              <a:t>start state:</a:t>
            </a:r>
          </a:p>
          <a:p>
            <a:pPr marL="342900" indent="-34290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end state:</a:t>
            </a:r>
          </a:p>
          <a:p>
            <a:pPr marL="342900" indent="-34290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Cost:</a:t>
            </a:r>
          </a:p>
          <a:p>
            <a:pPr marL="285750" indent="-28575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Protocols:</a:t>
            </a:r>
          </a:p>
          <a:p>
            <a:pPr marL="285750" indent="-285750">
              <a:lnSpc>
                <a:spcPct val="80000"/>
              </a:lnSpc>
              <a:buFont typeface="Arial" panose="020B0604020202020204" pitchFamily="34" charset="0"/>
              <a:buChar char="•"/>
              <a:defRPr/>
            </a:pPr>
            <a:r>
              <a:rPr lang="en-US" altLang="en-US" sz="1200" dirty="0" smtClean="0">
                <a:cs typeface="+mn-cs"/>
              </a:rPr>
              <a:t>???</a:t>
            </a:r>
          </a:p>
        </p:txBody>
      </p:sp>
      <p:sp>
        <p:nvSpPr>
          <p:cNvPr id="5" name="Text Box 6"/>
          <p:cNvSpPr txBox="1">
            <a:spLocks noChangeArrowheads="1"/>
          </p:cNvSpPr>
          <p:nvPr/>
        </p:nvSpPr>
        <p:spPr bwMode="auto">
          <a:xfrm>
            <a:off x="6084888" y="1484313"/>
            <a:ext cx="3095625" cy="5113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82" tIns="46790" rIns="89982" bIns="46790"/>
          <a:lstStyle>
            <a:lvl1pPr marL="341313" indent="-341313">
              <a:spcBef>
                <a:spcPts val="8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5pPr>
            <a:lvl6pPr marL="25130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6pPr>
            <a:lvl7pPr marL="29702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7pPr>
            <a:lvl8pPr marL="34274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8pPr>
            <a:lvl9pPr marL="3884613" indent="-227013" defTabSz="455613" eaLnBrk="0" fontAlgn="base" hangingPunct="0">
              <a:spcBef>
                <a:spcPts val="500"/>
              </a:spcBef>
              <a:spcAft>
                <a:spcPct val="0"/>
              </a:spcAft>
              <a:buClr>
                <a:srgbClr val="000000"/>
              </a:buClr>
              <a:buSzPct val="100000"/>
              <a:buFont typeface="Times New Roman" panose="02020603050405020304" pitchFamily="18" charset="0"/>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sz="2000">
                <a:solidFill>
                  <a:srgbClr val="000000"/>
                </a:solidFill>
                <a:latin typeface="Arial" panose="020B0604020202020204" pitchFamily="34" charset="0"/>
                <a:ea typeface="MS PGothic" panose="020B0600070205080204" pitchFamily="34" charset="-128"/>
              </a:defRPr>
            </a:lvl9pPr>
          </a:lstStyle>
          <a:p>
            <a:pPr marL="0" indent="0" algn="ctr">
              <a:lnSpc>
                <a:spcPct val="80000"/>
              </a:lnSpc>
              <a:defRPr/>
            </a:pPr>
            <a:r>
              <a:rPr lang="en-US" altLang="en-US" sz="1600" dirty="0" smtClean="0">
                <a:cs typeface="+mn-cs"/>
              </a:rPr>
              <a:t>certs</a:t>
            </a:r>
            <a:endParaRPr lang="en-US" altLang="en-US" sz="1200" dirty="0" smtClean="0">
              <a:cs typeface="+mn-cs"/>
            </a:endParaRPr>
          </a:p>
          <a:p>
            <a:pPr marL="0" indent="0">
              <a:lnSpc>
                <a:spcPct val="80000"/>
              </a:lnSpc>
              <a:defRPr/>
            </a:pPr>
            <a:r>
              <a:rPr lang="en-US" altLang="en-US" sz="1200" dirty="0" smtClean="0">
                <a:cs typeface="+mn-cs"/>
              </a:rPr>
              <a:t>start state:</a:t>
            </a:r>
          </a:p>
          <a:p>
            <a:pPr marL="342900" indent="-34290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end state:</a:t>
            </a:r>
          </a:p>
          <a:p>
            <a:pPr marL="342900" indent="-34290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Cost:</a:t>
            </a:r>
          </a:p>
          <a:p>
            <a:pPr marL="285750" indent="-285750">
              <a:lnSpc>
                <a:spcPct val="80000"/>
              </a:lnSpc>
              <a:buFont typeface="Arial" panose="020B0604020202020204" pitchFamily="34" charset="0"/>
              <a:buChar char="•"/>
              <a:defRPr/>
            </a:pPr>
            <a:r>
              <a:rPr lang="en-US" altLang="en-US" sz="1200" dirty="0" smtClean="0">
                <a:cs typeface="+mn-cs"/>
              </a:rPr>
              <a:t>???</a:t>
            </a:r>
          </a:p>
          <a:p>
            <a:pPr marL="0" indent="0">
              <a:lnSpc>
                <a:spcPct val="80000"/>
              </a:lnSpc>
              <a:defRPr/>
            </a:pPr>
            <a:r>
              <a:rPr lang="en-US" altLang="en-US" sz="1200" dirty="0" smtClean="0">
                <a:cs typeface="+mn-cs"/>
              </a:rPr>
              <a:t>Protocols:</a:t>
            </a:r>
          </a:p>
          <a:p>
            <a:pPr marL="285750" indent="-285750">
              <a:lnSpc>
                <a:spcPct val="80000"/>
              </a:lnSpc>
              <a:buFont typeface="Arial" panose="020B0604020202020204" pitchFamily="34" charset="0"/>
              <a:buChar char="•"/>
              <a:defRPr/>
            </a:pPr>
            <a:r>
              <a:rPr lang="en-US" altLang="en-US" sz="1200" dirty="0" smtClean="0">
                <a:cs typeface="+mn-cs"/>
              </a:rPr>
              <a:t>???</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52400" y="6096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802.15 </a:t>
            </a:r>
            <a:r>
              <a:rPr lang="en-US" dirty="0">
                <a:solidFill>
                  <a:srgbClr val="000000"/>
                </a:solidFill>
                <a:ea typeface="Lucida Grande"/>
                <a:cs typeface="Lucida Grande"/>
              </a:rPr>
              <a:t>liaison discussion</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1447800" y="1905000"/>
            <a:ext cx="7010400" cy="1477328"/>
          </a:xfrm>
          <a:prstGeom prst="rect">
            <a:avLst/>
          </a:prstGeom>
          <a:noFill/>
        </p:spPr>
        <p:txBody>
          <a:bodyPr wrap="square" rtlCol="0">
            <a:spAutoFit/>
          </a:bodyPr>
          <a:lstStyle/>
          <a:p>
            <a:r>
              <a:rPr lang="en-US" sz="1800" dirty="0" smtClean="0"/>
              <a:t>At our last meeting in Macau, i</a:t>
            </a:r>
            <a:r>
              <a:rPr lang="en-US" sz="1800" dirty="0" smtClean="0"/>
              <a:t>t was agreed that the IG 6T should increase its scope to include all IETF matters for IEEE 802.15.  </a:t>
            </a:r>
          </a:p>
          <a:p>
            <a:r>
              <a:rPr lang="en-US" sz="1800" dirty="0" smtClean="0"/>
              <a:t>Therefore beyond 6tisch, we would add: 6lo, CoAP, CoMI, ACE, CORE, ANIMA, LP-WAN, et al and serve as an informal liaison to those groups on matters concerning 802.15 standards.</a:t>
            </a:r>
            <a:r>
              <a:rPr lang="en-US" sz="1800" dirty="0" smtClean="0"/>
              <a:t> </a:t>
            </a:r>
            <a:endParaRPr lang="en-US" sz="1800" dirty="0" smtClean="0"/>
          </a:p>
        </p:txBody>
      </p:sp>
    </p:spTree>
    <p:extLst>
      <p:ext uri="{BB962C8B-B14F-4D97-AF65-F5344CB8AC3E}">
        <p14:creationId xmlns:p14="http://schemas.microsoft.com/office/powerpoint/2010/main" val="118127608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36333</TotalTime>
  <Words>1913</Words>
  <Application>Microsoft Macintosh PowerPoint</Application>
  <PresentationFormat>On-screen Show (4:3)</PresentationFormat>
  <Paragraphs>252</Paragraphs>
  <Slides>14</Slides>
  <Notes>12</Notes>
  <HiddenSlides>5</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IG 6T Meeting Goals (Agenda 15-16-0-00)</vt:lpstr>
      <vt:lpstr>Administrative Items</vt:lpstr>
      <vt:lpstr>Other Guidelines for IEEE WG Meetings</vt:lpstr>
      <vt:lpstr>6TISCH Issues Discussion</vt:lpstr>
      <vt:lpstr>Recharter - Security</vt:lpstr>
      <vt:lpstr>OSCOAP for 6tisch (naïvely)</vt:lpstr>
      <vt:lpstr>PowerPoint Presentation</vt:lpstr>
      <vt:lpstr>6TISCH Issues Discussion –  802.15 liaison discussion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Opening Report for Waikoloa</dc:title>
  <dc:subject>IEEE 802.15 &lt;IG 6tisch Opening/Closing Report&gt;</dc:subject>
  <dc:creator>Pat Kinney</dc:creator>
  <cp:keywords/>
  <dc:description>&lt;15-16-0375-00-00IG6t&gt;</dc:description>
  <cp:lastModifiedBy>Pat Kinney</cp:lastModifiedBy>
  <cp:revision>671</cp:revision>
  <cp:lastPrinted>1998-02-10T13:28:06Z</cp:lastPrinted>
  <dcterms:created xsi:type="dcterms:W3CDTF">2009-07-12T16:25:16Z</dcterms:created>
  <dcterms:modified xsi:type="dcterms:W3CDTF">2016-05-16T21:37:21Z</dcterms:modified>
  <cp:category/>
</cp:coreProperties>
</file>