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87" r:id="rId2"/>
    <p:sldId id="264" r:id="rId3"/>
    <p:sldId id="311" r:id="rId4"/>
    <p:sldId id="312" r:id="rId5"/>
    <p:sldId id="313" r:id="rId6"/>
    <p:sldId id="314" r:id="rId7"/>
    <p:sldId id="289" r:id="rId8"/>
    <p:sldId id="320" r:id="rId9"/>
    <p:sldId id="321" r:id="rId10"/>
    <p:sldId id="324" r:id="rId11"/>
    <p:sldId id="322" r:id="rId12"/>
    <p:sldId id="319" r:id="rId13"/>
    <p:sldId id="325" r:id="rId14"/>
    <p:sldId id="326" r:id="rId15"/>
    <p:sldId id="318" r:id="rId16"/>
    <p:sldId id="323" r:id="rId17"/>
    <p:sldId id="315"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7E367D55-C77A-3F4F-941C-92F6A234F7F7}">
          <p14:sldIdLst>
            <p14:sldId id="287"/>
            <p14:sldId id="264"/>
            <p14:sldId id="311"/>
            <p14:sldId id="312"/>
            <p14:sldId id="313"/>
            <p14:sldId id="314"/>
          </p14:sldIdLst>
        </p14:section>
        <p14:section name="Untitled Section" id="{423C3B5B-A901-8240-AD93-EF2BDAB31CDF}">
          <p14:sldIdLst>
            <p14:sldId id="289"/>
            <p14:sldId id="320"/>
            <p14:sldId id="321"/>
            <p14:sldId id="324"/>
            <p14:sldId id="322"/>
            <p14:sldId id="319"/>
            <p14:sldId id="325"/>
            <p14:sldId id="326"/>
            <p14:sldId id="318"/>
            <p14:sldId id="323"/>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660" autoAdjust="0"/>
  </p:normalViewPr>
  <p:slideViewPr>
    <p:cSldViewPr>
      <p:cViewPr>
        <p:scale>
          <a:sx n="121" d="100"/>
          <a:sy n="121" d="100"/>
        </p:scale>
        <p:origin x="-1984"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16-0374-</a:t>
            </a:r>
            <a:r>
              <a:rPr lang="en-US" b="1" dirty="0" smtClean="0"/>
              <a:t>03-</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2.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370428"/>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600200"/>
            <a:ext cx="8763000" cy="3385542"/>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6top set-up</a:t>
            </a:r>
          </a:p>
          <a:p>
            <a:pPr marL="1031875" lvl="2" indent="-285750">
              <a:buFont typeface="Arial"/>
              <a:buChar char="•"/>
            </a:pPr>
            <a:r>
              <a:rPr lang="en-US" sz="1600" dirty="0" smtClean="0"/>
              <a:t>6SF set-up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TSCH Synchronization IE</a:t>
            </a:r>
          </a:p>
          <a:p>
            <a:pPr marL="1489075" lvl="3" indent="-285750">
              <a:buFont typeface="Arial"/>
              <a:buChar char="•"/>
            </a:pPr>
            <a:r>
              <a:rPr lang="en-US" sz="1600" dirty="0" smtClean="0"/>
              <a:t>Channel Hopping IE</a:t>
            </a:r>
          </a:p>
          <a:p>
            <a:pPr marL="1489075" lvl="3" indent="-285750">
              <a:buFont typeface="Arial"/>
              <a:buChar char="•"/>
            </a:pPr>
            <a:r>
              <a:rPr lang="en-US" sz="1600" dirty="0" smtClean="0"/>
              <a:t>TSCH timeslot IE</a:t>
            </a:r>
          </a:p>
          <a:p>
            <a:pPr marL="1489075" lvl="3" indent="-285750">
              <a:buFont typeface="Arial"/>
              <a:buChar char="•"/>
            </a:pPr>
            <a:r>
              <a:rPr lang="en-US" sz="1600" dirty="0" smtClean="0"/>
              <a:t>TSCH Slotframe and Link IE</a:t>
            </a:r>
          </a:p>
          <a:p>
            <a:pPr marL="1489075" lvl="3" indent="-285750">
              <a:buFont typeface="Arial"/>
              <a:buChar char="•"/>
            </a:pPr>
            <a:r>
              <a:rPr lang="en-US" sz="1600" dirty="0" smtClean="0"/>
              <a:t>Set Join Metric</a:t>
            </a:r>
          </a:p>
          <a:p>
            <a:pPr marL="1489075" lvl="3" indent="-285750">
              <a:buFont typeface="Arial"/>
              <a:buChar char="•"/>
            </a:pPr>
            <a:r>
              <a:rPr lang="en-US" sz="1600" dirty="0" smtClean="0"/>
              <a:t>Set </a:t>
            </a:r>
            <a:r>
              <a:rPr lang="en-US" sz="1600" i="1" dirty="0" err="1"/>
              <a:t>macLinkTimekeeping</a:t>
            </a:r>
            <a:r>
              <a:rPr lang="en-US" sz="1600" i="1" dirty="0"/>
              <a:t> </a:t>
            </a:r>
            <a:endParaRPr lang="en-US" sz="1600" dirty="0"/>
          </a:p>
          <a:p>
            <a:pPr marL="1031875" lvl="2" indent="-285750">
              <a:buFont typeface="Arial"/>
              <a:buChar char="•"/>
            </a:pPr>
            <a:endParaRPr lang="en-US" sz="1600" dirty="0" smtClean="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 LLC </a:t>
            </a:r>
            <a:r>
              <a:rPr lang="en-US" sz="2800" b="1" dirty="0" err="1" smtClean="0">
                <a:solidFill>
                  <a:srgbClr val="000000"/>
                </a:solidFill>
                <a:ea typeface="Lucida Grande"/>
                <a:cs typeface="Lucida Grande"/>
              </a:rPr>
              <a:t>SubLayer</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1612900"/>
            <a:ext cx="8826500" cy="36322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TG12_System_Drawing.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219200"/>
            <a:ext cx="7010400" cy="5176173"/>
          </a:xfrm>
          <a:prstGeom prst="rect">
            <a:avLst/>
          </a:prstGeom>
        </p:spPr>
      </p:pic>
    </p:spTree>
    <p:extLst>
      <p:ext uri="{BB962C8B-B14F-4D97-AF65-F5344CB8AC3E}">
        <p14:creationId xmlns:p14="http://schemas.microsoft.com/office/powerpoint/2010/main" val="22302806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Discuss </a:t>
            </a:r>
            <a:r>
              <a:rPr lang="en-US" b="1" dirty="0">
                <a:solidFill>
                  <a:srgbClr val="000000"/>
                </a:solidFill>
                <a:ea typeface="Lucida Grande"/>
                <a:cs typeface="Lucida Grande"/>
              </a:rPr>
              <a:t>strategy </a:t>
            </a:r>
            <a:r>
              <a:rPr lang="en-US" b="1" dirty="0" smtClean="0">
                <a:solidFill>
                  <a:srgbClr val="000000"/>
                </a:solidFill>
                <a:ea typeface="Lucida Grande"/>
                <a:cs typeface="Lucida Grande"/>
              </a:rPr>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a:t>
            </a:r>
            <a:r>
              <a:rPr lang="en-US" b="1" dirty="0">
                <a:solidFill>
                  <a:srgbClr val="000000"/>
                </a:solidFill>
                <a:ea typeface="Lucida Grande"/>
                <a:cs typeface="Lucida Grande"/>
              </a:rPr>
              <a:t>i.e. how to best move ahead)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81000" y="1981200"/>
            <a:ext cx="8077200" cy="3231654"/>
          </a:xfrm>
          <a:prstGeom prst="rect">
            <a:avLst/>
          </a:prstGeom>
          <a:noFill/>
        </p:spPr>
        <p:txBody>
          <a:bodyPr wrap="square" rtlCol="0">
            <a:spAutoFit/>
          </a:bodyPr>
          <a:lstStyle/>
          <a:p>
            <a:r>
              <a:rPr lang="en-US" sz="2400" b="1" dirty="0" smtClean="0"/>
              <a:t>Next Steps:</a:t>
            </a:r>
          </a:p>
          <a:p>
            <a:pPr marL="457200" indent="-227013">
              <a:buFont typeface="+mj-lt"/>
              <a:buAutoNum type="arabicPeriod"/>
            </a:pPr>
            <a:r>
              <a:rPr lang="en-US" sz="2000" dirty="0" smtClean="0"/>
              <a:t>Define how KMP should work within 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Define </a:t>
            </a:r>
            <a:r>
              <a:rPr lang="en-US" sz="2000" dirty="0"/>
              <a:t>the Multiplexed MAC interface leveraging </a:t>
            </a:r>
            <a:r>
              <a:rPr lang="en-US" sz="2000" dirty="0" smtClean="0"/>
              <a:t>15.9</a:t>
            </a:r>
          </a:p>
          <a:p>
            <a:pPr marL="457200" indent="-227013">
              <a:buFont typeface="+mj-lt"/>
              <a:buAutoNum type="arabicPeriod"/>
            </a:pPr>
            <a:r>
              <a:rPr lang="en-US" sz="2000" dirty="0" smtClean="0"/>
              <a:t>Define how 6LoWPAN should work within 15.12</a:t>
            </a:r>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Generic PHY configuration using multiplexed MAC interface</a:t>
            </a:r>
          </a:p>
          <a:p>
            <a:pPr marL="800100" lvl="1" indent="-342900">
              <a:buFont typeface="Arial"/>
              <a:buChar char="•"/>
            </a:pPr>
            <a:r>
              <a:rPr lang="en-US" sz="2000" dirty="0" smtClean="0"/>
              <a:t>Defined objects mapped to MLME SAP</a:t>
            </a:r>
          </a:p>
          <a:p>
            <a:pPr marL="457200" indent="-227013">
              <a:buFont typeface="+mj-lt"/>
              <a:buAutoNum type="arabicPeriod"/>
            </a:pPr>
            <a:r>
              <a:rPr lang="en-US" sz="2000" dirty="0" smtClean="0"/>
              <a:t>Define Generic MAC Configuration using multiplexed MAC Interface</a:t>
            </a:r>
          </a:p>
          <a:p>
            <a:pPr marL="342900" indent="-342900">
              <a:buFont typeface="Arial"/>
              <a:buChar char="•"/>
            </a:pPr>
            <a:endParaRPr lang="en-US" sz="2000" dirty="0"/>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1143000"/>
            <a:ext cx="7042651"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Officers affirmed: </a:t>
            </a:r>
          </a:p>
          <a:p>
            <a:pPr marL="1371600" lvl="2" indent="-457200">
              <a:buClr>
                <a:srgbClr val="FF0000"/>
              </a:buClr>
              <a:buFont typeface="Wingdings" charset="2"/>
              <a:buChar char="q"/>
            </a:pPr>
            <a:r>
              <a:rPr lang="en-US" sz="2800" dirty="0" smtClean="0"/>
              <a:t>Chair: 		Pat Kinney</a:t>
            </a:r>
          </a:p>
          <a:p>
            <a:pPr marL="1371600" lvl="2" indent="-457200">
              <a:buClr>
                <a:srgbClr val="FF0000"/>
              </a:buClr>
              <a:buFont typeface="Wingdings" charset="2"/>
              <a:buChar char="q"/>
            </a:pPr>
            <a:r>
              <a:rPr lang="en-US" sz="2800" dirty="0" smtClean="0"/>
              <a:t>Vice Chair: 	Charlie Perkins</a:t>
            </a:r>
          </a:p>
          <a:p>
            <a:pPr marL="914400" lvl="1" indent="-457200">
              <a:buClr>
                <a:srgbClr val="FF0000"/>
              </a:buClr>
              <a:buFont typeface="Wingdings" charset="2"/>
              <a:buChar char="q"/>
            </a:pPr>
            <a:r>
              <a:rPr lang="en-US" sz="2800" dirty="0" smtClean="0"/>
              <a:t>Deliverables</a:t>
            </a:r>
          </a:p>
          <a:p>
            <a:pPr marL="1371600" lvl="2" indent="-457200">
              <a:buClr>
                <a:srgbClr val="FF0000"/>
              </a:buClr>
              <a:buFont typeface="Wingdings" charset="2"/>
              <a:buChar char="q"/>
            </a:pPr>
            <a:r>
              <a:rPr lang="en-US" sz="2800" dirty="0" smtClean="0"/>
              <a:t>Definition started</a:t>
            </a:r>
          </a:p>
          <a:p>
            <a:pPr marL="914400" lvl="1" indent="-457200">
              <a:buClr>
                <a:srgbClr val="FF0000"/>
              </a:buClr>
              <a:buFont typeface="Wingdings" charset="2"/>
              <a:buChar char="q"/>
            </a:pPr>
            <a:r>
              <a:rPr lang="en-US" sz="2800" dirty="0" smtClean="0"/>
              <a:t>Schedule</a:t>
            </a:r>
          </a:p>
          <a:p>
            <a:pPr marL="1371600" lvl="2" indent="-457200">
              <a:buClr>
                <a:srgbClr val="FF0000"/>
              </a:buClr>
              <a:buFont typeface="Wingdings" charset="2"/>
              <a:buChar char="q"/>
            </a:pPr>
            <a:r>
              <a:rPr lang="en-US" sz="2800" dirty="0" smtClean="0"/>
              <a:t>Generic schedule defined</a:t>
            </a:r>
          </a:p>
          <a:p>
            <a:pPr marL="914400" lvl="1" indent="-457200">
              <a:buClr>
                <a:srgbClr val="FF0000"/>
              </a:buClr>
              <a:buFont typeface="Wingdings" charset="2"/>
              <a:buChar char="q"/>
            </a:pPr>
            <a:r>
              <a:rPr lang="en-US" sz="2800" dirty="0" smtClean="0"/>
              <a:t>Liaisons</a:t>
            </a:r>
          </a:p>
          <a:p>
            <a:pPr marL="1371600" lvl="2" indent="-457200">
              <a:buClr>
                <a:srgbClr val="FF0000"/>
              </a:buClr>
              <a:buFont typeface="Wingdings" charset="2"/>
              <a:buChar char="q"/>
            </a:pPr>
            <a:r>
              <a:rPr lang="en-US" sz="2800" dirty="0" smtClean="0"/>
              <a:t>List has been started</a:t>
            </a:r>
          </a:p>
          <a:p>
            <a:pPr marL="914400" lvl="1" indent="-457200">
              <a:buClr>
                <a:srgbClr val="FF0000"/>
              </a:buClr>
              <a:buFont typeface="Wingdings" charset="2"/>
              <a:buChar char="q"/>
            </a:pPr>
            <a:r>
              <a:rPr lang="en-US" sz="2800" dirty="0" smtClean="0"/>
              <a:t>Strategy</a:t>
            </a:r>
          </a:p>
          <a:p>
            <a:pPr marL="1371600" lvl="2" indent="-457200">
              <a:buClr>
                <a:srgbClr val="FF0000"/>
              </a:buClr>
              <a:buFont typeface="Wingdings" charset="2"/>
              <a:buChar char="q"/>
            </a:pPr>
            <a:r>
              <a:rPr lang="en-US" sz="2800" dirty="0" smtClean="0"/>
              <a:t>Defined</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Monday, 16 May,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a:t>
            </a:r>
            <a:endParaRPr lang="en-US" sz="2000" b="1" dirty="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t>TG </a:t>
            </a:r>
            <a:r>
              <a:rPr lang="en-US" sz="2000" b="1" dirty="0"/>
              <a:t>Officer nomination procedure, collection of verbal nominations</a:t>
            </a:r>
            <a:r>
              <a:rPr lang="en-US" sz="2000" dirty="0"/>
              <a:t> </a:t>
            </a:r>
            <a:endParaRPr lang="en-US" sz="2000" dirty="0" smtClean="0"/>
          </a:p>
          <a:p>
            <a:pPr marL="800100" lvl="1" indent="-342900">
              <a:buClr>
                <a:srgbClr val="FF0000"/>
              </a:buClr>
              <a:buFont typeface="Wingdings" charset="2"/>
              <a:buChar char="q"/>
            </a:pPr>
            <a:r>
              <a:rPr lang="en-US" sz="2000" b="1" dirty="0" smtClean="0"/>
              <a:t>ULI </a:t>
            </a:r>
            <a:r>
              <a:rPr lang="en-US" sz="2000" b="1" dirty="0"/>
              <a:t>PAR review</a:t>
            </a:r>
            <a:r>
              <a:rPr lang="en-US" sz="2000" dirty="0"/>
              <a:t> </a:t>
            </a:r>
            <a:r>
              <a:rPr lang="en-US" sz="2000" b="1" dirty="0" smtClean="0"/>
              <a:t>and </a:t>
            </a:r>
            <a:r>
              <a:rPr lang="en-US" sz="2000" b="1" dirty="0"/>
              <a:t>presentation(s</a:t>
            </a:r>
            <a:r>
              <a:rPr lang="en-US" sz="2000" b="1" dirty="0" smtClean="0"/>
              <a:t>)</a:t>
            </a:r>
            <a:endParaRPr lang="en-US" sz="2000" b="1" dirty="0">
              <a:latin typeface="+mj-lt"/>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ULI </a:t>
            </a:r>
            <a:r>
              <a:rPr lang="en-US" sz="2000" b="1" dirty="0">
                <a:solidFill>
                  <a:srgbClr val="000000"/>
                </a:solidFill>
                <a:latin typeface="+mj-lt"/>
                <a:ea typeface="Lucida Grande"/>
                <a:cs typeface="Lucida Grande"/>
              </a:rPr>
              <a:t>presentation(s), discussion on schedule, deliverables, and liaisons</a:t>
            </a:r>
            <a:endParaRPr lang="en-US" sz="2000" b="1" dirty="0" smtClean="0">
              <a:latin typeface="+mj-lt"/>
            </a:endParaRPr>
          </a:p>
          <a:p>
            <a:pPr marL="342900" indent="-342900">
              <a:buClr>
                <a:srgbClr val="FF0000"/>
              </a:buClr>
              <a:buFont typeface="Wingdings" charset="2"/>
              <a:buChar char="q"/>
            </a:pPr>
            <a:r>
              <a:rPr lang="en-US" sz="2400" b="1" dirty="0" smtClean="0">
                <a:latin typeface="+mj-lt"/>
              </a:rPr>
              <a:t>Tuesday, 17 May, PM2</a:t>
            </a:r>
          </a:p>
          <a:p>
            <a:pPr marL="800100" lvl="2" indent="-342900">
              <a:buClr>
                <a:srgbClr val="FF0000"/>
              </a:buClr>
              <a:buFont typeface="Wingdings" charset="2"/>
              <a:buChar char="q"/>
            </a:pPr>
            <a:r>
              <a:rPr lang="en-US" sz="2000" b="1" dirty="0">
                <a:solidFill>
                  <a:srgbClr val="000000"/>
                </a:solidFill>
                <a:ea typeface="Lucida Grande"/>
                <a:cs typeface="Lucida Grande"/>
              </a:rPr>
              <a:t>ULI presentation(s), discussion on schedule, deliverables, and </a:t>
            </a:r>
            <a:r>
              <a:rPr lang="en-US" sz="2000" b="1" dirty="0" smtClean="0">
                <a:solidFill>
                  <a:srgbClr val="000000"/>
                </a:solidFill>
                <a:ea typeface="Lucida Grande"/>
                <a:cs typeface="Lucida Grande"/>
              </a:rPr>
              <a:t>liaisons</a:t>
            </a:r>
            <a:endParaRPr lang="en-US" sz="2400" b="1" dirty="0" smtClean="0">
              <a:latin typeface="+mj-lt"/>
            </a:endParaRPr>
          </a:p>
          <a:p>
            <a:pPr marL="342900" indent="-342900">
              <a:buClr>
                <a:srgbClr val="FF0000"/>
              </a:buClr>
              <a:buFont typeface="Wingdings" charset="2"/>
              <a:buChar char="q"/>
            </a:pPr>
            <a:r>
              <a:rPr lang="en-US" sz="2400" b="1" dirty="0" smtClean="0">
                <a:latin typeface="+mj-lt"/>
              </a:rPr>
              <a:t>Wednesday 18 May, AM1: </a:t>
            </a:r>
          </a:p>
          <a:p>
            <a:pPr marL="800100" lvl="2" indent="-342900">
              <a:buClr>
                <a:srgbClr val="FF0000"/>
              </a:buClr>
              <a:buFont typeface="Wingdings" charset="2"/>
              <a:buChar char="q"/>
            </a:pPr>
            <a:r>
              <a:rPr lang="en-US" sz="2000" b="1" dirty="0" smtClean="0">
                <a:solidFill>
                  <a:srgbClr val="000000"/>
                </a:solidFill>
                <a:ea typeface="Lucida Grande"/>
                <a:cs typeface="Lucida Grande"/>
              </a:rPr>
              <a:t>Vote on TG officers</a:t>
            </a:r>
          </a:p>
          <a:p>
            <a:pPr marL="800100" lvl="2" indent="-342900">
              <a:buClr>
                <a:srgbClr val="FF0000"/>
              </a:buClr>
              <a:buFont typeface="Wingdings" charset="2"/>
              <a:buChar char="q"/>
            </a:pPr>
            <a:r>
              <a:rPr lang="en-US" sz="2000" b="1" dirty="0" smtClean="0">
                <a:solidFill>
                  <a:srgbClr val="000000"/>
                </a:solidFill>
                <a:ea typeface="Lucida Grande"/>
                <a:cs typeface="Lucida Grande"/>
              </a:rPr>
              <a:t>Continued discussion </a:t>
            </a:r>
            <a:r>
              <a:rPr lang="en-US" sz="2000" b="1" dirty="0">
                <a:solidFill>
                  <a:srgbClr val="000000"/>
                </a:solidFill>
                <a:ea typeface="Lucida Grande"/>
                <a:cs typeface="Lucida Grande"/>
              </a:rPr>
              <a:t>on schedule, deliverables, and liaisons</a:t>
            </a:r>
            <a:endParaRPr lang="en-US" sz="2400" b="1" dirty="0"/>
          </a:p>
          <a:p>
            <a:pPr marL="342900" indent="-342900">
              <a:buClr>
                <a:srgbClr val="FF0000"/>
              </a:buClr>
              <a:buFont typeface="Wingdings" charset="2"/>
              <a:buChar char="q"/>
            </a:pPr>
            <a:r>
              <a:rPr lang="en-US" sz="2400" b="1" dirty="0" smtClean="0">
                <a:latin typeface="+mj-lt"/>
              </a:rPr>
              <a:t>Wednesday 18 May,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related standards/Alliances/Consortiums, protocols, </a:t>
            </a:r>
            <a:r>
              <a:rPr lang="en-US" sz="2000" b="1" dirty="0" err="1">
                <a:solidFill>
                  <a:srgbClr val="000000"/>
                </a:solidFill>
                <a:latin typeface="+mj-lt"/>
                <a:ea typeface="Lucida Grande"/>
                <a:cs typeface="Lucida Grande"/>
              </a:rPr>
              <a:t>etc</a:t>
            </a:r>
            <a:r>
              <a:rPr lang="en-US" sz="2000" b="1" dirty="0">
                <a:solidFill>
                  <a:srgbClr val="000000"/>
                </a:solidFill>
                <a:latin typeface="+mj-lt"/>
                <a:ea typeface="Lucida Grande"/>
                <a:cs typeface="Lucida Grande"/>
              </a:rPr>
              <a:t> and possibilities of leveraging </a:t>
            </a:r>
            <a:r>
              <a:rPr lang="en-US" sz="2000" b="1" dirty="0" smtClean="0">
                <a:solidFill>
                  <a:srgbClr val="000000"/>
                </a:solidFill>
                <a:latin typeface="+mj-lt"/>
                <a:ea typeface="Lucida Grande"/>
                <a:cs typeface="Lucida Grande"/>
              </a:rPr>
              <a:t>them</a:t>
            </a: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19 May, AM1</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 strategy (i.e. how to best move ahead), agree on next steps</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KMP</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a:p>
            <a:r>
              <a:rPr lang="en-US" sz="2000" b="1" dirty="0"/>
              <a:t>Liaisons</a:t>
            </a:r>
          </a:p>
          <a:p>
            <a:pPr marL="171450" indent="-171450">
              <a:buFont typeface="Arial"/>
              <a:buChar char="•"/>
            </a:pPr>
            <a:r>
              <a:rPr lang="en-US" sz="1800" dirty="0"/>
              <a:t>802.1</a:t>
            </a:r>
          </a:p>
          <a:p>
            <a:pPr marL="171450" indent="-171450">
              <a:buFont typeface="Arial"/>
              <a:buChar char="•"/>
            </a:pPr>
            <a:r>
              <a:rPr lang="en-US" sz="1800" dirty="0"/>
              <a:t>802.11</a:t>
            </a:r>
          </a:p>
          <a:p>
            <a:pPr marL="171450" indent="-171450">
              <a:buFont typeface="Arial"/>
              <a:buChar char="•"/>
            </a:pPr>
            <a:r>
              <a:rPr lang="en-US" sz="1800" dirty="0"/>
              <a:t>TG4s</a:t>
            </a:r>
          </a:p>
          <a:p>
            <a:pPr marL="171450" indent="-171450">
              <a:buFont typeface="Arial"/>
              <a:buChar char="•"/>
            </a:pPr>
            <a:r>
              <a:rPr lang="en-US" sz="1800" dirty="0"/>
              <a:t>WiSUN</a:t>
            </a:r>
          </a:p>
          <a:p>
            <a:pPr marL="171450" indent="-171450">
              <a:buFont typeface="Arial"/>
              <a:buChar char="•"/>
            </a:pPr>
            <a:r>
              <a:rPr lang="en-US" sz="1800" dirty="0"/>
              <a:t>Thread</a:t>
            </a:r>
          </a:p>
          <a:p>
            <a:pPr marL="171450" indent="-171450">
              <a:buFont typeface="Arial"/>
              <a:buChar char="•"/>
            </a:pPr>
            <a:r>
              <a:rPr lang="en-US" sz="1800" dirty="0"/>
              <a:t>IETF</a:t>
            </a:r>
          </a:p>
          <a:p>
            <a:pPr marL="460375" lvl="1" indent="-171450">
              <a:buFont typeface="Arial"/>
              <a:buChar char="•"/>
            </a:pPr>
            <a:r>
              <a:rPr lang="en-US" sz="1600" dirty="0"/>
              <a:t>6tisch</a:t>
            </a:r>
          </a:p>
          <a:p>
            <a:pPr marL="460375" lvl="1" indent="-171450">
              <a:buFont typeface="Arial"/>
              <a:buChar char="•"/>
            </a:pPr>
            <a:r>
              <a:rPr lang="en-US" sz="1600" dirty="0" smtClean="0"/>
              <a:t>6lo</a:t>
            </a:r>
            <a:endParaRPr lang="en-US" sz="1600"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39391</TotalTime>
  <Words>1647</Words>
  <Application>Microsoft Macintosh PowerPoint</Application>
  <PresentationFormat>On-screen Show (4:3)</PresentationFormat>
  <Paragraphs>401</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TG12 Meeting Goals </vt:lpstr>
      <vt:lpstr>Instructions for the WG Chair</vt:lpstr>
      <vt:lpstr>Participants, Patents, and Duty to Inform</vt:lpstr>
      <vt:lpstr>Patent Related Links</vt:lpstr>
      <vt:lpstr>Call for Potentially Essential Patents</vt:lpstr>
      <vt:lpstr>Schedule, Deliverables, and Liaisons</vt:lpstr>
      <vt:lpstr>Schedule, Deliverables, and Liaisons</vt:lpstr>
      <vt:lpstr>Schedule, Deliverables, and Liaisons</vt:lpstr>
      <vt:lpstr>Schedule, Deliverables, and Liaisons</vt:lpstr>
      <vt:lpstr>Schedule, Deliverables, and Liaisons</vt:lpstr>
      <vt:lpstr>Schedule, Deliverables, and Liaisons</vt:lpstr>
      <vt:lpstr>802 LLC SubLayer</vt:lpstr>
      <vt:lpstr>802.15.12 Functional Decomposition</vt:lpstr>
      <vt:lpstr>Discuss strategy  (i.e. how to best move ahead)</vt:lpstr>
      <vt:lpstr>TG12 Officers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Waikoloa</dc:title>
  <dc:subject>IEEE 802.15 &lt;TG12 ULI&gt;</dc:subject>
  <dc:creator>Pat Kinney</dc:creator>
  <cp:keywords/>
  <dc:description>&lt;15-16-0374-03-0000&gt;</dc:description>
  <cp:lastModifiedBy>Pat Kinney</cp:lastModifiedBy>
  <cp:revision>698</cp:revision>
  <cp:lastPrinted>2015-07-14T16:02:16Z</cp:lastPrinted>
  <dcterms:created xsi:type="dcterms:W3CDTF">2009-07-12T16:25:16Z</dcterms:created>
  <dcterms:modified xsi:type="dcterms:W3CDTF">2016-05-20T00:38:22Z</dcterms:modified>
  <cp:category/>
</cp:coreProperties>
</file>