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87" r:id="rId2"/>
    <p:sldId id="264" r:id="rId3"/>
    <p:sldId id="311" r:id="rId4"/>
    <p:sldId id="312" r:id="rId5"/>
    <p:sldId id="313" r:id="rId6"/>
    <p:sldId id="314" r:id="rId7"/>
    <p:sldId id="289" r:id="rId8"/>
    <p:sldId id="320" r:id="rId9"/>
    <p:sldId id="321" r:id="rId10"/>
    <p:sldId id="324" r:id="rId11"/>
    <p:sldId id="322" r:id="rId12"/>
    <p:sldId id="319" r:id="rId13"/>
    <p:sldId id="325" r:id="rId14"/>
    <p:sldId id="318" r:id="rId15"/>
    <p:sldId id="323" r:id="rId16"/>
    <p:sldId id="315"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Default Section" id="{7E367D55-C77A-3F4F-941C-92F6A234F7F7}">
          <p14:sldIdLst>
            <p14:sldId id="287"/>
            <p14:sldId id="264"/>
            <p14:sldId id="311"/>
            <p14:sldId id="312"/>
            <p14:sldId id="313"/>
            <p14:sldId id="314"/>
          </p14:sldIdLst>
        </p14:section>
        <p14:section name="Untitled Section" id="{423C3B5B-A901-8240-AD93-EF2BDAB31CDF}">
          <p14:sldIdLst>
            <p14:sldId id="289"/>
            <p14:sldId id="320"/>
            <p14:sldId id="321"/>
            <p14:sldId id="324"/>
            <p14:sldId id="322"/>
            <p14:sldId id="319"/>
            <p14:sldId id="325"/>
            <p14:sldId id="318"/>
            <p14:sldId id="323"/>
            <p14:sldId id="31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8660" autoAdjust="0"/>
  </p:normalViewPr>
  <p:slideViewPr>
    <p:cSldViewPr>
      <p:cViewPr>
        <p:scale>
          <a:sx n="121" d="100"/>
          <a:sy n="121" d="100"/>
        </p:scale>
        <p:origin x="-1984" y="-21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3</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&lt;May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16-0374-02-0000</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image" Target="../media/image1.gi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May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15 May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May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S</a:t>
            </a:r>
            <a:r>
              <a:rPr lang="en-US" sz="3200" b="1" dirty="0" smtClean="0">
                <a:solidFill>
                  <a:srgbClr val="000000"/>
                </a:solidFill>
                <a:ea typeface="Lucida Grande"/>
                <a:cs typeface="Lucida Grande"/>
              </a:rPr>
              <a:t>chedule</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Deliverables</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and Liaisons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370428"/>
          </a:xfrm>
          <a:prstGeom prst="rect">
            <a:avLst/>
          </a:prstGeom>
          <a:noFill/>
        </p:spPr>
        <p:txBody>
          <a:bodyPr wrap="square" numCol="1"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a:t>PAN Coordinator?</a:t>
            </a:r>
          </a:p>
          <a:p>
            <a:pPr marL="2403475" lvl="5" indent="-285750">
              <a:buFont typeface="Arial"/>
              <a:buChar char="•"/>
            </a:pPr>
            <a:r>
              <a:rPr lang="en-US" sz="1600" dirty="0" smtClean="0"/>
              <a:t>Beacon-enabled?</a:t>
            </a:r>
          </a:p>
          <a:p>
            <a:pPr marL="2403475" lvl="5" indent="-285750">
              <a:buFont typeface="Arial"/>
              <a:buChar char="•"/>
            </a:pPr>
            <a:r>
              <a:rPr lang="en-US" sz="1600" dirty="0" smtClean="0"/>
              <a:t>Low Energy?</a:t>
            </a:r>
          </a:p>
          <a:p>
            <a:pPr marL="2403475" lvl="5" indent="-285750">
              <a:buFont typeface="Arial"/>
              <a:buChar char="•"/>
            </a:pPr>
            <a:r>
              <a:rPr lang="en-US" sz="1600" dirty="0"/>
              <a:t>Association?</a:t>
            </a:r>
          </a:p>
          <a:p>
            <a:pPr marL="2860675" lvl="6" indent="-285750">
              <a:buFont typeface="Arial"/>
              <a:buChar char="•"/>
            </a:pPr>
            <a:r>
              <a:rPr lang="en-US" sz="1600" dirty="0"/>
              <a:t>Fast</a:t>
            </a:r>
            <a:r>
              <a:rPr lang="en-US" sz="1600" dirty="0" smtClean="0"/>
              <a:t>?</a:t>
            </a:r>
          </a:p>
          <a:p>
            <a:pPr marL="2860675" lvl="6" indent="-285750">
              <a:buFont typeface="Arial"/>
              <a:buChar char="•"/>
            </a:pPr>
            <a:r>
              <a:rPr lang="en-US" sz="1600" dirty="0" smtClean="0"/>
              <a:t>Permit to Join?</a:t>
            </a:r>
          </a:p>
          <a:p>
            <a:pPr marL="3317875" lvl="7" indent="-285750">
              <a:buFont typeface="Arial"/>
              <a:buChar char="•"/>
            </a:pPr>
            <a:r>
              <a:rPr lang="en-US" sz="1600" dirty="0" smtClean="0"/>
              <a:t>Criteria to accept</a:t>
            </a:r>
            <a:endParaRPr lang="en-US" sz="1600" dirty="0"/>
          </a:p>
          <a:p>
            <a:pPr marL="2403475" lvl="5" indent="-285750">
              <a:buFont typeface="Arial"/>
              <a:buChar char="•"/>
            </a:pPr>
            <a:r>
              <a:rPr lang="en-US" sz="1600" dirty="0" smtClean="0"/>
              <a:t>Short Address?</a:t>
            </a:r>
          </a:p>
          <a:p>
            <a:pPr marL="2860675" lvl="6" indent="-285750">
              <a:buFont typeface="Arial"/>
              <a:buChar char="•"/>
            </a:pPr>
            <a:r>
              <a:rPr lang="en-US" sz="1600" dirty="0" smtClean="0"/>
              <a:t>Assignment</a:t>
            </a:r>
            <a:endParaRPr lang="en-US" sz="1600" dirty="0"/>
          </a:p>
          <a:p>
            <a:pPr marL="1946275" lvl="4" indent="-285750">
              <a:buFont typeface="Arial"/>
              <a:buChar char="•"/>
            </a:pPr>
            <a:r>
              <a:rPr lang="en-US" sz="1600" dirty="0" smtClean="0"/>
              <a:t>Channel Scan</a:t>
            </a:r>
          </a:p>
          <a:p>
            <a:pPr marL="1946275" lvl="4" indent="-285750">
              <a:buFont typeface="Arial"/>
              <a:buChar char="•"/>
            </a:pPr>
            <a:endParaRPr lang="en-US" sz="1600" dirty="0" smtClean="0"/>
          </a:p>
          <a:p>
            <a:pPr marL="1946275" lvl="4" indent="-285750">
              <a:buFont typeface="Arial"/>
              <a:buChar char="•"/>
            </a:pPr>
            <a:endParaRPr lang="en-US" sz="1600" dirty="0" smtClean="0"/>
          </a:p>
        </p:txBody>
      </p:sp>
    </p:spTree>
    <p:extLst>
      <p:ext uri="{BB962C8B-B14F-4D97-AF65-F5344CB8AC3E}">
        <p14:creationId xmlns:p14="http://schemas.microsoft.com/office/powerpoint/2010/main" val="423499022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S</a:t>
            </a:r>
            <a:r>
              <a:rPr lang="en-US" sz="3200" b="1" dirty="0" smtClean="0">
                <a:solidFill>
                  <a:srgbClr val="000000"/>
                </a:solidFill>
                <a:ea typeface="Lucida Grande"/>
                <a:cs typeface="Lucida Grande"/>
              </a:rPr>
              <a:t>chedule</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Deliverables</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and Liaisons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381000" y="1600200"/>
            <a:ext cx="8763000" cy="3385542"/>
          </a:xfrm>
          <a:prstGeom prst="rect">
            <a:avLst/>
          </a:prstGeom>
          <a:noFill/>
        </p:spPr>
        <p:txBody>
          <a:bodyPr wrap="square" numCol="1"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6top set-up</a:t>
            </a:r>
          </a:p>
          <a:p>
            <a:pPr marL="1031875" lvl="2" indent="-285750">
              <a:buFont typeface="Arial"/>
              <a:buChar char="•"/>
            </a:pPr>
            <a:r>
              <a:rPr lang="en-US" sz="1600" dirty="0" smtClean="0"/>
              <a:t>6SF set-up</a:t>
            </a:r>
          </a:p>
          <a:p>
            <a:pPr marL="1031875" lvl="2" indent="-285750">
              <a:buFont typeface="Arial"/>
              <a:buChar char="•"/>
            </a:pPr>
            <a:r>
              <a:rPr lang="en-US" sz="1600" dirty="0" smtClean="0"/>
              <a:t>TSCH </a:t>
            </a:r>
            <a:r>
              <a:rPr lang="en-US" sz="1600" dirty="0"/>
              <a:t>set-</a:t>
            </a:r>
            <a:r>
              <a:rPr lang="en-US" sz="1600" dirty="0" smtClean="0"/>
              <a:t>up</a:t>
            </a:r>
          </a:p>
          <a:p>
            <a:pPr marL="1489075" lvl="3" indent="-285750">
              <a:buFont typeface="Arial"/>
              <a:buChar char="•"/>
            </a:pPr>
            <a:r>
              <a:rPr lang="en-US" sz="1600" dirty="0" smtClean="0"/>
              <a:t>TSCH Synchronization IE</a:t>
            </a:r>
          </a:p>
          <a:p>
            <a:pPr marL="1489075" lvl="3" indent="-285750">
              <a:buFont typeface="Arial"/>
              <a:buChar char="•"/>
            </a:pPr>
            <a:r>
              <a:rPr lang="en-US" sz="1600" dirty="0" smtClean="0"/>
              <a:t>Channel Hopping IE</a:t>
            </a:r>
          </a:p>
          <a:p>
            <a:pPr marL="1489075" lvl="3" indent="-285750">
              <a:buFont typeface="Arial"/>
              <a:buChar char="•"/>
            </a:pPr>
            <a:r>
              <a:rPr lang="en-US" sz="1600" dirty="0" smtClean="0"/>
              <a:t>TSCH timeslot IE</a:t>
            </a:r>
          </a:p>
          <a:p>
            <a:pPr marL="1489075" lvl="3" indent="-285750">
              <a:buFont typeface="Arial"/>
              <a:buChar char="•"/>
            </a:pPr>
            <a:r>
              <a:rPr lang="en-US" sz="1600" dirty="0" smtClean="0"/>
              <a:t>TSCH Slotframe and Link IE</a:t>
            </a:r>
          </a:p>
          <a:p>
            <a:pPr marL="1489075" lvl="3" indent="-285750">
              <a:buFont typeface="Arial"/>
              <a:buChar char="•"/>
            </a:pPr>
            <a:r>
              <a:rPr lang="en-US" sz="1600" dirty="0" smtClean="0"/>
              <a:t>Set Join Metric</a:t>
            </a:r>
          </a:p>
          <a:p>
            <a:pPr marL="1489075" lvl="3" indent="-285750">
              <a:buFont typeface="Arial"/>
              <a:buChar char="•"/>
            </a:pPr>
            <a:r>
              <a:rPr lang="en-US" sz="1600" dirty="0" smtClean="0"/>
              <a:t>Set </a:t>
            </a:r>
            <a:r>
              <a:rPr lang="en-US" sz="1600" i="1" dirty="0" err="1"/>
              <a:t>macLinkTimekeeping</a:t>
            </a:r>
            <a:r>
              <a:rPr lang="en-US" sz="1600" i="1" dirty="0"/>
              <a:t> </a:t>
            </a:r>
            <a:endParaRPr lang="en-US" sz="1600" dirty="0"/>
          </a:p>
          <a:p>
            <a:pPr marL="1031875" lvl="2" indent="-285750">
              <a:buFont typeface="Arial"/>
              <a:buChar char="•"/>
            </a:pPr>
            <a:endParaRPr lang="en-US" sz="1600" dirty="0" smtClean="0"/>
          </a:p>
        </p:txBody>
      </p:sp>
    </p:spTree>
    <p:extLst>
      <p:ext uri="{BB962C8B-B14F-4D97-AF65-F5344CB8AC3E}">
        <p14:creationId xmlns:p14="http://schemas.microsoft.com/office/powerpoint/2010/main" val="16320057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S</a:t>
            </a:r>
            <a:r>
              <a:rPr lang="en-US" sz="3200" b="1" dirty="0" smtClean="0">
                <a:solidFill>
                  <a:srgbClr val="000000"/>
                </a:solidFill>
                <a:ea typeface="Lucida Grande"/>
                <a:cs typeface="Lucida Grande"/>
              </a:rPr>
              <a:t>chedule</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Deliverables</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and Liaisons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158219603"/>
              </p:ext>
            </p:extLst>
          </p:nvPr>
        </p:nvGraphicFramePr>
        <p:xfrm>
          <a:off x="609601" y="1447800"/>
          <a:ext cx="7848600" cy="3708400"/>
        </p:xfrm>
        <a:graphic>
          <a:graphicData uri="http://schemas.openxmlformats.org/drawingml/2006/table">
            <a:tbl>
              <a:tblPr firstRow="1" bandRow="1">
                <a:tableStyleId>{5C22544A-7EE6-4342-B048-85BDC9FD1C3A}</a:tableStyleId>
              </a:tblPr>
              <a:tblGrid>
                <a:gridCol w="3047999"/>
                <a:gridCol w="2463801"/>
                <a:gridCol w="2336800"/>
              </a:tblGrid>
              <a:tr h="370840">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November,</a:t>
                      </a:r>
                      <a:r>
                        <a:rPr lang="en-US" b="1" baseline="0" dirty="0" smtClean="0"/>
                        <a:t> 2018</a:t>
                      </a:r>
                      <a:endParaRPr lang="en-US" b="1" dirty="0"/>
                    </a:p>
                  </a:txBody>
                  <a:tcPr/>
                </a:tc>
              </a:tr>
              <a:tr h="370840">
                <a:tc>
                  <a:txBody>
                    <a:bodyPr/>
                    <a:lstStyle/>
                    <a:p>
                      <a:r>
                        <a:rPr lang="en-US" dirty="0" smtClean="0"/>
                        <a:t>RFP</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r>
                        <a:rPr lang="en-US" dirty="0" smtClean="0"/>
                        <a:t>July, 2016</a:t>
                      </a:r>
                      <a:endParaRPr lang="en-US" dirty="0"/>
                    </a:p>
                  </a:txBody>
                  <a:tcPr/>
                </a:tc>
              </a:tr>
              <a:tr h="370840">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2016</a:t>
                      </a:r>
                    </a:p>
                  </a:txBody>
                  <a:tcPr/>
                </a:tc>
                <a:tc>
                  <a:txBody>
                    <a:bodyPr/>
                    <a:lstStyle/>
                    <a:p>
                      <a:r>
                        <a:rPr lang="en-US" dirty="0" smtClean="0"/>
                        <a:t>Sept, 2016</a:t>
                      </a:r>
                      <a:endParaRPr lang="en-US" dirty="0"/>
                    </a:p>
                  </a:txBody>
                  <a:tcPr/>
                </a:tc>
              </a:tr>
              <a:tr h="370840">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Sept,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March, 2017</a:t>
                      </a:r>
                    </a:p>
                  </a:txBody>
                  <a:tcPr/>
                </a:tc>
              </a:tr>
              <a:tr h="370840">
                <a:tc>
                  <a:txBody>
                    <a:bodyPr/>
                    <a:lstStyle/>
                    <a:p>
                      <a:r>
                        <a:rPr lang="en-US" dirty="0" smtClean="0"/>
                        <a:t>TG Comment Collection</a:t>
                      </a:r>
                      <a:endParaRPr lang="en-US" dirty="0"/>
                    </a:p>
                  </a:txBody>
                  <a:tcPr/>
                </a:tc>
                <a:tc>
                  <a:txBody>
                    <a:bodyPr/>
                    <a:lstStyle/>
                    <a:p>
                      <a:r>
                        <a:rPr lang="en-US" dirty="0" smtClean="0"/>
                        <a:t>April, 2017</a:t>
                      </a:r>
                      <a:endParaRPr lang="en-US" dirty="0"/>
                    </a:p>
                  </a:txBody>
                  <a:tcPr/>
                </a:tc>
                <a:tc>
                  <a:txBody>
                    <a:bodyPr/>
                    <a:lstStyle/>
                    <a:p>
                      <a:r>
                        <a:rPr lang="en-US" dirty="0" smtClean="0"/>
                        <a:t>May, 2017</a:t>
                      </a:r>
                      <a:endParaRPr lang="en-US" dirty="0"/>
                    </a:p>
                  </a:txBody>
                  <a:tcPr/>
                </a:tc>
              </a:tr>
              <a:tr h="370840">
                <a:tc>
                  <a:txBody>
                    <a:bodyPr/>
                    <a:lstStyle/>
                    <a:p>
                      <a:r>
                        <a:rPr lang="en-US" dirty="0" smtClean="0"/>
                        <a:t>WG Letter Ballot</a:t>
                      </a:r>
                      <a:endParaRPr lang="en-US" dirty="0"/>
                    </a:p>
                  </a:txBody>
                  <a:tcPr/>
                </a:tc>
                <a:tc>
                  <a:txBody>
                    <a:bodyPr/>
                    <a:lstStyle/>
                    <a:p>
                      <a:r>
                        <a:rPr lang="en-US" dirty="0" smtClean="0"/>
                        <a:t>June,</a:t>
                      </a:r>
                      <a:r>
                        <a:rPr lang="en-US" baseline="0" dirty="0" smtClean="0"/>
                        <a:t> 2017</a:t>
                      </a:r>
                      <a:endParaRPr lang="en-US" dirty="0"/>
                    </a:p>
                  </a:txBody>
                  <a:tcPr/>
                </a:tc>
                <a:tc>
                  <a:txBody>
                    <a:bodyPr/>
                    <a:lstStyle/>
                    <a:p>
                      <a:r>
                        <a:rPr lang="en-US" dirty="0" smtClean="0"/>
                        <a:t>January,</a:t>
                      </a:r>
                      <a:r>
                        <a:rPr lang="en-US" baseline="0" dirty="0" smtClean="0"/>
                        <a:t> 2018</a:t>
                      </a:r>
                      <a:endParaRPr lang="en-US" dirty="0"/>
                    </a:p>
                  </a:txBody>
                  <a:tcPr/>
                </a:tc>
              </a:tr>
              <a:tr h="370840">
                <a:tc>
                  <a:txBody>
                    <a:bodyPr/>
                    <a:lstStyle/>
                    <a:p>
                      <a:r>
                        <a:rPr lang="en-US" dirty="0" smtClean="0"/>
                        <a:t>Sponsor Ballot</a:t>
                      </a:r>
                      <a:endParaRPr lang="en-US" dirty="0"/>
                    </a:p>
                  </a:txBody>
                  <a:tcPr/>
                </a:tc>
                <a:tc>
                  <a:txBody>
                    <a:bodyPr/>
                    <a:lstStyle/>
                    <a:p>
                      <a:r>
                        <a:rPr lang="en-US" dirty="0" smtClean="0"/>
                        <a:t>January, 2018</a:t>
                      </a:r>
                      <a:endParaRPr lang="en-US" dirty="0"/>
                    </a:p>
                  </a:txBody>
                  <a:tcPr/>
                </a:tc>
                <a:tc>
                  <a:txBody>
                    <a:bodyPr/>
                    <a:lstStyle/>
                    <a:p>
                      <a:r>
                        <a:rPr lang="en-US" dirty="0" smtClean="0"/>
                        <a:t>July, 2018</a:t>
                      </a:r>
                      <a:endParaRPr lang="en-US" dirty="0"/>
                    </a:p>
                  </a:txBody>
                  <a:tcPr/>
                </a:tc>
              </a:tr>
              <a:tr h="370840">
                <a:tc>
                  <a:txBody>
                    <a:bodyPr/>
                    <a:lstStyle/>
                    <a:p>
                      <a:r>
                        <a:rPr lang="en-US" dirty="0" smtClean="0"/>
                        <a:t>NesCom</a:t>
                      </a:r>
                      <a:endParaRPr lang="en-US" dirty="0"/>
                    </a:p>
                  </a:txBody>
                  <a:tcPr/>
                </a:tc>
                <a:tc>
                  <a:txBody>
                    <a:bodyPr/>
                    <a:lstStyle/>
                    <a:p>
                      <a:r>
                        <a:rPr lang="en-US" dirty="0" smtClean="0"/>
                        <a:t>July, 2018</a:t>
                      </a:r>
                      <a:endParaRPr lang="en-US" dirty="0"/>
                    </a:p>
                  </a:txBody>
                  <a:tcPr/>
                </a:tc>
                <a:tc>
                  <a:txBody>
                    <a:bodyPr/>
                    <a:lstStyle/>
                    <a:p>
                      <a:r>
                        <a:rPr lang="en-US" dirty="0" smtClean="0"/>
                        <a:t>September, 2018</a:t>
                      </a:r>
                      <a:endParaRPr lang="en-US" dirty="0"/>
                    </a:p>
                  </a:txBody>
                  <a:tcPr/>
                </a:tc>
              </a:tr>
              <a:tr h="370840">
                <a:tc>
                  <a:txBody>
                    <a:bodyPr/>
                    <a:lstStyle/>
                    <a:p>
                      <a:r>
                        <a:rPr lang="en-US" dirty="0" smtClean="0"/>
                        <a:t>IEEE-SA Publication</a:t>
                      </a:r>
                      <a:endParaRPr lang="en-US" dirty="0"/>
                    </a:p>
                  </a:txBody>
                  <a:tcPr/>
                </a:tc>
                <a:tc>
                  <a:txBody>
                    <a:bodyPr/>
                    <a:lstStyle/>
                    <a:p>
                      <a:r>
                        <a:rPr lang="en-US" dirty="0" smtClean="0"/>
                        <a:t>September, 2018</a:t>
                      </a:r>
                      <a:endParaRPr lang="en-US" dirty="0"/>
                    </a:p>
                  </a:txBody>
                  <a:tcPr/>
                </a:tc>
                <a:tc>
                  <a:txBody>
                    <a:bodyPr/>
                    <a:lstStyle/>
                    <a:p>
                      <a:r>
                        <a:rPr lang="en-US" dirty="0" smtClean="0"/>
                        <a:t>November, 2018</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381000" y="152400"/>
            <a:ext cx="7772400" cy="990600"/>
          </a:xfrm>
        </p:spPr>
        <p:txBody>
          <a:bodyPr/>
          <a:lstStyle/>
          <a:p>
            <a:r>
              <a:rPr lang="en-US" sz="2800" b="1" dirty="0" smtClean="0">
                <a:solidFill>
                  <a:srgbClr val="000000"/>
                </a:solidFill>
                <a:ea typeface="Lucida Grande"/>
                <a:cs typeface="Lucida Grande"/>
              </a:rPr>
              <a:t>802.15.12 </a:t>
            </a:r>
            <a:r>
              <a:rPr lang="en-US" sz="2800" b="1" dirty="0" smtClean="0">
                <a:solidFill>
                  <a:srgbClr val="000000"/>
                </a:solidFill>
                <a:ea typeface="Lucida Grande"/>
                <a:cs typeface="Lucida Grande"/>
              </a:rPr>
              <a:t>Functional Decomposition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5" name="Picture 4" descr="TG12_System_Drawing.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010400" cy="5176173"/>
          </a:xfrm>
          <a:prstGeom prst="rect">
            <a:avLst/>
          </a:prstGeom>
        </p:spPr>
      </p:pic>
    </p:spTree>
    <p:extLst>
      <p:ext uri="{BB962C8B-B14F-4D97-AF65-F5344CB8AC3E}">
        <p14:creationId xmlns:p14="http://schemas.microsoft.com/office/powerpoint/2010/main" val="154290279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Discuss </a:t>
            </a:r>
            <a:r>
              <a:rPr lang="en-US" b="1" dirty="0">
                <a:solidFill>
                  <a:srgbClr val="000000"/>
                </a:solidFill>
                <a:ea typeface="Lucida Grande"/>
                <a:cs typeface="Lucida Grande"/>
              </a:rPr>
              <a:t>strategy </a:t>
            </a:r>
            <a:r>
              <a:rPr lang="en-US" b="1" dirty="0" smtClean="0">
                <a:solidFill>
                  <a:srgbClr val="000000"/>
                </a:solidFill>
                <a:ea typeface="Lucida Grande"/>
                <a:cs typeface="Lucida Grande"/>
              </a:rPr>
              <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a:t>
            </a:r>
            <a:r>
              <a:rPr lang="en-US" b="1" dirty="0">
                <a:solidFill>
                  <a:srgbClr val="000000"/>
                </a:solidFill>
                <a:ea typeface="Lucida Grande"/>
                <a:cs typeface="Lucida Grande"/>
              </a:rPr>
              <a:t>i.e. how to best move ahead)</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81000" y="1981200"/>
            <a:ext cx="8077200" cy="3231654"/>
          </a:xfrm>
          <a:prstGeom prst="rect">
            <a:avLst/>
          </a:prstGeom>
          <a:noFill/>
        </p:spPr>
        <p:txBody>
          <a:bodyPr wrap="square" rtlCol="0">
            <a:spAutoFit/>
          </a:bodyPr>
          <a:lstStyle/>
          <a:p>
            <a:r>
              <a:rPr lang="en-US" sz="2400" b="1" dirty="0" smtClean="0"/>
              <a:t>Next Steps:</a:t>
            </a:r>
          </a:p>
          <a:p>
            <a:pPr marL="457200" indent="-227013">
              <a:buFont typeface="+mj-lt"/>
              <a:buAutoNum type="arabicPeriod"/>
            </a:pPr>
            <a:r>
              <a:rPr lang="en-US" sz="2000" dirty="0" smtClean="0"/>
              <a:t>Define how KMP should work within </a:t>
            </a:r>
            <a:r>
              <a:rPr lang="en-US" sz="2000" dirty="0" smtClean="0"/>
              <a:t>15.12</a:t>
            </a:r>
          </a:p>
          <a:p>
            <a:pPr marL="800100" lvl="1" indent="-342900">
              <a:buFont typeface="Arial"/>
              <a:buChar char="•"/>
            </a:pPr>
            <a:r>
              <a:rPr lang="en-US" sz="2000" dirty="0" smtClean="0"/>
              <a:t>What does Link SAP look like?</a:t>
            </a:r>
          </a:p>
          <a:p>
            <a:pPr marL="800100" lvl="1" indent="-342900">
              <a:buFont typeface="Arial"/>
              <a:buChar char="•"/>
            </a:pPr>
            <a:r>
              <a:rPr lang="en-US" sz="2000" dirty="0" smtClean="0"/>
              <a:t>Define </a:t>
            </a:r>
            <a:r>
              <a:rPr lang="en-US" sz="2000" dirty="0"/>
              <a:t>the Multiplexed MAC interface leveraging </a:t>
            </a:r>
            <a:r>
              <a:rPr lang="en-US" sz="2000" dirty="0" smtClean="0"/>
              <a:t>15.9</a:t>
            </a:r>
          </a:p>
          <a:p>
            <a:pPr marL="457200" indent="-227013">
              <a:buFont typeface="+mj-lt"/>
              <a:buAutoNum type="arabicPeriod"/>
            </a:pPr>
            <a:r>
              <a:rPr lang="en-US" sz="2000" dirty="0" smtClean="0"/>
              <a:t>Define how 6LoWPAN should work within </a:t>
            </a:r>
            <a:r>
              <a:rPr lang="en-US" sz="2000" dirty="0" smtClean="0"/>
              <a:t>15.12</a:t>
            </a:r>
            <a:endParaRPr lang="en-US" sz="2000" dirty="0" smtClean="0"/>
          </a:p>
          <a:p>
            <a:pPr marL="800100" lvl="1" indent="-342900">
              <a:buFont typeface="Arial"/>
              <a:buChar char="•"/>
            </a:pPr>
            <a:r>
              <a:rPr lang="en-US" sz="2000" dirty="0" smtClean="0"/>
              <a:t>Define the Link SAP using IPv6, et al as examples</a:t>
            </a:r>
          </a:p>
          <a:p>
            <a:pPr marL="457200" indent="-227013">
              <a:buFont typeface="+mj-lt"/>
              <a:buAutoNum type="arabicPeriod"/>
            </a:pPr>
            <a:r>
              <a:rPr lang="en-US" sz="2000" dirty="0" smtClean="0"/>
              <a:t>Define Generic PHY configuration using multiplexed MAC </a:t>
            </a:r>
            <a:r>
              <a:rPr lang="en-US" sz="2000" dirty="0" smtClean="0"/>
              <a:t>interface</a:t>
            </a:r>
            <a:endParaRPr lang="en-US" sz="2000" dirty="0" smtClean="0"/>
          </a:p>
          <a:p>
            <a:pPr marL="800100" lvl="1" indent="-342900">
              <a:buFont typeface="Arial"/>
              <a:buChar char="•"/>
            </a:pPr>
            <a:r>
              <a:rPr lang="en-US" sz="2000" dirty="0" smtClean="0"/>
              <a:t>Defined objects mapped to MLME SAP</a:t>
            </a:r>
          </a:p>
          <a:p>
            <a:pPr marL="457200" indent="-227013">
              <a:buFont typeface="+mj-lt"/>
              <a:buAutoNum type="arabicPeriod"/>
            </a:pPr>
            <a:r>
              <a:rPr lang="en-US" sz="2000" dirty="0" smtClean="0"/>
              <a:t>Define Generic MAC Configuration using multiplexed MAC </a:t>
            </a:r>
            <a:r>
              <a:rPr lang="en-US" sz="2000" dirty="0" smtClean="0"/>
              <a:t>Interface</a:t>
            </a:r>
            <a:endParaRPr lang="en-US" sz="2000" dirty="0" smtClean="0"/>
          </a:p>
          <a:p>
            <a:pPr marL="342900" indent="-342900">
              <a:buFont typeface="Arial"/>
              <a:buChar char="•"/>
            </a:pPr>
            <a:endParaRPr lang="en-US" sz="2000" dirty="0"/>
          </a:p>
        </p:txBody>
      </p:sp>
    </p:spTree>
    <p:extLst>
      <p:ext uri="{BB962C8B-B14F-4D97-AF65-F5344CB8AC3E}">
        <p14:creationId xmlns:p14="http://schemas.microsoft.com/office/powerpoint/2010/main" val="406284588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15</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16</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0" y="1143000"/>
            <a:ext cx="7042651"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a:buClr>
                <a:srgbClr val="FF0000"/>
              </a:buClr>
              <a:buFont typeface="Wingdings" charset="2"/>
              <a:buChar char="q"/>
            </a:pPr>
            <a:r>
              <a:rPr lang="en-US" sz="2800" dirty="0" smtClean="0"/>
              <a:t>Officers </a:t>
            </a:r>
            <a:r>
              <a:rPr lang="en-US" sz="2800" dirty="0" smtClean="0"/>
              <a:t>affirmed: </a:t>
            </a:r>
          </a:p>
          <a:p>
            <a:pPr marL="1371600" lvl="2" indent="-457200">
              <a:buClr>
                <a:srgbClr val="FF0000"/>
              </a:buClr>
              <a:buFont typeface="Wingdings" charset="2"/>
              <a:buChar char="q"/>
            </a:pPr>
            <a:r>
              <a:rPr lang="en-US" sz="2800" dirty="0" smtClean="0"/>
              <a:t>Chair: 		Pat Kinney</a:t>
            </a:r>
          </a:p>
          <a:p>
            <a:pPr marL="1371600" lvl="2" indent="-457200">
              <a:buClr>
                <a:srgbClr val="FF0000"/>
              </a:buClr>
              <a:buFont typeface="Wingdings" charset="2"/>
              <a:buChar char="q"/>
            </a:pPr>
            <a:r>
              <a:rPr lang="en-US" sz="2800" dirty="0" smtClean="0"/>
              <a:t>Vice Chair: 	Charlie Perkins</a:t>
            </a:r>
            <a:endParaRPr lang="en-US" sz="2800" dirty="0" smtClean="0"/>
          </a:p>
          <a:p>
            <a:pPr marL="914400" lvl="1" indent="-457200">
              <a:buClr>
                <a:srgbClr val="FF0000"/>
              </a:buClr>
              <a:buFont typeface="Wingdings" charset="2"/>
              <a:buChar char="q"/>
            </a:pPr>
            <a:r>
              <a:rPr lang="en-US" sz="2800" dirty="0" smtClean="0"/>
              <a:t>Deliverables</a:t>
            </a:r>
          </a:p>
          <a:p>
            <a:pPr marL="1371600" lvl="2" indent="-457200">
              <a:buClr>
                <a:srgbClr val="FF0000"/>
              </a:buClr>
              <a:buFont typeface="Wingdings" charset="2"/>
              <a:buChar char="q"/>
            </a:pPr>
            <a:r>
              <a:rPr lang="en-US" sz="2800" dirty="0" smtClean="0"/>
              <a:t>Definition started</a:t>
            </a:r>
            <a:endParaRPr lang="en-US" sz="2800" dirty="0" smtClean="0"/>
          </a:p>
          <a:p>
            <a:pPr marL="914400" lvl="1" indent="-457200">
              <a:buClr>
                <a:srgbClr val="FF0000"/>
              </a:buClr>
              <a:buFont typeface="Wingdings" charset="2"/>
              <a:buChar char="q"/>
            </a:pPr>
            <a:r>
              <a:rPr lang="en-US" sz="2800" dirty="0" smtClean="0"/>
              <a:t>Schedule</a:t>
            </a:r>
          </a:p>
          <a:p>
            <a:pPr marL="1371600" lvl="2" indent="-457200">
              <a:buClr>
                <a:srgbClr val="FF0000"/>
              </a:buClr>
              <a:buFont typeface="Wingdings" charset="2"/>
              <a:buChar char="q"/>
            </a:pPr>
            <a:r>
              <a:rPr lang="en-US" sz="2800" dirty="0" smtClean="0"/>
              <a:t>Generic schedule defined</a:t>
            </a:r>
            <a:endParaRPr lang="en-US" sz="2800" dirty="0" smtClean="0"/>
          </a:p>
          <a:p>
            <a:pPr marL="914400" lvl="1" indent="-457200">
              <a:buClr>
                <a:srgbClr val="FF0000"/>
              </a:buClr>
              <a:buFont typeface="Wingdings" charset="2"/>
              <a:buChar char="q"/>
            </a:pPr>
            <a:r>
              <a:rPr lang="en-US" sz="2800" dirty="0" smtClean="0"/>
              <a:t>Liaisons</a:t>
            </a:r>
          </a:p>
          <a:p>
            <a:pPr marL="1371600" lvl="2" indent="-457200">
              <a:buClr>
                <a:srgbClr val="FF0000"/>
              </a:buClr>
              <a:buFont typeface="Wingdings" charset="2"/>
              <a:buChar char="q"/>
            </a:pPr>
            <a:r>
              <a:rPr lang="en-US" sz="2800" dirty="0" smtClean="0"/>
              <a:t>List has been started</a:t>
            </a:r>
            <a:endParaRPr lang="en-US" sz="2800" dirty="0" smtClean="0"/>
          </a:p>
          <a:p>
            <a:pPr marL="914400" lvl="1" indent="-457200">
              <a:buClr>
                <a:srgbClr val="FF0000"/>
              </a:buClr>
              <a:buFont typeface="Wingdings" charset="2"/>
              <a:buChar char="q"/>
            </a:pPr>
            <a:r>
              <a:rPr lang="en-US" sz="2800" dirty="0" smtClean="0"/>
              <a:t>Strategy</a:t>
            </a:r>
          </a:p>
          <a:p>
            <a:pPr marL="1371600" lvl="2" indent="-457200">
              <a:buClr>
                <a:srgbClr val="FF0000"/>
              </a:buClr>
              <a:buFont typeface="Wingdings" charset="2"/>
              <a:buChar char="q"/>
            </a:pPr>
            <a:r>
              <a:rPr lang="en-US" sz="2800" dirty="0" smtClean="0"/>
              <a:t>Defined</a:t>
            </a:r>
            <a:endParaRPr lang="en-US" sz="2800" dirty="0" smtClean="0"/>
          </a:p>
        </p:txBody>
      </p:sp>
    </p:spTree>
    <p:extLst>
      <p:ext uri="{BB962C8B-B14F-4D97-AF65-F5344CB8AC3E}">
        <p14:creationId xmlns:p14="http://schemas.microsoft.com/office/powerpoint/2010/main" val="103070364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Meeting Goals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19200"/>
            <a:ext cx="8763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latin typeface="+mj-lt"/>
              </a:rPr>
              <a:t>Monday, 16 May, PM1</a:t>
            </a: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Opening </a:t>
            </a:r>
            <a:r>
              <a:rPr lang="en-US" sz="2000" b="1" dirty="0">
                <a:solidFill>
                  <a:srgbClr val="000000"/>
                </a:solidFill>
                <a:latin typeface="+mj-lt"/>
                <a:ea typeface="Lucida Grande"/>
                <a:cs typeface="Lucida Grande"/>
              </a:rPr>
              <a:t>report, </a:t>
            </a:r>
            <a:r>
              <a:rPr lang="en-US" sz="2000" b="1" dirty="0" smtClean="0">
                <a:solidFill>
                  <a:srgbClr val="000000"/>
                </a:solidFill>
                <a:latin typeface="+mj-lt"/>
                <a:ea typeface="Lucida Grande"/>
                <a:cs typeface="Lucida Grande"/>
              </a:rPr>
              <a:t>approve agenda</a:t>
            </a:r>
            <a:endParaRPr lang="en-US" sz="2000" b="1" dirty="0">
              <a:solidFill>
                <a:srgbClr val="000000"/>
              </a:solidFill>
              <a:latin typeface="+mj-lt"/>
              <a:ea typeface="Lucida Grande"/>
              <a:cs typeface="Lucida Grande"/>
            </a:endParaRPr>
          </a:p>
          <a:p>
            <a:pPr marL="800100" lvl="1" indent="-342900">
              <a:buClr>
                <a:srgbClr val="FF0000"/>
              </a:buClr>
              <a:buFont typeface="Wingdings" charset="2"/>
              <a:buChar char="q"/>
            </a:pPr>
            <a:r>
              <a:rPr lang="en-US" sz="2000" b="1" dirty="0" smtClean="0"/>
              <a:t>TG </a:t>
            </a:r>
            <a:r>
              <a:rPr lang="en-US" sz="2000" b="1" dirty="0"/>
              <a:t>Officer nomination procedure, collection of verbal nominations</a:t>
            </a:r>
            <a:r>
              <a:rPr lang="en-US" sz="2000" dirty="0"/>
              <a:t> </a:t>
            </a:r>
            <a:endParaRPr lang="en-US" sz="2000" dirty="0" smtClean="0"/>
          </a:p>
          <a:p>
            <a:pPr marL="800100" lvl="1" indent="-342900">
              <a:buClr>
                <a:srgbClr val="FF0000"/>
              </a:buClr>
              <a:buFont typeface="Wingdings" charset="2"/>
              <a:buChar char="q"/>
            </a:pPr>
            <a:r>
              <a:rPr lang="en-US" sz="2000" b="1" dirty="0" smtClean="0"/>
              <a:t>ULI </a:t>
            </a:r>
            <a:r>
              <a:rPr lang="en-US" sz="2000" b="1" dirty="0"/>
              <a:t>PAR review</a:t>
            </a:r>
            <a:r>
              <a:rPr lang="en-US" sz="2000" dirty="0"/>
              <a:t> </a:t>
            </a:r>
            <a:r>
              <a:rPr lang="en-US" sz="2000" b="1" dirty="0" smtClean="0"/>
              <a:t>and </a:t>
            </a:r>
            <a:r>
              <a:rPr lang="en-US" sz="2000" b="1" dirty="0"/>
              <a:t>presentation(s</a:t>
            </a:r>
            <a:r>
              <a:rPr lang="en-US" sz="2000" b="1" dirty="0" smtClean="0"/>
              <a:t>)</a:t>
            </a:r>
            <a:endParaRPr lang="en-US" sz="2000" b="1" dirty="0">
              <a:latin typeface="+mj-lt"/>
            </a:endParaRP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ULI </a:t>
            </a:r>
            <a:r>
              <a:rPr lang="en-US" sz="2000" b="1" dirty="0">
                <a:solidFill>
                  <a:srgbClr val="000000"/>
                </a:solidFill>
                <a:latin typeface="+mj-lt"/>
                <a:ea typeface="Lucida Grande"/>
                <a:cs typeface="Lucida Grande"/>
              </a:rPr>
              <a:t>presentation(s), discussion on schedule, deliverables, and liaisons</a:t>
            </a:r>
            <a:endParaRPr lang="en-US" sz="2000" b="1" dirty="0" smtClean="0">
              <a:latin typeface="+mj-lt"/>
            </a:endParaRPr>
          </a:p>
          <a:p>
            <a:pPr marL="342900" indent="-342900">
              <a:buClr>
                <a:srgbClr val="FF0000"/>
              </a:buClr>
              <a:buFont typeface="Wingdings" charset="2"/>
              <a:buChar char="q"/>
            </a:pPr>
            <a:r>
              <a:rPr lang="en-US" sz="2400" b="1" dirty="0" smtClean="0">
                <a:latin typeface="+mj-lt"/>
              </a:rPr>
              <a:t>Tuesday, 17 May, PM2</a:t>
            </a:r>
          </a:p>
          <a:p>
            <a:pPr marL="800100" lvl="2" indent="-342900">
              <a:buClr>
                <a:srgbClr val="FF0000"/>
              </a:buClr>
              <a:buFont typeface="Wingdings" charset="2"/>
              <a:buChar char="q"/>
            </a:pPr>
            <a:r>
              <a:rPr lang="en-US" sz="2000" b="1" dirty="0">
                <a:solidFill>
                  <a:srgbClr val="000000"/>
                </a:solidFill>
                <a:ea typeface="Lucida Grande"/>
                <a:cs typeface="Lucida Grande"/>
              </a:rPr>
              <a:t>ULI presentation(s), discussion on schedule, deliverables, and </a:t>
            </a:r>
            <a:r>
              <a:rPr lang="en-US" sz="2000" b="1" dirty="0" smtClean="0">
                <a:solidFill>
                  <a:srgbClr val="000000"/>
                </a:solidFill>
                <a:ea typeface="Lucida Grande"/>
                <a:cs typeface="Lucida Grande"/>
              </a:rPr>
              <a:t>liaisons</a:t>
            </a:r>
            <a:endParaRPr lang="en-US" sz="2400" b="1" dirty="0" smtClean="0">
              <a:latin typeface="+mj-lt"/>
            </a:endParaRPr>
          </a:p>
          <a:p>
            <a:pPr marL="342900" indent="-342900">
              <a:buClr>
                <a:srgbClr val="FF0000"/>
              </a:buClr>
              <a:buFont typeface="Wingdings" charset="2"/>
              <a:buChar char="q"/>
            </a:pPr>
            <a:r>
              <a:rPr lang="en-US" sz="2400" b="1" dirty="0" smtClean="0">
                <a:latin typeface="+mj-lt"/>
              </a:rPr>
              <a:t>Wednesday 18 May, AM1: </a:t>
            </a:r>
          </a:p>
          <a:p>
            <a:pPr marL="800100" lvl="2" indent="-342900">
              <a:buClr>
                <a:srgbClr val="FF0000"/>
              </a:buClr>
              <a:buFont typeface="Wingdings" charset="2"/>
              <a:buChar char="q"/>
            </a:pPr>
            <a:r>
              <a:rPr lang="en-US" sz="2000" b="1" dirty="0" smtClean="0">
                <a:solidFill>
                  <a:srgbClr val="000000"/>
                </a:solidFill>
                <a:ea typeface="Lucida Grande"/>
                <a:cs typeface="Lucida Grande"/>
              </a:rPr>
              <a:t>Vote on TG officers</a:t>
            </a:r>
          </a:p>
          <a:p>
            <a:pPr marL="800100" lvl="2" indent="-342900">
              <a:buClr>
                <a:srgbClr val="FF0000"/>
              </a:buClr>
              <a:buFont typeface="Wingdings" charset="2"/>
              <a:buChar char="q"/>
            </a:pPr>
            <a:r>
              <a:rPr lang="en-US" sz="2000" b="1" dirty="0" smtClean="0">
                <a:solidFill>
                  <a:srgbClr val="000000"/>
                </a:solidFill>
                <a:ea typeface="Lucida Grande"/>
                <a:cs typeface="Lucida Grande"/>
              </a:rPr>
              <a:t>Continued discussion </a:t>
            </a:r>
            <a:r>
              <a:rPr lang="en-US" sz="2000" b="1" dirty="0">
                <a:solidFill>
                  <a:srgbClr val="000000"/>
                </a:solidFill>
                <a:ea typeface="Lucida Grande"/>
                <a:cs typeface="Lucida Grande"/>
              </a:rPr>
              <a:t>on schedule, deliverables, and liaisons</a:t>
            </a:r>
            <a:endParaRPr lang="en-US" sz="2400" b="1" dirty="0"/>
          </a:p>
          <a:p>
            <a:pPr marL="342900" indent="-342900">
              <a:buClr>
                <a:srgbClr val="FF0000"/>
              </a:buClr>
              <a:buFont typeface="Wingdings" charset="2"/>
              <a:buChar char="q"/>
            </a:pPr>
            <a:r>
              <a:rPr lang="en-US" sz="2400" b="1" dirty="0" smtClean="0">
                <a:latin typeface="+mj-lt"/>
              </a:rPr>
              <a:t>Wednesday 18 May, PM1</a:t>
            </a:r>
            <a:r>
              <a:rPr lang="en-US" sz="2400" b="1" dirty="0">
                <a:latin typeface="+mj-lt"/>
              </a:rPr>
              <a:t>: </a:t>
            </a:r>
          </a:p>
          <a:p>
            <a:pPr marL="800100" lvl="1" indent="-342900">
              <a:buClr>
                <a:srgbClr val="FF0000"/>
              </a:buClr>
              <a:buFont typeface="Wingdings" charset="2"/>
              <a:buChar char="q"/>
            </a:pPr>
            <a:r>
              <a:rPr lang="en-US" sz="2000" b="1" dirty="0">
                <a:solidFill>
                  <a:srgbClr val="000000"/>
                </a:solidFill>
                <a:latin typeface="+mj-lt"/>
                <a:ea typeface="Lucida Grande"/>
                <a:cs typeface="Lucida Grande"/>
              </a:rPr>
              <a:t>Discussion on related standards/Alliances/Consortiums, protocols, </a:t>
            </a:r>
            <a:r>
              <a:rPr lang="en-US" sz="2000" b="1" dirty="0" err="1">
                <a:solidFill>
                  <a:srgbClr val="000000"/>
                </a:solidFill>
                <a:latin typeface="+mj-lt"/>
                <a:ea typeface="Lucida Grande"/>
                <a:cs typeface="Lucida Grande"/>
              </a:rPr>
              <a:t>etc</a:t>
            </a:r>
            <a:r>
              <a:rPr lang="en-US" sz="2000" b="1" dirty="0">
                <a:solidFill>
                  <a:srgbClr val="000000"/>
                </a:solidFill>
                <a:latin typeface="+mj-lt"/>
                <a:ea typeface="Lucida Grande"/>
                <a:cs typeface="Lucida Grande"/>
              </a:rPr>
              <a:t> and possibilities of leveraging </a:t>
            </a:r>
            <a:r>
              <a:rPr lang="en-US" sz="2000" b="1" dirty="0" smtClean="0">
                <a:solidFill>
                  <a:srgbClr val="000000"/>
                </a:solidFill>
                <a:latin typeface="+mj-lt"/>
                <a:ea typeface="Lucida Grande"/>
                <a:cs typeface="Lucida Grande"/>
              </a:rPr>
              <a:t>them</a:t>
            </a:r>
          </a:p>
          <a:p>
            <a:pPr marL="342900" indent="-342900">
              <a:buClr>
                <a:srgbClr val="FF0000"/>
              </a:buClr>
              <a:buFont typeface="Wingdings" charset="2"/>
              <a:buChar char="q"/>
            </a:pPr>
            <a:r>
              <a:rPr lang="en-US" sz="2400" b="1" dirty="0" smtClean="0">
                <a:solidFill>
                  <a:srgbClr val="000000"/>
                </a:solidFill>
                <a:latin typeface="+mj-lt"/>
                <a:ea typeface="Lucida Grande"/>
                <a:cs typeface="Lucida Grande"/>
              </a:rPr>
              <a:t>Thursday 19 May, AM1</a:t>
            </a:r>
          </a:p>
          <a:p>
            <a:pPr marL="800100" lvl="1" indent="-342900">
              <a:buClr>
                <a:srgbClr val="FF0000"/>
              </a:buClr>
              <a:buFont typeface="Wingdings" charset="2"/>
              <a:buChar char="q"/>
            </a:pPr>
            <a:r>
              <a:rPr lang="en-US" sz="2000" b="1" dirty="0">
                <a:solidFill>
                  <a:srgbClr val="000000"/>
                </a:solidFill>
                <a:latin typeface="+mj-lt"/>
                <a:ea typeface="Lucida Grande"/>
                <a:cs typeface="Lucida Grande"/>
              </a:rPr>
              <a:t>Discuss strategy (i.e. how to best move ahead), agree on next steps</a:t>
            </a:r>
            <a:endParaRPr lang="en-US" sz="2000" b="1" dirty="0">
              <a:latin typeface="+mj-lt"/>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a:solidFill>
                  <a:srgbClr val="000000"/>
                </a:solidFill>
                <a:ea typeface="Lucida Grande"/>
                <a:cs typeface="Lucida Grande"/>
              </a:rPr>
              <a:t>S</a:t>
            </a:r>
            <a:r>
              <a:rPr lang="en-US" sz="3200" b="1" dirty="0" smtClean="0">
                <a:solidFill>
                  <a:srgbClr val="000000"/>
                </a:solidFill>
                <a:ea typeface="Lucida Grande"/>
                <a:cs typeface="Lucida Grande"/>
              </a:rPr>
              <a:t>chedule</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Deliverables</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and Liaisons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143000"/>
            <a:ext cx="8763000" cy="5386091"/>
          </a:xfrm>
          <a:prstGeom prst="rect">
            <a:avLst/>
          </a:prstGeom>
          <a:noFill/>
        </p:spPr>
        <p:txBody>
          <a:bodyPr wrap="square" numCol="3"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Dynamic PHY management</a:t>
            </a:r>
          </a:p>
          <a:p>
            <a:pPr marL="1489075" lvl="3" indent="-285750">
              <a:buFont typeface="Arial"/>
              <a:buChar char="•"/>
            </a:pPr>
            <a:r>
              <a:rPr lang="en-US" sz="1600" dirty="0" smtClean="0"/>
              <a:t>B Rolfe to provide</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MAC</a:t>
            </a:r>
          </a:p>
          <a:p>
            <a:pPr marL="1489075" lvl="3" indent="-285750">
              <a:buFont typeface="Arial"/>
              <a:buChar char="•"/>
            </a:pPr>
            <a:r>
              <a:rPr lang="en-US" sz="1600" dirty="0" smtClean="0"/>
              <a:t>Set-Up</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Security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TSCH </a:t>
            </a:r>
            <a:r>
              <a:rPr lang="en-US" sz="1600" dirty="0"/>
              <a:t>set-</a:t>
            </a:r>
            <a:r>
              <a:rPr lang="en-US" sz="1600" dirty="0" smtClean="0"/>
              <a:t>up</a:t>
            </a:r>
          </a:p>
          <a:p>
            <a:pPr marL="1489075" lvl="3" indent="-285750">
              <a:buFont typeface="Arial"/>
              <a:buChar char="•"/>
            </a:pPr>
            <a:r>
              <a:rPr lang="en-US" sz="1600" dirty="0" smtClean="0"/>
              <a:t>P Kinney to provide</a:t>
            </a:r>
          </a:p>
          <a:p>
            <a:pPr marL="1031875" lvl="2" indent="-285750">
              <a:buFont typeface="Arial"/>
              <a:buChar char="•"/>
            </a:pPr>
            <a:r>
              <a:rPr lang="en-US" sz="1600" dirty="0" smtClean="0"/>
              <a:t>Channel Hopping</a:t>
            </a:r>
          </a:p>
          <a:p>
            <a:pPr marL="742950" lvl="1" indent="-285750">
              <a:buFont typeface="Arial"/>
              <a:buChar char="•"/>
            </a:pPr>
            <a:r>
              <a:rPr lang="en-US" sz="1600" dirty="0" smtClean="0"/>
              <a:t>Yang Modeling</a:t>
            </a:r>
          </a:p>
          <a:p>
            <a:pPr marL="742950" lvl="1" indent="-285750">
              <a:buFont typeface="Arial"/>
              <a:buChar char="•"/>
            </a:pPr>
            <a:r>
              <a:rPr lang="en-US" sz="1600" dirty="0" smtClean="0"/>
              <a:t>L2 Routing</a:t>
            </a:r>
          </a:p>
          <a:p>
            <a:pPr marL="1200150" lvl="2" indent="-285750">
              <a:buFont typeface="Arial"/>
              <a:buChar char="•"/>
            </a:pPr>
            <a:r>
              <a:rPr lang="en-US" sz="1600" dirty="0" smtClean="0"/>
              <a:t>C Perkins to provide</a:t>
            </a:r>
          </a:p>
          <a:p>
            <a:pPr marL="285750" indent="-285750">
              <a:buFont typeface="Arial"/>
              <a:buChar char="•"/>
            </a:pPr>
            <a:r>
              <a:rPr lang="en-US" sz="1800" b="1" dirty="0" smtClean="0"/>
              <a:t>Data SAP</a:t>
            </a:r>
          </a:p>
          <a:p>
            <a:pPr marL="742950" lvl="1" indent="-285750">
              <a:buFont typeface="Arial"/>
              <a:buChar char="•"/>
            </a:pPr>
            <a:r>
              <a:rPr lang="en-US" sz="1600" dirty="0" smtClean="0"/>
              <a:t>Protocol Differentiation</a:t>
            </a:r>
          </a:p>
          <a:p>
            <a:pPr marL="1031875" lvl="2" indent="-285750">
              <a:buFont typeface="Arial"/>
              <a:buChar char="•"/>
            </a:pPr>
            <a:r>
              <a:rPr lang="en-US" sz="1600" dirty="0" smtClean="0"/>
              <a:t>EtherType</a:t>
            </a:r>
          </a:p>
          <a:p>
            <a:pPr marL="742950" lvl="1" indent="-285750">
              <a:buFont typeface="Arial"/>
              <a:buChar char="•"/>
            </a:pPr>
            <a:r>
              <a:rPr lang="en-US" sz="1600" dirty="0" smtClean="0"/>
              <a:t>Security</a:t>
            </a:r>
          </a:p>
          <a:p>
            <a:pPr marL="1031875" lvl="2" indent="-285750">
              <a:buFont typeface="Arial"/>
              <a:buChar char="•"/>
            </a:pPr>
            <a:r>
              <a:rPr lang="en-US" sz="1600" dirty="0" smtClean="0"/>
              <a:t>KMP (802.15.9)</a:t>
            </a:r>
          </a:p>
          <a:p>
            <a:pPr marL="1425575" lvl="3" indent="-285750">
              <a:buFont typeface="Arial"/>
              <a:buChar char="•"/>
              <a:tabLst>
                <a:tab pos="1427163" algn="l"/>
              </a:tabLst>
            </a:pPr>
            <a:r>
              <a:rPr lang="en-US" sz="1600" dirty="0" smtClean="0"/>
              <a:t>ETSI </a:t>
            </a:r>
            <a:r>
              <a:rPr lang="en-US" sz="1600" dirty="0"/>
              <a:t>TS102887-</a:t>
            </a:r>
            <a:r>
              <a:rPr lang="en-US" sz="1600" dirty="0" smtClean="0"/>
              <a:t>2</a:t>
            </a:r>
          </a:p>
          <a:p>
            <a:pPr marL="1425575" lvl="3" indent="-285750">
              <a:buFont typeface="Arial"/>
              <a:buChar char="•"/>
              <a:tabLst>
                <a:tab pos="1427163" algn="l"/>
              </a:tabLst>
            </a:pPr>
            <a:r>
              <a:rPr lang="en-US" sz="1600" dirty="0" smtClean="0"/>
              <a:t>802.1x</a:t>
            </a:r>
          </a:p>
          <a:p>
            <a:pPr marL="1425575" lvl="3" indent="-285750">
              <a:buFont typeface="Arial"/>
              <a:buChar char="•"/>
              <a:tabLst>
                <a:tab pos="1427163" algn="l"/>
              </a:tabLst>
            </a:pPr>
            <a:r>
              <a:rPr lang="en-US" sz="1600" dirty="0" smtClean="0"/>
              <a:t>Internet Key Exchange (IKE)</a:t>
            </a:r>
          </a:p>
          <a:p>
            <a:pPr marL="1425575" lvl="3" indent="-285750">
              <a:buFont typeface="Arial"/>
              <a:buChar char="•"/>
              <a:tabLst>
                <a:tab pos="1427163" algn="l"/>
              </a:tabLst>
            </a:pPr>
            <a:r>
              <a:rPr lang="en-US" sz="1600" dirty="0" smtClean="0"/>
              <a:t>Dragonfly</a:t>
            </a:r>
          </a:p>
          <a:p>
            <a:pPr marL="1425575" lvl="3" indent="-285750">
              <a:buFont typeface="Arial"/>
              <a:buChar char="•"/>
              <a:tabLst>
                <a:tab pos="1427163" algn="l"/>
              </a:tabLst>
            </a:pPr>
            <a:r>
              <a:rPr lang="en-US" sz="1600" dirty="0" smtClean="0"/>
              <a:t>PANA</a:t>
            </a:r>
          </a:p>
          <a:p>
            <a:pPr marL="1425575" lvl="3" indent="-285750">
              <a:buFont typeface="Arial"/>
              <a:buChar char="•"/>
              <a:tabLst>
                <a:tab pos="1427163" algn="l"/>
              </a:tabLst>
            </a:pPr>
            <a:r>
              <a:rPr lang="en-US" sz="1600" dirty="0" smtClean="0"/>
              <a:t>Vendor specific</a:t>
            </a:r>
          </a:p>
          <a:p>
            <a:pPr marL="742950" lvl="1" indent="-285750">
              <a:buFont typeface="Arial"/>
              <a:buChar char="•"/>
            </a:pPr>
            <a:r>
              <a:rPr lang="en-US" sz="1600" dirty="0" smtClean="0"/>
              <a:t>MAC </a:t>
            </a:r>
            <a:r>
              <a:rPr lang="en-US" sz="1600" dirty="0"/>
              <a:t>Resource </a:t>
            </a:r>
            <a:r>
              <a:rPr lang="en-US" sz="1600" dirty="0" smtClean="0"/>
              <a:t>Management</a:t>
            </a:r>
          </a:p>
          <a:p>
            <a:pPr marL="1031875" lvl="2" indent="-285750">
              <a:buFont typeface="Arial"/>
              <a:buChar char="•"/>
            </a:pPr>
            <a:r>
              <a:rPr lang="en-US" sz="1600" dirty="0" smtClean="0"/>
              <a:t>Priority</a:t>
            </a:r>
          </a:p>
          <a:p>
            <a:pPr marL="1031875" lvl="2" indent="-285750">
              <a:buFont typeface="Arial"/>
              <a:buChar char="•"/>
            </a:pPr>
            <a:r>
              <a:rPr lang="en-US" sz="1600" dirty="0" smtClean="0"/>
              <a:t>GTS management</a:t>
            </a:r>
          </a:p>
          <a:p>
            <a:pPr marL="742950" lvl="1" indent="-285750">
              <a:buFont typeface="Arial"/>
              <a:buChar char="•"/>
            </a:pPr>
            <a:r>
              <a:rPr lang="en-US" sz="1600" dirty="0" smtClean="0"/>
              <a:t>TSCH Operation</a:t>
            </a:r>
          </a:p>
          <a:p>
            <a:pPr marL="1200150" lvl="2" indent="-285750">
              <a:buFont typeface="Arial"/>
              <a:buChar char="•"/>
            </a:pPr>
            <a:r>
              <a:rPr lang="en-US" sz="1600" dirty="0" smtClean="0"/>
              <a:t>P Kinney to provide</a:t>
            </a:r>
          </a:p>
          <a:p>
            <a:pPr marL="742950" lvl="1" indent="-285750">
              <a:buFont typeface="Arial"/>
              <a:buChar char="•"/>
            </a:pPr>
            <a:r>
              <a:rPr lang="en-US" sz="1600" dirty="0" smtClean="0"/>
              <a:t>Fragmentation</a:t>
            </a:r>
          </a:p>
          <a:p>
            <a:pPr marL="1200150" lvl="2" indent="-285750">
              <a:buFont typeface="Arial"/>
              <a:buChar char="•"/>
            </a:pPr>
            <a:r>
              <a:rPr lang="en-US" sz="1600" dirty="0" smtClean="0"/>
              <a:t>Adaptive</a:t>
            </a:r>
          </a:p>
          <a:p>
            <a:pPr marL="1200150" lvl="2" indent="-285750">
              <a:buFont typeface="Arial"/>
              <a:buChar char="•"/>
            </a:pPr>
            <a:r>
              <a:rPr lang="en-US" sz="1600" dirty="0" smtClean="0"/>
              <a:t>PHY (PSDU)</a:t>
            </a:r>
          </a:p>
          <a:p>
            <a:pPr marL="1200150" lvl="2" indent="-285750">
              <a:buFont typeface="Arial"/>
              <a:buChar char="•"/>
            </a:pPr>
            <a:r>
              <a:rPr lang="en-US" sz="1600" dirty="0" err="1" smtClean="0"/>
              <a:t>UpperLayer</a:t>
            </a:r>
            <a:endParaRPr lang="en-US" sz="1600" dirty="0" smtClean="0"/>
          </a:p>
          <a:p>
            <a:pPr marL="1657350" lvl="3" indent="-285750">
              <a:buFont typeface="Arial"/>
              <a:buChar char="•"/>
            </a:pPr>
            <a:r>
              <a:rPr lang="en-US" sz="1600" dirty="0" smtClean="0"/>
              <a:t>KMP</a:t>
            </a:r>
          </a:p>
          <a:p>
            <a:pPr marL="1657350" lvl="3" indent="-285750">
              <a:buFont typeface="Arial"/>
              <a:buChar char="•"/>
            </a:pPr>
            <a:r>
              <a:rPr lang="en-US" sz="1600" dirty="0" smtClean="0"/>
              <a:t>6LoWPAN</a:t>
            </a:r>
          </a:p>
          <a:p>
            <a:pPr marL="742950" lvl="1" indent="-285750">
              <a:buFont typeface="Arial"/>
              <a:buChar char="•"/>
            </a:pPr>
            <a:r>
              <a:rPr lang="en-US" sz="1600" dirty="0" smtClean="0"/>
              <a:t>Location awareness</a:t>
            </a:r>
          </a:p>
          <a:p>
            <a:pPr marL="1200150" lvl="2" indent="-285750">
              <a:buFont typeface="Arial"/>
              <a:buChar char="•"/>
            </a:pPr>
            <a:r>
              <a:rPr lang="en-US" sz="1600" dirty="0" smtClean="0"/>
              <a:t>Ranging</a:t>
            </a:r>
          </a:p>
          <a:p>
            <a:pPr marL="1200150" lvl="2" indent="-285750">
              <a:buFont typeface="Arial"/>
              <a:buChar char="•"/>
            </a:pPr>
            <a:r>
              <a:rPr lang="en-US" sz="1600" dirty="0" smtClean="0"/>
              <a:t>B Verso to provide</a:t>
            </a:r>
          </a:p>
          <a:p>
            <a:r>
              <a:rPr lang="en-US" sz="2000" b="1" dirty="0"/>
              <a:t>Liaisons</a:t>
            </a:r>
          </a:p>
          <a:p>
            <a:pPr marL="171450" indent="-171450">
              <a:buFont typeface="Arial"/>
              <a:buChar char="•"/>
            </a:pPr>
            <a:r>
              <a:rPr lang="en-US" sz="1800" dirty="0"/>
              <a:t>802.1</a:t>
            </a:r>
          </a:p>
          <a:p>
            <a:pPr marL="171450" indent="-171450">
              <a:buFont typeface="Arial"/>
              <a:buChar char="•"/>
            </a:pPr>
            <a:r>
              <a:rPr lang="en-US" sz="1800" dirty="0"/>
              <a:t>802.11</a:t>
            </a:r>
          </a:p>
          <a:p>
            <a:pPr marL="171450" indent="-171450">
              <a:buFont typeface="Arial"/>
              <a:buChar char="•"/>
            </a:pPr>
            <a:r>
              <a:rPr lang="en-US" sz="1800" dirty="0"/>
              <a:t>TG4s</a:t>
            </a:r>
          </a:p>
          <a:p>
            <a:pPr marL="171450" indent="-171450">
              <a:buFont typeface="Arial"/>
              <a:buChar char="•"/>
            </a:pPr>
            <a:r>
              <a:rPr lang="en-US" sz="1800" dirty="0"/>
              <a:t>WiSUN</a:t>
            </a:r>
          </a:p>
          <a:p>
            <a:pPr marL="171450" indent="-171450">
              <a:buFont typeface="Arial"/>
              <a:buChar char="•"/>
            </a:pPr>
            <a:r>
              <a:rPr lang="en-US" sz="1800" dirty="0"/>
              <a:t>Thread</a:t>
            </a:r>
          </a:p>
          <a:p>
            <a:pPr marL="171450" indent="-171450">
              <a:buFont typeface="Arial"/>
              <a:buChar char="•"/>
            </a:pPr>
            <a:r>
              <a:rPr lang="en-US" sz="1800" dirty="0"/>
              <a:t>IETF</a:t>
            </a:r>
          </a:p>
          <a:p>
            <a:pPr marL="460375" lvl="1" indent="-171450">
              <a:buFont typeface="Arial"/>
              <a:buChar char="•"/>
            </a:pPr>
            <a:r>
              <a:rPr lang="en-US" sz="1600" dirty="0"/>
              <a:t>6tisch</a:t>
            </a:r>
          </a:p>
          <a:p>
            <a:pPr marL="460375" lvl="1" indent="-171450">
              <a:buFont typeface="Arial"/>
              <a:buChar char="•"/>
            </a:pPr>
            <a:r>
              <a:rPr lang="en-US" sz="1600" dirty="0" smtClean="0"/>
              <a:t>6lo</a:t>
            </a:r>
            <a:endParaRPr lang="en-US" sz="1600" dirty="0"/>
          </a:p>
        </p:txBody>
      </p:sp>
    </p:spTree>
    <p:extLst>
      <p:ext uri="{BB962C8B-B14F-4D97-AF65-F5344CB8AC3E}">
        <p14:creationId xmlns:p14="http://schemas.microsoft.com/office/powerpoint/2010/main" val="384228538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S</a:t>
            </a:r>
            <a:r>
              <a:rPr lang="en-US" sz="3200" b="1" dirty="0" smtClean="0">
                <a:solidFill>
                  <a:srgbClr val="000000"/>
                </a:solidFill>
                <a:ea typeface="Lucida Grande"/>
                <a:cs typeface="Lucida Grande"/>
              </a:rPr>
              <a:t>chedule</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Deliverables</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and Liaisons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770537"/>
          </a:xfrm>
          <a:prstGeom prst="rect">
            <a:avLst/>
          </a:prstGeom>
          <a:noFill/>
        </p:spPr>
        <p:txBody>
          <a:bodyPr wrap="square" numCol="2"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Channel</a:t>
            </a:r>
          </a:p>
          <a:p>
            <a:pPr marL="2403475" lvl="5" indent="-285750">
              <a:buFont typeface="Arial"/>
              <a:buChar char="•"/>
            </a:pPr>
            <a:r>
              <a:rPr lang="en-US" sz="1600" dirty="0" smtClean="0"/>
              <a:t>Center frequency</a:t>
            </a:r>
          </a:p>
          <a:p>
            <a:pPr marL="2403475" lvl="5" indent="-285750">
              <a:buFont typeface="Arial"/>
              <a:buChar char="•"/>
            </a:pPr>
            <a:r>
              <a:rPr lang="en-US" sz="1600" dirty="0" smtClean="0"/>
              <a:t>Channel number</a:t>
            </a:r>
          </a:p>
          <a:p>
            <a:pPr marL="2403475" lvl="5" indent="-285750">
              <a:buFont typeface="Arial"/>
              <a:buChar char="•"/>
            </a:pPr>
            <a:r>
              <a:rPr lang="en-US" sz="1600" dirty="0" smtClean="0"/>
              <a:t>Regional band</a:t>
            </a:r>
          </a:p>
          <a:p>
            <a:pPr marL="1946275" lvl="4" indent="-285750">
              <a:buFont typeface="Arial"/>
              <a:buChar char="•"/>
            </a:pPr>
            <a:r>
              <a:rPr lang="en-US" sz="1600" dirty="0" smtClean="0"/>
              <a:t>Bandwidth</a:t>
            </a:r>
          </a:p>
          <a:p>
            <a:pPr marL="1946275" lvl="4" indent="-285750">
              <a:buFont typeface="Arial"/>
              <a:buChar char="•"/>
            </a:pPr>
            <a:r>
              <a:rPr lang="en-US" sz="1600" dirty="0" smtClean="0"/>
              <a:t>Modulation</a:t>
            </a:r>
          </a:p>
          <a:p>
            <a:pPr marL="2403475" lvl="5" indent="-285750">
              <a:buFont typeface="Arial"/>
              <a:buChar char="•"/>
            </a:pPr>
            <a:r>
              <a:rPr lang="en-US" sz="1600" dirty="0" smtClean="0"/>
              <a:t>Channel page</a:t>
            </a:r>
          </a:p>
          <a:p>
            <a:pPr marL="1946275" lvl="4" indent="-285750">
              <a:buFont typeface="Arial"/>
              <a:buChar char="•"/>
            </a:pPr>
            <a:r>
              <a:rPr lang="en-US" sz="1600" dirty="0" smtClean="0"/>
              <a:t>Preamble</a:t>
            </a:r>
          </a:p>
          <a:p>
            <a:pPr marL="2403475" lvl="5" indent="-285750">
              <a:buFont typeface="Arial"/>
              <a:buChar char="•"/>
            </a:pPr>
            <a:r>
              <a:rPr lang="en-US" sz="1600" dirty="0" smtClean="0"/>
              <a:t>Code</a:t>
            </a:r>
          </a:p>
          <a:p>
            <a:pPr marL="2403475" lvl="5" indent="-285750">
              <a:buFont typeface="Arial"/>
              <a:buChar char="•"/>
            </a:pPr>
            <a:r>
              <a:rPr lang="en-US" sz="1600" dirty="0" smtClean="0"/>
              <a:t>Repetition</a:t>
            </a:r>
          </a:p>
          <a:p>
            <a:pPr marL="1946275" lvl="4" indent="-285750">
              <a:buFont typeface="Arial"/>
              <a:buChar char="•"/>
            </a:pPr>
            <a:r>
              <a:rPr lang="en-US" sz="1600" dirty="0" smtClean="0"/>
              <a:t>FCS size</a:t>
            </a:r>
          </a:p>
          <a:p>
            <a:pPr marL="1946275" lvl="4" indent="-285750">
              <a:buFont typeface="Arial"/>
              <a:buChar char="•"/>
            </a:pPr>
            <a:r>
              <a:rPr lang="en-US" sz="1600" dirty="0" smtClean="0"/>
              <a:t>Packet Length</a:t>
            </a:r>
          </a:p>
          <a:p>
            <a:pPr marL="1946275" lvl="4" indent="-285750">
              <a:buFont typeface="Arial"/>
              <a:buChar char="•"/>
            </a:pPr>
            <a:r>
              <a:rPr lang="en-US" sz="1600" dirty="0" smtClean="0"/>
              <a:t>Data Rate</a:t>
            </a:r>
          </a:p>
          <a:p>
            <a:pPr marL="1946275" lvl="4" indent="-285750">
              <a:buFont typeface="Arial"/>
              <a:buChar char="•"/>
            </a:pPr>
            <a:r>
              <a:rPr lang="en-US" sz="1600" dirty="0" smtClean="0"/>
              <a:t>Transmit Power level</a:t>
            </a:r>
          </a:p>
          <a:p>
            <a:pPr marL="1946275" lvl="4" indent="-285750">
              <a:buFont typeface="Arial"/>
              <a:buChar char="•"/>
            </a:pPr>
            <a:r>
              <a:rPr lang="en-US" sz="1600" dirty="0" smtClean="0"/>
              <a:t>Data Whitening</a:t>
            </a:r>
          </a:p>
          <a:p>
            <a:pPr marL="1946275" lvl="4" indent="-285750">
              <a:buFont typeface="Arial"/>
              <a:buChar char="•"/>
            </a:pPr>
            <a:r>
              <a:rPr lang="en-US" sz="1600" dirty="0" smtClean="0"/>
              <a:t>Common Signalling Mode</a:t>
            </a:r>
          </a:p>
          <a:p>
            <a:pPr marL="1946275" lvl="4" indent="-285750">
              <a:buFont typeface="Arial"/>
              <a:buChar char="•"/>
            </a:pPr>
            <a:r>
              <a:rPr lang="en-US" sz="1600" dirty="0" smtClean="0"/>
              <a:t>ED Threshold</a:t>
            </a:r>
          </a:p>
          <a:p>
            <a:pPr marL="1946275" lvl="4" indent="-285750">
              <a:buFont typeface="Arial"/>
              <a:buChar char="•"/>
            </a:pPr>
            <a:r>
              <a:rPr lang="en-US" sz="1600" dirty="0" smtClean="0"/>
              <a:t>Spreading Factor</a:t>
            </a:r>
          </a:p>
          <a:p>
            <a:pPr marL="1946275" lvl="4" indent="-285750">
              <a:buFont typeface="Arial"/>
              <a:buChar char="•"/>
            </a:pPr>
            <a:r>
              <a:rPr lang="en-US" sz="1600" dirty="0" smtClean="0"/>
              <a:t>DSSS code</a:t>
            </a:r>
          </a:p>
          <a:p>
            <a:pPr marL="1946275" lvl="4" indent="-285750">
              <a:buFont typeface="Arial"/>
              <a:buChar char="•"/>
            </a:pPr>
            <a:r>
              <a:rPr lang="en-US" sz="1600" dirty="0" smtClean="0"/>
              <a:t>CCA</a:t>
            </a:r>
          </a:p>
          <a:p>
            <a:pPr marL="2403475" lvl="5" indent="-285750">
              <a:buFont typeface="Arial"/>
              <a:buChar char="•"/>
            </a:pPr>
            <a:r>
              <a:rPr lang="en-US" sz="1600" dirty="0" smtClean="0"/>
              <a:t>Mode</a:t>
            </a:r>
          </a:p>
          <a:p>
            <a:pPr marL="2403475" lvl="5" indent="-285750">
              <a:buFont typeface="Arial"/>
              <a:buChar char="•"/>
            </a:pPr>
            <a:r>
              <a:rPr lang="en-US" sz="1600" dirty="0" smtClean="0"/>
              <a:t>duration</a:t>
            </a:r>
          </a:p>
          <a:p>
            <a:pPr marL="1946275" lvl="4" indent="-285750">
              <a:buFont typeface="Arial"/>
              <a:buChar char="•"/>
            </a:pPr>
            <a:r>
              <a:rPr lang="en-US" sz="1600" dirty="0" smtClean="0"/>
              <a:t>FEC?</a:t>
            </a:r>
          </a:p>
          <a:p>
            <a:pPr marL="2403475" lvl="5" indent="-285750">
              <a:buFont typeface="Arial"/>
              <a:buChar char="•"/>
            </a:pPr>
            <a:r>
              <a:rPr lang="en-US" sz="1600" dirty="0" smtClean="0"/>
              <a:t>Rate</a:t>
            </a:r>
          </a:p>
          <a:p>
            <a:pPr marL="2403475" lvl="5" indent="-285750">
              <a:buFont typeface="Arial"/>
              <a:buChar char="•"/>
            </a:pPr>
            <a:r>
              <a:rPr lang="en-US" sz="1600" dirty="0" smtClean="0"/>
              <a:t>Coding</a:t>
            </a:r>
          </a:p>
          <a:p>
            <a:pPr marL="2403475" lvl="5" indent="-285750">
              <a:buFont typeface="Arial"/>
              <a:buChar char="•"/>
            </a:pPr>
            <a:r>
              <a:rPr lang="en-US" sz="1600" dirty="0" smtClean="0"/>
              <a:t>Interleaving</a:t>
            </a:r>
          </a:p>
          <a:p>
            <a:pPr marL="1946275" lvl="4" indent="-285750">
              <a:buFont typeface="Arial"/>
              <a:buChar char="•"/>
            </a:pPr>
            <a:r>
              <a:rPr lang="en-US" sz="1600" dirty="0" smtClean="0"/>
              <a:t>SFD</a:t>
            </a:r>
          </a:p>
          <a:p>
            <a:pPr marL="2403475" lvl="5" indent="-285750">
              <a:buFont typeface="Arial"/>
              <a:buChar char="•"/>
            </a:pPr>
            <a:r>
              <a:rPr lang="en-US" sz="1600" dirty="0" smtClean="0"/>
              <a:t>Size</a:t>
            </a:r>
          </a:p>
          <a:p>
            <a:pPr marL="2403475" lvl="5" indent="-285750">
              <a:buFont typeface="Arial"/>
              <a:buChar char="•"/>
            </a:pPr>
            <a:r>
              <a:rPr lang="en-US" sz="1600" dirty="0" smtClean="0"/>
              <a:t>value</a:t>
            </a:r>
          </a:p>
        </p:txBody>
      </p:sp>
    </p:spTree>
    <p:extLst>
      <p:ext uri="{BB962C8B-B14F-4D97-AF65-F5344CB8AC3E}">
        <p14:creationId xmlns:p14="http://schemas.microsoft.com/office/powerpoint/2010/main" val="386078531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S</a:t>
            </a:r>
            <a:r>
              <a:rPr lang="en-US" sz="3200" b="1" dirty="0" smtClean="0">
                <a:solidFill>
                  <a:srgbClr val="000000"/>
                </a:solidFill>
                <a:ea typeface="Lucida Grande"/>
                <a:cs typeface="Lucida Grande"/>
              </a:rPr>
              <a:t>chedule</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Deliverables</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and Liaisons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631763"/>
          </a:xfrm>
          <a:prstGeom prst="rect">
            <a:avLst/>
          </a:prstGeom>
          <a:noFill/>
        </p:spPr>
        <p:txBody>
          <a:bodyPr wrap="square" numCol="2"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MAC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FFD</a:t>
            </a:r>
            <a:r>
              <a:rPr lang="en-US" sz="1600" dirty="0"/>
              <a:t>?</a:t>
            </a:r>
          </a:p>
          <a:p>
            <a:pPr marL="1946275" lvl="4" indent="-285750">
              <a:buFont typeface="Arial"/>
              <a:buChar char="•"/>
            </a:pPr>
            <a:r>
              <a:rPr lang="en-US" sz="1600" dirty="0" smtClean="0"/>
              <a:t>Beacon-enabled?</a:t>
            </a:r>
          </a:p>
          <a:p>
            <a:pPr marL="2403475" lvl="5" indent="-285750">
              <a:buFont typeface="Arial"/>
              <a:buChar char="•"/>
            </a:pPr>
            <a:r>
              <a:rPr lang="en-US" sz="1600" dirty="0"/>
              <a:t>DSME</a:t>
            </a:r>
            <a:r>
              <a:rPr lang="en-US" sz="1600" dirty="0" smtClean="0"/>
              <a:t>?</a:t>
            </a:r>
          </a:p>
          <a:p>
            <a:pPr marL="2860675" lvl="6" indent="-285750">
              <a:buFont typeface="Arial"/>
              <a:buChar char="•"/>
            </a:pPr>
            <a:r>
              <a:rPr lang="en-US" sz="1600" dirty="0"/>
              <a:t>Seong-Soon </a:t>
            </a:r>
            <a:r>
              <a:rPr lang="en-US" sz="1600" dirty="0" smtClean="0"/>
              <a:t>Joo to provide</a:t>
            </a:r>
            <a:endParaRPr lang="en-US" sz="1600" dirty="0"/>
          </a:p>
          <a:p>
            <a:pPr marL="2403475" lvl="5" indent="-285750">
              <a:buFont typeface="Arial"/>
              <a:buChar char="•"/>
            </a:pPr>
            <a:r>
              <a:rPr lang="en-US" sz="1600" dirty="0" smtClean="0"/>
              <a:t>Superframe parameters</a:t>
            </a:r>
          </a:p>
          <a:p>
            <a:pPr marL="1946275" lvl="4" indent="-285750">
              <a:buFont typeface="Arial"/>
              <a:buChar char="•"/>
            </a:pPr>
            <a:r>
              <a:rPr lang="en-US" sz="1600" dirty="0" smtClean="0"/>
              <a:t>Low Energy?</a:t>
            </a:r>
          </a:p>
          <a:p>
            <a:pPr marL="2403475" lvl="5" indent="-285750">
              <a:buFont typeface="Arial"/>
              <a:buChar char="•"/>
            </a:pPr>
            <a:r>
              <a:rPr lang="en-US" sz="1600" dirty="0" smtClean="0"/>
              <a:t>Parameters</a:t>
            </a:r>
          </a:p>
          <a:p>
            <a:pPr marL="1946275" lvl="4" indent="-285750">
              <a:buFont typeface="Arial"/>
              <a:buChar char="•"/>
            </a:pPr>
            <a:r>
              <a:rPr lang="en-US" sz="1600" dirty="0" smtClean="0"/>
              <a:t>Channel Hopping?</a:t>
            </a:r>
          </a:p>
          <a:p>
            <a:pPr marL="2403475" lvl="5" indent="-285750">
              <a:buFont typeface="Arial"/>
              <a:buChar char="•"/>
            </a:pPr>
            <a:r>
              <a:rPr lang="en-US" sz="1600" dirty="0" smtClean="0"/>
              <a:t>parameters</a:t>
            </a:r>
          </a:p>
          <a:p>
            <a:pPr marL="1946275" lvl="4" indent="-285750">
              <a:buFont typeface="Arial"/>
              <a:buChar char="•"/>
            </a:pPr>
            <a:r>
              <a:rPr lang="en-US" sz="1600" dirty="0" smtClean="0"/>
              <a:t>Association?</a:t>
            </a:r>
          </a:p>
          <a:p>
            <a:pPr marL="2403475" lvl="5" indent="-285750">
              <a:buFont typeface="Arial"/>
              <a:buChar char="•"/>
            </a:pPr>
            <a:r>
              <a:rPr lang="en-US" sz="1600" dirty="0" smtClean="0"/>
              <a:t>Fast?</a:t>
            </a:r>
          </a:p>
          <a:p>
            <a:pPr marL="1946275" lvl="4" indent="-285750">
              <a:buFont typeface="Arial"/>
              <a:buChar char="•"/>
            </a:pPr>
            <a:r>
              <a:rPr lang="en-US" sz="1600" dirty="0" smtClean="0"/>
              <a:t>Synchronization</a:t>
            </a:r>
          </a:p>
          <a:p>
            <a:pPr marL="2403475" lvl="5" indent="-285750">
              <a:buFont typeface="Arial"/>
              <a:buChar char="•"/>
            </a:pPr>
            <a:r>
              <a:rPr lang="en-US" sz="1600" dirty="0" smtClean="0"/>
              <a:t>Superframe</a:t>
            </a:r>
          </a:p>
          <a:p>
            <a:pPr marL="2403475" lvl="5" indent="-285750">
              <a:buFont typeface="Arial"/>
              <a:buChar char="•"/>
            </a:pPr>
            <a:r>
              <a:rPr lang="en-US" sz="1600" dirty="0" smtClean="0"/>
              <a:t>TSCH</a:t>
            </a:r>
          </a:p>
          <a:p>
            <a:pPr marL="1946275" lvl="4" indent="-285750">
              <a:buFont typeface="Arial"/>
              <a:buChar char="•"/>
            </a:pPr>
            <a:r>
              <a:rPr lang="en-US" sz="1600" dirty="0" smtClean="0"/>
              <a:t>ACK required?</a:t>
            </a:r>
          </a:p>
          <a:p>
            <a:pPr marL="1946275" lvl="4" indent="-285750">
              <a:buFont typeface="Arial"/>
              <a:buChar char="•"/>
            </a:pPr>
            <a:r>
              <a:rPr lang="en-US" sz="1600" dirty="0" smtClean="0"/>
              <a:t>Promiscuous mode?</a:t>
            </a:r>
          </a:p>
          <a:p>
            <a:pPr marL="2403475" lvl="5" indent="-285750">
              <a:buFont typeface="Arial"/>
              <a:buChar char="•"/>
            </a:pPr>
            <a:r>
              <a:rPr lang="en-US" sz="1600" dirty="0" smtClean="0"/>
              <a:t>Ask Packet Sniffer vendors or chipset vendors</a:t>
            </a:r>
          </a:p>
          <a:p>
            <a:pPr marL="1946275" lvl="4" indent="-285750">
              <a:buFont typeface="Arial"/>
              <a:buChar char="•"/>
            </a:pPr>
            <a:r>
              <a:rPr lang="en-US" sz="1600" dirty="0" smtClean="0"/>
              <a:t>Device Announcement</a:t>
            </a:r>
          </a:p>
          <a:p>
            <a:pPr marL="1946275" lvl="4" indent="-285750">
              <a:buFont typeface="Arial"/>
              <a:buChar char="•"/>
            </a:pPr>
            <a:r>
              <a:rPr lang="en-US" sz="1600" dirty="0" smtClean="0"/>
              <a:t>UL IEs?</a:t>
            </a:r>
          </a:p>
          <a:p>
            <a:pPr marL="2403475" lvl="5" indent="-285750">
              <a:buFont typeface="Arial"/>
              <a:buChar char="•"/>
            </a:pPr>
            <a:r>
              <a:rPr lang="en-US" sz="1600" dirty="0" smtClean="0"/>
              <a:t>parameters</a:t>
            </a:r>
          </a:p>
        </p:txBody>
      </p:sp>
    </p:spTree>
    <p:extLst>
      <p:ext uri="{BB962C8B-B14F-4D97-AF65-F5344CB8AC3E}">
        <p14:creationId xmlns:p14="http://schemas.microsoft.com/office/powerpoint/2010/main" val="28855823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39388</TotalTime>
  <Words>1600</Words>
  <Application>Microsoft Macintosh PowerPoint</Application>
  <PresentationFormat>On-screen Show (4:3)</PresentationFormat>
  <Paragraphs>391</Paragraphs>
  <Slides>16</Slides>
  <Notes>13</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Default Design</vt:lpstr>
      <vt:lpstr>PowerPoint Presentation</vt:lpstr>
      <vt:lpstr>TG12 Meeting Goals </vt:lpstr>
      <vt:lpstr>Instructions for the WG Chair</vt:lpstr>
      <vt:lpstr>Participants, Patents, and Duty to Inform</vt:lpstr>
      <vt:lpstr>Patent Related Links</vt:lpstr>
      <vt:lpstr>Call for Potentially Essential Patents</vt:lpstr>
      <vt:lpstr>Schedule, Deliverables, and Liaisons</vt:lpstr>
      <vt:lpstr>Schedule, Deliverables, and Liaisons</vt:lpstr>
      <vt:lpstr>Schedule, Deliverables, and Liaisons</vt:lpstr>
      <vt:lpstr>Schedule, Deliverables, and Liaisons</vt:lpstr>
      <vt:lpstr>Schedule, Deliverables, and Liaisons</vt:lpstr>
      <vt:lpstr>Schedule, Deliverables, and Liaisons</vt:lpstr>
      <vt:lpstr>802.15.12 Functional Decomposition</vt:lpstr>
      <vt:lpstr>Discuss strategy  (i.e. how to best move ahead)</vt:lpstr>
      <vt:lpstr>TG12 Officers</vt:lpstr>
      <vt:lpstr>Meeting Accomplishments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Opening Report for Waikoloa</dc:title>
  <dc:subject>IEEE 802.15 &lt;TG12 ULI&gt;</dc:subject>
  <dc:creator>Pat Kinney</dc:creator>
  <cp:keywords/>
  <dc:description>&lt;15-16-0374-00-0llc&gt;</dc:description>
  <cp:lastModifiedBy>Pat Kinney</cp:lastModifiedBy>
  <cp:revision>696</cp:revision>
  <cp:lastPrinted>2015-07-14T16:02:16Z</cp:lastPrinted>
  <dcterms:created xsi:type="dcterms:W3CDTF">2009-07-12T16:25:16Z</dcterms:created>
  <dcterms:modified xsi:type="dcterms:W3CDTF">2016-05-20T00:22:15Z</dcterms:modified>
  <cp:category/>
</cp:coreProperties>
</file>