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2" r:id="rId6"/>
    <p:sldId id="305"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80497" autoAdjust="0"/>
  </p:normalViewPr>
  <p:slideViewPr>
    <p:cSldViewPr>
      <p:cViewPr varScale="1">
        <p:scale>
          <a:sx n="72" d="100"/>
          <a:sy n="72" d="100"/>
        </p:scale>
        <p:origin x="1560" y="5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802.11-16/0525r0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802.11-16/0525r0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802.11-16/0525r0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802.11-16/0525r0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26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802.11-16/0525r0</a:t>
            </a:r>
            <a:endParaRPr lang="en-US" dirty="0"/>
          </a:p>
        </p:txBody>
      </p:sp>
      <p:sp>
        <p:nvSpPr>
          <p:cNvPr id="5" name="Date Placeholder 4"/>
          <p:cNvSpPr>
            <a:spLocks noGrp="1"/>
          </p:cNvSpPr>
          <p:nvPr>
            <p:ph type="dt" idx="11"/>
          </p:nvPr>
        </p:nvSpPr>
        <p:spPr/>
        <p:txBody>
          <a:bodyPr/>
          <a:lstStyle/>
          <a:p>
            <a:pPr>
              <a:defRPr/>
            </a:pPr>
            <a:r>
              <a:rPr lang="en-US" smtClean="0"/>
              <a:t>May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May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15-16-0366-00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15-16/366r0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May 2016 - Waikoloa</a:t>
            </a:r>
          </a:p>
          <a:p>
            <a:r>
              <a:rPr lang="en-US" altLang="ko-KR" sz="1600" b="1" dirty="0" smtClean="0">
                <a:solidFill>
                  <a:schemeClr val="tx1"/>
                </a:solidFill>
                <a:ea typeface="굴림" pitchFamily="50" charset="-127"/>
              </a:rPr>
              <a:t>Date Submitted: 15 May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May 2016 - Waikoloa</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2016-05-15</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08"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15-16/0366r0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May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39958102"/>
              </p:ext>
            </p:extLst>
          </p:nvPr>
        </p:nvGraphicFramePr>
        <p:xfrm>
          <a:off x="838200" y="761051"/>
          <a:ext cx="6858000" cy="5592594"/>
        </p:xfrm>
        <a:graphic>
          <a:graphicData uri="http://schemas.openxmlformats.org/drawingml/2006/table">
            <a:tbl>
              <a:tblPr/>
              <a:tblGrid>
                <a:gridCol w="2616348"/>
                <a:gridCol w="4241652"/>
              </a:tblGrid>
              <a:tr h="281027">
                <a:tc gridSpan="2">
                  <a:txBody>
                    <a:bodyPr/>
                    <a:lstStyle/>
                    <a:p>
                      <a:pPr algn="ctr" fontAlgn="b"/>
                      <a:r>
                        <a:rPr lang="en-US" sz="1800" b="1" i="0" u="none" strike="noStrike">
                          <a:effectLst/>
                          <a:latin typeface="Arial" panose="020B0604020202020204" pitchFamily="34" charset="0"/>
                        </a:rPr>
                        <a:t>Reconciled Balance Sheet</a:t>
                      </a:r>
                    </a:p>
                  </a:txBody>
                  <a:tcPr marL="8819" marR="8819" marT="8819" marB="0" anchor="b">
                    <a:lnL>
                      <a:noFill/>
                    </a:lnL>
                    <a:lnR>
                      <a:noFill/>
                    </a:lnR>
                    <a:lnT>
                      <a:noFill/>
                    </a:lnT>
                    <a:lnB>
                      <a:noFill/>
                    </a:lnB>
                  </a:tcPr>
                </a:tc>
                <a:tc hMerge="1">
                  <a:txBody>
                    <a:bodyPr/>
                    <a:lstStyle/>
                    <a:p>
                      <a:endParaRPr lang="en-US"/>
                    </a:p>
                  </a:txBody>
                  <a:tcPr/>
                </a:tc>
              </a:tr>
              <a:tr h="281027">
                <a:tc gridSpan="2">
                  <a:txBody>
                    <a:bodyPr/>
                    <a:lstStyle/>
                    <a:p>
                      <a:pPr algn="ctr" fontAlgn="b"/>
                      <a:r>
                        <a:rPr lang="en-US" sz="1800" b="1" i="0" u="none" strike="noStrike">
                          <a:effectLst/>
                          <a:latin typeface="Arial" panose="020B0604020202020204" pitchFamily="34" charset="0"/>
                        </a:rPr>
                        <a:t>30-Apr-16</a:t>
                      </a:r>
                    </a:p>
                  </a:txBody>
                  <a:tcPr marL="8819" marR="8819" marT="8819" marB="0" anchor="b">
                    <a:lnL>
                      <a:noFill/>
                    </a:lnL>
                    <a:lnR>
                      <a:noFill/>
                    </a:lnR>
                    <a:lnT>
                      <a:noFill/>
                    </a:lnT>
                    <a:lnB>
                      <a:noFill/>
                    </a:lnB>
                  </a:tcPr>
                </a:tc>
                <a:tc hMerge="1">
                  <a:txBody>
                    <a:bodyPr/>
                    <a:lstStyle/>
                    <a:p>
                      <a:endParaRPr lang="en-US"/>
                    </a:p>
                  </a:txBody>
                  <a:tcPr/>
                </a:tc>
              </a:tr>
              <a:tr h="281027">
                <a:tc>
                  <a:txBody>
                    <a:bodyPr/>
                    <a:lstStyle/>
                    <a:p>
                      <a:pPr algn="l" fontAlgn="b"/>
                      <a:r>
                        <a:rPr lang="en-US" sz="1800" b="1" i="0" u="none" strike="noStrike" dirty="0">
                          <a:effectLst/>
                          <a:latin typeface="Arial" panose="020B0604020202020204" pitchFamily="34" charset="0"/>
                        </a:rPr>
                        <a:t>Financial Row</a:t>
                      </a:r>
                    </a:p>
                  </a:txBody>
                  <a:tcPr marL="8819" marR="8819" marT="8819"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8819" marR="8819" marT="8819" marB="0" anchor="b">
                    <a:lnL>
                      <a:noFill/>
                    </a:lnL>
                    <a:lnR>
                      <a:noFill/>
                    </a:lnR>
                    <a:lnT>
                      <a:noFill/>
                    </a:lnT>
                    <a:lnB>
                      <a:noFill/>
                    </a:lnB>
                    <a:solidFill>
                      <a:srgbClr val="D0D0D0"/>
                    </a:solidFill>
                  </a:tcPr>
                </a:tc>
              </a:tr>
              <a:tr h="281027">
                <a:tc>
                  <a:txBody>
                    <a:bodyPr/>
                    <a:lstStyle/>
                    <a:p>
                      <a:pPr algn="l" fontAlgn="ctr"/>
                      <a:r>
                        <a:rPr lang="en-US" sz="1600" b="1" i="0" u="none" strike="noStrike" dirty="0">
                          <a:solidFill>
                            <a:srgbClr val="000000"/>
                          </a:solidFill>
                          <a:effectLst/>
                          <a:latin typeface="Arial" panose="020B0604020202020204" pitchFamily="34" charset="0"/>
                        </a:rPr>
                        <a:t>ASSETS</a:t>
                      </a:r>
                    </a:p>
                  </a:txBody>
                  <a:tcPr marL="8819" marR="8819" marT="8819"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281027">
                <a:tc>
                  <a:txBody>
                    <a:bodyPr/>
                    <a:lstStyle/>
                    <a:p>
                      <a:pPr algn="l" fontAlgn="b"/>
                      <a:r>
                        <a:rPr lang="en-US" sz="1600" b="1" i="0" u="none" strike="noStrike" dirty="0">
                          <a:solidFill>
                            <a:srgbClr val="000000"/>
                          </a:solidFill>
                          <a:effectLst/>
                          <a:latin typeface="Arial" panose="020B0604020202020204" pitchFamily="34" charset="0"/>
                        </a:rPr>
                        <a:t>Current Assets</a:t>
                      </a:r>
                    </a:p>
                  </a:txBody>
                  <a:tcPr marL="79372" marR="8819" marT="8819"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281027">
                <a:tc>
                  <a:txBody>
                    <a:bodyPr/>
                    <a:lstStyle/>
                    <a:p>
                      <a:pPr algn="l" fontAlgn="b"/>
                      <a:r>
                        <a:rPr lang="en-US" sz="1600" b="1" i="0" u="none" strike="noStrike" dirty="0">
                          <a:solidFill>
                            <a:srgbClr val="000000"/>
                          </a:solidFill>
                          <a:effectLst/>
                          <a:latin typeface="Arial" panose="020B0604020202020204" pitchFamily="34" charset="0"/>
                        </a:rPr>
                        <a:t>Bank</a:t>
                      </a:r>
                    </a:p>
                  </a:txBody>
                  <a:tcPr marL="158743" marR="8819" marT="8819"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550883">
                <a:tc>
                  <a:txBody>
                    <a:bodyPr/>
                    <a:lstStyle/>
                    <a:p>
                      <a:pPr algn="l" fontAlgn="b"/>
                      <a:r>
                        <a:rPr lang="en-US" sz="1600" b="0" i="0" u="none" strike="noStrike" dirty="0">
                          <a:solidFill>
                            <a:srgbClr val="000000"/>
                          </a:solidFill>
                          <a:effectLst/>
                          <a:latin typeface="Arial" panose="020B0604020202020204" pitchFamily="34" charset="0"/>
                        </a:rPr>
                        <a:t>74331 - 802.11/.15 CB Acct No. 556802</a:t>
                      </a:r>
                    </a:p>
                  </a:txBody>
                  <a:tcPr marL="238115" marR="8819" marT="8819"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$635,844.73 </a:t>
                      </a:r>
                    </a:p>
                  </a:txBody>
                  <a:tcPr marL="8819" marR="8819" marT="8819" marB="0" anchor="ctr">
                    <a:lnL>
                      <a:noFill/>
                    </a:lnL>
                    <a:lnR>
                      <a:noFill/>
                    </a:lnR>
                    <a:lnT>
                      <a:noFill/>
                    </a:lnT>
                    <a:lnB w="6350" cap="flat" cmpd="sng" algn="ctr">
                      <a:solidFill>
                        <a:srgbClr val="C0C0C0"/>
                      </a:solidFill>
                      <a:prstDash val="dot"/>
                      <a:round/>
                      <a:headEnd type="none" w="med" len="med"/>
                      <a:tailEnd type="none" w="med" len="med"/>
                    </a:lnB>
                  </a:tcPr>
                </a:tc>
              </a:tr>
              <a:tr h="311280">
                <a:tc>
                  <a:txBody>
                    <a:bodyPr/>
                    <a:lstStyle/>
                    <a:p>
                      <a:pPr algn="l" fontAlgn="b"/>
                      <a:r>
                        <a:rPr lang="en-US" sz="1600" b="1" i="0" u="none" strike="noStrike">
                          <a:solidFill>
                            <a:srgbClr val="000000"/>
                          </a:solidFill>
                          <a:effectLst/>
                          <a:latin typeface="Arial" panose="020B0604020202020204" pitchFamily="34" charset="0"/>
                        </a:rPr>
                        <a:t>Total Bank</a:t>
                      </a:r>
                    </a:p>
                  </a:txBody>
                  <a:tcPr marL="158743" marR="8819" marT="8819"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1280">
                <a:tc>
                  <a:txBody>
                    <a:bodyPr/>
                    <a:lstStyle/>
                    <a:p>
                      <a:pPr algn="l" fontAlgn="b"/>
                      <a:r>
                        <a:rPr lang="en-US" sz="1600" b="1" i="0" u="none" strike="noStrike" dirty="0">
                          <a:solidFill>
                            <a:srgbClr val="000000"/>
                          </a:solidFill>
                          <a:effectLst/>
                          <a:latin typeface="Arial" panose="020B0604020202020204" pitchFamily="34" charset="0"/>
                        </a:rPr>
                        <a:t>Total Current Assets</a:t>
                      </a:r>
                    </a:p>
                  </a:txBody>
                  <a:tcPr marL="79372" marR="8819" marT="8819"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1280">
                <a:tc>
                  <a:txBody>
                    <a:bodyPr/>
                    <a:lstStyle/>
                    <a:p>
                      <a:pPr algn="l" fontAlgn="ctr"/>
                      <a:r>
                        <a:rPr lang="en-US" sz="1600" b="1" i="0" u="none" strike="noStrike">
                          <a:solidFill>
                            <a:srgbClr val="000000"/>
                          </a:solidFill>
                          <a:effectLst/>
                          <a:latin typeface="Arial" panose="020B0604020202020204" pitchFamily="34" charset="0"/>
                        </a:rPr>
                        <a:t>Total ASSETS</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r>
              <a:tr h="532770">
                <a:tc gridSpan="2">
                  <a:txBody>
                    <a:bodyPr/>
                    <a:lstStyle/>
                    <a:p>
                      <a:pPr algn="l" fontAlgn="ctr"/>
                      <a:r>
                        <a:rPr lang="en-US" sz="1600" b="1" i="0" u="none" strike="noStrike" dirty="0">
                          <a:solidFill>
                            <a:srgbClr val="000000"/>
                          </a:solidFill>
                          <a:effectLst/>
                          <a:latin typeface="Arial" panose="020B0604020202020204" pitchFamily="34" charset="0"/>
                        </a:rPr>
                        <a:t>LIABILITIES &amp; EQUITY</a:t>
                      </a:r>
                    </a:p>
                  </a:txBody>
                  <a:tcPr marL="8819" marR="8819" marT="8819" marB="0" anchor="b">
                    <a:lnL>
                      <a:noFill/>
                    </a:lnL>
                    <a:lnR>
                      <a:noFill/>
                    </a:lnR>
                    <a:lnT>
                      <a:noFill/>
                    </a:lnT>
                    <a:lnB>
                      <a:noFill/>
                    </a:lnB>
                  </a:tcPr>
                </a:tc>
                <a:tc hMerge="1">
                  <a:txBody>
                    <a:bodyPr/>
                    <a:lstStyle/>
                    <a:p>
                      <a:endParaRPr lang="en-US"/>
                    </a:p>
                  </a:txBody>
                  <a:tcPr/>
                </a:tc>
              </a:tr>
              <a:tr h="311280">
                <a:tc>
                  <a:txBody>
                    <a:bodyPr/>
                    <a:lstStyle/>
                    <a:p>
                      <a:pPr algn="l" fontAlgn="b"/>
                      <a:r>
                        <a:rPr lang="en-US" sz="1600" b="1" i="0" u="none" strike="noStrike">
                          <a:solidFill>
                            <a:srgbClr val="000000"/>
                          </a:solidFill>
                          <a:effectLst/>
                          <a:latin typeface="Arial" panose="020B0604020202020204" pitchFamily="34" charset="0"/>
                        </a:rPr>
                        <a:t>Equity</a:t>
                      </a:r>
                    </a:p>
                  </a:txBody>
                  <a:tcPr marL="79372" marR="8819" marT="8819"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819" marR="8819" marT="8819" marB="0" anchor="ctr">
                    <a:lnL>
                      <a:noFill/>
                    </a:lnL>
                    <a:lnR>
                      <a:noFill/>
                    </a:lnR>
                    <a:lnT>
                      <a:noFill/>
                    </a:lnT>
                    <a:lnB>
                      <a:noFill/>
                    </a:lnB>
                  </a:tcPr>
                </a:tc>
              </a:tr>
              <a:tr h="311280">
                <a:tc>
                  <a:txBody>
                    <a:bodyPr/>
                    <a:lstStyle/>
                    <a:p>
                      <a:pPr algn="l" fontAlgn="b"/>
                      <a:r>
                        <a:rPr lang="en-US" sz="1600" b="0" i="0" u="none" strike="noStrike">
                          <a:solidFill>
                            <a:srgbClr val="000000"/>
                          </a:solidFill>
                          <a:effectLst/>
                          <a:latin typeface="Arial" panose="020B0604020202020204" pitchFamily="34" charset="0"/>
                        </a:rPr>
                        <a:t>Retained Earnings</a:t>
                      </a:r>
                    </a:p>
                  </a:txBody>
                  <a:tcPr marL="158743" marR="8819" marT="8819"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$665,009.59 </a:t>
                      </a:r>
                    </a:p>
                  </a:txBody>
                  <a:tcPr marL="8819" marR="8819" marT="8819" marB="0" anchor="ctr">
                    <a:lnL>
                      <a:noFill/>
                    </a:lnL>
                    <a:lnR>
                      <a:noFill/>
                    </a:lnR>
                    <a:lnT>
                      <a:noFill/>
                    </a:lnT>
                    <a:lnB>
                      <a:noFill/>
                    </a:lnB>
                  </a:tcPr>
                </a:tc>
              </a:tr>
              <a:tr h="311280">
                <a:tc>
                  <a:txBody>
                    <a:bodyPr/>
                    <a:lstStyle/>
                    <a:p>
                      <a:pPr algn="l" fontAlgn="b"/>
                      <a:r>
                        <a:rPr lang="en-US" sz="1600" b="0" i="0" u="none" strike="noStrike">
                          <a:solidFill>
                            <a:srgbClr val="000000"/>
                          </a:solidFill>
                          <a:effectLst/>
                          <a:latin typeface="Arial" panose="020B0604020202020204" pitchFamily="34" charset="0"/>
                        </a:rPr>
                        <a:t>Net Income</a:t>
                      </a:r>
                    </a:p>
                  </a:txBody>
                  <a:tcPr marL="158743" marR="8819" marT="8819"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($29,164.86)</a:t>
                      </a:r>
                    </a:p>
                  </a:txBody>
                  <a:tcPr marL="8819" marR="8819" marT="8819" marB="0" anchor="ctr">
                    <a:lnL>
                      <a:noFill/>
                    </a:lnL>
                    <a:lnR>
                      <a:noFill/>
                    </a:lnR>
                    <a:lnT>
                      <a:noFill/>
                    </a:lnT>
                    <a:lnB w="6350" cap="flat" cmpd="sng" algn="ctr">
                      <a:solidFill>
                        <a:srgbClr val="969696"/>
                      </a:solidFill>
                      <a:prstDash val="dot"/>
                      <a:round/>
                      <a:headEnd type="none" w="med" len="med"/>
                      <a:tailEnd type="none" w="med" len="med"/>
                    </a:lnB>
                  </a:tcPr>
                </a:tc>
              </a:tr>
              <a:tr h="311280">
                <a:tc>
                  <a:txBody>
                    <a:bodyPr/>
                    <a:lstStyle/>
                    <a:p>
                      <a:pPr algn="l" fontAlgn="b"/>
                      <a:r>
                        <a:rPr lang="en-US" sz="1600" b="1" i="0" u="none" strike="noStrike">
                          <a:solidFill>
                            <a:srgbClr val="000000"/>
                          </a:solidFill>
                          <a:effectLst/>
                          <a:latin typeface="Arial" panose="020B0604020202020204" pitchFamily="34" charset="0"/>
                        </a:rPr>
                        <a:t>Total Equity</a:t>
                      </a:r>
                    </a:p>
                  </a:txBody>
                  <a:tcPr marL="79372" marR="8819" marT="8819"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614774">
                <a:tc>
                  <a:txBody>
                    <a:bodyPr/>
                    <a:lstStyle/>
                    <a:p>
                      <a:pPr algn="l" fontAlgn="ctr"/>
                      <a:r>
                        <a:rPr lang="en-US" sz="1600" b="1" i="0" u="none" strike="noStrike" dirty="0">
                          <a:solidFill>
                            <a:srgbClr val="000000"/>
                          </a:solidFill>
                          <a:effectLst/>
                          <a:latin typeface="Arial" panose="020B0604020202020204" pitchFamily="34" charset="0"/>
                        </a:rPr>
                        <a:t>Total LIABILITIES &amp; EQUITY</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$635,844.73 </a:t>
                      </a:r>
                    </a:p>
                  </a:txBody>
                  <a:tcPr marL="8819" marR="8819" marT="8819"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924900429"/>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$8,690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$45,500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$90,000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$244,240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($22,740)</a:t>
                      </a:r>
                      <a:endParaRPr lang="en-US" sz="1400" b="0"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$814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595858956"/>
              </p:ext>
            </p:extLst>
          </p:nvPr>
        </p:nvGraphicFramePr>
        <p:xfrm>
          <a:off x="4074228" y="1219201"/>
          <a:ext cx="1183572" cy="5125213"/>
        </p:xfrm>
        <a:graphic>
          <a:graphicData uri="http://schemas.openxmlformats.org/drawingml/2006/table">
            <a:tbl>
              <a:tblPr>
                <a:tableStyleId>{5C22544A-7EE6-4342-B048-85BDC9FD1C3A}</a:tableStyleId>
              </a:tblPr>
              <a:tblGrid>
                <a:gridCol w="172262"/>
                <a:gridCol w="101131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$225,900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$232,260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$8,551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$47,180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$93,000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$3,875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$251,506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($19,246)</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May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674245048"/>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481981366"/>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42516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dirty="0" smtClean="0"/>
              <a:t>316 – Waikoloa (</a:t>
            </a:r>
            <a:r>
              <a:rPr lang="en-US" dirty="0" smtClean="0">
                <a:solidFill>
                  <a:srgbClr val="FF0000"/>
                </a:solidFill>
              </a:rPr>
              <a:t>$22,740</a:t>
            </a:r>
            <a:r>
              <a:rPr lang="en-US" dirty="0" smtClean="0"/>
              <a:t>,  )</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May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April 30, 2016</a:t>
            </a:r>
          </a:p>
        </p:txBody>
      </p:sp>
      <p:graphicFrame>
        <p:nvGraphicFramePr>
          <p:cNvPr id="7" name="Table 6"/>
          <p:cNvGraphicFramePr>
            <a:graphicFrameLocks noGrp="1"/>
          </p:cNvGraphicFramePr>
          <p:nvPr>
            <p:extLst>
              <p:ext uri="{D42A27DB-BD31-4B8C-83A1-F6EECF244321}">
                <p14:modId xmlns:p14="http://schemas.microsoft.com/office/powerpoint/2010/main" val="107520521"/>
              </p:ext>
            </p:extLst>
          </p:nvPr>
        </p:nvGraphicFramePr>
        <p:xfrm>
          <a:off x="696913" y="1143000"/>
          <a:ext cx="7608886" cy="5181594"/>
        </p:xfrm>
        <a:graphic>
          <a:graphicData uri="http://schemas.openxmlformats.org/drawingml/2006/table">
            <a:tbl>
              <a:tblPr/>
              <a:tblGrid>
                <a:gridCol w="3071909"/>
                <a:gridCol w="998135"/>
                <a:gridCol w="1088874"/>
                <a:gridCol w="1270353"/>
                <a:gridCol w="1179615"/>
              </a:tblGrid>
              <a:tr h="399302">
                <a:tc>
                  <a:txBody>
                    <a:bodyPr/>
                    <a:lstStyle/>
                    <a:p>
                      <a:pPr algn="l" fontAlgn="b"/>
                      <a:r>
                        <a:rPr lang="en-US" sz="1200" b="1" i="0" u="none" strike="noStrike">
                          <a:effectLst/>
                          <a:latin typeface="Arial" panose="020B0604020202020204" pitchFamily="34" charset="0"/>
                        </a:rPr>
                        <a:t> </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Misc.</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Atlanta, GA</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306" marR="9306" marT="9306" marB="0" anchor="b">
                    <a:lnL>
                      <a:noFill/>
                    </a:lnL>
                    <a:lnR>
                      <a:noFill/>
                    </a:lnR>
                    <a:lnT>
                      <a:noFill/>
                    </a:lnT>
                    <a:lnB>
                      <a:noFill/>
                    </a:lnB>
                    <a:solidFill>
                      <a:srgbClr val="D0D0D0"/>
                    </a:solidFill>
                  </a:tcPr>
                </a:tc>
              </a:tr>
              <a:tr h="199665">
                <a:tc>
                  <a:txBody>
                    <a:bodyPr/>
                    <a:lstStyle/>
                    <a:p>
                      <a:pPr algn="l" fontAlgn="b"/>
                      <a:r>
                        <a:rPr lang="en-US" sz="1200" b="1" i="0" u="none" strike="noStrike">
                          <a:effectLst/>
                          <a:latin typeface="Arial" panose="020B0604020202020204" pitchFamily="34" charset="0"/>
                        </a:rPr>
                        <a:t> </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306" marR="9306" marT="9306" marB="0" anchor="b">
                    <a:lnL>
                      <a:noFill/>
                    </a:lnL>
                    <a:lnR>
                      <a:noFill/>
                    </a:lnR>
                    <a:lnT>
                      <a:noFill/>
                    </a:lnT>
                    <a:lnB>
                      <a:noFill/>
                    </a:lnB>
                    <a:solidFill>
                      <a:srgbClr val="D0D0D0"/>
                    </a:solidFill>
                  </a:tcPr>
                </a:tc>
              </a:tr>
              <a:tr h="199665">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199665">
                <a:tc>
                  <a:txBody>
                    <a:bodyPr/>
                    <a:lstStyle/>
                    <a:p>
                      <a:pPr algn="l" fontAlgn="b"/>
                      <a:r>
                        <a:rPr lang="en-US" sz="1200" b="1" i="0" u="none" strike="noStrike">
                          <a:solidFill>
                            <a:srgbClr val="000000"/>
                          </a:solidFill>
                          <a:effectLst/>
                          <a:latin typeface="Arial" panose="020B0604020202020204" pitchFamily="34" charset="0"/>
                        </a:rPr>
                        <a:t>Income</a:t>
                      </a:r>
                    </a:p>
                  </a:txBody>
                  <a:tcPr marL="83753" marR="9306" marT="930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$207,600.00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$529,225.00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$594.33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$594.33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67506" marR="9306" marT="930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Total - Income</a:t>
                      </a:r>
                    </a:p>
                  </a:txBody>
                  <a:tcPr marL="83753" marR="9306" marT="930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$594.33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$207,600.00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$595,265.45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Gross Profit</a:t>
                      </a:r>
                    </a:p>
                  </a:txBody>
                  <a:tcPr marL="83753" marR="9306" marT="9306"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$594.33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$207,600.00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$595,265.45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r>
              <a:tr h="199665">
                <a:tc>
                  <a:txBody>
                    <a:bodyPr/>
                    <a:lstStyle/>
                    <a:p>
                      <a:pPr algn="l" fontAlgn="b"/>
                      <a:r>
                        <a:rPr lang="en-US" sz="1200" b="1" i="0" u="none" strike="noStrike">
                          <a:solidFill>
                            <a:srgbClr val="000000"/>
                          </a:solidFill>
                          <a:effectLst/>
                          <a:latin typeface="Arial" panose="020B0604020202020204" pitchFamily="34" charset="0"/>
                        </a:rPr>
                        <a:t>Expense</a:t>
                      </a:r>
                    </a:p>
                  </a:txBody>
                  <a:tcPr marL="83753" marR="9306" marT="9306"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306" marR="9306" marT="9306" marB="0" anchor="ctr">
                    <a:lnL>
                      <a:noFill/>
                    </a:lnL>
                    <a:lnR>
                      <a:noFill/>
                    </a:lnR>
                    <a:lnT>
                      <a:noFill/>
                    </a:lnT>
                    <a:lnB>
                      <a:noFill/>
                    </a:lnB>
                  </a:tcPr>
                </a:tc>
              </a:tr>
              <a:tr h="389662">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4.113 - Venue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$6,337.40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$17,939.01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$20,800.00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$99,440.89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4.16 - Social</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4.17 - Shipping</a:t>
                      </a:r>
                    </a:p>
                  </a:txBody>
                  <a:tcPr marL="167506" marR="9306" marT="9306"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306" marR="9306" marT="9306" marB="0" anchor="ctr">
                    <a:lnL>
                      <a:noFill/>
                    </a:lnL>
                    <a:lnR>
                      <a:noFill/>
                    </a:lnR>
                    <a:lnT>
                      <a:noFill/>
                    </a:lnT>
                    <a:lnB>
                      <a:noFill/>
                    </a:lnB>
                  </a:tcPr>
                </a:tc>
              </a:tr>
              <a:tr h="199665">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67506" marR="9306" marT="930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306" marR="9306" marT="9306" marB="0" anchor="ctr">
                    <a:lnL>
                      <a:noFill/>
                    </a:lnL>
                    <a:lnR>
                      <a:noFill/>
                    </a:lnR>
                    <a:lnT>
                      <a:noFill/>
                    </a:lnT>
                    <a:lnB w="6350" cap="flat" cmpd="sng" algn="ctr">
                      <a:solidFill>
                        <a:srgbClr val="C0C0C0"/>
                      </a:solidFill>
                      <a:prstDash val="dot"/>
                      <a:round/>
                      <a:headEnd type="none" w="med" len="med"/>
                      <a:tailEnd type="none" w="med" len="med"/>
                    </a:lnB>
                  </a:tcPr>
                </a:tc>
              </a:tr>
              <a:tr h="199665">
                <a:tc>
                  <a:txBody>
                    <a:bodyPr/>
                    <a:lstStyle/>
                    <a:p>
                      <a:pPr algn="l" fontAlgn="b"/>
                      <a:r>
                        <a:rPr lang="en-US" sz="1200" b="1" i="0" u="none" strike="noStrike">
                          <a:solidFill>
                            <a:srgbClr val="000000"/>
                          </a:solidFill>
                          <a:effectLst/>
                          <a:latin typeface="Arial" panose="020B0604020202020204" pitchFamily="34" charset="0"/>
                        </a:rPr>
                        <a:t>Total - Expense</a:t>
                      </a:r>
                    </a:p>
                  </a:txBody>
                  <a:tcPr marL="83753" marR="9306" marT="930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$47,137.40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$434,221.98 </a:t>
                      </a:r>
                    </a:p>
                  </a:txBody>
                  <a:tcPr marL="9306" marR="9306" marT="930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$580.87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$160,462.60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$161,043.47 </a:t>
                      </a:r>
                    </a:p>
                  </a:txBody>
                  <a:tcPr marL="9306" marR="9306" marT="9306"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9665">
                <a:tc>
                  <a:txBody>
                    <a:bodyPr/>
                    <a:lstStyle/>
                    <a:p>
                      <a:pPr algn="l" fontAlgn="ctr"/>
                      <a:r>
                        <a:rPr lang="en-US" sz="1200" b="1" i="0" u="none" strike="noStrike">
                          <a:solidFill>
                            <a:srgbClr val="000000"/>
                          </a:solidFill>
                          <a:effectLst/>
                          <a:latin typeface="Arial" panose="020B0604020202020204" pitchFamily="34" charset="0"/>
                        </a:rPr>
                        <a:t>Net Income</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$580.87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$160,462.60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$161,043.47 </a:t>
                      </a:r>
                    </a:p>
                  </a:txBody>
                  <a:tcPr marL="9306" marR="9306" marT="9306"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54040</TotalTime>
  <Words>2263</Words>
  <Application>Microsoft Office PowerPoint</Application>
  <PresentationFormat>On-screen Show (4:3)</PresentationFormat>
  <Paragraphs>716</Paragraphs>
  <Slides>11</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May 2016 - Waikoloa</vt:lpstr>
      <vt:lpstr>Abstract</vt:lpstr>
      <vt:lpstr>PowerPoint Presentation</vt:lpstr>
      <vt:lpstr>Waikoloa, May 2016 Budget estimate</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2016</dc:title>
  <dc:creator>Jon Rosdahl</dc:creator>
  <cp:keywords>May 2016</cp:keywords>
  <dc:description>Ben Rolfe (BCA); Jon Rosdahl (Qualcomm)</dc:description>
  <cp:lastModifiedBy>Benjamin Rolfe</cp:lastModifiedBy>
  <cp:revision>304</cp:revision>
  <cp:lastPrinted>1601-01-01T00:00:00Z</cp:lastPrinted>
  <dcterms:created xsi:type="dcterms:W3CDTF">2012-05-13T15:07:35Z</dcterms:created>
  <dcterms:modified xsi:type="dcterms:W3CDTF">2016-05-16T02:08:29Z</dcterms:modified>
</cp:coreProperties>
</file>