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344" r:id="rId3"/>
    <p:sldId id="345" r:id="rId4"/>
    <p:sldId id="351" r:id="rId5"/>
    <p:sldId id="352" r:id="rId6"/>
    <p:sldId id="348" r:id="rId7"/>
    <p:sldId id="349" r:id="rId8"/>
    <p:sldId id="346" r:id="rId9"/>
    <p:sldId id="350" r:id="rId10"/>
    <p:sldId id="347" r:id="rId11"/>
    <p:sldId id="318" r:id="rId12"/>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3793">
          <p15:clr>
            <a:srgbClr val="A4A3A4"/>
          </p15:clr>
        </p15:guide>
        <p15:guide id="2" pos="285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58" autoAdjust="0"/>
    <p:restoredTop sz="86461" autoAdjust="0"/>
  </p:normalViewPr>
  <p:slideViewPr>
    <p:cSldViewPr>
      <p:cViewPr>
        <p:scale>
          <a:sx n="120" d="100"/>
          <a:sy n="120" d="100"/>
        </p:scale>
        <p:origin x="-906" y="-270"/>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3960" y="-84"/>
      </p:cViewPr>
      <p:guideLst>
        <p:guide orient="horz" pos="3127"/>
        <p:guide pos="214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202404"/>
            <a:ext cx="264156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5513" y="750888"/>
            <a:ext cx="4948237" cy="3711575"/>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5513" y="750888"/>
            <a:ext cx="4948237" cy="3711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8</a:t>
            </a:fld>
            <a:endParaRPr lang="en-US" altLang="ja-JP"/>
          </a:p>
        </p:txBody>
      </p:sp>
    </p:spTree>
    <p:extLst>
      <p:ext uri="{BB962C8B-B14F-4D97-AF65-F5344CB8AC3E}">
        <p14:creationId xmlns:p14="http://schemas.microsoft.com/office/powerpoint/2010/main" val="1421543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&lt;Jun.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K. Toshimitsu (Toshiba)</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&lt;Jun.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K. Toshimitsu (Toshiba)</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&lt;Jun.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K. Toshimitsu (Toshiba)</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802.15-16-0346-05-</a:t>
            </a:r>
            <a:r>
              <a:rPr lang="en-US" altLang="ja-JP" sz="1400" b="1" dirty="0" err="1" smtClean="0">
                <a:ea typeface="ＭＳ Ｐゴシック" pitchFamily="50" charset="-128"/>
              </a:rPr>
              <a:t>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3568" y="368660"/>
            <a:ext cx="1600200" cy="215444"/>
          </a:xfrm>
        </p:spPr>
        <p:txBody>
          <a:bodyPr/>
          <a:lstStyle/>
          <a:p>
            <a:r>
              <a:rPr lang="en-US" altLang="ja-JP" dirty="0" smtClean="0"/>
              <a:t>Jun. 2016</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a:t>
            </a:r>
            <a:r>
              <a:rPr lang="en-US" altLang="ja-JP" sz="1600" dirty="0" smtClean="0">
                <a:solidFill>
                  <a:srgbClr val="000000"/>
                </a:solidFill>
                <a:latin typeface="Times New Roman" pitchFamily="18" charset="0"/>
                <a:ea typeface="ＭＳ Ｐゴシック" charset="-128"/>
                <a:cs typeface="Times New Roman" pitchFamily="18" charset="0"/>
              </a:rPr>
              <a:t>of</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comment #</a:t>
            </a:r>
            <a:r>
              <a:rPr lang="en-US" altLang="ja-JP" sz="1600" noProof="0" dirty="0" smtClean="0">
                <a:solidFill>
                  <a:srgbClr val="000000"/>
                </a:solidFill>
                <a:latin typeface="Times New Roman" pitchFamily="18" charset="0"/>
                <a:ea typeface="ＭＳ Ｐゴシック" charset="-128"/>
                <a:cs typeface="Times New Roman" pitchFamily="18" charset="0"/>
              </a:rPr>
              <a:t>27</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[25 May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[Kiyoshi Toshimitsu and Ko Togashi</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Toshiba</a:t>
            </a:r>
            <a:r>
              <a:rPr lang="en-US" altLang="ja-JP" sz="1600" dirty="0" smtClean="0">
                <a:solidFill>
                  <a:srgbClr val="000000"/>
                </a:solidFill>
                <a:latin typeface="Times New Roman" pitchFamily="18" charset="0"/>
                <a:ea typeface="ＭＳ Ｐゴシック" charset="-128"/>
                <a:cs typeface="Times New Roman" pitchFamily="18" charset="0"/>
              </a:rPr>
              <a:t>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1-1-1</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 </a:t>
            </a:r>
            <a:r>
              <a:rPr lang="en-US" altLang="ja-JP" sz="1600" dirty="0">
                <a:latin typeface="Times New Roman" pitchFamily="18" charset="0"/>
                <a:ea typeface="ＭＳ Ｐゴシック" charset="-128"/>
                <a:cs typeface="Times New Roman" pitchFamily="18" charset="0"/>
              </a:rPr>
              <a:t>S</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hibaura</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Minato-ku, Tokyo 108-8001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kiyoshi.toshimitsu@toshiba.co.jp</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ko.togashi@toshiba.co.jp</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of comment #27 in 15-16-0162-01-003e-lb114</a:t>
            </a:r>
            <a:r>
              <a:rPr lang="en-US" altLang="ja-JP" sz="1600" dirty="0" smtClean="0">
                <a:solidFill>
                  <a:srgbClr val="000000"/>
                </a:solidFill>
                <a:latin typeface="Times New Roman" pitchFamily="18" charset="0"/>
                <a:ea typeface="ＭＳ Ｐゴシック" charset="-128"/>
                <a:cs typeface="Times New Roman" pitchFamily="18" charset="0"/>
              </a:rPr>
              <a:t>-consolidated-comments</a:t>
            </a:r>
            <a:r>
              <a:rPr lang="ja-JP" altLang="en-US"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and </a:t>
            </a:r>
            <a:r>
              <a:rPr lang="en-US" altLang="ja-JP" sz="1600" dirty="0">
                <a:solidFill>
                  <a:srgbClr val="000000"/>
                </a:solidFill>
                <a:latin typeface="Times New Roman" pitchFamily="18" charset="0"/>
                <a:ea typeface="ＭＳ Ｐゴシック" charset="-128"/>
                <a:cs typeface="Times New Roman" pitchFamily="18" charset="0"/>
              </a:rPr>
              <a:t>15-16-0371-02-003e-lb119-consolidated-comments.]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comments #27 </a:t>
            </a:r>
            <a:r>
              <a:rPr lang="en-US" altLang="ja-JP" sz="1600" dirty="0">
                <a:solidFill>
                  <a:srgbClr val="000000"/>
                </a:solidFill>
                <a:latin typeface="Times New Roman" pitchFamily="18" charset="0"/>
                <a:ea typeface="ＭＳ Ｐゴシック" charset="-128"/>
                <a:cs typeface="Times New Roman" pitchFamily="18" charset="0"/>
              </a:rPr>
              <a:t>and </a:t>
            </a:r>
            <a:r>
              <a:rPr lang="en-US" altLang="ja-JP" sz="1600" dirty="0" smtClean="0">
                <a:solidFill>
                  <a:srgbClr val="000000"/>
                </a:solidFill>
                <a:latin typeface="Times New Roman" pitchFamily="18" charset="0"/>
                <a:ea typeface="ＭＳ Ｐゴシック" charset="-128"/>
                <a:cs typeface="Times New Roman" pitchFamily="18" charset="0"/>
              </a:rPr>
              <a:t>#1067</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
        <p:nvSpPr>
          <p:cNvPr id="7"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p>
        </p:txBody>
      </p:sp>
      <p:sp>
        <p:nvSpPr>
          <p:cNvPr id="3" name="フッター プレースホルダー 2"/>
          <p:cNvSpPr>
            <a:spLocks noGrp="1"/>
          </p:cNvSpPr>
          <p:nvPr>
            <p:ph type="ftr" sz="quarter" idx="11"/>
          </p:nvPr>
        </p:nvSpPr>
        <p:spPr/>
        <p:txBody>
          <a:bodyPr/>
          <a:lstStyle/>
          <a:p>
            <a:r>
              <a:rPr lang="en-US" altLang="ja-JP" dirty="0"/>
              <a:t>Toshimitsu</a:t>
            </a:r>
            <a:r>
              <a:rPr lang="en-US" altLang="ja-JP" dirty="0" smtClean="0"/>
              <a:t>,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10</a:t>
            </a:fld>
            <a:endParaRPr lang="en-US" altLang="ja-JP"/>
          </a:p>
        </p:txBody>
      </p:sp>
      <p:cxnSp>
        <p:nvCxnSpPr>
          <p:cNvPr id="5" name="直線矢印コネクタ 4"/>
          <p:cNvCxnSpPr/>
          <p:nvPr/>
        </p:nvCxnSpPr>
        <p:spPr bwMode="auto">
          <a:xfrm>
            <a:off x="1648807" y="3113914"/>
            <a:ext cx="6961831" cy="0"/>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6" name="テキスト ボックス 5"/>
          <p:cNvSpPr txBox="1"/>
          <p:nvPr/>
        </p:nvSpPr>
        <p:spPr>
          <a:xfrm>
            <a:off x="1067360" y="2456892"/>
            <a:ext cx="619080" cy="523220"/>
          </a:xfrm>
          <a:prstGeom prst="rect">
            <a:avLst/>
          </a:prstGeom>
          <a:noFill/>
        </p:spPr>
        <p:txBody>
          <a:bodyPr wrap="none" rtlCol="0">
            <a:spAutoFit/>
          </a:bodyPr>
          <a:lstStyle/>
          <a:p>
            <a:r>
              <a:rPr kumimoji="1" lang="en-US" altLang="ja-JP" dirty="0" smtClean="0">
                <a:latin typeface="+mn-lt"/>
                <a:ea typeface="Meiryo UI" pitchFamily="50" charset="-128"/>
                <a:cs typeface="Meiryo UI" pitchFamily="50" charset="-128"/>
              </a:rPr>
              <a:t>HRCP</a:t>
            </a:r>
          </a:p>
          <a:p>
            <a:r>
              <a:rPr kumimoji="1" lang="en-US" altLang="ja-JP" sz="1600" dirty="0" smtClean="0">
                <a:latin typeface="+mn-lt"/>
                <a:ea typeface="Meiryo UI" pitchFamily="50" charset="-128"/>
                <a:cs typeface="Meiryo UI" pitchFamily="50" charset="-128"/>
              </a:rPr>
              <a:t>PNC</a:t>
            </a:r>
            <a:endParaRPr kumimoji="1" lang="ja-JP" altLang="en-US" sz="1600" dirty="0" smtClean="0">
              <a:latin typeface="+mn-lt"/>
              <a:ea typeface="Meiryo UI" pitchFamily="50" charset="-128"/>
              <a:cs typeface="Meiryo UI" pitchFamily="50" charset="-128"/>
            </a:endParaRPr>
          </a:p>
        </p:txBody>
      </p:sp>
      <p:sp>
        <p:nvSpPr>
          <p:cNvPr id="7" name="テキスト ボックス 6"/>
          <p:cNvSpPr txBox="1"/>
          <p:nvPr/>
        </p:nvSpPr>
        <p:spPr>
          <a:xfrm>
            <a:off x="1082938" y="3277909"/>
            <a:ext cx="604653" cy="338554"/>
          </a:xfrm>
          <a:prstGeom prst="rect">
            <a:avLst/>
          </a:prstGeom>
          <a:noFill/>
        </p:spPr>
        <p:txBody>
          <a:bodyPr wrap="none" rtlCol="0">
            <a:spAutoFit/>
          </a:bodyPr>
          <a:lstStyle/>
          <a:p>
            <a:r>
              <a:rPr lang="en-US" altLang="ja-JP" sz="1600" dirty="0">
                <a:latin typeface="+mn-lt"/>
                <a:ea typeface="Meiryo UI" pitchFamily="50" charset="-128"/>
                <a:cs typeface="Meiryo UI" pitchFamily="50" charset="-128"/>
              </a:rPr>
              <a:t>DEV</a:t>
            </a:r>
            <a:endParaRPr kumimoji="1" lang="ja-JP" altLang="en-US" sz="1600" dirty="0" smtClean="0">
              <a:latin typeface="+mn-lt"/>
              <a:ea typeface="Meiryo UI" pitchFamily="50" charset="-128"/>
              <a:cs typeface="Meiryo UI" pitchFamily="50" charset="-128"/>
            </a:endParaRPr>
          </a:p>
        </p:txBody>
      </p:sp>
      <p:sp>
        <p:nvSpPr>
          <p:cNvPr id="8" name="正方形/長方形 7"/>
          <p:cNvSpPr/>
          <p:nvPr/>
        </p:nvSpPr>
        <p:spPr bwMode="auto">
          <a:xfrm>
            <a:off x="2069958" y="2557939"/>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 </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200" b="0" i="0" u="none" strike="noStrike" cap="none" normalizeH="0" baseline="0" dirty="0" smtClean="0">
                <a:ln>
                  <a:noFill/>
                </a:ln>
                <a:effectLst/>
                <a:latin typeface="+mn-lt"/>
                <a:ea typeface="ＭＳ Ｐゴシック" pitchFamily="50" charset="-128"/>
              </a:rPr>
              <a:t>)</a:t>
            </a:r>
            <a:endParaRPr kumimoji="0" lang="ja-JP" altLang="en-US" sz="1200" b="0" i="0" u="none" strike="noStrike" cap="none" normalizeH="0" baseline="0" dirty="0" smtClean="0">
              <a:ln>
                <a:noFill/>
              </a:ln>
              <a:effectLst/>
              <a:latin typeface="+mn-lt"/>
              <a:ea typeface="ＭＳ Ｐゴシック" pitchFamily="50" charset="-128"/>
            </a:endParaRPr>
          </a:p>
        </p:txBody>
      </p:sp>
      <p:sp>
        <p:nvSpPr>
          <p:cNvPr id="9" name="テキスト ボックス 8"/>
          <p:cNvSpPr txBox="1"/>
          <p:nvPr/>
        </p:nvSpPr>
        <p:spPr>
          <a:xfrm>
            <a:off x="755576" y="1736811"/>
            <a:ext cx="4374146" cy="461665"/>
          </a:xfrm>
          <a:prstGeom prst="rect">
            <a:avLst/>
          </a:prstGeom>
          <a:noFill/>
        </p:spPr>
        <p:txBody>
          <a:bodyPr wrap="square" rtlCol="0">
            <a:spAutoFit/>
          </a:bodyPr>
          <a:lstStyle/>
          <a:p>
            <a:r>
              <a:rPr kumimoji="1" lang="en-US" altLang="ja-JP" sz="1200" dirty="0" smtClean="0">
                <a:latin typeface="+mn-lt"/>
                <a:ea typeface="Meiryo UI" pitchFamily="50" charset="-128"/>
                <a:cs typeface="Meiryo UI" pitchFamily="50" charset="-128"/>
              </a:rPr>
              <a:t>DEV does </a:t>
            </a:r>
            <a:r>
              <a:rPr kumimoji="1" lang="en-US" altLang="ja-JP" sz="1200" u="sng" dirty="0" smtClean="0">
                <a:latin typeface="+mn-lt"/>
                <a:ea typeface="Meiryo UI" pitchFamily="50" charset="-128"/>
                <a:cs typeface="Meiryo UI" pitchFamily="50" charset="-128"/>
              </a:rPr>
              <a:t>not</a:t>
            </a:r>
            <a:r>
              <a:rPr kumimoji="1" lang="en-US" altLang="ja-JP" sz="1200" dirty="0" smtClean="0">
                <a:latin typeface="+mn-lt"/>
                <a:ea typeface="Meiryo UI" pitchFamily="50" charset="-128"/>
                <a:cs typeface="Meiryo UI" pitchFamily="50" charset="-128"/>
              </a:rPr>
              <a:t> receive the entire Association Response,</a:t>
            </a:r>
          </a:p>
          <a:p>
            <a:r>
              <a:rPr kumimoji="1" lang="en-US" altLang="ja-JP" sz="1200" dirty="0" smtClean="0">
                <a:latin typeface="+mn-lt"/>
                <a:ea typeface="Meiryo UI" pitchFamily="50" charset="-128"/>
                <a:cs typeface="Meiryo UI" pitchFamily="50" charset="-128"/>
              </a:rPr>
              <a:t>but </a:t>
            </a:r>
            <a:r>
              <a:rPr kumimoji="1" lang="en-US" altLang="ja-JP" u="sng" dirty="0">
                <a:latin typeface="+mn-lt"/>
                <a:ea typeface="Meiryo UI" pitchFamily="50" charset="-128"/>
                <a:cs typeface="Meiryo UI" pitchFamily="50" charset="-128"/>
              </a:rPr>
              <a:t>d</a:t>
            </a:r>
            <a:r>
              <a:rPr lang="en-US" altLang="ja-JP" u="sng" dirty="0" smtClean="0">
                <a:latin typeface="+mn-lt"/>
                <a:ea typeface="Meiryo UI" pitchFamily="50" charset="-128"/>
                <a:cs typeface="Meiryo UI" pitchFamily="50" charset="-128"/>
              </a:rPr>
              <a:t>oes </a:t>
            </a:r>
            <a:r>
              <a:rPr lang="en-US" altLang="ja-JP" dirty="0" smtClean="0">
                <a:latin typeface="+mn-lt"/>
                <a:ea typeface="Meiryo UI" pitchFamily="50" charset="-128"/>
                <a:cs typeface="Meiryo UI" pitchFamily="50" charset="-128"/>
              </a:rPr>
              <a:t>receive</a:t>
            </a:r>
            <a:r>
              <a:rPr lang="en-US" altLang="ja-JP" sz="1200" dirty="0" smtClean="0">
                <a:latin typeface="+mn-lt"/>
                <a:ea typeface="Meiryo UI" pitchFamily="50" charset="-128"/>
                <a:cs typeface="Meiryo UI" pitchFamily="50" charset="-128"/>
              </a:rPr>
              <a:t> the MAC Header section correctly.</a:t>
            </a:r>
            <a:endParaRPr kumimoji="1" lang="ja-JP" altLang="en-US" sz="1200" dirty="0" smtClean="0">
              <a:latin typeface="+mn-lt"/>
              <a:ea typeface="Meiryo UI" pitchFamily="50" charset="-128"/>
              <a:cs typeface="Meiryo UI" pitchFamily="50" charset="-128"/>
            </a:endParaRPr>
          </a:p>
        </p:txBody>
      </p:sp>
      <p:sp>
        <p:nvSpPr>
          <p:cNvPr id="10" name="正方形/長方形 9"/>
          <p:cNvSpPr/>
          <p:nvPr/>
        </p:nvSpPr>
        <p:spPr bwMode="auto">
          <a:xfrm>
            <a:off x="4063711" y="3116254"/>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sp>
        <p:nvSpPr>
          <p:cNvPr id="11" name="テキスト ボックス 10"/>
          <p:cNvSpPr txBox="1"/>
          <p:nvPr/>
        </p:nvSpPr>
        <p:spPr>
          <a:xfrm>
            <a:off x="3984723" y="3825044"/>
            <a:ext cx="2627642" cy="646331"/>
          </a:xfrm>
          <a:prstGeom prst="rect">
            <a:avLst/>
          </a:prstGeom>
          <a:noFill/>
        </p:spPr>
        <p:txBody>
          <a:bodyPr wrap="none" rtlCol="0">
            <a:spAutoFit/>
          </a:bodyPr>
          <a:lstStyle/>
          <a:p>
            <a:r>
              <a:rPr kumimoji="1" lang="en-US" altLang="ja-JP" dirty="0">
                <a:latin typeface="+mn-lt"/>
                <a:ea typeface="Meiryo UI" pitchFamily="50" charset="-128"/>
                <a:cs typeface="Meiryo UI" pitchFamily="50" charset="-128"/>
              </a:rPr>
              <a:t>Last Received Sequence Number </a:t>
            </a:r>
          </a:p>
          <a:p>
            <a:r>
              <a:rPr kumimoji="1" lang="en-US" altLang="ja-JP" dirty="0" smtClean="0">
                <a:latin typeface="+mn-lt"/>
                <a:ea typeface="Meiryo UI" pitchFamily="50" charset="-128"/>
                <a:cs typeface="Meiryo UI" pitchFamily="50" charset="-128"/>
                <a:sym typeface="Wingdings" panose="05000000000000000000" pitchFamily="2" charset="2"/>
              </a:rPr>
              <a:t>is </a:t>
            </a:r>
            <a:r>
              <a:rPr kumimoji="1" lang="en-US" altLang="ja-JP" dirty="0">
                <a:latin typeface="+mn-lt"/>
                <a:ea typeface="Meiryo UI" pitchFamily="50" charset="-128"/>
                <a:cs typeface="Meiryo UI" pitchFamily="50" charset="-128"/>
                <a:sym typeface="Wingdings" panose="05000000000000000000" pitchFamily="2" charset="2"/>
              </a:rPr>
              <a:t>set to</a:t>
            </a:r>
            <a:r>
              <a:rPr kumimoji="1" lang="en-US" altLang="ja-JP" dirty="0">
                <a:latin typeface="+mn-lt"/>
                <a:ea typeface="Meiryo UI" pitchFamily="50" charset="-128"/>
                <a:cs typeface="Meiryo UI" pitchFamily="50" charset="-128"/>
              </a:rPr>
              <a:t> 0x3FF (no packet has been</a:t>
            </a:r>
          </a:p>
          <a:p>
            <a:r>
              <a:rPr kumimoji="1" lang="en-US" altLang="ja-JP" dirty="0">
                <a:latin typeface="+mn-lt"/>
                <a:ea typeface="Meiryo UI" pitchFamily="50" charset="-128"/>
                <a:cs typeface="Meiryo UI" pitchFamily="50" charset="-128"/>
              </a:rPr>
              <a:t>received yet by the DEV)</a:t>
            </a:r>
            <a:endParaRPr kumimoji="1" lang="ja-JP" altLang="en-US" dirty="0">
              <a:latin typeface="+mn-lt"/>
              <a:ea typeface="Meiryo UI" pitchFamily="50" charset="-128"/>
              <a:cs typeface="Meiryo UI" pitchFamily="50" charset="-128"/>
            </a:endParaRPr>
          </a:p>
        </p:txBody>
      </p:sp>
      <p:cxnSp>
        <p:nvCxnSpPr>
          <p:cNvPr id="12" name="直線矢印コネクタ 11"/>
          <p:cNvCxnSpPr/>
          <p:nvPr/>
        </p:nvCxnSpPr>
        <p:spPr bwMode="auto">
          <a:xfrm>
            <a:off x="3483117" y="3369591"/>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3" name="テキスト ボックス 12"/>
          <p:cNvSpPr txBox="1"/>
          <p:nvPr/>
        </p:nvSpPr>
        <p:spPr>
          <a:xfrm>
            <a:off x="3515522" y="3391251"/>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14" name="直線コネクタ 13"/>
          <p:cNvCxnSpPr/>
          <p:nvPr/>
        </p:nvCxnSpPr>
        <p:spPr bwMode="auto">
          <a:xfrm>
            <a:off x="3483117" y="3148379"/>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15" name="直線矢印コネクタ 14"/>
          <p:cNvCxnSpPr/>
          <p:nvPr/>
        </p:nvCxnSpPr>
        <p:spPr bwMode="auto">
          <a:xfrm>
            <a:off x="4732865" y="3392650"/>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6" name="テキスト ボックス 15"/>
          <p:cNvSpPr txBox="1"/>
          <p:nvPr/>
        </p:nvSpPr>
        <p:spPr>
          <a:xfrm>
            <a:off x="4765270" y="3414310"/>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17" name="直線コネクタ 16"/>
          <p:cNvCxnSpPr/>
          <p:nvPr/>
        </p:nvCxnSpPr>
        <p:spPr bwMode="auto">
          <a:xfrm>
            <a:off x="5304200" y="3121508"/>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18" name="正方形/長方形 17"/>
          <p:cNvSpPr/>
          <p:nvPr/>
        </p:nvSpPr>
        <p:spPr bwMode="auto">
          <a:xfrm>
            <a:off x="5309833" y="2552773"/>
            <a:ext cx="145841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 (</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400" b="0" i="0" u="none" strike="noStrike" cap="none" normalizeH="0" baseline="0" dirty="0" smtClean="0">
                <a:ln>
                  <a:noFill/>
                </a:ln>
                <a:effectLst/>
                <a:latin typeface="+mn-lt"/>
                <a:ea typeface="ＭＳ Ｐゴシック" pitchFamily="50" charset="-128"/>
              </a:rPr>
              <a:t>)</a:t>
            </a:r>
            <a:endParaRPr kumimoji="0" lang="ja-JP" altLang="en-US" sz="1400" b="0" i="0" u="none" strike="noStrike" cap="none" normalizeH="0" baseline="0" dirty="0" smtClean="0">
              <a:ln>
                <a:noFill/>
              </a:ln>
              <a:effectLst/>
              <a:latin typeface="+mn-lt"/>
              <a:ea typeface="ＭＳ Ｐゴシック" pitchFamily="50" charset="-128"/>
            </a:endParaRPr>
          </a:p>
        </p:txBody>
      </p:sp>
      <p:sp>
        <p:nvSpPr>
          <p:cNvPr id="20" name="テキスト ボックス 19"/>
          <p:cNvSpPr txBox="1"/>
          <p:nvPr/>
        </p:nvSpPr>
        <p:spPr>
          <a:xfrm>
            <a:off x="5422927" y="2250355"/>
            <a:ext cx="86754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retransmit</a:t>
            </a:r>
            <a:endParaRPr kumimoji="1" lang="ja-JP" altLang="en-US" sz="1200" dirty="0" smtClean="0">
              <a:latin typeface="+mn-lt"/>
              <a:ea typeface="Meiryo UI" pitchFamily="50" charset="-128"/>
              <a:cs typeface="Meiryo UI" pitchFamily="50" charset="-128"/>
            </a:endParaRPr>
          </a:p>
        </p:txBody>
      </p:sp>
      <p:sp>
        <p:nvSpPr>
          <p:cNvPr id="21" name="テキスト ボックス 20"/>
          <p:cNvSpPr txBox="1"/>
          <p:nvPr/>
        </p:nvSpPr>
        <p:spPr>
          <a:xfrm>
            <a:off x="4175956" y="5409220"/>
            <a:ext cx="1348446" cy="338554"/>
          </a:xfrm>
          <a:prstGeom prst="rect">
            <a:avLst/>
          </a:prstGeom>
          <a:noFill/>
        </p:spPr>
        <p:txBody>
          <a:bodyPr wrap="none" rtlCol="0">
            <a:spAutoFit/>
          </a:bodyPr>
          <a:lstStyle/>
          <a:p>
            <a:r>
              <a:rPr kumimoji="1" lang="en-US" altLang="ja-JP" sz="1600" b="1" dirty="0" smtClean="0">
                <a:latin typeface="+mn-lt"/>
                <a:ea typeface="Meiryo UI" pitchFamily="50" charset="-128"/>
                <a:cs typeface="Meiryo UI" pitchFamily="50" charset="-128"/>
              </a:rPr>
              <a:t>Figure 7-20f</a:t>
            </a:r>
          </a:p>
        </p:txBody>
      </p:sp>
      <p:sp>
        <p:nvSpPr>
          <p:cNvPr id="22" name="テキスト ボックス 21"/>
          <p:cNvSpPr txBox="1"/>
          <p:nvPr/>
        </p:nvSpPr>
        <p:spPr>
          <a:xfrm>
            <a:off x="2339752" y="3115997"/>
            <a:ext cx="1175322" cy="276999"/>
          </a:xfrm>
          <a:prstGeom prst="rect">
            <a:avLst/>
          </a:prstGeom>
          <a:noFill/>
        </p:spPr>
        <p:txBody>
          <a:bodyPr wrap="none" rtlCol="0">
            <a:spAutoFit/>
          </a:bodyPr>
          <a:lstStyle/>
          <a:p>
            <a:r>
              <a:rPr lang="en-US" altLang="ja-JP" b="1" i="1" dirty="0" smtClean="0">
                <a:latin typeface="+mn-lt"/>
                <a:ea typeface="Meiryo UI" pitchFamily="50" charset="-128"/>
                <a:cs typeface="Meiryo UI" pitchFamily="50" charset="-128"/>
              </a:rPr>
              <a:t>(Partial Error)</a:t>
            </a:r>
            <a:endParaRPr kumimoji="1" lang="ja-JP" altLang="en-US" b="1" i="1" dirty="0" smtClean="0">
              <a:latin typeface="+mn-lt"/>
              <a:ea typeface="Meiryo UI" pitchFamily="50" charset="-128"/>
              <a:cs typeface="Meiryo UI" pitchFamily="50" charset="-128"/>
            </a:endParaRPr>
          </a:p>
        </p:txBody>
      </p:sp>
    </p:spTree>
    <p:extLst>
      <p:ext uri="{BB962C8B-B14F-4D97-AF65-F5344CB8AC3E}">
        <p14:creationId xmlns:p14="http://schemas.microsoft.com/office/powerpoint/2010/main" val="16825815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11</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a:t>
            </a:r>
            <a:r>
              <a:rPr lang="en-US" altLang="ja-JP" dirty="0" smtClean="0"/>
              <a:t>2016</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the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215642436"/>
              </p:ext>
            </p:extLst>
          </p:nvPr>
        </p:nvGraphicFramePr>
        <p:xfrm>
          <a:off x="792420" y="2172926"/>
          <a:ext cx="7559999" cy="2084166"/>
        </p:xfrm>
        <a:graphic>
          <a:graphicData uri="http://schemas.openxmlformats.org/drawingml/2006/table">
            <a:tbl>
              <a:tblPr/>
              <a:tblGrid>
                <a:gridCol w="469057"/>
                <a:gridCol w="829870"/>
                <a:gridCol w="577301"/>
                <a:gridCol w="2897671"/>
                <a:gridCol w="2786100"/>
              </a:tblGrid>
              <a:tr h="517780">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1566386">
                <a:tc>
                  <a:txBody>
                    <a:bodyPr/>
                    <a:lstStyle/>
                    <a:p>
                      <a:pPr algn="ctr" fontAlgn="b"/>
                      <a:r>
                        <a:rPr lang="en-US" altLang="ja-JP" sz="1200" b="0" i="0" u="none" strike="noStrike" dirty="0" smtClean="0">
                          <a:effectLst/>
                          <a:latin typeface="Arial"/>
                        </a:rPr>
                        <a:t>56</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Arial"/>
                        </a:rPr>
                        <a:t>7.3a.1</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dirty="0" smtClean="0">
                          <a:effectLst/>
                          <a:latin typeface="Arial"/>
                        </a:rPr>
                        <a:t>2</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 For PPC, what is the behavior when ACK is not received after sending an Association Response? </a:t>
                      </a:r>
                    </a:p>
                    <a:p>
                      <a:pPr algn="l" fontAlgn="b"/>
                      <a:r>
                        <a:rPr lang="en-US" sz="1200" b="0" i="0" u="none" strike="noStrike" dirty="0" smtClean="0">
                          <a:effectLst/>
                          <a:latin typeface="+mn-lt"/>
                        </a:rPr>
                        <a:t>(2) For DEV, what is the behavior when ACK is not received after sending an ACK to PPC in reply to an Association Response?</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 PPC should change the state to Asynchronous phase and resend Association Response after a RIFS period.</a:t>
                      </a:r>
                    </a:p>
                    <a:p>
                      <a:pPr algn="l" fontAlgn="b"/>
                      <a:r>
                        <a:rPr lang="en-US" sz="1200" b="0" i="0" u="none" strike="noStrike" dirty="0" smtClean="0">
                          <a:effectLst/>
                          <a:latin typeface="+mn-lt"/>
                        </a:rPr>
                        <a:t>(2) DEV should change the state to Asynchronous phase and resend ACK after a RIFS period.</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095836" y="1484784"/>
            <a:ext cx="3289683" cy="461665"/>
          </a:xfrm>
          <a:prstGeom prst="rect">
            <a:avLst/>
          </a:prstGeom>
          <a:noFill/>
        </p:spPr>
        <p:txBody>
          <a:bodyPr wrap="none" rtlCol="0">
            <a:spAutoFit/>
          </a:bodyPr>
          <a:lstStyle/>
          <a:p>
            <a:r>
              <a:rPr kumimoji="1" lang="en-US" altLang="ja-JP" sz="2400" b="1" dirty="0" smtClean="0"/>
              <a:t>Comment #27 and 1067</a:t>
            </a:r>
            <a:endParaRPr kumimoji="1" lang="ja-JP" altLang="en-US" sz="2400" b="1" dirty="0"/>
          </a:p>
        </p:txBody>
      </p:sp>
      <p:sp>
        <p:nvSpPr>
          <p:cNvPr id="14" name="フッター プレースホルダー 2"/>
          <p:cNvSpPr>
            <a:spLocks noGrp="1"/>
          </p:cNvSpPr>
          <p:nvPr>
            <p:ph type="ftr" sz="quarter" idx="11"/>
          </p:nvPr>
        </p:nvSpPr>
        <p:spPr>
          <a:xfrm>
            <a:off x="5486400" y="6489340"/>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p>
        </p:txBody>
      </p:sp>
      <p:sp>
        <p:nvSpPr>
          <p:cNvPr id="3" name="フッター プレースホルダー 2"/>
          <p:cNvSpPr>
            <a:spLocks noGrp="1"/>
          </p:cNvSpPr>
          <p:nvPr>
            <p:ph type="ftr" sz="quarter" idx="11"/>
          </p:nvPr>
        </p:nvSpPr>
        <p:spPr/>
        <p:txBody>
          <a:bodyPr/>
          <a:lstStyle/>
          <a:p>
            <a:r>
              <a:rPr lang="en-US" altLang="ja-JP" dirty="0" smtClean="0"/>
              <a:t>Toshimitsu,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テキスト ボックス 4"/>
          <p:cNvSpPr txBox="1"/>
          <p:nvPr/>
        </p:nvSpPr>
        <p:spPr>
          <a:xfrm>
            <a:off x="3681432" y="764703"/>
            <a:ext cx="2023311" cy="461665"/>
          </a:xfrm>
          <a:prstGeom prst="rect">
            <a:avLst/>
          </a:prstGeom>
          <a:noFill/>
        </p:spPr>
        <p:txBody>
          <a:bodyPr wrap="none" rtlCol="0">
            <a:spAutoFit/>
          </a:bodyPr>
          <a:lstStyle/>
          <a:p>
            <a:r>
              <a:rPr kumimoji="1" lang="en-US" altLang="ja-JP" sz="2400" b="1" dirty="0" smtClean="0"/>
              <a:t>Resolution (1)</a:t>
            </a:r>
            <a:endParaRPr kumimoji="1" lang="ja-JP" altLang="en-US" sz="2400" b="1" dirty="0"/>
          </a:p>
        </p:txBody>
      </p:sp>
      <p:sp>
        <p:nvSpPr>
          <p:cNvPr id="6" name="テキスト ボックス 5"/>
          <p:cNvSpPr txBox="1"/>
          <p:nvPr/>
        </p:nvSpPr>
        <p:spPr>
          <a:xfrm>
            <a:off x="647564" y="1290246"/>
            <a:ext cx="4804520"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dirty="0" smtClean="0"/>
              <a:t>In </a:t>
            </a:r>
            <a:r>
              <a:rPr kumimoji="1" lang="en-US" altLang="ja-JP" sz="1600" dirty="0" err="1" smtClean="0"/>
              <a:t>7.3a.1</a:t>
            </a:r>
            <a:r>
              <a:rPr kumimoji="1" lang="en-US" altLang="ja-JP" sz="1600" dirty="0" smtClean="0"/>
              <a:t>, </a:t>
            </a:r>
            <a:r>
              <a:rPr kumimoji="1" lang="en-US" altLang="ja-JP" sz="1600" b="1" i="1" dirty="0" smtClean="0"/>
              <a:t>insert the text at the end of last sentence</a:t>
            </a:r>
            <a:r>
              <a:rPr kumimoji="1" lang="en-US" altLang="ja-JP" sz="1600" dirty="0" smtClean="0"/>
              <a:t>: </a:t>
            </a:r>
            <a:endParaRPr kumimoji="1" lang="ja-JP" altLang="en-US" sz="1600" dirty="0"/>
          </a:p>
        </p:txBody>
      </p:sp>
      <p:sp>
        <p:nvSpPr>
          <p:cNvPr id="7" name="テキスト ボックス 6"/>
          <p:cNvSpPr txBox="1"/>
          <p:nvPr/>
        </p:nvSpPr>
        <p:spPr>
          <a:xfrm>
            <a:off x="636792" y="1802432"/>
            <a:ext cx="7676574" cy="3293209"/>
          </a:xfrm>
          <a:prstGeom prst="rect">
            <a:avLst/>
          </a:prstGeom>
          <a:noFill/>
        </p:spPr>
        <p:txBody>
          <a:bodyPr wrap="square" rtlCol="0">
            <a:spAutoFit/>
          </a:bodyPr>
          <a:lstStyle/>
          <a:p>
            <a:r>
              <a:rPr lang="en-US" altLang="ja-JP" sz="1600" dirty="0"/>
              <a:t>The </a:t>
            </a:r>
            <a:r>
              <a:rPr lang="en-US" altLang="ja-JP" sz="1600" dirty="0" smtClean="0"/>
              <a:t>HRCP PNC </a:t>
            </a:r>
            <a:r>
              <a:rPr lang="en-US" altLang="ja-JP" sz="1600" dirty="0"/>
              <a:t>determines that the association procedure has completed </a:t>
            </a:r>
            <a:r>
              <a:rPr lang="en-US" altLang="ja-JP" sz="1600" dirty="0" smtClean="0"/>
              <a:t>when it either receives: </a:t>
            </a:r>
            <a:r>
              <a:rPr lang="en-US" altLang="ja-JP" sz="1600" dirty="0"/>
              <a:t>a) </a:t>
            </a:r>
            <a:r>
              <a:rPr lang="en-US" altLang="ja-JP" sz="1600" dirty="0" smtClean="0"/>
              <a:t>a </a:t>
            </a:r>
            <a:r>
              <a:rPr lang="en-US" altLang="ja-JP" sz="1600" dirty="0"/>
              <a:t>Stk-ACK in response to the Association </a:t>
            </a:r>
            <a:r>
              <a:rPr lang="en-US" altLang="ja-JP" sz="1600" dirty="0" smtClean="0"/>
              <a:t>Response, as shown in Figure 7-20b,</a:t>
            </a:r>
          </a:p>
          <a:p>
            <a:r>
              <a:rPr lang="en-US" altLang="ja-JP" sz="1600" dirty="0" smtClean="0"/>
              <a:t> </a:t>
            </a:r>
            <a:r>
              <a:rPr lang="en-US" altLang="ja-JP" sz="1600" dirty="0"/>
              <a:t>or b</a:t>
            </a:r>
            <a:r>
              <a:rPr lang="en-US" altLang="ja-JP" sz="1600" dirty="0" smtClean="0"/>
              <a:t>) </a:t>
            </a:r>
            <a:r>
              <a:rPr lang="en-US" altLang="ja-JP" sz="1600" dirty="0"/>
              <a:t>a data frame from </a:t>
            </a:r>
            <a:r>
              <a:rPr lang="en-US" altLang="ja-JP" sz="1600" dirty="0" smtClean="0"/>
              <a:t>the DEV, as shown in Figure 7-20c. </a:t>
            </a:r>
            <a:r>
              <a:rPr lang="en-US" altLang="ja-JP" sz="1600" dirty="0"/>
              <a:t>The DEV that receives an Association </a:t>
            </a:r>
            <a:r>
              <a:rPr lang="en-US" altLang="ja-JP" sz="1600" dirty="0" smtClean="0"/>
              <a:t>Response</a:t>
            </a:r>
            <a:r>
              <a:rPr lang="en-US" altLang="ja-JP" sz="1600" dirty="0"/>
              <a:t> </a:t>
            </a:r>
            <a:r>
              <a:rPr lang="en-US" altLang="ja-JP" sz="1600" dirty="0" smtClean="0"/>
              <a:t>from </a:t>
            </a:r>
            <a:r>
              <a:rPr lang="en-US" altLang="ja-JP" sz="1600" dirty="0"/>
              <a:t>the </a:t>
            </a:r>
            <a:r>
              <a:rPr lang="en-US" altLang="ja-JP" sz="1600" dirty="0" smtClean="0"/>
              <a:t>HRCP PNC </a:t>
            </a:r>
            <a:r>
              <a:rPr lang="en-US" altLang="ja-JP" sz="1600" dirty="0"/>
              <a:t>determines that the association procedure has completed </a:t>
            </a:r>
            <a:r>
              <a:rPr lang="en-US" altLang="ja-JP" sz="1600" dirty="0" smtClean="0"/>
              <a:t>and transmits </a:t>
            </a:r>
            <a:r>
              <a:rPr lang="en-US" altLang="ja-JP" sz="1600" dirty="0"/>
              <a:t>a Stk-ACK in response to the Association </a:t>
            </a:r>
            <a:r>
              <a:rPr lang="en-US" altLang="ja-JP" sz="1600" dirty="0" smtClean="0"/>
              <a:t>Response.</a:t>
            </a:r>
          </a:p>
          <a:p>
            <a:endParaRPr kumimoji="1" lang="en-US" altLang="ja-JP" sz="1600" dirty="0"/>
          </a:p>
          <a:p>
            <a:r>
              <a:rPr kumimoji="1" lang="en-US" altLang="ja-JP" sz="1600" dirty="0" smtClean="0"/>
              <a:t>When a Stk-ACK</a:t>
            </a:r>
            <a:r>
              <a:rPr kumimoji="1" lang="ja-JP" altLang="en-US" sz="1600" dirty="0"/>
              <a:t> </a:t>
            </a:r>
            <a:r>
              <a:rPr kumimoji="1" lang="en-US" altLang="ja-JP" sz="1600" dirty="0" smtClean="0"/>
              <a:t>or data frame is not received by the HRCP PNC after it sends an Association Response, the HRCP PNC should change the state to Asynchronous phase,  and resend the Association Response after a RIFS period, as shown Figure 7-20d and 7-20e. </a:t>
            </a:r>
          </a:p>
          <a:p>
            <a:r>
              <a:rPr kumimoji="1" lang="en-US" altLang="ja-JP" sz="1600" dirty="0" smtClean="0"/>
              <a:t>For the case of Figure 7-20f, the DEV sends the last correctly received sequence number to the HRCP PNC, since </a:t>
            </a:r>
            <a:r>
              <a:rPr kumimoji="1" lang="en-US" altLang="ja-JP" sz="1600" dirty="0"/>
              <a:t>the DEV could only read the MAC </a:t>
            </a:r>
            <a:r>
              <a:rPr kumimoji="1" lang="en-US" altLang="ja-JP" sz="1600" dirty="0" smtClean="0"/>
              <a:t>header of </a:t>
            </a:r>
            <a:r>
              <a:rPr kumimoji="1" lang="en-US" altLang="ja-JP" sz="1600" dirty="0"/>
              <a:t>the </a:t>
            </a:r>
            <a:r>
              <a:rPr kumimoji="1" lang="en-US" altLang="ja-JP" sz="1600" dirty="0" smtClean="0"/>
              <a:t>last frame. The HRCP PNC then transmits </a:t>
            </a:r>
            <a:r>
              <a:rPr kumimoji="1" lang="en-US" altLang="ja-JP" sz="1600" dirty="0"/>
              <a:t>the same </a:t>
            </a:r>
            <a:r>
              <a:rPr kumimoji="1" lang="en-US" altLang="ja-JP" sz="1600" dirty="0" smtClean="0"/>
              <a:t>Association Response again. </a:t>
            </a:r>
            <a:r>
              <a:rPr kumimoji="1" lang="en-US" altLang="ja-JP" sz="1600" dirty="0"/>
              <a:t>The </a:t>
            </a:r>
            <a:r>
              <a:rPr kumimoji="1" lang="en-US" altLang="ja-JP" sz="1600" dirty="0" smtClean="0"/>
              <a:t>Last Received </a:t>
            </a:r>
            <a:r>
              <a:rPr kumimoji="1" lang="en-US" altLang="ja-JP" sz="1600" dirty="0"/>
              <a:t>S</a:t>
            </a:r>
            <a:r>
              <a:rPr kumimoji="1" lang="en-US" altLang="ja-JP" sz="1600" dirty="0" smtClean="0"/>
              <a:t>equence </a:t>
            </a:r>
            <a:r>
              <a:rPr kumimoji="1" lang="en-US" altLang="ja-JP" sz="1600" dirty="0"/>
              <a:t>N</a:t>
            </a:r>
            <a:r>
              <a:rPr kumimoji="1" lang="en-US" altLang="ja-JP" sz="1600" dirty="0" smtClean="0"/>
              <a:t>umber </a:t>
            </a:r>
            <a:r>
              <a:rPr kumimoji="1" lang="en-US" altLang="ja-JP" sz="1600" dirty="0"/>
              <a:t>shall be initialized to </a:t>
            </a:r>
            <a:r>
              <a:rPr kumimoji="1" lang="en-US" altLang="ja-JP" sz="1600" dirty="0" smtClean="0"/>
              <a:t>0x3FF.</a:t>
            </a:r>
            <a:endParaRPr kumimoji="1" lang="ja-JP" altLang="en-US" sz="1600" dirty="0">
              <a:latin typeface="+mn-ea"/>
            </a:endParaRPr>
          </a:p>
        </p:txBody>
      </p:sp>
    </p:spTree>
    <p:extLst>
      <p:ext uri="{BB962C8B-B14F-4D97-AF65-F5344CB8AC3E}">
        <p14:creationId xmlns:p14="http://schemas.microsoft.com/office/powerpoint/2010/main" val="1498175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&lt;Jun. 2016&gt;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 Toshimitsu (Toshiba)</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6652F43B-E88C-4292-9842-7923F42985AC}" type="slidenum">
              <a:rPr lang="en-US" altLang="ja-JP" smtClean="0"/>
              <a:pPr/>
              <a:t>4</a:t>
            </a:fld>
            <a:endParaRPr lang="en-US" altLang="ja-JP"/>
          </a:p>
        </p:txBody>
      </p:sp>
      <p:sp>
        <p:nvSpPr>
          <p:cNvPr id="6" name="テキスト ボックス 5"/>
          <p:cNvSpPr txBox="1"/>
          <p:nvPr/>
        </p:nvSpPr>
        <p:spPr>
          <a:xfrm>
            <a:off x="3681432" y="764703"/>
            <a:ext cx="2023311" cy="461665"/>
          </a:xfrm>
          <a:prstGeom prst="rect">
            <a:avLst/>
          </a:prstGeom>
          <a:noFill/>
        </p:spPr>
        <p:txBody>
          <a:bodyPr wrap="none" rtlCol="0">
            <a:spAutoFit/>
          </a:bodyPr>
          <a:lstStyle/>
          <a:p>
            <a:r>
              <a:rPr kumimoji="1" lang="en-US" altLang="ja-JP" sz="2400" b="1" dirty="0" smtClean="0"/>
              <a:t>Resolution (2)</a:t>
            </a:r>
            <a:endParaRPr kumimoji="1" lang="ja-JP" altLang="en-US" sz="2400" b="1" dirty="0"/>
          </a:p>
        </p:txBody>
      </p:sp>
      <p:sp>
        <p:nvSpPr>
          <p:cNvPr id="7" name="テキスト ボックス 6"/>
          <p:cNvSpPr txBox="1"/>
          <p:nvPr/>
        </p:nvSpPr>
        <p:spPr>
          <a:xfrm>
            <a:off x="647564" y="1506270"/>
            <a:ext cx="8132354"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b="1" i="1" dirty="0" smtClean="0"/>
              <a:t>Change the title of 4.3.1.1 and </a:t>
            </a:r>
            <a:r>
              <a:rPr lang="en-US" altLang="ja-JP" sz="1600" b="1" i="1" dirty="0"/>
              <a:t>insert the following new paragraph at the end of </a:t>
            </a:r>
            <a:r>
              <a:rPr lang="en-US" altLang="ja-JP" sz="1600" b="1" i="1" dirty="0" smtClean="0"/>
              <a:t>4.3.1.1</a:t>
            </a:r>
            <a:r>
              <a:rPr kumimoji="1" lang="en-US" altLang="ja-JP" sz="1600" dirty="0" smtClean="0"/>
              <a:t>: </a:t>
            </a:r>
            <a:endParaRPr kumimoji="1" lang="ja-JP" altLang="en-US" sz="1600" dirty="0"/>
          </a:p>
        </p:txBody>
      </p:sp>
      <p:sp>
        <p:nvSpPr>
          <p:cNvPr id="9" name="テキスト ボックス 8"/>
          <p:cNvSpPr txBox="1"/>
          <p:nvPr/>
        </p:nvSpPr>
        <p:spPr>
          <a:xfrm>
            <a:off x="675846" y="2027746"/>
            <a:ext cx="7676574" cy="1323439"/>
          </a:xfrm>
          <a:prstGeom prst="rect">
            <a:avLst/>
          </a:prstGeom>
          <a:noFill/>
        </p:spPr>
        <p:txBody>
          <a:bodyPr wrap="square" rtlCol="0">
            <a:spAutoFit/>
          </a:bodyPr>
          <a:lstStyle/>
          <a:p>
            <a:r>
              <a:rPr lang="en-US" altLang="ja-JP" sz="1600" dirty="0"/>
              <a:t>A DEV that is capable of acting as the HRCP PNC starts the </a:t>
            </a:r>
            <a:r>
              <a:rPr lang="en-US" altLang="ja-JP" sz="1600" dirty="0" smtClean="0"/>
              <a:t>pairnet </a:t>
            </a:r>
            <a:r>
              <a:rPr lang="en-US" altLang="ja-JP" sz="1600" u="sng" dirty="0"/>
              <a:t>by </a:t>
            </a:r>
            <a:r>
              <a:rPr lang="en-US" altLang="ja-JP" sz="1600" u="sng" dirty="0" smtClean="0"/>
              <a:t>initializing the </a:t>
            </a:r>
            <a:r>
              <a:rPr lang="en-US" altLang="ja-JP" sz="1600" u="sng" dirty="0"/>
              <a:t>Sequence Number and Last Received Sequence Number and </a:t>
            </a:r>
            <a:r>
              <a:rPr lang="en-US" altLang="ja-JP" sz="1600" dirty="0" smtClean="0"/>
              <a:t>by sending </a:t>
            </a:r>
            <a:r>
              <a:rPr lang="en-US" altLang="ja-JP" sz="1600" dirty="0"/>
              <a:t>the beacon in the </a:t>
            </a:r>
            <a:r>
              <a:rPr lang="en-US" altLang="ja-JP" sz="1600" dirty="0" smtClean="0"/>
              <a:t>default channel</a:t>
            </a:r>
            <a:r>
              <a:rPr lang="en-US" altLang="ja-JP" sz="1600" dirty="0"/>
              <a:t>. The default channel is defined in 11a.1.4. The HRCP PNC needs not make sure of the </a:t>
            </a:r>
            <a:r>
              <a:rPr lang="en-US" altLang="ja-JP" sz="1600" dirty="0" smtClean="0"/>
              <a:t>availability of </a:t>
            </a:r>
            <a:r>
              <a:rPr lang="en-US" altLang="ja-JP" sz="1600" dirty="0"/>
              <a:t>the channel</a:t>
            </a:r>
            <a:r>
              <a:rPr lang="en-US" altLang="ja-JP" sz="1600" dirty="0" smtClean="0"/>
              <a:t>. The DEV shall initialize the Sequence Number and </a:t>
            </a:r>
            <a:r>
              <a:rPr lang="en-US" altLang="ja-JP" sz="1600" dirty="0" smtClean="0"/>
              <a:t>Last </a:t>
            </a:r>
            <a:r>
              <a:rPr lang="en-US" altLang="ja-JP" sz="1600" dirty="0" smtClean="0"/>
              <a:t>Received Sequence Number before sending an Association Request.</a:t>
            </a:r>
          </a:p>
        </p:txBody>
      </p:sp>
    </p:spTree>
    <p:extLst>
      <p:ext uri="{BB962C8B-B14F-4D97-AF65-F5344CB8AC3E}">
        <p14:creationId xmlns:p14="http://schemas.microsoft.com/office/powerpoint/2010/main" val="2362747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&lt;Jun.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 Toshimitsu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5" name="テキスト ボックス 4"/>
          <p:cNvSpPr txBox="1"/>
          <p:nvPr/>
        </p:nvSpPr>
        <p:spPr>
          <a:xfrm>
            <a:off x="3681432" y="764703"/>
            <a:ext cx="2023311" cy="461665"/>
          </a:xfrm>
          <a:prstGeom prst="rect">
            <a:avLst/>
          </a:prstGeom>
          <a:noFill/>
        </p:spPr>
        <p:txBody>
          <a:bodyPr wrap="none" rtlCol="0">
            <a:spAutoFit/>
          </a:bodyPr>
          <a:lstStyle/>
          <a:p>
            <a:r>
              <a:rPr kumimoji="1" lang="en-US" altLang="ja-JP" sz="2400" b="1" dirty="0" smtClean="0"/>
              <a:t>Resolution (3)</a:t>
            </a:r>
            <a:endParaRPr kumimoji="1" lang="ja-JP" altLang="en-US" sz="2400" b="1" dirty="0"/>
          </a:p>
        </p:txBody>
      </p:sp>
      <p:sp>
        <p:nvSpPr>
          <p:cNvPr id="6" name="テキスト ボックス 5"/>
          <p:cNvSpPr txBox="1"/>
          <p:nvPr/>
        </p:nvSpPr>
        <p:spPr>
          <a:xfrm>
            <a:off x="647564" y="1622993"/>
            <a:ext cx="5702202" cy="584775"/>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b="1" i="1" dirty="0" smtClean="0"/>
              <a:t>In </a:t>
            </a:r>
            <a:r>
              <a:rPr kumimoji="1" lang="en-US" altLang="ja-JP" sz="1600" b="1" i="1" dirty="0" err="1" smtClean="0"/>
              <a:t>6.3.4a.1</a:t>
            </a:r>
            <a:r>
              <a:rPr kumimoji="1" lang="en-US" altLang="ja-JP" sz="1600" b="1" i="1" dirty="0" smtClean="0"/>
              <a:t>, after the fifth paragraph, insert a new paragraph:</a:t>
            </a:r>
          </a:p>
          <a:p>
            <a:endParaRPr kumimoji="1" lang="ja-JP" altLang="en-US" sz="1600" b="1" i="1" dirty="0">
              <a:solidFill>
                <a:srgbClr val="FF0000"/>
              </a:solidFill>
            </a:endParaRPr>
          </a:p>
        </p:txBody>
      </p:sp>
      <p:sp>
        <p:nvSpPr>
          <p:cNvPr id="7" name="テキスト ボックス 6"/>
          <p:cNvSpPr txBox="1"/>
          <p:nvPr/>
        </p:nvSpPr>
        <p:spPr>
          <a:xfrm>
            <a:off x="675846" y="2165955"/>
            <a:ext cx="7676574" cy="584775"/>
          </a:xfrm>
          <a:prstGeom prst="rect">
            <a:avLst/>
          </a:prstGeom>
          <a:noFill/>
        </p:spPr>
        <p:txBody>
          <a:bodyPr wrap="square" rtlCol="0">
            <a:spAutoFit/>
          </a:bodyPr>
          <a:lstStyle/>
          <a:p>
            <a:r>
              <a:rPr lang="en-US" altLang="ja-JP" sz="1600" dirty="0" smtClean="0"/>
              <a:t>This </a:t>
            </a:r>
            <a:r>
              <a:rPr lang="en-US" altLang="ja-JP" sz="1600" dirty="0"/>
              <a:t>number is initialized at the time of starting </a:t>
            </a:r>
            <a:r>
              <a:rPr lang="en-US" altLang="ja-JP" sz="1600" dirty="0" smtClean="0"/>
              <a:t>a </a:t>
            </a:r>
            <a:r>
              <a:rPr lang="en-US" altLang="ja-JP" sz="1600" dirty="0"/>
              <a:t>pairnet. Both command and data sequence numbers </a:t>
            </a:r>
            <a:r>
              <a:rPr lang="en-US" altLang="ja-JP" sz="1600" dirty="0" smtClean="0"/>
              <a:t>shall start </a:t>
            </a:r>
            <a:r>
              <a:rPr lang="en-US" altLang="ja-JP" sz="1600" dirty="0"/>
              <a:t>with a value of </a:t>
            </a:r>
            <a:r>
              <a:rPr lang="en-US" altLang="ja-JP" sz="1600" dirty="0" err="1"/>
              <a:t>0x000</a:t>
            </a:r>
            <a:r>
              <a:rPr lang="en-US" altLang="ja-JP" sz="1600" dirty="0"/>
              <a:t>.</a:t>
            </a:r>
            <a:r>
              <a:rPr lang="en-US" altLang="ja-JP" sz="1600" dirty="0" smtClean="0"/>
              <a:t> </a:t>
            </a:r>
          </a:p>
        </p:txBody>
      </p:sp>
      <p:sp>
        <p:nvSpPr>
          <p:cNvPr id="8" name="テキスト ボックス 7"/>
          <p:cNvSpPr txBox="1"/>
          <p:nvPr/>
        </p:nvSpPr>
        <p:spPr>
          <a:xfrm>
            <a:off x="661093" y="3948735"/>
            <a:ext cx="6215163"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b="1" i="1" dirty="0" smtClean="0"/>
              <a:t>In 6.2.10, at the end of the fourth paragraph, insert a new sentence: </a:t>
            </a:r>
            <a:endParaRPr kumimoji="1" lang="ja-JP" altLang="en-US" sz="1600" b="1" i="1" dirty="0"/>
          </a:p>
        </p:txBody>
      </p:sp>
      <p:sp>
        <p:nvSpPr>
          <p:cNvPr id="9" name="テキスト ボックス 8"/>
          <p:cNvSpPr txBox="1"/>
          <p:nvPr/>
        </p:nvSpPr>
        <p:spPr>
          <a:xfrm>
            <a:off x="647564" y="4494602"/>
            <a:ext cx="7676574" cy="338554"/>
          </a:xfrm>
          <a:prstGeom prst="rect">
            <a:avLst/>
          </a:prstGeom>
          <a:noFill/>
        </p:spPr>
        <p:txBody>
          <a:bodyPr wrap="square" rtlCol="0">
            <a:spAutoFit/>
          </a:bodyPr>
          <a:lstStyle/>
          <a:p>
            <a:r>
              <a:rPr lang="en-US" altLang="ja-JP" sz="1600" dirty="0" smtClean="0"/>
              <a:t>This </a:t>
            </a:r>
            <a:r>
              <a:rPr lang="en-US" altLang="ja-JP" sz="1600" dirty="0"/>
              <a:t>number is initialized to </a:t>
            </a:r>
            <a:r>
              <a:rPr lang="en-US" altLang="ja-JP" sz="1600" dirty="0" err="1"/>
              <a:t>0x3FF</a:t>
            </a:r>
            <a:r>
              <a:rPr lang="en-US" altLang="ja-JP" sz="1600" dirty="0"/>
              <a:t> at the time of starting </a:t>
            </a:r>
            <a:r>
              <a:rPr lang="en-US" altLang="ja-JP" sz="1600" dirty="0" smtClean="0"/>
              <a:t>a </a:t>
            </a:r>
            <a:r>
              <a:rPr lang="en-US" altLang="ja-JP" sz="1600" dirty="0"/>
              <a:t>pairnet.</a:t>
            </a:r>
            <a:endParaRPr lang="en-US" altLang="ja-JP" sz="1600" dirty="0" smtClean="0"/>
          </a:p>
        </p:txBody>
      </p:sp>
    </p:spTree>
    <p:extLst>
      <p:ext uri="{BB962C8B-B14F-4D97-AF65-F5344CB8AC3E}">
        <p14:creationId xmlns:p14="http://schemas.microsoft.com/office/powerpoint/2010/main" val="461479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sp>
        <p:nvSpPr>
          <p:cNvPr id="6" name="テキスト ボックス 5"/>
          <p:cNvSpPr txBox="1"/>
          <p:nvPr/>
        </p:nvSpPr>
        <p:spPr>
          <a:xfrm>
            <a:off x="3717845" y="5239943"/>
            <a:ext cx="1304653" cy="338554"/>
          </a:xfrm>
          <a:prstGeom prst="rect">
            <a:avLst/>
          </a:prstGeom>
          <a:noFill/>
        </p:spPr>
        <p:txBody>
          <a:bodyPr wrap="none" rtlCol="0">
            <a:spAutoFit/>
          </a:bodyPr>
          <a:lstStyle/>
          <a:p>
            <a:r>
              <a:rPr kumimoji="1" lang="en-US" altLang="ja-JP" sz="1600" b="1" dirty="0" smtClean="0">
                <a:latin typeface="+mn-ea"/>
                <a:cs typeface="Meiryo UI" pitchFamily="50" charset="-128"/>
              </a:rPr>
              <a:t>Figure 7-20b</a:t>
            </a:r>
          </a:p>
        </p:txBody>
      </p:sp>
      <p:cxnSp>
        <p:nvCxnSpPr>
          <p:cNvPr id="7" name="直線矢印コネクタ 6"/>
          <p:cNvCxnSpPr/>
          <p:nvPr/>
        </p:nvCxnSpPr>
        <p:spPr bwMode="auto">
          <a:xfrm>
            <a:off x="970809" y="3401275"/>
            <a:ext cx="7597635" cy="4123"/>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8" name="テキスト ボックス 7"/>
          <p:cNvSpPr txBox="1"/>
          <p:nvPr/>
        </p:nvSpPr>
        <p:spPr>
          <a:xfrm>
            <a:off x="389362" y="2816198"/>
            <a:ext cx="599844" cy="523220"/>
          </a:xfrm>
          <a:prstGeom prst="rect">
            <a:avLst/>
          </a:prstGeom>
          <a:noFill/>
        </p:spPr>
        <p:txBody>
          <a:bodyPr wrap="none" rtlCol="0">
            <a:spAutoFit/>
          </a:bodyPr>
          <a:lstStyle/>
          <a:p>
            <a:r>
              <a:rPr kumimoji="1" lang="en-US" altLang="ja-JP" dirty="0" smtClean="0">
                <a:latin typeface="+mn-ea"/>
                <a:cs typeface="Meiryo UI" pitchFamily="50" charset="-128"/>
              </a:rPr>
              <a:t>HRCP</a:t>
            </a:r>
          </a:p>
          <a:p>
            <a:r>
              <a:rPr kumimoji="1" lang="en-US" altLang="ja-JP" sz="1600" dirty="0" smtClean="0">
                <a:latin typeface="+mn-ea"/>
                <a:cs typeface="Meiryo UI" pitchFamily="50" charset="-128"/>
              </a:rPr>
              <a:t>PNC</a:t>
            </a:r>
            <a:endParaRPr kumimoji="1" lang="ja-JP" altLang="en-US" sz="1600" dirty="0" smtClean="0">
              <a:latin typeface="+mn-ea"/>
              <a:cs typeface="Meiryo UI" pitchFamily="50" charset="-128"/>
            </a:endParaRPr>
          </a:p>
        </p:txBody>
      </p:sp>
      <p:sp>
        <p:nvSpPr>
          <p:cNvPr id="9" name="テキスト ボックス 8"/>
          <p:cNvSpPr txBox="1"/>
          <p:nvPr/>
        </p:nvSpPr>
        <p:spPr>
          <a:xfrm>
            <a:off x="404940" y="3565270"/>
            <a:ext cx="604653" cy="338554"/>
          </a:xfrm>
          <a:prstGeom prst="rect">
            <a:avLst/>
          </a:prstGeom>
          <a:noFill/>
        </p:spPr>
        <p:txBody>
          <a:bodyPr wrap="none" rtlCol="0">
            <a:spAutoFit/>
          </a:bodyPr>
          <a:lstStyle/>
          <a:p>
            <a:r>
              <a:rPr lang="en-US" altLang="ja-JP" sz="1600" dirty="0">
                <a:latin typeface="+mn-ea"/>
                <a:cs typeface="Meiryo UI" pitchFamily="50" charset="-128"/>
              </a:rPr>
              <a:t>DEV</a:t>
            </a:r>
            <a:endParaRPr kumimoji="1" lang="ja-JP" altLang="en-US" sz="1600" dirty="0" smtClean="0">
              <a:latin typeface="+mn-ea"/>
              <a:cs typeface="Meiryo UI" pitchFamily="50" charset="-128"/>
            </a:endParaRPr>
          </a:p>
        </p:txBody>
      </p:sp>
      <p:sp>
        <p:nvSpPr>
          <p:cNvPr id="10" name="正方形/長方形 9"/>
          <p:cNvSpPr/>
          <p:nvPr/>
        </p:nvSpPr>
        <p:spPr bwMode="auto">
          <a:xfrm>
            <a:off x="1391960" y="2845300"/>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ea"/>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mn-ea"/>
              </a:rPr>
              <a:t>Resp</a:t>
            </a:r>
            <a:r>
              <a:rPr kumimoji="0" lang="en-US" altLang="ja-JP" sz="1200" b="0" i="0" u="none" strike="noStrike" cap="none" normalizeH="0" baseline="0" dirty="0" smtClean="0">
                <a:ln>
                  <a:noFill/>
                </a:ln>
                <a:effectLst/>
                <a:latin typeface="+mn-ea"/>
              </a:rPr>
              <a:t>.</a:t>
            </a:r>
            <a:r>
              <a:rPr kumimoji="0" lang="en-US" altLang="ja-JP" sz="1200" b="0" i="0" u="none" strike="noStrike" cap="none" normalizeH="0" dirty="0" smtClean="0">
                <a:ln>
                  <a:noFill/>
                </a:ln>
                <a:effectLst/>
                <a:latin typeface="+mn-ea"/>
              </a:rPr>
              <a:t> </a:t>
            </a:r>
            <a:r>
              <a:rPr kumimoji="0" lang="en-US" altLang="ja-JP" sz="1200" b="0" i="0" u="none" strike="noStrike" cap="none" normalizeH="0" baseline="0" dirty="0" smtClean="0">
                <a:ln>
                  <a:noFill/>
                </a:ln>
                <a:effectLst/>
                <a:latin typeface="+mn-ea"/>
              </a:rPr>
              <a:t>(</a:t>
            </a:r>
            <a:r>
              <a:rPr kumimoji="0" lang="en-US" altLang="ja-JP" sz="1200" b="1" i="0" u="none" strike="noStrike" cap="none" normalizeH="0" baseline="0" dirty="0" smtClean="0">
                <a:ln>
                  <a:noFill/>
                </a:ln>
                <a:effectLst/>
                <a:latin typeface="+mn-ea"/>
              </a:rPr>
              <a:t>SN=0</a:t>
            </a:r>
            <a:r>
              <a:rPr kumimoji="0" lang="en-US" altLang="ja-JP" sz="1200" b="0" i="0" u="none" strike="noStrike" cap="none" normalizeH="0" baseline="0" dirty="0" smtClean="0">
                <a:ln>
                  <a:noFill/>
                </a:ln>
                <a:effectLst/>
                <a:latin typeface="+mn-ea"/>
              </a:rPr>
              <a:t>)</a:t>
            </a:r>
            <a:endParaRPr kumimoji="0" lang="ja-JP" altLang="en-US" sz="1200" b="0" i="0" u="none" strike="noStrike" cap="none" normalizeH="0" baseline="0" dirty="0" smtClean="0">
              <a:ln>
                <a:noFill/>
              </a:ln>
              <a:effectLst/>
              <a:latin typeface="+mn-ea"/>
            </a:endParaRPr>
          </a:p>
        </p:txBody>
      </p:sp>
      <p:sp>
        <p:nvSpPr>
          <p:cNvPr id="11" name="正方形/長方形 10"/>
          <p:cNvSpPr/>
          <p:nvPr/>
        </p:nvSpPr>
        <p:spPr bwMode="auto">
          <a:xfrm>
            <a:off x="3359516" y="3405398"/>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ACK</a:t>
            </a:r>
            <a:endParaRPr kumimoji="0" lang="en-US" altLang="ja-JP" sz="1600" b="0" i="0" u="none" strike="noStrike" cap="none" normalizeH="0" baseline="0" dirty="0" smtClean="0">
              <a:ln>
                <a:noFill/>
              </a:ln>
              <a:solidFill>
                <a:schemeClr val="tx1"/>
              </a:solidFill>
              <a:effectLst/>
              <a:latin typeface="+mn-ea"/>
            </a:endParaRPr>
          </a:p>
        </p:txBody>
      </p:sp>
      <p:sp>
        <p:nvSpPr>
          <p:cNvPr id="12" name="テキスト ボックス 11"/>
          <p:cNvSpPr txBox="1"/>
          <p:nvPr/>
        </p:nvSpPr>
        <p:spPr>
          <a:xfrm>
            <a:off x="310950" y="2136988"/>
            <a:ext cx="4125553" cy="276999"/>
          </a:xfrm>
          <a:prstGeom prst="rect">
            <a:avLst/>
          </a:prstGeom>
          <a:noFill/>
        </p:spPr>
        <p:txBody>
          <a:bodyPr wrap="none" rtlCol="0">
            <a:spAutoFit/>
          </a:bodyPr>
          <a:lstStyle/>
          <a:p>
            <a:r>
              <a:rPr kumimoji="1" lang="en-US" altLang="ja-JP" sz="1200" dirty="0" smtClean="0">
                <a:latin typeface="+mn-ea"/>
                <a:cs typeface="Meiryo UI" pitchFamily="50" charset="-128"/>
              </a:rPr>
              <a:t>DEV receives Association Resp</a:t>
            </a:r>
            <a:r>
              <a:rPr kumimoji="1" lang="en-US" altLang="ja-JP" dirty="0" smtClean="0">
                <a:latin typeface="+mn-ea"/>
                <a:cs typeface="Meiryo UI" pitchFamily="50" charset="-128"/>
              </a:rPr>
              <a:t>onse from HRCP PNC correctly</a:t>
            </a:r>
            <a:endParaRPr kumimoji="1" lang="ja-JP" altLang="en-US" sz="1200" dirty="0" smtClean="0">
              <a:latin typeface="+mn-ea"/>
              <a:cs typeface="Meiryo UI" pitchFamily="50" charset="-128"/>
            </a:endParaRPr>
          </a:p>
        </p:txBody>
      </p:sp>
      <p:sp>
        <p:nvSpPr>
          <p:cNvPr id="16" name="テキスト ボックス 15"/>
          <p:cNvSpPr txBox="1"/>
          <p:nvPr/>
        </p:nvSpPr>
        <p:spPr>
          <a:xfrm>
            <a:off x="3297013" y="4304232"/>
            <a:ext cx="1560042" cy="461665"/>
          </a:xfrm>
          <a:prstGeom prst="rect">
            <a:avLst/>
          </a:prstGeom>
          <a:noFill/>
        </p:spPr>
        <p:txBody>
          <a:bodyPr wrap="none" rtlCol="0">
            <a:spAutoFit/>
          </a:bodyPr>
          <a:lstStyle/>
          <a:p>
            <a:r>
              <a:rPr kumimoji="1" lang="en-US" altLang="ja-JP" sz="1200" dirty="0" smtClean="0">
                <a:latin typeface="+mn-ea"/>
                <a:cs typeface="Meiryo UI" pitchFamily="50" charset="-128"/>
              </a:rPr>
              <a:t>Last Received</a:t>
            </a:r>
          </a:p>
          <a:p>
            <a:r>
              <a:rPr kumimoji="1" lang="en-US" altLang="ja-JP" sz="1200" dirty="0" smtClean="0">
                <a:latin typeface="+mn-ea"/>
                <a:cs typeface="Meiryo UI" pitchFamily="50" charset="-128"/>
              </a:rPr>
              <a:t>Sequence Number = </a:t>
            </a:r>
            <a:r>
              <a:rPr kumimoji="1" lang="en-US" altLang="ja-JP" sz="1200" b="1" dirty="0" smtClean="0">
                <a:latin typeface="+mn-ea"/>
                <a:cs typeface="Meiryo UI" pitchFamily="50" charset="-128"/>
              </a:rPr>
              <a:t>0</a:t>
            </a:r>
            <a:endParaRPr kumimoji="1" lang="ja-JP" altLang="en-US" sz="1200" b="1" dirty="0" smtClean="0">
              <a:latin typeface="+mn-ea"/>
              <a:cs typeface="Meiryo UI" pitchFamily="50" charset="-128"/>
            </a:endParaRPr>
          </a:p>
        </p:txBody>
      </p:sp>
      <p:sp>
        <p:nvSpPr>
          <p:cNvPr id="23" name="正方形/長方形 22"/>
          <p:cNvSpPr/>
          <p:nvPr/>
        </p:nvSpPr>
        <p:spPr bwMode="auto">
          <a:xfrm>
            <a:off x="4608004" y="2843532"/>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Data</a:t>
            </a:r>
            <a:endParaRPr kumimoji="0" lang="en-US" altLang="ja-JP" sz="1600" b="0" i="0" u="none" strike="noStrike" cap="none" normalizeH="0" baseline="0" dirty="0" smtClean="0">
              <a:ln>
                <a:noFill/>
              </a:ln>
              <a:solidFill>
                <a:schemeClr val="tx1"/>
              </a:solidFill>
              <a:effectLst/>
              <a:latin typeface="+mn-ea"/>
            </a:endParaRPr>
          </a:p>
        </p:txBody>
      </p:sp>
      <p:cxnSp>
        <p:nvCxnSpPr>
          <p:cNvPr id="26" name="直線矢印コネクタ 25"/>
          <p:cNvCxnSpPr/>
          <p:nvPr/>
        </p:nvCxnSpPr>
        <p:spPr bwMode="auto">
          <a:xfrm>
            <a:off x="2778922" y="3668260"/>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7" name="テキスト ボックス 26"/>
          <p:cNvSpPr txBox="1"/>
          <p:nvPr/>
        </p:nvSpPr>
        <p:spPr>
          <a:xfrm>
            <a:off x="2811327" y="3689920"/>
            <a:ext cx="490840" cy="276999"/>
          </a:xfrm>
          <a:prstGeom prst="rect">
            <a:avLst/>
          </a:prstGeom>
          <a:noFill/>
        </p:spPr>
        <p:txBody>
          <a:bodyPr wrap="none" rtlCol="0">
            <a:spAutoFit/>
          </a:bodyPr>
          <a:lstStyle/>
          <a:p>
            <a:r>
              <a:rPr lang="en-US" altLang="ja-JP" sz="1200" dirty="0" smtClean="0">
                <a:latin typeface="+mn-ea"/>
                <a:cs typeface="Meiryo UI" pitchFamily="50" charset="-128"/>
              </a:rPr>
              <a:t>SIFS</a:t>
            </a:r>
            <a:endParaRPr kumimoji="1" lang="ja-JP" altLang="en-US" sz="1200" dirty="0" smtClean="0">
              <a:latin typeface="+mn-ea"/>
              <a:cs typeface="Meiryo UI" pitchFamily="50" charset="-128"/>
            </a:endParaRPr>
          </a:p>
        </p:txBody>
      </p:sp>
      <p:cxnSp>
        <p:nvCxnSpPr>
          <p:cNvPr id="28" name="直線コネクタ 27"/>
          <p:cNvCxnSpPr/>
          <p:nvPr/>
        </p:nvCxnSpPr>
        <p:spPr bwMode="auto">
          <a:xfrm>
            <a:off x="2778922" y="3434574"/>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31" name="直線矢印コネクタ 30"/>
          <p:cNvCxnSpPr/>
          <p:nvPr/>
        </p:nvCxnSpPr>
        <p:spPr bwMode="auto">
          <a:xfrm>
            <a:off x="4036669" y="3681028"/>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0" name="テキスト ボックス 19"/>
          <p:cNvSpPr txBox="1"/>
          <p:nvPr/>
        </p:nvSpPr>
        <p:spPr>
          <a:xfrm>
            <a:off x="4077089" y="3692061"/>
            <a:ext cx="490840" cy="276999"/>
          </a:xfrm>
          <a:prstGeom prst="rect">
            <a:avLst/>
          </a:prstGeom>
          <a:noFill/>
        </p:spPr>
        <p:txBody>
          <a:bodyPr wrap="none" rtlCol="0">
            <a:spAutoFit/>
          </a:bodyPr>
          <a:lstStyle/>
          <a:p>
            <a:r>
              <a:rPr lang="en-US" altLang="ja-JP" sz="1200" dirty="0" smtClean="0">
                <a:latin typeface="+mn-ea"/>
                <a:cs typeface="Meiryo UI" pitchFamily="50" charset="-128"/>
              </a:rPr>
              <a:t>SIFS</a:t>
            </a:r>
            <a:endParaRPr kumimoji="1" lang="ja-JP" altLang="en-US" sz="1200" dirty="0" smtClean="0">
              <a:latin typeface="+mn-ea"/>
              <a:cs typeface="Meiryo UI" pitchFamily="50" charset="-128"/>
            </a:endParaRPr>
          </a:p>
        </p:txBody>
      </p:sp>
      <p:cxnSp>
        <p:nvCxnSpPr>
          <p:cNvPr id="21" name="直線コネクタ 20"/>
          <p:cNvCxnSpPr/>
          <p:nvPr/>
        </p:nvCxnSpPr>
        <p:spPr bwMode="auto">
          <a:xfrm>
            <a:off x="4608004" y="339299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5" name="正方形/長方形 4"/>
          <p:cNvSpPr/>
          <p:nvPr/>
        </p:nvSpPr>
        <p:spPr>
          <a:xfrm>
            <a:off x="4499992" y="2492896"/>
            <a:ext cx="1864613" cy="246221"/>
          </a:xfrm>
          <a:prstGeom prst="rect">
            <a:avLst/>
          </a:prstGeom>
        </p:spPr>
        <p:txBody>
          <a:bodyPr wrap="none">
            <a:spAutoFit/>
          </a:bodyPr>
          <a:lstStyle/>
          <a:p>
            <a:r>
              <a:rPr kumimoji="1" lang="en-US" altLang="ja-JP" sz="1000" dirty="0">
                <a:latin typeface="+mn-ea"/>
                <a:cs typeface="Meiryo UI" pitchFamily="50" charset="-128"/>
              </a:rPr>
              <a:t>(</a:t>
            </a:r>
            <a:r>
              <a:rPr kumimoji="1" lang="en-US" altLang="ja-JP" sz="1000" i="1" dirty="0">
                <a:latin typeface="+mn-ea"/>
                <a:cs typeface="Meiryo UI" pitchFamily="50" charset="-128"/>
              </a:rPr>
              <a:t>Sequence Number Type = data</a:t>
            </a:r>
            <a:r>
              <a:rPr kumimoji="1" lang="en-US" altLang="ja-JP" sz="1000" dirty="0">
                <a:latin typeface="+mn-ea"/>
                <a:cs typeface="Meiryo UI" pitchFamily="50" charset="-128"/>
              </a:rPr>
              <a:t>)</a:t>
            </a:r>
          </a:p>
        </p:txBody>
      </p:sp>
      <p:sp>
        <p:nvSpPr>
          <p:cNvPr id="22"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
        <p:nvSpPr>
          <p:cNvPr id="24" name="テキスト ボックス 23"/>
          <p:cNvSpPr txBox="1"/>
          <p:nvPr/>
        </p:nvSpPr>
        <p:spPr>
          <a:xfrm>
            <a:off x="647563" y="1124744"/>
            <a:ext cx="7361311"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b="1" i="1" dirty="0" smtClean="0"/>
              <a:t>At the end of </a:t>
            </a:r>
            <a:r>
              <a:rPr kumimoji="1" lang="en-US" altLang="ja-JP" sz="1600" b="1" i="1" dirty="0" err="1" smtClean="0"/>
              <a:t>7.3a.1</a:t>
            </a:r>
            <a:r>
              <a:rPr kumimoji="1" lang="en-US" altLang="ja-JP" sz="1600" b="1" i="1" dirty="0" smtClean="0"/>
              <a:t>, insert the following five figures (7-</a:t>
            </a:r>
            <a:r>
              <a:rPr kumimoji="1" lang="en-US" altLang="ja-JP" sz="1600" b="1" i="1" dirty="0" err="1" smtClean="0"/>
              <a:t>20c</a:t>
            </a:r>
            <a:r>
              <a:rPr kumimoji="1" lang="en-US" altLang="ja-JP" sz="1600" b="1" i="1" dirty="0" smtClean="0"/>
              <a:t>, 7-</a:t>
            </a:r>
            <a:r>
              <a:rPr kumimoji="1" lang="en-US" altLang="ja-JP" sz="1600" b="1" i="1" dirty="0" err="1" smtClean="0"/>
              <a:t>20d</a:t>
            </a:r>
            <a:r>
              <a:rPr kumimoji="1" lang="en-US" altLang="ja-JP" sz="1600" b="1" i="1" dirty="0" smtClean="0"/>
              <a:t>, 7-</a:t>
            </a:r>
            <a:r>
              <a:rPr kumimoji="1" lang="en-US" altLang="ja-JP" sz="1600" b="1" i="1" dirty="0" err="1" smtClean="0"/>
              <a:t>20e</a:t>
            </a:r>
            <a:r>
              <a:rPr kumimoji="1" lang="en-US" altLang="ja-JP" sz="1600" b="1" i="1" dirty="0" smtClean="0"/>
              <a:t>, 7-</a:t>
            </a:r>
            <a:r>
              <a:rPr kumimoji="1" lang="en-US" altLang="ja-JP" sz="1600" b="1" i="1" dirty="0" err="1" smtClean="0"/>
              <a:t>20f</a:t>
            </a:r>
            <a:r>
              <a:rPr kumimoji="1" lang="en-US" altLang="ja-JP" sz="1600" b="1" i="1" dirty="0" smtClean="0"/>
              <a:t>): </a:t>
            </a:r>
            <a:endParaRPr kumimoji="1" lang="ja-JP" altLang="en-US" sz="1600" b="1" i="1" dirty="0"/>
          </a:p>
        </p:txBody>
      </p:sp>
    </p:spTree>
    <p:extLst>
      <p:ext uri="{BB962C8B-B14F-4D97-AF65-F5344CB8AC3E}">
        <p14:creationId xmlns:p14="http://schemas.microsoft.com/office/powerpoint/2010/main" val="757135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p>
        </p:txBody>
      </p:sp>
      <p:sp>
        <p:nvSpPr>
          <p:cNvPr id="3" name="フッター プレースホルダー 2"/>
          <p:cNvSpPr>
            <a:spLocks noGrp="1"/>
          </p:cNvSpPr>
          <p:nvPr>
            <p:ph type="ftr" sz="quarter" idx="11"/>
          </p:nvPr>
        </p:nvSpPr>
        <p:spPr/>
        <p:txBody>
          <a:bodyPr/>
          <a:lstStyle/>
          <a:p>
            <a:r>
              <a:rPr lang="en-US" altLang="ja-JP" dirty="0"/>
              <a:t>Toshimitsu</a:t>
            </a:r>
            <a:r>
              <a:rPr lang="en-US" altLang="ja-JP" dirty="0" smtClean="0"/>
              <a:t>,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sp>
        <p:nvSpPr>
          <p:cNvPr id="21" name="テキスト ボックス 20"/>
          <p:cNvSpPr txBox="1"/>
          <p:nvPr/>
        </p:nvSpPr>
        <p:spPr>
          <a:xfrm>
            <a:off x="4002903" y="5661248"/>
            <a:ext cx="1282210" cy="338554"/>
          </a:xfrm>
          <a:prstGeom prst="rect">
            <a:avLst/>
          </a:prstGeom>
          <a:noFill/>
        </p:spPr>
        <p:txBody>
          <a:bodyPr wrap="none" rtlCol="0">
            <a:spAutoFit/>
          </a:bodyPr>
          <a:lstStyle/>
          <a:p>
            <a:r>
              <a:rPr kumimoji="1" lang="en-US" altLang="ja-JP" sz="1600" b="1" dirty="0" smtClean="0">
                <a:latin typeface="+mn-ea"/>
                <a:cs typeface="Meiryo UI" pitchFamily="50" charset="-128"/>
              </a:rPr>
              <a:t>Figure 7-20c</a:t>
            </a:r>
          </a:p>
        </p:txBody>
      </p:sp>
      <p:cxnSp>
        <p:nvCxnSpPr>
          <p:cNvPr id="23" name="直線矢印コネクタ 22"/>
          <p:cNvCxnSpPr/>
          <p:nvPr/>
        </p:nvCxnSpPr>
        <p:spPr bwMode="auto">
          <a:xfrm flipV="1">
            <a:off x="827584" y="2790409"/>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24" name="テキスト ボックス 23"/>
          <p:cNvSpPr txBox="1"/>
          <p:nvPr/>
        </p:nvSpPr>
        <p:spPr>
          <a:xfrm>
            <a:off x="389362" y="2207100"/>
            <a:ext cx="599844" cy="523220"/>
          </a:xfrm>
          <a:prstGeom prst="rect">
            <a:avLst/>
          </a:prstGeom>
          <a:noFill/>
        </p:spPr>
        <p:txBody>
          <a:bodyPr wrap="none" rtlCol="0">
            <a:spAutoFit/>
          </a:bodyPr>
          <a:lstStyle/>
          <a:p>
            <a:r>
              <a:rPr kumimoji="1" lang="en-US" altLang="ja-JP" dirty="0" smtClean="0">
                <a:latin typeface="+mn-ea"/>
                <a:cs typeface="Meiryo UI" pitchFamily="50" charset="-128"/>
              </a:rPr>
              <a:t>HRCP</a:t>
            </a:r>
          </a:p>
          <a:p>
            <a:r>
              <a:rPr kumimoji="1" lang="en-US" altLang="ja-JP" sz="1600" dirty="0" smtClean="0">
                <a:latin typeface="+mn-ea"/>
                <a:cs typeface="Meiryo UI" pitchFamily="50" charset="-128"/>
              </a:rPr>
              <a:t>PNC</a:t>
            </a:r>
            <a:endParaRPr kumimoji="1" lang="ja-JP" altLang="en-US" sz="1600" dirty="0" smtClean="0">
              <a:latin typeface="+mn-ea"/>
              <a:cs typeface="Meiryo UI" pitchFamily="50" charset="-128"/>
            </a:endParaRPr>
          </a:p>
        </p:txBody>
      </p:sp>
      <p:sp>
        <p:nvSpPr>
          <p:cNvPr id="25" name="テキスト ボックス 24"/>
          <p:cNvSpPr txBox="1"/>
          <p:nvPr/>
        </p:nvSpPr>
        <p:spPr>
          <a:xfrm>
            <a:off x="404940" y="2956172"/>
            <a:ext cx="604653" cy="338554"/>
          </a:xfrm>
          <a:prstGeom prst="rect">
            <a:avLst/>
          </a:prstGeom>
          <a:noFill/>
        </p:spPr>
        <p:txBody>
          <a:bodyPr wrap="none" rtlCol="0">
            <a:spAutoFit/>
          </a:bodyPr>
          <a:lstStyle/>
          <a:p>
            <a:r>
              <a:rPr lang="en-US" altLang="ja-JP" sz="1600" dirty="0">
                <a:latin typeface="+mn-ea"/>
                <a:cs typeface="Meiryo UI" pitchFamily="50" charset="-128"/>
              </a:rPr>
              <a:t>DEV</a:t>
            </a:r>
            <a:endParaRPr kumimoji="1" lang="ja-JP" altLang="en-US" sz="1600" dirty="0" smtClean="0">
              <a:latin typeface="+mn-ea"/>
              <a:cs typeface="Meiryo UI" pitchFamily="50" charset="-128"/>
            </a:endParaRPr>
          </a:p>
        </p:txBody>
      </p:sp>
      <p:sp>
        <p:nvSpPr>
          <p:cNvPr id="26" name="正方形/長方形 25"/>
          <p:cNvSpPr/>
          <p:nvPr/>
        </p:nvSpPr>
        <p:spPr bwMode="auto">
          <a:xfrm>
            <a:off x="1391960" y="2236202"/>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ea"/>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ea"/>
              </a:rPr>
              <a:t>Resp</a:t>
            </a:r>
            <a:r>
              <a:rPr kumimoji="0" lang="en-US" altLang="ja-JP" sz="1200" b="0" i="0" u="none" strike="noStrike" cap="none" normalizeH="0" baseline="0" dirty="0" smtClean="0">
                <a:ln>
                  <a:noFill/>
                </a:ln>
                <a:effectLst/>
                <a:latin typeface="+mn-ea"/>
              </a:rPr>
              <a:t>.</a:t>
            </a:r>
            <a:r>
              <a:rPr kumimoji="0" lang="en-US" altLang="ja-JP" sz="1200" b="0" i="0" u="none" strike="noStrike" cap="none" normalizeH="0" dirty="0" smtClean="0">
                <a:ln>
                  <a:noFill/>
                </a:ln>
                <a:effectLst/>
                <a:latin typeface="+mn-ea"/>
              </a:rPr>
              <a:t> </a:t>
            </a:r>
            <a:r>
              <a:rPr kumimoji="0" lang="en-US" altLang="ja-JP" sz="1200" b="0" i="0" u="none" strike="noStrike" cap="none" normalizeH="0" baseline="0" dirty="0" smtClean="0">
                <a:ln>
                  <a:noFill/>
                </a:ln>
                <a:effectLst/>
                <a:latin typeface="+mn-ea"/>
              </a:rPr>
              <a:t>(</a:t>
            </a:r>
            <a:r>
              <a:rPr kumimoji="0" lang="en-US" altLang="ja-JP" sz="1200" b="1" i="0" u="none" strike="noStrike" cap="none" normalizeH="0" baseline="0" dirty="0" smtClean="0">
                <a:ln>
                  <a:noFill/>
                </a:ln>
                <a:effectLst/>
                <a:latin typeface="+mn-ea"/>
              </a:rPr>
              <a:t>SN=0</a:t>
            </a:r>
            <a:r>
              <a:rPr kumimoji="0" lang="en-US" altLang="ja-JP" sz="1200" b="0" i="0" u="none" strike="noStrike" cap="none" normalizeH="0" baseline="0" dirty="0" smtClean="0">
                <a:ln>
                  <a:noFill/>
                </a:ln>
                <a:effectLst/>
                <a:latin typeface="+mn-ea"/>
              </a:rPr>
              <a:t>)</a:t>
            </a:r>
            <a:endParaRPr kumimoji="0" lang="ja-JP" altLang="en-US" sz="1200" b="0" i="0" u="none" strike="noStrike" cap="none" normalizeH="0" baseline="0" dirty="0" smtClean="0">
              <a:ln>
                <a:noFill/>
              </a:ln>
              <a:effectLst/>
              <a:latin typeface="+mn-ea"/>
            </a:endParaRPr>
          </a:p>
        </p:txBody>
      </p:sp>
      <p:sp>
        <p:nvSpPr>
          <p:cNvPr id="27" name="正方形/長方形 26"/>
          <p:cNvSpPr/>
          <p:nvPr/>
        </p:nvSpPr>
        <p:spPr bwMode="auto">
          <a:xfrm>
            <a:off x="3359516" y="2796300"/>
            <a:ext cx="680113"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ACK</a:t>
            </a:r>
            <a:endParaRPr kumimoji="0" lang="en-US" altLang="ja-JP" sz="1600" b="0" i="0" u="none" strike="noStrike" cap="none" normalizeH="0" baseline="0" dirty="0" smtClean="0">
              <a:ln>
                <a:noFill/>
              </a:ln>
              <a:solidFill>
                <a:schemeClr val="tx1"/>
              </a:solidFill>
              <a:effectLst/>
              <a:latin typeface="+mn-ea"/>
            </a:endParaRPr>
          </a:p>
        </p:txBody>
      </p:sp>
      <p:cxnSp>
        <p:nvCxnSpPr>
          <p:cNvPr id="28" name="直線矢印コネクタ 27"/>
          <p:cNvCxnSpPr/>
          <p:nvPr/>
        </p:nvCxnSpPr>
        <p:spPr bwMode="auto">
          <a:xfrm>
            <a:off x="2784031" y="2462580"/>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9" name="テキスト ボックス 28"/>
          <p:cNvSpPr txBox="1"/>
          <p:nvPr/>
        </p:nvSpPr>
        <p:spPr>
          <a:xfrm>
            <a:off x="3255035" y="2204864"/>
            <a:ext cx="508473" cy="276999"/>
          </a:xfrm>
          <a:prstGeom prst="rect">
            <a:avLst/>
          </a:prstGeom>
          <a:noFill/>
        </p:spPr>
        <p:txBody>
          <a:bodyPr wrap="none" rtlCol="0">
            <a:spAutoFit/>
          </a:bodyPr>
          <a:lstStyle/>
          <a:p>
            <a:r>
              <a:rPr lang="en-US" altLang="ja-JP" sz="1200" dirty="0">
                <a:latin typeface="+mn-ea"/>
                <a:cs typeface="Meiryo UI" pitchFamily="50" charset="-128"/>
              </a:rPr>
              <a:t>RIFS</a:t>
            </a:r>
            <a:endParaRPr kumimoji="1" lang="ja-JP" altLang="en-US" sz="1200" dirty="0" smtClean="0">
              <a:latin typeface="+mn-ea"/>
              <a:cs typeface="Meiryo UI" pitchFamily="50" charset="-128"/>
            </a:endParaRPr>
          </a:p>
        </p:txBody>
      </p:sp>
      <p:sp>
        <p:nvSpPr>
          <p:cNvPr id="30" name="正方形/長方形 29"/>
          <p:cNvSpPr/>
          <p:nvPr/>
        </p:nvSpPr>
        <p:spPr bwMode="auto">
          <a:xfrm>
            <a:off x="4806175" y="2236201"/>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ACK</a:t>
            </a:r>
            <a:endParaRPr kumimoji="0" lang="en-US" altLang="ja-JP" sz="1600" b="0" i="0" u="none" strike="noStrike" cap="none" normalizeH="0" baseline="0" dirty="0" smtClean="0">
              <a:ln>
                <a:noFill/>
              </a:ln>
              <a:solidFill>
                <a:schemeClr val="tx1"/>
              </a:solidFill>
              <a:effectLst/>
              <a:latin typeface="+mn-ea"/>
            </a:endParaRPr>
          </a:p>
        </p:txBody>
      </p:sp>
      <p:sp>
        <p:nvSpPr>
          <p:cNvPr id="31" name="テキスト ボックス 30"/>
          <p:cNvSpPr txBox="1"/>
          <p:nvPr/>
        </p:nvSpPr>
        <p:spPr>
          <a:xfrm>
            <a:off x="3297013" y="3484151"/>
            <a:ext cx="1560042" cy="461665"/>
          </a:xfrm>
          <a:prstGeom prst="rect">
            <a:avLst/>
          </a:prstGeom>
          <a:noFill/>
        </p:spPr>
        <p:txBody>
          <a:bodyPr wrap="none" rtlCol="0">
            <a:spAutoFit/>
          </a:bodyPr>
          <a:lstStyle/>
          <a:p>
            <a:r>
              <a:rPr kumimoji="1" lang="en-US" altLang="ja-JP" sz="1200" dirty="0" smtClean="0">
                <a:latin typeface="+mn-ea"/>
                <a:cs typeface="Meiryo UI" pitchFamily="50" charset="-128"/>
              </a:rPr>
              <a:t>Last Received</a:t>
            </a:r>
          </a:p>
          <a:p>
            <a:r>
              <a:rPr kumimoji="1" lang="en-US" altLang="ja-JP" sz="1200" dirty="0" smtClean="0">
                <a:latin typeface="+mn-ea"/>
                <a:cs typeface="Meiryo UI" pitchFamily="50" charset="-128"/>
              </a:rPr>
              <a:t>Sequence Number = </a:t>
            </a:r>
            <a:r>
              <a:rPr kumimoji="1" lang="en-US" altLang="ja-JP" sz="1200" b="1" dirty="0" smtClean="0">
                <a:latin typeface="+mn-ea"/>
                <a:cs typeface="Meiryo UI" pitchFamily="50" charset="-128"/>
              </a:rPr>
              <a:t>0</a:t>
            </a:r>
            <a:endParaRPr kumimoji="1" lang="ja-JP" altLang="en-US" sz="1200" b="1" dirty="0" smtClean="0">
              <a:latin typeface="+mn-ea"/>
              <a:cs typeface="Meiryo UI" pitchFamily="50" charset="-128"/>
            </a:endParaRPr>
          </a:p>
        </p:txBody>
      </p:sp>
      <p:sp>
        <p:nvSpPr>
          <p:cNvPr id="32" name="正方形/長方形 31"/>
          <p:cNvSpPr/>
          <p:nvPr/>
        </p:nvSpPr>
        <p:spPr bwMode="auto">
          <a:xfrm>
            <a:off x="6057623" y="2792177"/>
            <a:ext cx="161072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ea"/>
              </a:rPr>
              <a:t>Data</a:t>
            </a:r>
            <a:endParaRPr kumimoji="0" lang="en-US" altLang="ja-JP" sz="1600" b="0" i="0" u="none" strike="noStrike" cap="none" normalizeH="0" baseline="0" dirty="0" smtClean="0">
              <a:ln>
                <a:noFill/>
              </a:ln>
              <a:solidFill>
                <a:schemeClr val="tx1"/>
              </a:solidFill>
              <a:effectLst/>
              <a:latin typeface="+mn-ea"/>
            </a:endParaRPr>
          </a:p>
        </p:txBody>
      </p:sp>
      <p:cxnSp>
        <p:nvCxnSpPr>
          <p:cNvPr id="33" name="直線矢印コネクタ 32"/>
          <p:cNvCxnSpPr/>
          <p:nvPr/>
        </p:nvCxnSpPr>
        <p:spPr bwMode="auto">
          <a:xfrm>
            <a:off x="5486288" y="302586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4" name="テキスト ボックス 33"/>
          <p:cNvSpPr txBox="1"/>
          <p:nvPr/>
        </p:nvSpPr>
        <p:spPr>
          <a:xfrm>
            <a:off x="5518693" y="3047523"/>
            <a:ext cx="490840" cy="276999"/>
          </a:xfrm>
          <a:prstGeom prst="rect">
            <a:avLst/>
          </a:prstGeom>
          <a:noFill/>
        </p:spPr>
        <p:txBody>
          <a:bodyPr wrap="none" rtlCol="0">
            <a:spAutoFit/>
          </a:bodyPr>
          <a:lstStyle/>
          <a:p>
            <a:r>
              <a:rPr lang="en-US" altLang="ja-JP" sz="1200" dirty="0" smtClean="0">
                <a:latin typeface="+mn-ea"/>
                <a:cs typeface="Meiryo UI" pitchFamily="50" charset="-128"/>
              </a:rPr>
              <a:t>SIFS</a:t>
            </a:r>
            <a:endParaRPr kumimoji="1" lang="ja-JP" altLang="en-US" sz="1200" dirty="0" smtClean="0">
              <a:latin typeface="+mn-ea"/>
              <a:cs typeface="Meiryo UI" pitchFamily="50" charset="-128"/>
            </a:endParaRPr>
          </a:p>
        </p:txBody>
      </p:sp>
      <p:sp>
        <p:nvSpPr>
          <p:cNvPr id="37" name="テキスト ボックス 36"/>
          <p:cNvSpPr txBox="1"/>
          <p:nvPr/>
        </p:nvSpPr>
        <p:spPr>
          <a:xfrm>
            <a:off x="5976156" y="3520169"/>
            <a:ext cx="2478564" cy="1354217"/>
          </a:xfrm>
          <a:prstGeom prst="rect">
            <a:avLst/>
          </a:prstGeom>
          <a:noFill/>
        </p:spPr>
        <p:txBody>
          <a:bodyPr wrap="none" rtlCol="0">
            <a:spAutoFit/>
          </a:bodyPr>
          <a:lstStyle/>
          <a:p>
            <a:r>
              <a:rPr kumimoji="1" lang="en-US" altLang="ja-JP" sz="1200" dirty="0" smtClean="0">
                <a:latin typeface="+mn-ea"/>
                <a:cs typeface="Meiryo UI" pitchFamily="50" charset="-128"/>
              </a:rPr>
              <a:t>Last Received Sequence Number = </a:t>
            </a:r>
            <a:r>
              <a:rPr kumimoji="1" lang="en-US" altLang="ja-JP" sz="1200" b="1" dirty="0" smtClean="0">
                <a:latin typeface="+mn-ea"/>
                <a:cs typeface="Meiryo UI" pitchFamily="50" charset="-128"/>
              </a:rPr>
              <a:t>0</a:t>
            </a:r>
          </a:p>
          <a:p>
            <a:r>
              <a:rPr kumimoji="1" lang="en-US" altLang="ja-JP" sz="1000" i="1" dirty="0" smtClean="0">
                <a:latin typeface="+mn-ea"/>
                <a:cs typeface="Meiryo UI" pitchFamily="50" charset="-128"/>
              </a:rPr>
              <a:t>(Sequence Number Type = data)</a:t>
            </a:r>
          </a:p>
          <a:p>
            <a:endParaRPr kumimoji="1" lang="en-US" altLang="ja-JP" sz="1200" dirty="0" smtClean="0">
              <a:latin typeface="+mn-ea"/>
              <a:cs typeface="Meiryo UI" pitchFamily="50" charset="-128"/>
            </a:endParaRPr>
          </a:p>
          <a:p>
            <a:r>
              <a:rPr kumimoji="1" lang="en-US" altLang="ja-JP" dirty="0" smtClean="0">
                <a:latin typeface="+mn-ea"/>
                <a:cs typeface="Meiryo UI" pitchFamily="50" charset="-128"/>
              </a:rPr>
              <a:t>By receiving data, PNC deduces</a:t>
            </a:r>
          </a:p>
          <a:p>
            <a:r>
              <a:rPr kumimoji="1" lang="en-US" altLang="ja-JP" dirty="0">
                <a:latin typeface="+mn-ea"/>
                <a:cs typeface="Meiryo UI" pitchFamily="50" charset="-128"/>
              </a:rPr>
              <a:t>t</a:t>
            </a:r>
            <a:r>
              <a:rPr kumimoji="1" lang="en-US" altLang="ja-JP" sz="1200" dirty="0" smtClean="0">
                <a:latin typeface="+mn-ea"/>
                <a:cs typeface="Meiryo UI" pitchFamily="50" charset="-128"/>
              </a:rPr>
              <a:t>hat DEV has </a:t>
            </a:r>
            <a:r>
              <a:rPr kumimoji="1" lang="en-US" altLang="ja-JP" dirty="0" smtClean="0">
                <a:latin typeface="+mn-ea"/>
                <a:cs typeface="Meiryo UI" pitchFamily="50" charset="-128"/>
              </a:rPr>
              <a:t>correctly r</a:t>
            </a:r>
            <a:r>
              <a:rPr kumimoji="1" lang="en-US" altLang="ja-JP" sz="1200" dirty="0" smtClean="0">
                <a:latin typeface="+mn-ea"/>
                <a:cs typeface="Meiryo UI" pitchFamily="50" charset="-128"/>
              </a:rPr>
              <a:t>eceived</a:t>
            </a:r>
          </a:p>
          <a:p>
            <a:r>
              <a:rPr kumimoji="1" lang="en-US" altLang="ja-JP" dirty="0" smtClean="0">
                <a:latin typeface="+mn-ea"/>
                <a:cs typeface="Meiryo UI" pitchFamily="50" charset="-128"/>
              </a:rPr>
              <a:t>Association Response even though</a:t>
            </a:r>
          </a:p>
          <a:p>
            <a:r>
              <a:rPr kumimoji="1" lang="en-US" altLang="ja-JP" dirty="0">
                <a:latin typeface="+mn-ea"/>
                <a:cs typeface="Meiryo UI" pitchFamily="50" charset="-128"/>
              </a:rPr>
              <a:t>t</a:t>
            </a:r>
            <a:r>
              <a:rPr kumimoji="1" lang="en-US" altLang="ja-JP" sz="1200" dirty="0" smtClean="0">
                <a:latin typeface="+mn-ea"/>
                <a:cs typeface="Meiryo UI" pitchFamily="50" charset="-128"/>
              </a:rPr>
              <a:t>he Stk-ACK did not arrive.</a:t>
            </a:r>
            <a:endParaRPr kumimoji="1" lang="ja-JP" altLang="en-US" sz="1200" dirty="0" smtClean="0">
              <a:latin typeface="+mn-ea"/>
              <a:cs typeface="Meiryo UI" pitchFamily="50" charset="-128"/>
            </a:endParaRPr>
          </a:p>
        </p:txBody>
      </p:sp>
      <p:cxnSp>
        <p:nvCxnSpPr>
          <p:cNvPr id="39" name="直線コネクタ 38"/>
          <p:cNvCxnSpPr/>
          <p:nvPr/>
        </p:nvCxnSpPr>
        <p:spPr bwMode="auto">
          <a:xfrm>
            <a:off x="5486288" y="2792177"/>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41" name="直線矢印コネクタ 40"/>
          <p:cNvCxnSpPr/>
          <p:nvPr/>
        </p:nvCxnSpPr>
        <p:spPr bwMode="auto">
          <a:xfrm>
            <a:off x="2778922" y="3059162"/>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42" name="テキスト ボックス 41"/>
          <p:cNvSpPr txBox="1"/>
          <p:nvPr/>
        </p:nvSpPr>
        <p:spPr>
          <a:xfrm>
            <a:off x="2811327" y="3080822"/>
            <a:ext cx="490840" cy="276999"/>
          </a:xfrm>
          <a:prstGeom prst="rect">
            <a:avLst/>
          </a:prstGeom>
          <a:noFill/>
        </p:spPr>
        <p:txBody>
          <a:bodyPr wrap="none" rtlCol="0">
            <a:spAutoFit/>
          </a:bodyPr>
          <a:lstStyle/>
          <a:p>
            <a:r>
              <a:rPr lang="en-US" altLang="ja-JP" sz="1200" dirty="0" smtClean="0">
                <a:latin typeface="+mn-ea"/>
                <a:cs typeface="Meiryo UI" pitchFamily="50" charset="-128"/>
              </a:rPr>
              <a:t>SIFS</a:t>
            </a:r>
            <a:endParaRPr kumimoji="1" lang="ja-JP" altLang="en-US" sz="1200" dirty="0" smtClean="0">
              <a:latin typeface="+mn-ea"/>
              <a:cs typeface="Meiryo UI" pitchFamily="50" charset="-128"/>
            </a:endParaRPr>
          </a:p>
        </p:txBody>
      </p:sp>
      <p:cxnSp>
        <p:nvCxnSpPr>
          <p:cNvPr id="43" name="直線コネクタ 42"/>
          <p:cNvCxnSpPr/>
          <p:nvPr/>
        </p:nvCxnSpPr>
        <p:spPr bwMode="auto">
          <a:xfrm>
            <a:off x="2778922" y="282547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44" name="テキスト ボックス 43"/>
          <p:cNvSpPr txBox="1"/>
          <p:nvPr/>
        </p:nvSpPr>
        <p:spPr>
          <a:xfrm>
            <a:off x="3899894" y="2520447"/>
            <a:ext cx="744114" cy="307777"/>
          </a:xfrm>
          <a:prstGeom prst="rect">
            <a:avLst/>
          </a:prstGeom>
          <a:noFill/>
        </p:spPr>
        <p:txBody>
          <a:bodyPr wrap="none" rtlCol="0">
            <a:spAutoFit/>
          </a:bodyPr>
          <a:lstStyle/>
          <a:p>
            <a:r>
              <a:rPr lang="en-US" altLang="ja-JP" sz="1400" b="1" i="1" dirty="0" smtClean="0">
                <a:latin typeface="+mn-ea"/>
                <a:cs typeface="Meiryo UI" pitchFamily="50" charset="-128"/>
              </a:rPr>
              <a:t>(Error)</a:t>
            </a:r>
            <a:endParaRPr kumimoji="1" lang="ja-JP" altLang="en-US" sz="1400" b="1" i="1" dirty="0" smtClean="0">
              <a:latin typeface="+mn-ea"/>
              <a:cs typeface="Meiryo UI" pitchFamily="50" charset="-128"/>
            </a:endParaRPr>
          </a:p>
        </p:txBody>
      </p:sp>
      <p:sp>
        <p:nvSpPr>
          <p:cNvPr id="45" name="テキスト ボックス 44"/>
          <p:cNvSpPr txBox="1"/>
          <p:nvPr/>
        </p:nvSpPr>
        <p:spPr>
          <a:xfrm>
            <a:off x="310950" y="1488916"/>
            <a:ext cx="3281283" cy="461665"/>
          </a:xfrm>
          <a:prstGeom prst="rect">
            <a:avLst/>
          </a:prstGeom>
          <a:noFill/>
        </p:spPr>
        <p:txBody>
          <a:bodyPr wrap="none" rtlCol="0">
            <a:spAutoFit/>
          </a:bodyPr>
          <a:lstStyle/>
          <a:p>
            <a:r>
              <a:rPr kumimoji="1" lang="en-US" altLang="ja-JP" sz="1200" dirty="0" smtClean="0">
                <a:latin typeface="+mn-ea"/>
                <a:cs typeface="Meiryo UI" pitchFamily="50" charset="-128"/>
              </a:rPr>
              <a:t>DEV receives Association Resp</a:t>
            </a:r>
            <a:r>
              <a:rPr kumimoji="1" lang="en-US" altLang="ja-JP" dirty="0" smtClean="0">
                <a:latin typeface="+mn-ea"/>
                <a:cs typeface="Meiryo UI" pitchFamily="50" charset="-128"/>
              </a:rPr>
              <a:t>onse correctly, but</a:t>
            </a:r>
            <a:endParaRPr kumimoji="1" lang="en-US" altLang="ja-JP" sz="1200" dirty="0" smtClean="0">
              <a:latin typeface="+mn-ea"/>
              <a:cs typeface="Meiryo UI" pitchFamily="50" charset="-128"/>
            </a:endParaRPr>
          </a:p>
          <a:p>
            <a:r>
              <a:rPr kumimoji="1" lang="en-US" altLang="ja-JP" sz="1200" dirty="0" smtClean="0">
                <a:latin typeface="+mn-ea"/>
                <a:cs typeface="Meiryo UI" pitchFamily="50" charset="-128"/>
              </a:rPr>
              <a:t>HRCP PNC does </a:t>
            </a:r>
            <a:r>
              <a:rPr kumimoji="1" lang="en-US" altLang="ja-JP" sz="1200" u="sng" dirty="0" smtClean="0">
                <a:latin typeface="+mn-ea"/>
                <a:cs typeface="Meiryo UI" pitchFamily="50" charset="-128"/>
              </a:rPr>
              <a:t>not</a:t>
            </a:r>
            <a:r>
              <a:rPr kumimoji="1" lang="en-US" altLang="ja-JP" sz="1200" dirty="0" smtClean="0">
                <a:latin typeface="+mn-ea"/>
                <a:cs typeface="Meiryo UI" pitchFamily="50" charset="-128"/>
              </a:rPr>
              <a:t> receive Stk-ACK</a:t>
            </a:r>
            <a:r>
              <a:rPr lang="en-US" altLang="ja-JP" dirty="0" smtClean="0">
                <a:latin typeface="+mn-ea"/>
                <a:cs typeface="Meiryo UI" pitchFamily="50" charset="-128"/>
              </a:rPr>
              <a:t>.</a:t>
            </a:r>
            <a:endParaRPr kumimoji="1" lang="ja-JP" altLang="en-US" sz="1200" dirty="0" smtClean="0">
              <a:latin typeface="+mn-ea"/>
              <a:cs typeface="Meiryo UI" pitchFamily="50" charset="-128"/>
            </a:endParaRPr>
          </a:p>
        </p:txBody>
      </p:sp>
      <p:sp>
        <p:nvSpPr>
          <p:cNvPr id="46" name="テキスト ボックス 45"/>
          <p:cNvSpPr txBox="1"/>
          <p:nvPr/>
        </p:nvSpPr>
        <p:spPr>
          <a:xfrm>
            <a:off x="4716016" y="1484784"/>
            <a:ext cx="2967479" cy="646331"/>
          </a:xfrm>
          <a:prstGeom prst="rect">
            <a:avLst/>
          </a:prstGeom>
          <a:noFill/>
        </p:spPr>
        <p:txBody>
          <a:bodyPr wrap="none" rtlCol="0">
            <a:spAutoFit/>
          </a:bodyPr>
          <a:lstStyle/>
          <a:p>
            <a:r>
              <a:rPr kumimoji="1" lang="en-US" altLang="ja-JP" sz="1200" dirty="0" smtClean="0">
                <a:latin typeface="+mn-ea"/>
                <a:cs typeface="Meiryo UI" pitchFamily="50" charset="-128"/>
              </a:rPr>
              <a:t>PNC sends </a:t>
            </a:r>
            <a:r>
              <a:rPr kumimoji="1" lang="en-US" altLang="ja-JP" dirty="0" smtClean="0">
                <a:latin typeface="+mn-ea"/>
                <a:cs typeface="Meiryo UI" pitchFamily="50" charset="-128"/>
              </a:rPr>
              <a:t>Stk-ACK after waiting one RIFS.</a:t>
            </a:r>
          </a:p>
          <a:p>
            <a:r>
              <a:rPr kumimoji="1" lang="en-US" altLang="ja-JP" sz="1200" dirty="0" smtClean="0">
                <a:latin typeface="+mn-ea"/>
                <a:cs typeface="Meiryo UI" pitchFamily="50" charset="-128"/>
              </a:rPr>
              <a:t>Last Received Sequence Number </a:t>
            </a:r>
            <a:r>
              <a:rPr kumimoji="1" lang="en-US" altLang="ja-JP" dirty="0">
                <a:latin typeface="+mn-ea"/>
                <a:cs typeface="Meiryo UI" pitchFamily="50" charset="-128"/>
              </a:rPr>
              <a:t>= </a:t>
            </a:r>
            <a:r>
              <a:rPr kumimoji="1" lang="en-US" altLang="ja-JP" sz="1200" b="1" dirty="0" smtClean="0">
                <a:latin typeface="+mn-ea"/>
                <a:cs typeface="Meiryo UI" pitchFamily="50" charset="-128"/>
              </a:rPr>
              <a:t>0</a:t>
            </a:r>
          </a:p>
          <a:p>
            <a:r>
              <a:rPr kumimoji="1" lang="en-US" altLang="ja-JP" sz="1200" dirty="0" smtClean="0">
                <a:latin typeface="+mn-ea"/>
                <a:cs typeface="Meiryo UI" pitchFamily="50" charset="-128"/>
              </a:rPr>
              <a:t>(from the Association Request)</a:t>
            </a:r>
            <a:endParaRPr kumimoji="1" lang="ja-JP" altLang="en-US" sz="1200" dirty="0" smtClean="0">
              <a:latin typeface="+mn-ea"/>
              <a:cs typeface="Meiryo UI" pitchFamily="50" charset="-128"/>
            </a:endParaRPr>
          </a:p>
        </p:txBody>
      </p:sp>
    </p:spTree>
    <p:extLst>
      <p:ext uri="{BB962C8B-B14F-4D97-AF65-F5344CB8AC3E}">
        <p14:creationId xmlns:p14="http://schemas.microsoft.com/office/powerpoint/2010/main" val="804911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p>
        </p:txBody>
      </p:sp>
      <p:sp>
        <p:nvSpPr>
          <p:cNvPr id="3" name="フッター プレースホルダー 2"/>
          <p:cNvSpPr>
            <a:spLocks noGrp="1"/>
          </p:cNvSpPr>
          <p:nvPr>
            <p:ph type="ftr" sz="quarter" idx="11"/>
          </p:nvPr>
        </p:nvSpPr>
        <p:spPr>
          <a:xfrm>
            <a:off x="5486400" y="6489340"/>
            <a:ext cx="3124200" cy="184666"/>
          </a:xfrm>
        </p:spPr>
        <p:txBody>
          <a:bodyPr/>
          <a:lstStyle/>
          <a:p>
            <a:r>
              <a:rPr lang="en-US" altLang="ja-JP" dirty="0" smtClean="0"/>
              <a:t>Toshimitsu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cxnSp>
        <p:nvCxnSpPr>
          <p:cNvPr id="26" name="直線矢印コネクタ 25"/>
          <p:cNvCxnSpPr/>
          <p:nvPr/>
        </p:nvCxnSpPr>
        <p:spPr bwMode="auto">
          <a:xfrm flipV="1">
            <a:off x="827584" y="3092872"/>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27" name="テキスト ボックス 26"/>
          <p:cNvSpPr txBox="1"/>
          <p:nvPr/>
        </p:nvSpPr>
        <p:spPr>
          <a:xfrm>
            <a:off x="310950" y="2514382"/>
            <a:ext cx="619080" cy="523220"/>
          </a:xfrm>
          <a:prstGeom prst="rect">
            <a:avLst/>
          </a:prstGeom>
          <a:noFill/>
        </p:spPr>
        <p:txBody>
          <a:bodyPr wrap="none" rtlCol="0">
            <a:spAutoFit/>
          </a:bodyPr>
          <a:lstStyle/>
          <a:p>
            <a:r>
              <a:rPr kumimoji="1" lang="en-US" altLang="ja-JP" dirty="0" smtClean="0">
                <a:latin typeface="+mn-lt"/>
                <a:ea typeface="Meiryo UI" pitchFamily="50" charset="-128"/>
                <a:cs typeface="Meiryo UI" pitchFamily="50" charset="-128"/>
              </a:rPr>
              <a:t>HRCP</a:t>
            </a:r>
          </a:p>
          <a:p>
            <a:r>
              <a:rPr kumimoji="1" lang="en-US" altLang="ja-JP" sz="1600" dirty="0" smtClean="0">
                <a:latin typeface="+mn-lt"/>
                <a:ea typeface="Meiryo UI" pitchFamily="50" charset="-128"/>
                <a:cs typeface="Meiryo UI" pitchFamily="50" charset="-128"/>
              </a:rPr>
              <a:t>PNC</a:t>
            </a:r>
            <a:endParaRPr kumimoji="1" lang="ja-JP" altLang="en-US" sz="1600" dirty="0" smtClean="0">
              <a:latin typeface="+mn-lt"/>
              <a:ea typeface="Meiryo UI" pitchFamily="50" charset="-128"/>
              <a:cs typeface="Meiryo UI" pitchFamily="50" charset="-128"/>
            </a:endParaRPr>
          </a:p>
        </p:txBody>
      </p:sp>
      <p:sp>
        <p:nvSpPr>
          <p:cNvPr id="28" name="テキスト ボックス 27"/>
          <p:cNvSpPr txBox="1"/>
          <p:nvPr/>
        </p:nvSpPr>
        <p:spPr>
          <a:xfrm>
            <a:off x="326528" y="3258635"/>
            <a:ext cx="604653" cy="338554"/>
          </a:xfrm>
          <a:prstGeom prst="rect">
            <a:avLst/>
          </a:prstGeom>
          <a:noFill/>
        </p:spPr>
        <p:txBody>
          <a:bodyPr wrap="none" rtlCol="0">
            <a:spAutoFit/>
          </a:bodyPr>
          <a:lstStyle/>
          <a:p>
            <a:r>
              <a:rPr lang="en-US" altLang="ja-JP" sz="1600" dirty="0">
                <a:latin typeface="+mn-lt"/>
                <a:ea typeface="Meiryo UI" pitchFamily="50" charset="-128"/>
                <a:cs typeface="Meiryo UI" pitchFamily="50" charset="-128"/>
              </a:rPr>
              <a:t>DEV</a:t>
            </a:r>
            <a:endParaRPr kumimoji="1" lang="ja-JP" altLang="en-US" sz="1600" dirty="0" smtClean="0">
              <a:latin typeface="+mn-lt"/>
              <a:ea typeface="Meiryo UI" pitchFamily="50" charset="-128"/>
              <a:cs typeface="Meiryo UI" pitchFamily="50" charset="-128"/>
            </a:endParaRPr>
          </a:p>
        </p:txBody>
      </p:sp>
      <p:sp>
        <p:nvSpPr>
          <p:cNvPr id="29" name="正方形/長方形 28"/>
          <p:cNvSpPr/>
          <p:nvPr/>
        </p:nvSpPr>
        <p:spPr bwMode="auto">
          <a:xfrm>
            <a:off x="1313548" y="2538665"/>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600" b="0" i="0" u="none" strike="noStrike" cap="none" normalizeH="0" baseline="0" dirty="0" smtClean="0">
                <a:ln>
                  <a:noFill/>
                </a:ln>
                <a:effectLst/>
                <a:latin typeface="+mn-lt"/>
                <a:ea typeface="ＭＳ Ｐゴシック" pitchFamily="50" charset="-128"/>
              </a:rPr>
              <a:t>)</a:t>
            </a:r>
            <a:endParaRPr kumimoji="0" lang="ja-JP" altLang="en-US" sz="1600" b="0" i="0" u="none" strike="noStrike" cap="none" normalizeH="0" baseline="0" dirty="0" smtClean="0">
              <a:ln>
                <a:noFill/>
              </a:ln>
              <a:effectLst/>
              <a:latin typeface="+mn-lt"/>
              <a:ea typeface="ＭＳ Ｐゴシック" pitchFamily="50" charset="-128"/>
            </a:endParaRPr>
          </a:p>
        </p:txBody>
      </p:sp>
      <p:sp>
        <p:nvSpPr>
          <p:cNvPr id="30" name="テキスト ボックス 29"/>
          <p:cNvSpPr txBox="1"/>
          <p:nvPr/>
        </p:nvSpPr>
        <p:spPr>
          <a:xfrm>
            <a:off x="310950" y="1974322"/>
            <a:ext cx="3306867" cy="461665"/>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DEV does </a:t>
            </a:r>
            <a:r>
              <a:rPr kumimoji="1" lang="en-US" altLang="ja-JP" sz="1200" u="sng" dirty="0" smtClean="0">
                <a:latin typeface="+mn-lt"/>
                <a:ea typeface="Meiryo UI" pitchFamily="50" charset="-128"/>
                <a:cs typeface="Meiryo UI" pitchFamily="50" charset="-128"/>
              </a:rPr>
              <a:t>not</a:t>
            </a:r>
            <a:r>
              <a:rPr kumimoji="1" lang="en-US" altLang="ja-JP" sz="1200" dirty="0" smtClean="0">
                <a:latin typeface="+mn-lt"/>
                <a:ea typeface="Meiryo UI" pitchFamily="50" charset="-128"/>
                <a:cs typeface="Meiryo UI" pitchFamily="50" charset="-128"/>
              </a:rPr>
              <a:t> receive Association Response, </a:t>
            </a:r>
          </a:p>
          <a:p>
            <a:r>
              <a:rPr lang="en-US" altLang="ja-JP" dirty="0" smtClean="0">
                <a:latin typeface="+mn-lt"/>
                <a:ea typeface="Meiryo UI" pitchFamily="50" charset="-128"/>
                <a:cs typeface="Meiryo UI" pitchFamily="50" charset="-128"/>
              </a:rPr>
              <a:t>due to </a:t>
            </a:r>
            <a:r>
              <a:rPr lang="en-US" altLang="ja-JP" sz="1200" dirty="0" smtClean="0">
                <a:latin typeface="+mn-lt"/>
                <a:ea typeface="Meiryo UI" pitchFamily="50" charset="-128"/>
                <a:cs typeface="Meiryo UI" pitchFamily="50" charset="-128"/>
              </a:rPr>
              <a:t>MAC Header Error.</a:t>
            </a:r>
            <a:endParaRPr kumimoji="1" lang="ja-JP" altLang="en-US" sz="1200" dirty="0" smtClean="0">
              <a:latin typeface="+mn-lt"/>
              <a:ea typeface="Meiryo UI" pitchFamily="50" charset="-128"/>
              <a:cs typeface="Meiryo UI" pitchFamily="50" charset="-128"/>
            </a:endParaRPr>
          </a:p>
        </p:txBody>
      </p:sp>
      <p:cxnSp>
        <p:nvCxnSpPr>
          <p:cNvPr id="31" name="直線矢印コネクタ 30"/>
          <p:cNvCxnSpPr/>
          <p:nvPr/>
        </p:nvCxnSpPr>
        <p:spPr bwMode="auto">
          <a:xfrm>
            <a:off x="2705619" y="2765043"/>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2" name="テキスト ボックス 31"/>
          <p:cNvSpPr txBox="1"/>
          <p:nvPr/>
        </p:nvSpPr>
        <p:spPr>
          <a:xfrm>
            <a:off x="3389145" y="2507327"/>
            <a:ext cx="538930" cy="276999"/>
          </a:xfrm>
          <a:prstGeom prst="rect">
            <a:avLst/>
          </a:prstGeom>
          <a:noFill/>
        </p:spPr>
        <p:txBody>
          <a:bodyPr wrap="none" rtlCol="0">
            <a:spAutoFit/>
          </a:bodyPr>
          <a:lstStyle/>
          <a:p>
            <a:r>
              <a:rPr lang="en-US" altLang="ja-JP" sz="1200" dirty="0">
                <a:latin typeface="+mn-lt"/>
                <a:ea typeface="Meiryo UI" pitchFamily="50" charset="-128"/>
                <a:cs typeface="Meiryo UI" pitchFamily="50" charset="-128"/>
              </a:rPr>
              <a:t>RIFS</a:t>
            </a:r>
            <a:endParaRPr kumimoji="1" lang="ja-JP" altLang="en-US" sz="1200" dirty="0" smtClean="0">
              <a:latin typeface="+mn-lt"/>
              <a:ea typeface="Meiryo UI" pitchFamily="50" charset="-128"/>
              <a:cs typeface="Meiryo UI" pitchFamily="50" charset="-128"/>
            </a:endParaRPr>
          </a:p>
        </p:txBody>
      </p:sp>
      <p:sp>
        <p:nvSpPr>
          <p:cNvPr id="33" name="正方形/長方形 32"/>
          <p:cNvSpPr/>
          <p:nvPr/>
        </p:nvSpPr>
        <p:spPr bwMode="auto">
          <a:xfrm>
            <a:off x="4727763" y="2538664"/>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sp>
        <p:nvSpPr>
          <p:cNvPr id="34" name="テキスト ボックス 33"/>
          <p:cNvSpPr txBox="1"/>
          <p:nvPr/>
        </p:nvSpPr>
        <p:spPr>
          <a:xfrm>
            <a:off x="4039629" y="1974322"/>
            <a:ext cx="3427541" cy="461665"/>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PNC sends </a:t>
            </a:r>
            <a:r>
              <a:rPr kumimoji="1" lang="en-US" altLang="ja-JP" dirty="0" smtClean="0">
                <a:latin typeface="+mn-lt"/>
                <a:ea typeface="Meiryo UI" pitchFamily="50" charset="-128"/>
                <a:cs typeface="Meiryo UI" pitchFamily="50" charset="-128"/>
              </a:rPr>
              <a:t>Stk-ACK. </a:t>
            </a:r>
            <a:r>
              <a:rPr kumimoji="1" lang="en-US" altLang="ja-JP" sz="1200" dirty="0" smtClean="0">
                <a:latin typeface="+mn-lt"/>
                <a:ea typeface="Meiryo UI" pitchFamily="50" charset="-128"/>
                <a:cs typeface="Meiryo UI" pitchFamily="50" charset="-128"/>
              </a:rPr>
              <a:t>Last Received Sequence </a:t>
            </a:r>
          </a:p>
          <a:p>
            <a:r>
              <a:rPr kumimoji="1" lang="en-US" altLang="ja-JP" sz="1200" dirty="0" smtClean="0">
                <a:latin typeface="+mn-lt"/>
                <a:ea typeface="Meiryo UI" pitchFamily="50" charset="-128"/>
                <a:cs typeface="Meiryo UI" pitchFamily="50" charset="-128"/>
              </a:rPr>
              <a:t>Number is not incremented </a:t>
            </a:r>
            <a:r>
              <a:rPr kumimoji="1" lang="en-US" altLang="ja-JP" dirty="0" smtClean="0">
                <a:latin typeface="+mn-lt"/>
                <a:ea typeface="Meiryo UI" pitchFamily="50" charset="-128"/>
                <a:cs typeface="Meiryo UI" pitchFamily="50" charset="-128"/>
                <a:sym typeface="Wingdings" panose="05000000000000000000" pitchFamily="2" charset="2"/>
              </a:rPr>
              <a:t>and stays at</a:t>
            </a:r>
            <a:r>
              <a:rPr kumimoji="1" lang="en-US" altLang="ja-JP" sz="1200" dirty="0" smtClean="0">
                <a:latin typeface="+mn-lt"/>
                <a:ea typeface="Meiryo UI" pitchFamily="50" charset="-128"/>
                <a:cs typeface="Meiryo UI" pitchFamily="50" charset="-128"/>
                <a:sym typeface="Wingdings" panose="05000000000000000000" pitchFamily="2" charset="2"/>
              </a:rPr>
              <a:t> </a:t>
            </a:r>
            <a:r>
              <a:rPr kumimoji="1" lang="en-US" altLang="ja-JP" sz="1200" b="1" dirty="0" smtClean="0">
                <a:latin typeface="+mn-lt"/>
                <a:ea typeface="Meiryo UI" pitchFamily="50" charset="-128"/>
                <a:cs typeface="Meiryo UI" pitchFamily="50" charset="-128"/>
              </a:rPr>
              <a:t>0</a:t>
            </a:r>
            <a:endParaRPr kumimoji="1" lang="ja-JP" altLang="en-US" sz="1200" b="1" dirty="0" smtClean="0">
              <a:latin typeface="+mn-lt"/>
              <a:ea typeface="Meiryo UI" pitchFamily="50" charset="-128"/>
              <a:cs typeface="Meiryo UI" pitchFamily="50" charset="-128"/>
            </a:endParaRPr>
          </a:p>
        </p:txBody>
      </p:sp>
      <p:sp>
        <p:nvSpPr>
          <p:cNvPr id="35" name="正方形/長方形 34"/>
          <p:cNvSpPr/>
          <p:nvPr/>
        </p:nvSpPr>
        <p:spPr bwMode="auto">
          <a:xfrm>
            <a:off x="5979211" y="3094640"/>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cxnSp>
        <p:nvCxnSpPr>
          <p:cNvPr id="36" name="直線矢印コネクタ 35"/>
          <p:cNvCxnSpPr/>
          <p:nvPr/>
        </p:nvCxnSpPr>
        <p:spPr bwMode="auto">
          <a:xfrm>
            <a:off x="5407876" y="3328326"/>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7" name="テキスト ボックス 36"/>
          <p:cNvSpPr txBox="1"/>
          <p:nvPr/>
        </p:nvSpPr>
        <p:spPr>
          <a:xfrm>
            <a:off x="5440281" y="3349986"/>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38" name="直線矢印コネクタ 37"/>
          <p:cNvCxnSpPr/>
          <p:nvPr/>
        </p:nvCxnSpPr>
        <p:spPr bwMode="auto">
          <a:xfrm>
            <a:off x="6644328" y="3328326"/>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9" name="テキスト ボックス 38"/>
          <p:cNvSpPr txBox="1"/>
          <p:nvPr/>
        </p:nvSpPr>
        <p:spPr>
          <a:xfrm>
            <a:off x="6676733" y="3349986"/>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sp>
        <p:nvSpPr>
          <p:cNvPr id="40" name="テキスト ボックス 39"/>
          <p:cNvSpPr txBox="1"/>
          <p:nvPr/>
        </p:nvSpPr>
        <p:spPr>
          <a:xfrm>
            <a:off x="5904148" y="3744905"/>
            <a:ext cx="2627642" cy="646331"/>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Last Received Sequence Number </a:t>
            </a:r>
          </a:p>
          <a:p>
            <a:r>
              <a:rPr kumimoji="1" lang="en-US" altLang="ja-JP" dirty="0">
                <a:latin typeface="+mn-lt"/>
                <a:ea typeface="Meiryo UI" pitchFamily="50" charset="-128"/>
                <a:cs typeface="Meiryo UI" pitchFamily="50" charset="-128"/>
                <a:sym typeface="Wingdings" panose="05000000000000000000" pitchFamily="2" charset="2"/>
              </a:rPr>
              <a:t>i</a:t>
            </a:r>
            <a:r>
              <a:rPr kumimoji="1" lang="en-US" altLang="ja-JP" dirty="0" smtClean="0">
                <a:latin typeface="+mn-lt"/>
                <a:ea typeface="Meiryo UI" pitchFamily="50" charset="-128"/>
                <a:cs typeface="Meiryo UI" pitchFamily="50" charset="-128"/>
                <a:sym typeface="Wingdings" panose="05000000000000000000" pitchFamily="2" charset="2"/>
              </a:rPr>
              <a:t>s set to</a:t>
            </a:r>
            <a:r>
              <a:rPr kumimoji="1" lang="en-US" altLang="ja-JP" sz="1200" dirty="0" smtClean="0">
                <a:latin typeface="+mn-lt"/>
                <a:ea typeface="Meiryo UI" pitchFamily="50" charset="-128"/>
                <a:cs typeface="Meiryo UI" pitchFamily="50" charset="-128"/>
              </a:rPr>
              <a:t> 0x3FF (no packet has been</a:t>
            </a:r>
          </a:p>
          <a:p>
            <a:r>
              <a:rPr kumimoji="1" lang="en-US" altLang="ja-JP" dirty="0">
                <a:latin typeface="+mn-lt"/>
                <a:ea typeface="Meiryo UI" pitchFamily="50" charset="-128"/>
                <a:cs typeface="Meiryo UI" pitchFamily="50" charset="-128"/>
              </a:rPr>
              <a:t>r</a:t>
            </a:r>
            <a:r>
              <a:rPr kumimoji="1" lang="en-US" altLang="ja-JP" dirty="0" smtClean="0">
                <a:latin typeface="+mn-lt"/>
                <a:ea typeface="Meiryo UI" pitchFamily="50" charset="-128"/>
                <a:cs typeface="Meiryo UI" pitchFamily="50" charset="-128"/>
              </a:rPr>
              <a:t>eceived yet by the DEV)</a:t>
            </a:r>
            <a:endParaRPr kumimoji="1" lang="ja-JP" altLang="en-US" sz="1200" dirty="0" smtClean="0">
              <a:latin typeface="+mn-lt"/>
              <a:ea typeface="Meiryo UI" pitchFamily="50" charset="-128"/>
              <a:cs typeface="Meiryo UI" pitchFamily="50" charset="-128"/>
            </a:endParaRPr>
          </a:p>
        </p:txBody>
      </p:sp>
      <p:cxnSp>
        <p:nvCxnSpPr>
          <p:cNvPr id="41" name="直線コネクタ 40"/>
          <p:cNvCxnSpPr/>
          <p:nvPr/>
        </p:nvCxnSpPr>
        <p:spPr bwMode="auto">
          <a:xfrm>
            <a:off x="5407876" y="3094640"/>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42" name="直線コネクタ 41"/>
          <p:cNvCxnSpPr/>
          <p:nvPr/>
        </p:nvCxnSpPr>
        <p:spPr bwMode="auto">
          <a:xfrm>
            <a:off x="7207648" y="3098574"/>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43" name="正方形/長方形 42"/>
          <p:cNvSpPr/>
          <p:nvPr/>
        </p:nvSpPr>
        <p:spPr bwMode="auto">
          <a:xfrm>
            <a:off x="7215663" y="2533500"/>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600" b="0" i="0" u="none" strike="noStrike" cap="none" normalizeH="0" baseline="0" dirty="0" smtClean="0">
                <a:ln>
                  <a:noFill/>
                </a:ln>
                <a:effectLst/>
                <a:latin typeface="+mn-lt"/>
                <a:ea typeface="ＭＳ Ｐゴシック" pitchFamily="50" charset="-128"/>
              </a:rPr>
              <a:t>)</a:t>
            </a:r>
            <a:endParaRPr kumimoji="0" lang="ja-JP" altLang="en-US" sz="1600" b="0" i="0" u="none" strike="noStrike" cap="none" normalizeH="0" baseline="0" dirty="0" smtClean="0">
              <a:ln>
                <a:noFill/>
              </a:ln>
              <a:effectLst/>
              <a:latin typeface="+mn-lt"/>
              <a:ea typeface="ＭＳ Ｐゴシック" pitchFamily="50" charset="-128"/>
            </a:endParaRPr>
          </a:p>
        </p:txBody>
      </p:sp>
      <p:sp>
        <p:nvSpPr>
          <p:cNvPr id="47" name="テキスト ボックス 46"/>
          <p:cNvSpPr txBox="1"/>
          <p:nvPr/>
        </p:nvSpPr>
        <p:spPr>
          <a:xfrm>
            <a:off x="2519772" y="3090446"/>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48" name="テキスト ボックス 47"/>
          <p:cNvSpPr txBox="1"/>
          <p:nvPr/>
        </p:nvSpPr>
        <p:spPr>
          <a:xfrm>
            <a:off x="7426879" y="2273549"/>
            <a:ext cx="86754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retransmit</a:t>
            </a:r>
            <a:endParaRPr kumimoji="1" lang="ja-JP" altLang="en-US" sz="1200" dirty="0" smtClean="0">
              <a:latin typeface="+mn-lt"/>
              <a:ea typeface="Meiryo UI" pitchFamily="50" charset="-128"/>
              <a:cs typeface="Meiryo UI" pitchFamily="50" charset="-128"/>
            </a:endParaRPr>
          </a:p>
        </p:txBody>
      </p:sp>
      <p:sp>
        <p:nvSpPr>
          <p:cNvPr id="49" name="テキスト ボックス 48"/>
          <p:cNvSpPr txBox="1"/>
          <p:nvPr/>
        </p:nvSpPr>
        <p:spPr>
          <a:xfrm>
            <a:off x="4030082" y="5337212"/>
            <a:ext cx="1519968" cy="338554"/>
          </a:xfrm>
          <a:prstGeom prst="rect">
            <a:avLst/>
          </a:prstGeom>
          <a:noFill/>
        </p:spPr>
        <p:txBody>
          <a:bodyPr wrap="none" rtlCol="0">
            <a:spAutoFit/>
          </a:bodyPr>
          <a:lstStyle/>
          <a:p>
            <a:r>
              <a:rPr kumimoji="1" lang="en-US" altLang="ja-JP" sz="1600" b="1" dirty="0" smtClean="0">
                <a:latin typeface="+mn-lt"/>
                <a:ea typeface="Meiryo UI" pitchFamily="50" charset="-128"/>
                <a:cs typeface="Meiryo UI" pitchFamily="50" charset="-128"/>
              </a:rPr>
              <a:t>Figure 7-20d  </a:t>
            </a:r>
          </a:p>
        </p:txBody>
      </p:sp>
    </p:spTree>
    <p:extLst>
      <p:ext uri="{BB962C8B-B14F-4D97-AF65-F5344CB8AC3E}">
        <p14:creationId xmlns:p14="http://schemas.microsoft.com/office/powerpoint/2010/main" val="1581248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a:t>Jun. 2016</a:t>
            </a:r>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9</a:t>
            </a:fld>
            <a:endParaRPr lang="en-US" altLang="ja-JP"/>
          </a:p>
        </p:txBody>
      </p:sp>
      <p:sp>
        <p:nvSpPr>
          <p:cNvPr id="5" name="テキスト ボックス 4"/>
          <p:cNvSpPr txBox="1"/>
          <p:nvPr/>
        </p:nvSpPr>
        <p:spPr>
          <a:xfrm>
            <a:off x="4102223" y="5445224"/>
            <a:ext cx="1393330" cy="338554"/>
          </a:xfrm>
          <a:prstGeom prst="rect">
            <a:avLst/>
          </a:prstGeom>
          <a:noFill/>
        </p:spPr>
        <p:txBody>
          <a:bodyPr wrap="none" rtlCol="0">
            <a:spAutoFit/>
          </a:bodyPr>
          <a:lstStyle/>
          <a:p>
            <a:r>
              <a:rPr kumimoji="1" lang="en-US" altLang="ja-JP" sz="1600" b="1" dirty="0" smtClean="0">
                <a:latin typeface="+mn-lt"/>
                <a:ea typeface="Meiryo UI" pitchFamily="50" charset="-128"/>
                <a:cs typeface="Meiryo UI" pitchFamily="50" charset="-128"/>
              </a:rPr>
              <a:t>Figure 7-20e</a:t>
            </a:r>
          </a:p>
        </p:txBody>
      </p:sp>
      <p:cxnSp>
        <p:nvCxnSpPr>
          <p:cNvPr id="6" name="直線矢印コネクタ 5"/>
          <p:cNvCxnSpPr/>
          <p:nvPr/>
        </p:nvCxnSpPr>
        <p:spPr bwMode="auto">
          <a:xfrm flipV="1">
            <a:off x="804158" y="3327499"/>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7" name="テキスト ボックス 6"/>
          <p:cNvSpPr txBox="1"/>
          <p:nvPr/>
        </p:nvSpPr>
        <p:spPr>
          <a:xfrm>
            <a:off x="365936" y="2744190"/>
            <a:ext cx="619080" cy="523220"/>
          </a:xfrm>
          <a:prstGeom prst="rect">
            <a:avLst/>
          </a:prstGeom>
          <a:noFill/>
        </p:spPr>
        <p:txBody>
          <a:bodyPr wrap="none" rtlCol="0">
            <a:spAutoFit/>
          </a:bodyPr>
          <a:lstStyle/>
          <a:p>
            <a:r>
              <a:rPr kumimoji="1" lang="en-US" altLang="ja-JP" dirty="0" smtClean="0">
                <a:latin typeface="+mn-lt"/>
                <a:ea typeface="Meiryo UI" pitchFamily="50" charset="-128"/>
                <a:cs typeface="Meiryo UI" pitchFamily="50" charset="-128"/>
              </a:rPr>
              <a:t>HRCP</a:t>
            </a:r>
          </a:p>
          <a:p>
            <a:r>
              <a:rPr kumimoji="1" lang="en-US" altLang="ja-JP" sz="1600" dirty="0" smtClean="0">
                <a:latin typeface="+mn-lt"/>
                <a:ea typeface="Meiryo UI" pitchFamily="50" charset="-128"/>
                <a:cs typeface="Meiryo UI" pitchFamily="50" charset="-128"/>
              </a:rPr>
              <a:t>PNC</a:t>
            </a:r>
            <a:endParaRPr kumimoji="1" lang="ja-JP" altLang="en-US" sz="1600" dirty="0" smtClean="0">
              <a:latin typeface="+mn-lt"/>
              <a:ea typeface="Meiryo UI" pitchFamily="50" charset="-128"/>
              <a:cs typeface="Meiryo UI" pitchFamily="50" charset="-128"/>
            </a:endParaRPr>
          </a:p>
        </p:txBody>
      </p:sp>
      <p:sp>
        <p:nvSpPr>
          <p:cNvPr id="8" name="テキスト ボックス 7"/>
          <p:cNvSpPr txBox="1"/>
          <p:nvPr/>
        </p:nvSpPr>
        <p:spPr>
          <a:xfrm>
            <a:off x="381514" y="3493262"/>
            <a:ext cx="604653" cy="338554"/>
          </a:xfrm>
          <a:prstGeom prst="rect">
            <a:avLst/>
          </a:prstGeom>
          <a:noFill/>
        </p:spPr>
        <p:txBody>
          <a:bodyPr wrap="none" rtlCol="0">
            <a:spAutoFit/>
          </a:bodyPr>
          <a:lstStyle/>
          <a:p>
            <a:r>
              <a:rPr lang="en-US" altLang="ja-JP" sz="1600" dirty="0">
                <a:latin typeface="+mn-lt"/>
                <a:ea typeface="Meiryo UI" pitchFamily="50" charset="-128"/>
                <a:cs typeface="Meiryo UI" pitchFamily="50" charset="-128"/>
              </a:rPr>
              <a:t>DEV</a:t>
            </a:r>
            <a:endParaRPr kumimoji="1" lang="ja-JP" altLang="en-US" sz="1600" dirty="0" smtClean="0">
              <a:latin typeface="+mn-lt"/>
              <a:ea typeface="Meiryo UI" pitchFamily="50" charset="-128"/>
              <a:cs typeface="Meiryo UI" pitchFamily="50" charset="-128"/>
            </a:endParaRPr>
          </a:p>
        </p:txBody>
      </p:sp>
      <p:sp>
        <p:nvSpPr>
          <p:cNvPr id="9" name="正方形/長方形 8"/>
          <p:cNvSpPr/>
          <p:nvPr/>
        </p:nvSpPr>
        <p:spPr bwMode="auto">
          <a:xfrm>
            <a:off x="1368534" y="2773292"/>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0" i="0" u="none" strike="noStrike" cap="none" normalizeH="0" dirty="0" smtClean="0">
                <a:ln>
                  <a:noFill/>
                </a:ln>
                <a:effectLst/>
                <a:latin typeface="+mn-lt"/>
                <a:ea typeface="ＭＳ Ｐゴシック" pitchFamily="50" charset="-128"/>
              </a:rPr>
              <a:t> </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200" b="0" i="0" u="none" strike="noStrike" cap="none" normalizeH="0" baseline="0" dirty="0" smtClean="0">
                <a:ln>
                  <a:noFill/>
                </a:ln>
                <a:effectLst/>
                <a:latin typeface="+mn-lt"/>
                <a:ea typeface="ＭＳ Ｐゴシック" pitchFamily="50" charset="-128"/>
              </a:rPr>
              <a:t>)</a:t>
            </a:r>
            <a:endParaRPr kumimoji="0" lang="ja-JP" altLang="en-US" sz="1200" b="0" i="0" u="none" strike="noStrike" cap="none" normalizeH="0" baseline="0" dirty="0" smtClean="0">
              <a:ln>
                <a:noFill/>
              </a:ln>
              <a:effectLst/>
              <a:latin typeface="+mn-lt"/>
              <a:ea typeface="ＭＳ Ｐゴシック" pitchFamily="50" charset="-128"/>
            </a:endParaRPr>
          </a:p>
        </p:txBody>
      </p:sp>
      <p:sp>
        <p:nvSpPr>
          <p:cNvPr id="10" name="正方形/長方形 9"/>
          <p:cNvSpPr/>
          <p:nvPr/>
        </p:nvSpPr>
        <p:spPr bwMode="auto">
          <a:xfrm>
            <a:off x="3336090" y="3333390"/>
            <a:ext cx="680113"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sp>
        <p:nvSpPr>
          <p:cNvPr id="11" name="テキスト ボックス 10"/>
          <p:cNvSpPr txBox="1"/>
          <p:nvPr/>
        </p:nvSpPr>
        <p:spPr>
          <a:xfrm>
            <a:off x="386293" y="1916832"/>
            <a:ext cx="3364383" cy="646331"/>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DEV receives Association Resp</a:t>
            </a:r>
            <a:r>
              <a:rPr kumimoji="1" lang="en-US" altLang="ja-JP" dirty="0" smtClean="0">
                <a:latin typeface="+mn-lt"/>
                <a:ea typeface="Meiryo UI" pitchFamily="50" charset="-128"/>
                <a:cs typeface="Meiryo UI" pitchFamily="50" charset="-128"/>
              </a:rPr>
              <a:t>onse correctly, </a:t>
            </a:r>
          </a:p>
          <a:p>
            <a:r>
              <a:rPr kumimoji="1" lang="en-US" altLang="ja-JP" dirty="0" smtClean="0">
                <a:latin typeface="+mn-lt"/>
                <a:ea typeface="Meiryo UI" pitchFamily="50" charset="-128"/>
                <a:cs typeface="Meiryo UI" pitchFamily="50" charset="-128"/>
              </a:rPr>
              <a:t>But</a:t>
            </a:r>
            <a:r>
              <a:rPr kumimoji="1" lang="ja-JP" altLang="en-US" dirty="0">
                <a:latin typeface="+mn-lt"/>
                <a:ea typeface="Meiryo UI" pitchFamily="50" charset="-128"/>
                <a:cs typeface="Meiryo UI" pitchFamily="50" charset="-128"/>
              </a:rPr>
              <a:t>　</a:t>
            </a:r>
            <a:r>
              <a:rPr kumimoji="1" lang="en-US" altLang="ja-JP" sz="1200" dirty="0" smtClean="0">
                <a:latin typeface="+mn-lt"/>
                <a:ea typeface="Meiryo UI" pitchFamily="50" charset="-128"/>
                <a:cs typeface="Meiryo UI" pitchFamily="50" charset="-128"/>
              </a:rPr>
              <a:t>HRCP PNC does </a:t>
            </a:r>
            <a:r>
              <a:rPr kumimoji="1" lang="en-US" altLang="ja-JP" sz="1200" u="sng" dirty="0" smtClean="0">
                <a:latin typeface="+mn-lt"/>
                <a:ea typeface="Meiryo UI" pitchFamily="50" charset="-128"/>
                <a:cs typeface="Meiryo UI" pitchFamily="50" charset="-128"/>
              </a:rPr>
              <a:t>not</a:t>
            </a:r>
            <a:r>
              <a:rPr kumimoji="1" lang="en-US" altLang="ja-JP" sz="1200" dirty="0" smtClean="0">
                <a:latin typeface="+mn-lt"/>
                <a:ea typeface="Meiryo UI" pitchFamily="50" charset="-128"/>
                <a:cs typeface="Meiryo UI" pitchFamily="50" charset="-128"/>
              </a:rPr>
              <a:t> receive Stk-ACK </a:t>
            </a:r>
          </a:p>
          <a:p>
            <a:r>
              <a:rPr lang="en-US" altLang="ja-JP" sz="1200" dirty="0" smtClean="0">
                <a:latin typeface="+mn-lt"/>
                <a:ea typeface="Meiryo UI" pitchFamily="50" charset="-128"/>
                <a:cs typeface="Meiryo UI" pitchFamily="50" charset="-128"/>
              </a:rPr>
              <a:t>(MAC Header Error).</a:t>
            </a:r>
            <a:endParaRPr kumimoji="1" lang="ja-JP" altLang="en-US" sz="1200" dirty="0" smtClean="0">
              <a:latin typeface="+mn-lt"/>
              <a:ea typeface="Meiryo UI" pitchFamily="50" charset="-128"/>
              <a:cs typeface="Meiryo UI" pitchFamily="50" charset="-128"/>
            </a:endParaRPr>
          </a:p>
        </p:txBody>
      </p:sp>
      <p:cxnSp>
        <p:nvCxnSpPr>
          <p:cNvPr id="12" name="直線矢印コネクタ 11"/>
          <p:cNvCxnSpPr/>
          <p:nvPr/>
        </p:nvCxnSpPr>
        <p:spPr bwMode="auto">
          <a:xfrm>
            <a:off x="2760605" y="2999670"/>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3" name="テキスト ボックス 12"/>
          <p:cNvSpPr txBox="1"/>
          <p:nvPr/>
        </p:nvSpPr>
        <p:spPr>
          <a:xfrm>
            <a:off x="3444131" y="2741954"/>
            <a:ext cx="538930" cy="276999"/>
          </a:xfrm>
          <a:prstGeom prst="rect">
            <a:avLst/>
          </a:prstGeom>
          <a:noFill/>
        </p:spPr>
        <p:txBody>
          <a:bodyPr wrap="none" rtlCol="0">
            <a:spAutoFit/>
          </a:bodyPr>
          <a:lstStyle/>
          <a:p>
            <a:r>
              <a:rPr lang="en-US" altLang="ja-JP" sz="1200" dirty="0">
                <a:latin typeface="+mn-lt"/>
                <a:ea typeface="Meiryo UI" pitchFamily="50" charset="-128"/>
                <a:cs typeface="Meiryo UI" pitchFamily="50" charset="-128"/>
              </a:rPr>
              <a:t>RIFS</a:t>
            </a:r>
            <a:endParaRPr kumimoji="1" lang="ja-JP" altLang="en-US" sz="1200" dirty="0" smtClean="0">
              <a:latin typeface="+mn-lt"/>
              <a:ea typeface="Meiryo UI" pitchFamily="50" charset="-128"/>
              <a:cs typeface="Meiryo UI" pitchFamily="50" charset="-128"/>
            </a:endParaRPr>
          </a:p>
        </p:txBody>
      </p:sp>
      <p:sp>
        <p:nvSpPr>
          <p:cNvPr id="14" name="正方形/長方形 13"/>
          <p:cNvSpPr/>
          <p:nvPr/>
        </p:nvSpPr>
        <p:spPr bwMode="auto">
          <a:xfrm>
            <a:off x="4782749" y="2773291"/>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sp>
        <p:nvSpPr>
          <p:cNvPr id="15" name="テキスト ボックス 14"/>
          <p:cNvSpPr txBox="1"/>
          <p:nvPr/>
        </p:nvSpPr>
        <p:spPr>
          <a:xfrm>
            <a:off x="3237583" y="3902705"/>
            <a:ext cx="1723549" cy="461665"/>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Last Received</a:t>
            </a:r>
          </a:p>
          <a:p>
            <a:r>
              <a:rPr kumimoji="1" lang="en-US" altLang="ja-JP" sz="1200" dirty="0" smtClean="0">
                <a:latin typeface="+mn-lt"/>
                <a:ea typeface="Meiryo UI" pitchFamily="50" charset="-128"/>
                <a:cs typeface="Meiryo UI" pitchFamily="50" charset="-128"/>
              </a:rPr>
              <a:t>Sequence Number = </a:t>
            </a:r>
            <a:r>
              <a:rPr kumimoji="1" lang="en-US" altLang="ja-JP" sz="1200" b="1" dirty="0" smtClean="0">
                <a:latin typeface="+mn-lt"/>
                <a:ea typeface="Meiryo UI" pitchFamily="50" charset="-128"/>
                <a:cs typeface="Meiryo UI" pitchFamily="50" charset="-128"/>
              </a:rPr>
              <a:t>0</a:t>
            </a:r>
            <a:endParaRPr kumimoji="1" lang="ja-JP" altLang="en-US" sz="1200" b="1" dirty="0" smtClean="0">
              <a:latin typeface="+mn-lt"/>
              <a:ea typeface="Meiryo UI" pitchFamily="50" charset="-128"/>
              <a:cs typeface="Meiryo UI" pitchFamily="50" charset="-128"/>
            </a:endParaRPr>
          </a:p>
        </p:txBody>
      </p:sp>
      <p:sp>
        <p:nvSpPr>
          <p:cNvPr id="16" name="正方形/長方形 15"/>
          <p:cNvSpPr/>
          <p:nvPr/>
        </p:nvSpPr>
        <p:spPr bwMode="auto">
          <a:xfrm>
            <a:off x="6034197" y="3329267"/>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cxnSp>
        <p:nvCxnSpPr>
          <p:cNvPr id="17" name="直線矢印コネクタ 16"/>
          <p:cNvCxnSpPr/>
          <p:nvPr/>
        </p:nvCxnSpPr>
        <p:spPr bwMode="auto">
          <a:xfrm>
            <a:off x="5462862" y="356295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8" name="テキスト ボックス 17"/>
          <p:cNvSpPr txBox="1"/>
          <p:nvPr/>
        </p:nvSpPr>
        <p:spPr>
          <a:xfrm>
            <a:off x="5495267" y="3584613"/>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19" name="直線矢印コネクタ 18"/>
          <p:cNvCxnSpPr/>
          <p:nvPr/>
        </p:nvCxnSpPr>
        <p:spPr bwMode="auto">
          <a:xfrm>
            <a:off x="6699314" y="356295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0" name="テキスト ボックス 19"/>
          <p:cNvSpPr txBox="1"/>
          <p:nvPr/>
        </p:nvSpPr>
        <p:spPr>
          <a:xfrm>
            <a:off x="6731719" y="3584613"/>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sp>
        <p:nvSpPr>
          <p:cNvPr id="21" name="テキスト ボックス 20"/>
          <p:cNvSpPr txBox="1"/>
          <p:nvPr/>
        </p:nvSpPr>
        <p:spPr>
          <a:xfrm>
            <a:off x="5952730" y="3991876"/>
            <a:ext cx="2738250" cy="276999"/>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Last Received Sequence Number = </a:t>
            </a:r>
            <a:r>
              <a:rPr kumimoji="1" lang="en-US" altLang="ja-JP" sz="1200" b="1" dirty="0" smtClean="0">
                <a:latin typeface="+mn-lt"/>
                <a:ea typeface="Meiryo UI" pitchFamily="50" charset="-128"/>
                <a:cs typeface="Meiryo UI" pitchFamily="50" charset="-128"/>
              </a:rPr>
              <a:t>0</a:t>
            </a:r>
            <a:endParaRPr kumimoji="1" lang="ja-JP" altLang="en-US" sz="1200" b="1" dirty="0" smtClean="0">
              <a:latin typeface="+mn-lt"/>
              <a:ea typeface="Meiryo UI" pitchFamily="50" charset="-128"/>
              <a:cs typeface="Meiryo UI" pitchFamily="50" charset="-128"/>
            </a:endParaRPr>
          </a:p>
        </p:txBody>
      </p:sp>
      <p:sp>
        <p:nvSpPr>
          <p:cNvPr id="22" name="正方形/長方形 21"/>
          <p:cNvSpPr/>
          <p:nvPr/>
        </p:nvSpPr>
        <p:spPr bwMode="auto">
          <a:xfrm>
            <a:off x="7262634" y="2771524"/>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Data</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cxnSp>
        <p:nvCxnSpPr>
          <p:cNvPr id="23" name="直線コネクタ 22"/>
          <p:cNvCxnSpPr/>
          <p:nvPr/>
        </p:nvCxnSpPr>
        <p:spPr bwMode="auto">
          <a:xfrm>
            <a:off x="5462862" y="3329267"/>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24" name="直線コネクタ 23"/>
          <p:cNvCxnSpPr/>
          <p:nvPr/>
        </p:nvCxnSpPr>
        <p:spPr bwMode="auto">
          <a:xfrm>
            <a:off x="7262634" y="3333201"/>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25" name="直線矢印コネクタ 24"/>
          <p:cNvCxnSpPr/>
          <p:nvPr/>
        </p:nvCxnSpPr>
        <p:spPr bwMode="auto">
          <a:xfrm>
            <a:off x="2755496" y="3596252"/>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6" name="テキスト ボックス 25"/>
          <p:cNvSpPr txBox="1"/>
          <p:nvPr/>
        </p:nvSpPr>
        <p:spPr>
          <a:xfrm>
            <a:off x="2787901" y="3617912"/>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27" name="直線コネクタ 26"/>
          <p:cNvCxnSpPr/>
          <p:nvPr/>
        </p:nvCxnSpPr>
        <p:spPr bwMode="auto">
          <a:xfrm>
            <a:off x="2755496" y="336256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28" name="テキスト ボックス 27"/>
          <p:cNvSpPr txBox="1"/>
          <p:nvPr/>
        </p:nvSpPr>
        <p:spPr>
          <a:xfrm>
            <a:off x="3850281" y="3049215"/>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29" name="テキスト ボックス 28"/>
          <p:cNvSpPr txBox="1"/>
          <p:nvPr/>
        </p:nvSpPr>
        <p:spPr>
          <a:xfrm>
            <a:off x="4680012" y="1916832"/>
            <a:ext cx="1931939" cy="646331"/>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PNC sends </a:t>
            </a:r>
            <a:r>
              <a:rPr kumimoji="1" lang="en-US" altLang="ja-JP" dirty="0" smtClean="0">
                <a:latin typeface="+mn-lt"/>
                <a:ea typeface="Meiryo UI" pitchFamily="50" charset="-128"/>
                <a:cs typeface="Meiryo UI" pitchFamily="50" charset="-128"/>
              </a:rPr>
              <a:t>Stk-ACK. </a:t>
            </a:r>
          </a:p>
          <a:p>
            <a:r>
              <a:rPr kumimoji="1" lang="en-US" altLang="ja-JP" sz="1200" dirty="0" smtClean="0">
                <a:latin typeface="+mn-lt"/>
                <a:ea typeface="Meiryo UI" pitchFamily="50" charset="-128"/>
                <a:cs typeface="Meiryo UI" pitchFamily="50" charset="-128"/>
              </a:rPr>
              <a:t>Last Received Sequence </a:t>
            </a:r>
          </a:p>
          <a:p>
            <a:r>
              <a:rPr kumimoji="1" lang="en-US" altLang="ja-JP" sz="1200" dirty="0" smtClean="0">
                <a:latin typeface="+mn-lt"/>
                <a:ea typeface="Meiryo UI" pitchFamily="50" charset="-128"/>
                <a:cs typeface="Meiryo UI" pitchFamily="50" charset="-128"/>
              </a:rPr>
              <a:t>Number </a:t>
            </a:r>
            <a:r>
              <a:rPr kumimoji="1" lang="en-US" altLang="ja-JP" dirty="0" smtClean="0">
                <a:latin typeface="+mn-lt"/>
                <a:ea typeface="Meiryo UI" pitchFamily="50" charset="-128"/>
                <a:cs typeface="Meiryo UI" pitchFamily="50" charset="-128"/>
              </a:rPr>
              <a:t>stays at</a:t>
            </a:r>
            <a:r>
              <a:rPr kumimoji="1" lang="en-US" altLang="ja-JP" sz="1200" dirty="0" smtClean="0">
                <a:latin typeface="+mn-lt"/>
                <a:ea typeface="Meiryo UI" pitchFamily="50" charset="-128"/>
                <a:cs typeface="Meiryo UI" pitchFamily="50" charset="-128"/>
                <a:sym typeface="Wingdings" panose="05000000000000000000" pitchFamily="2" charset="2"/>
              </a:rPr>
              <a:t> </a:t>
            </a:r>
            <a:r>
              <a:rPr kumimoji="1" lang="en-US" altLang="ja-JP" sz="1200" b="1" dirty="0" smtClean="0">
                <a:latin typeface="+mn-lt"/>
                <a:ea typeface="Meiryo UI" pitchFamily="50" charset="-128"/>
                <a:cs typeface="Meiryo UI" pitchFamily="50" charset="-128"/>
              </a:rPr>
              <a:t>0</a:t>
            </a:r>
            <a:endParaRPr kumimoji="1" lang="ja-JP" altLang="en-US" sz="1200" b="1" dirty="0" smtClean="0">
              <a:latin typeface="+mn-lt"/>
              <a:ea typeface="Meiryo UI" pitchFamily="50" charset="-128"/>
              <a:cs typeface="Meiryo UI" pitchFamily="50" charset="-128"/>
            </a:endParaRPr>
          </a:p>
        </p:txBody>
      </p:sp>
      <p:sp>
        <p:nvSpPr>
          <p:cNvPr id="30" name="テキスト ボックス 29"/>
          <p:cNvSpPr txBox="1"/>
          <p:nvPr/>
        </p:nvSpPr>
        <p:spPr>
          <a:xfrm>
            <a:off x="7205927" y="2293422"/>
            <a:ext cx="1393330" cy="415498"/>
          </a:xfrm>
          <a:prstGeom prst="rect">
            <a:avLst/>
          </a:prstGeom>
          <a:noFill/>
        </p:spPr>
        <p:txBody>
          <a:bodyPr wrap="none" rtlCol="0">
            <a:spAutoFit/>
          </a:bodyPr>
          <a:lstStyle/>
          <a:p>
            <a:r>
              <a:rPr kumimoji="1" lang="en-US" altLang="ja-JP" sz="1050" i="1" dirty="0" smtClean="0">
                <a:latin typeface="+mn-lt"/>
                <a:ea typeface="Meiryo UI" pitchFamily="50" charset="-128"/>
                <a:cs typeface="Meiryo UI" pitchFamily="50" charset="-128"/>
              </a:rPr>
              <a:t>(Sequence Number </a:t>
            </a:r>
          </a:p>
          <a:p>
            <a:r>
              <a:rPr kumimoji="1" lang="en-US" altLang="ja-JP" sz="1050" i="1" dirty="0" smtClean="0">
                <a:latin typeface="+mn-lt"/>
                <a:ea typeface="Meiryo UI" pitchFamily="50" charset="-128"/>
                <a:cs typeface="Meiryo UI" pitchFamily="50" charset="-128"/>
              </a:rPr>
              <a:t>Type = data)</a:t>
            </a:r>
            <a:endParaRPr kumimoji="1" lang="ja-JP" altLang="en-US" sz="1050" b="1" i="1" dirty="0" smtClean="0">
              <a:latin typeface="+mn-lt"/>
              <a:ea typeface="Meiryo UI" pitchFamily="50" charset="-128"/>
              <a:cs typeface="Meiryo UI" pitchFamily="50" charset="-128"/>
            </a:endParaRPr>
          </a:p>
        </p:txBody>
      </p:sp>
      <p:sp>
        <p:nvSpPr>
          <p:cNvPr id="31" name="フッター プレースホルダー 2"/>
          <p:cNvSpPr>
            <a:spLocks noGrp="1"/>
          </p:cNvSpPr>
          <p:nvPr>
            <p:ph type="ftr" sz="quarter" idx="11"/>
          </p:nvPr>
        </p:nvSpPr>
        <p:spPr>
          <a:xfrm>
            <a:off x="5486400" y="6489340"/>
            <a:ext cx="3124200" cy="184666"/>
          </a:xfrm>
        </p:spPr>
        <p:txBody>
          <a:bodyPr/>
          <a:lstStyle/>
          <a:p>
            <a:r>
              <a:rPr lang="en-US" altLang="ja-JP" dirty="0" smtClean="0"/>
              <a:t>Toshimitsu et al. (Toshiba)</a:t>
            </a:r>
            <a:endParaRPr lang="en-US" altLang="ja-JP" dirty="0"/>
          </a:p>
        </p:txBody>
      </p:sp>
    </p:spTree>
    <p:extLst>
      <p:ext uri="{BB962C8B-B14F-4D97-AF65-F5344CB8AC3E}">
        <p14:creationId xmlns:p14="http://schemas.microsoft.com/office/powerpoint/2010/main" val="2890164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7971</TotalTime>
  <Words>1080</Words>
  <Application>Microsoft Office PowerPoint</Application>
  <PresentationFormat>画面に合わせる (4:3)</PresentationFormat>
  <Paragraphs>201</Paragraphs>
  <Slides>11</Slides>
  <Notes>2</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Comment and the resolution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3e</dc:subject>
  <cp:lastModifiedBy>T</cp:lastModifiedBy>
  <cp:revision>668</cp:revision>
  <cp:lastPrinted>2016-05-24T01:36:36Z</cp:lastPrinted>
  <dcterms:created xsi:type="dcterms:W3CDTF">1999-11-08T18:59:45Z</dcterms:created>
  <dcterms:modified xsi:type="dcterms:W3CDTF">2016-06-09T05:54:08Z</dcterms:modified>
</cp:coreProperties>
</file>