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344" r:id="rId3"/>
    <p:sldId id="345" r:id="rId4"/>
    <p:sldId id="348" r:id="rId5"/>
    <p:sldId id="349" r:id="rId6"/>
    <p:sldId id="346" r:id="rId7"/>
    <p:sldId id="350" r:id="rId8"/>
    <p:sldId id="347" r:id="rId9"/>
    <p:sldId id="318" r:id="rId10"/>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3793">
          <p15:clr>
            <a:srgbClr val="A4A3A4"/>
          </p15:clr>
        </p15:guide>
        <p15:guide id="2" pos="28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86461" autoAdjust="0"/>
  </p:normalViewPr>
  <p:slideViewPr>
    <p:cSldViewPr>
      <p:cViewPr varScale="1">
        <p:scale>
          <a:sx n="96" d="100"/>
          <a:sy n="96" d="100"/>
        </p:scale>
        <p:origin x="-990" y="-102"/>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202404"/>
            <a:ext cx="264156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6</a:t>
            </a:fld>
            <a:endParaRPr lang="en-US" altLang="ja-JP"/>
          </a:p>
        </p:txBody>
      </p:sp>
    </p:spTree>
    <p:extLst>
      <p:ext uri="{BB962C8B-B14F-4D97-AF65-F5344CB8AC3E}">
        <p14:creationId xmlns:p14="http://schemas.microsoft.com/office/powerpoint/2010/main" val="142154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&lt;June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K. Toshimitsu (Toshiba)</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802.15-16-0346-03-003e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&lt;May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lang="en-US" altLang="ja-JP" sz="1600" dirty="0" smtClean="0">
                <a:solidFill>
                  <a:srgbClr val="000000"/>
                </a:solidFill>
                <a:latin typeface="Times New Roman" pitchFamily="18" charset="0"/>
                <a:ea typeface="ＭＳ Ｐゴシック" charset="-128"/>
                <a:cs typeface="Times New Roman" pitchFamily="18" charset="0"/>
              </a:rPr>
              <a:t>of</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comment #</a:t>
            </a:r>
            <a:r>
              <a:rPr lang="en-US" altLang="ja-JP" sz="1600" noProof="0" dirty="0" smtClean="0">
                <a:solidFill>
                  <a:srgbClr val="000000"/>
                </a:solidFill>
                <a:latin typeface="Times New Roman" pitchFamily="18" charset="0"/>
                <a:ea typeface="ＭＳ Ｐゴシック" charset="-128"/>
                <a:cs typeface="Times New Roman" pitchFamily="18" charset="0"/>
              </a:rPr>
              <a:t>27</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[25 May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lang="en-US" altLang="ja-JP" sz="1600" dirty="0">
                <a:latin typeface="Times New Roman" pitchFamily="18" charset="0"/>
                <a:ea typeface="ＭＳ Ｐゴシック" charset="-128"/>
                <a:cs typeface="Times New Roman" pitchFamily="18" charset="0"/>
              </a:rPr>
              <a:t>S</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Minato-ku,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of comment #27 in 15-16-0162-01-003e-lb114</a:t>
            </a:r>
            <a:r>
              <a:rPr lang="en-US" altLang="ja-JP" sz="1600" dirty="0" smtClean="0">
                <a:solidFill>
                  <a:srgbClr val="000000"/>
                </a:solidFill>
                <a:latin typeface="Times New Roman" pitchFamily="18" charset="0"/>
                <a:ea typeface="ＭＳ Ｐゴシック" charset="-128"/>
                <a:cs typeface="Times New Roman" pitchFamily="18" charset="0"/>
              </a:rPr>
              <a:t>-consolidated-comments</a:t>
            </a:r>
            <a:r>
              <a:rPr lang="ja-JP" altLang="en-US"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 </a:t>
            </a:r>
            <a:r>
              <a:rPr lang="en-US" altLang="ja-JP" sz="1600" dirty="0">
                <a:solidFill>
                  <a:srgbClr val="000000"/>
                </a:solidFill>
                <a:latin typeface="Times New Roman" pitchFamily="18" charset="0"/>
                <a:ea typeface="ＭＳ Ｐゴシック" charset="-128"/>
                <a:cs typeface="Times New Roman" pitchFamily="18" charset="0"/>
              </a:rPr>
              <a:t>15-16-0371-02-003e-lb119-consolidated-comments.]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comments #27 </a:t>
            </a:r>
            <a:r>
              <a:rPr lang="en-US" altLang="ja-JP" sz="1600" dirty="0">
                <a:solidFill>
                  <a:srgbClr val="000000"/>
                </a:solidFill>
                <a:latin typeface="Times New Roman" pitchFamily="18" charset="0"/>
                <a:ea typeface="ＭＳ Ｐゴシック" charset="-128"/>
                <a:cs typeface="Times New Roman" pitchFamily="18" charset="0"/>
              </a:rPr>
              <a:t>and </a:t>
            </a:r>
            <a:r>
              <a:rPr lang="en-US" altLang="ja-JP" sz="1600" dirty="0" smtClean="0">
                <a:solidFill>
                  <a:srgbClr val="000000"/>
                </a:solidFill>
                <a:latin typeface="Times New Roman" pitchFamily="18" charset="0"/>
                <a:ea typeface="ＭＳ Ｐゴシック" charset="-128"/>
                <a:cs typeface="Times New Roman" pitchFamily="18" charset="0"/>
              </a:rPr>
              <a:t>#1067</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215642436"/>
              </p:ext>
            </p:extLst>
          </p:nvPr>
        </p:nvGraphicFramePr>
        <p:xfrm>
          <a:off x="792420" y="2172926"/>
          <a:ext cx="7559999" cy="2084166"/>
        </p:xfrm>
        <a:graphic>
          <a:graphicData uri="http://schemas.openxmlformats.org/drawingml/2006/table">
            <a:tbl>
              <a:tblPr/>
              <a:tblGrid>
                <a:gridCol w="469057"/>
                <a:gridCol w="829870"/>
                <a:gridCol w="577301"/>
                <a:gridCol w="2897671"/>
                <a:gridCol w="2786100"/>
              </a:tblGrid>
              <a:tr h="517780">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566386">
                <a:tc>
                  <a:txBody>
                    <a:bodyPr/>
                    <a:lstStyle/>
                    <a:p>
                      <a:pPr algn="ctr" fontAlgn="b"/>
                      <a:r>
                        <a:rPr lang="en-US" altLang="ja-JP" sz="1200" b="0" i="0" u="none" strike="noStrike" dirty="0" smtClean="0">
                          <a:effectLst/>
                          <a:latin typeface="Arial"/>
                        </a:rPr>
                        <a:t>56</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7.3a.1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For PPC, what is the behavior when ACK is not received after sending an Association Response? </a:t>
                      </a:r>
                    </a:p>
                    <a:p>
                      <a:pPr algn="l" fontAlgn="b"/>
                      <a:r>
                        <a:rPr lang="en-US" sz="1200" b="0" i="0" u="none" strike="noStrike" dirty="0" smtClean="0">
                          <a:effectLst/>
                          <a:latin typeface="+mn-lt"/>
                        </a:rPr>
                        <a:t>(2) For DEV, what is the behavior when ACK is not received after sending an ACK to PPC in reply to an Association Response?</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PPC should change the state to Asynchronous phase and resend Association Response after a RIFS period.</a:t>
                      </a:r>
                    </a:p>
                    <a:p>
                      <a:pPr algn="l" fontAlgn="b"/>
                      <a:r>
                        <a:rPr lang="en-US" sz="1200" b="0" i="0" u="none" strike="noStrike" dirty="0" smtClean="0">
                          <a:effectLst/>
                          <a:latin typeface="+mn-lt"/>
                        </a:rPr>
                        <a:t>(2) DEV should change the state to Asynchronous phase and resend ACK after a RIFS period.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095836" y="1484784"/>
            <a:ext cx="3289683" cy="461665"/>
          </a:xfrm>
          <a:prstGeom prst="rect">
            <a:avLst/>
          </a:prstGeom>
          <a:noFill/>
        </p:spPr>
        <p:txBody>
          <a:bodyPr wrap="none" rtlCol="0">
            <a:spAutoFit/>
          </a:bodyPr>
          <a:lstStyle/>
          <a:p>
            <a:r>
              <a:rPr kumimoji="1" lang="en-US" altLang="ja-JP" sz="2400" b="1" dirty="0" smtClean="0"/>
              <a:t>Comment #27 and 1067</a:t>
            </a:r>
            <a:endParaRPr kumimoji="1" lang="ja-JP" altLang="en-US" sz="2400" b="1" dirty="0"/>
          </a:p>
        </p:txBody>
      </p:sp>
      <p:sp>
        <p:nvSpPr>
          <p:cNvPr id="14" name="フッター プレースホルダー 2"/>
          <p:cNvSpPr>
            <a:spLocks noGrp="1"/>
          </p:cNvSpPr>
          <p:nvPr>
            <p:ph type="ftr" sz="quarter" idx="11"/>
          </p:nvPr>
        </p:nvSpPr>
        <p:spPr>
          <a:xfrm>
            <a:off x="5486400" y="6489340"/>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681432" y="764703"/>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6" name="テキスト ボックス 5"/>
          <p:cNvSpPr txBox="1"/>
          <p:nvPr/>
        </p:nvSpPr>
        <p:spPr>
          <a:xfrm>
            <a:off x="695487" y="1226368"/>
            <a:ext cx="6125395"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dirty="0" smtClean="0"/>
              <a:t>In Sec.7.3a.1, insert the text at the end of last sentence as follows: </a:t>
            </a:r>
            <a:endParaRPr kumimoji="1" lang="ja-JP" altLang="en-US" sz="1600" dirty="0"/>
          </a:p>
        </p:txBody>
      </p:sp>
      <p:sp>
        <p:nvSpPr>
          <p:cNvPr id="7" name="テキスト ボックス 6"/>
          <p:cNvSpPr txBox="1"/>
          <p:nvPr/>
        </p:nvSpPr>
        <p:spPr>
          <a:xfrm>
            <a:off x="636792" y="1802432"/>
            <a:ext cx="7676574" cy="3293209"/>
          </a:xfrm>
          <a:prstGeom prst="rect">
            <a:avLst/>
          </a:prstGeom>
          <a:noFill/>
        </p:spPr>
        <p:txBody>
          <a:bodyPr wrap="square" rtlCol="0">
            <a:spAutoFit/>
          </a:bodyPr>
          <a:lstStyle/>
          <a:p>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when it either receives: </a:t>
            </a:r>
            <a:r>
              <a:rPr lang="en-US" altLang="ja-JP" sz="1600" dirty="0"/>
              <a:t>a) </a:t>
            </a:r>
            <a:r>
              <a:rPr lang="en-US" altLang="ja-JP" sz="1600" dirty="0" smtClean="0"/>
              <a:t>a </a:t>
            </a:r>
            <a:r>
              <a:rPr lang="en-US" altLang="ja-JP" sz="1600" dirty="0"/>
              <a:t>Stk-ACK in response to the Association </a:t>
            </a:r>
            <a:r>
              <a:rPr lang="en-US" altLang="ja-JP" sz="1600" dirty="0" smtClean="0"/>
              <a:t>Response, as shown in Figure 7-20b,</a:t>
            </a:r>
          </a:p>
          <a:p>
            <a:r>
              <a:rPr lang="en-US" altLang="ja-JP" sz="1600" dirty="0" smtClean="0"/>
              <a:t> </a:t>
            </a:r>
            <a:r>
              <a:rPr lang="en-US" altLang="ja-JP" sz="1600" dirty="0"/>
              <a:t>or b</a:t>
            </a:r>
            <a:r>
              <a:rPr lang="en-US" altLang="ja-JP" sz="1600" dirty="0" smtClean="0"/>
              <a:t>) </a:t>
            </a:r>
            <a:r>
              <a:rPr lang="en-US" altLang="ja-JP" sz="1600" dirty="0"/>
              <a:t>a data frame from </a:t>
            </a:r>
            <a:r>
              <a:rPr lang="en-US" altLang="ja-JP" sz="1600" dirty="0" smtClean="0"/>
              <a:t>the DEV, as shown in Figure 7-20c. </a:t>
            </a:r>
            <a:r>
              <a:rPr lang="en-US" altLang="ja-JP" sz="1600" dirty="0"/>
              <a:t>The DEV that receives an Association </a:t>
            </a:r>
            <a:r>
              <a:rPr lang="en-US" altLang="ja-JP" sz="1600" dirty="0" smtClean="0"/>
              <a:t>Response</a:t>
            </a:r>
            <a:r>
              <a:rPr lang="en-US" altLang="ja-JP" sz="1600" dirty="0"/>
              <a:t> </a:t>
            </a:r>
            <a:r>
              <a:rPr lang="en-US" altLang="ja-JP" sz="1600" dirty="0" smtClean="0"/>
              <a:t>from </a:t>
            </a:r>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and transmits </a:t>
            </a:r>
            <a:r>
              <a:rPr lang="en-US" altLang="ja-JP" sz="1600" dirty="0"/>
              <a:t>a Stk-ACK in response to the Association </a:t>
            </a:r>
            <a:r>
              <a:rPr lang="en-US" altLang="ja-JP" sz="1600" dirty="0" smtClean="0"/>
              <a:t>Response.</a:t>
            </a:r>
          </a:p>
          <a:p>
            <a:endParaRPr kumimoji="1" lang="en-US" altLang="ja-JP" sz="1600" dirty="0"/>
          </a:p>
          <a:p>
            <a:r>
              <a:rPr kumimoji="1" lang="en-US" altLang="ja-JP" sz="1600" dirty="0" smtClean="0"/>
              <a:t>When a Stk-ACK</a:t>
            </a:r>
            <a:r>
              <a:rPr kumimoji="1" lang="ja-JP" altLang="en-US" sz="1600" dirty="0"/>
              <a:t> </a:t>
            </a:r>
            <a:r>
              <a:rPr kumimoji="1" lang="en-US" altLang="ja-JP" sz="1600" dirty="0" smtClean="0"/>
              <a:t>or data frame is not received by the HRCP PNC after it sends an Association Response, the HRCP PNC should change the state to Asynchronous phase,  and resend the Association Response after a RIFS period, as shown Figure 7-20d and 7-20e. </a:t>
            </a:r>
          </a:p>
          <a:p>
            <a:r>
              <a:rPr kumimoji="1" lang="en-US" altLang="ja-JP" sz="1600" dirty="0" smtClean="0"/>
              <a:t>For the case of Figure 7-20f, the DEV sends the last correctly received sequence number to the HRCP PNC, since </a:t>
            </a:r>
            <a:r>
              <a:rPr kumimoji="1" lang="en-US" altLang="ja-JP" sz="1600" dirty="0"/>
              <a:t>the DEV could only read the MAC </a:t>
            </a:r>
            <a:r>
              <a:rPr kumimoji="1" lang="en-US" altLang="ja-JP" sz="1600" dirty="0" smtClean="0"/>
              <a:t>header of </a:t>
            </a:r>
            <a:r>
              <a:rPr kumimoji="1" lang="en-US" altLang="ja-JP" sz="1600" dirty="0"/>
              <a:t>the </a:t>
            </a:r>
            <a:r>
              <a:rPr kumimoji="1" lang="en-US" altLang="ja-JP" sz="1600" dirty="0" smtClean="0"/>
              <a:t>last frame. The HRCP PNC then transmits </a:t>
            </a:r>
            <a:r>
              <a:rPr kumimoji="1" lang="en-US" altLang="ja-JP" sz="1600" dirty="0"/>
              <a:t>the same </a:t>
            </a:r>
            <a:r>
              <a:rPr kumimoji="1" lang="en-US" altLang="ja-JP" sz="1600" dirty="0" smtClean="0"/>
              <a:t>Association Response again. </a:t>
            </a:r>
            <a:r>
              <a:rPr kumimoji="1" lang="en-US" altLang="ja-JP" sz="1600" dirty="0"/>
              <a:t>The last correctly received sequence number shall be initialized to </a:t>
            </a:r>
            <a:r>
              <a:rPr kumimoji="1" lang="en-US" altLang="ja-JP" sz="1600" dirty="0" smtClean="0"/>
              <a:t>0x3FF.</a:t>
            </a:r>
            <a:endParaRPr kumimoji="1" lang="ja-JP" altLang="en-US" sz="1600" dirty="0">
              <a:latin typeface="+mn-ea"/>
            </a:endParaRPr>
          </a:p>
        </p:txBody>
      </p:sp>
    </p:spTree>
    <p:extLst>
      <p:ext uri="{BB962C8B-B14F-4D97-AF65-F5344CB8AC3E}">
        <p14:creationId xmlns:p14="http://schemas.microsoft.com/office/powerpoint/2010/main" val="1498175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6" name="テキスト ボックス 5"/>
          <p:cNvSpPr txBox="1"/>
          <p:nvPr/>
        </p:nvSpPr>
        <p:spPr>
          <a:xfrm>
            <a:off x="3717845" y="5239943"/>
            <a:ext cx="1592103"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7-20b</a:t>
            </a:r>
          </a:p>
        </p:txBody>
      </p:sp>
      <p:cxnSp>
        <p:nvCxnSpPr>
          <p:cNvPr id="7" name="直線矢印コネクタ 6"/>
          <p:cNvCxnSpPr/>
          <p:nvPr/>
        </p:nvCxnSpPr>
        <p:spPr bwMode="auto">
          <a:xfrm>
            <a:off x="970809" y="3401275"/>
            <a:ext cx="7597635" cy="4123"/>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8" name="テキスト ボックス 7"/>
          <p:cNvSpPr txBox="1"/>
          <p:nvPr/>
        </p:nvSpPr>
        <p:spPr>
          <a:xfrm>
            <a:off x="389362" y="2816198"/>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9" name="テキスト ボックス 8"/>
          <p:cNvSpPr txBox="1"/>
          <p:nvPr/>
        </p:nvSpPr>
        <p:spPr>
          <a:xfrm>
            <a:off x="404940" y="3565270"/>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1391960" y="28453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11" name="正方形/長方形 10"/>
          <p:cNvSpPr/>
          <p:nvPr/>
        </p:nvSpPr>
        <p:spPr bwMode="auto">
          <a:xfrm>
            <a:off x="3359516" y="3405398"/>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2" name="テキスト ボックス 11"/>
          <p:cNvSpPr txBox="1"/>
          <p:nvPr/>
        </p:nvSpPr>
        <p:spPr>
          <a:xfrm>
            <a:off x="310950" y="2136988"/>
            <a:ext cx="4808368" cy="276999"/>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receives Association Resp</a:t>
            </a:r>
            <a:r>
              <a:rPr kumimoji="1" lang="en-US" altLang="ja-JP" dirty="0" smtClean="0">
                <a:latin typeface="Meiryo UI" pitchFamily="50" charset="-128"/>
                <a:ea typeface="Meiryo UI" pitchFamily="50" charset="-128"/>
                <a:cs typeface="Meiryo UI" pitchFamily="50" charset="-128"/>
              </a:rPr>
              <a:t>onse from HRCP PNC correctly</a:t>
            </a:r>
            <a:endParaRPr kumimoji="1" lang="ja-JP" altLang="en-US" sz="12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3297013" y="4304232"/>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23" name="正方形/長方形 22"/>
          <p:cNvSpPr/>
          <p:nvPr/>
        </p:nvSpPr>
        <p:spPr bwMode="auto">
          <a:xfrm>
            <a:off x="4608004" y="2843532"/>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6" name="直線矢印コネクタ 25"/>
          <p:cNvCxnSpPr/>
          <p:nvPr/>
        </p:nvCxnSpPr>
        <p:spPr bwMode="auto">
          <a:xfrm>
            <a:off x="2778922" y="366826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7" name="テキスト ボックス 26"/>
          <p:cNvSpPr txBox="1"/>
          <p:nvPr/>
        </p:nvSpPr>
        <p:spPr>
          <a:xfrm>
            <a:off x="2811327" y="3689920"/>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28" name="直線コネクタ 27"/>
          <p:cNvCxnSpPr/>
          <p:nvPr/>
        </p:nvCxnSpPr>
        <p:spPr bwMode="auto">
          <a:xfrm>
            <a:off x="2778922" y="3434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31" name="直線矢印コネクタ 30"/>
          <p:cNvCxnSpPr/>
          <p:nvPr/>
        </p:nvCxnSpPr>
        <p:spPr bwMode="auto">
          <a:xfrm>
            <a:off x="4036669" y="3681028"/>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4077089" y="3692061"/>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21" name="直線コネクタ 20"/>
          <p:cNvCxnSpPr/>
          <p:nvPr/>
        </p:nvCxnSpPr>
        <p:spPr bwMode="auto">
          <a:xfrm>
            <a:off x="4608004" y="339299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5" name="正方形/長方形 4"/>
          <p:cNvSpPr/>
          <p:nvPr/>
        </p:nvSpPr>
        <p:spPr>
          <a:xfrm>
            <a:off x="4499992" y="2492896"/>
            <a:ext cx="2255746" cy="246221"/>
          </a:xfrm>
          <a:prstGeom prst="rect">
            <a:avLst/>
          </a:prstGeom>
        </p:spPr>
        <p:txBody>
          <a:bodyPr wrap="none">
            <a:spAutoFit/>
          </a:bodyPr>
          <a:lstStyle/>
          <a:p>
            <a:r>
              <a:rPr kumimoji="1" lang="en-US" altLang="ja-JP" sz="1000" dirty="0">
                <a:latin typeface="Meiryo UI" pitchFamily="50" charset="-128"/>
                <a:ea typeface="Meiryo UI" pitchFamily="50" charset="-128"/>
                <a:cs typeface="Meiryo UI" pitchFamily="50" charset="-128"/>
              </a:rPr>
              <a:t>(</a:t>
            </a:r>
            <a:r>
              <a:rPr kumimoji="1" lang="en-US" altLang="ja-JP" sz="1000" i="1" dirty="0">
                <a:latin typeface="Meiryo UI" pitchFamily="50" charset="-128"/>
                <a:ea typeface="Meiryo UI" pitchFamily="50" charset="-128"/>
                <a:cs typeface="Meiryo UI" pitchFamily="50" charset="-128"/>
              </a:rPr>
              <a:t>Sequence Number Type = data</a:t>
            </a:r>
            <a:r>
              <a:rPr kumimoji="1" lang="en-US" altLang="ja-JP" sz="1000" dirty="0">
                <a:latin typeface="Meiryo UI" pitchFamily="50" charset="-128"/>
                <a:ea typeface="Meiryo UI" pitchFamily="50" charset="-128"/>
                <a:cs typeface="Meiryo UI" pitchFamily="50" charset="-128"/>
              </a:rPr>
              <a:t>)</a:t>
            </a:r>
          </a:p>
        </p:txBody>
      </p:sp>
      <p:sp>
        <p:nvSpPr>
          <p:cNvPr id="22"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757135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21" name="テキスト ボックス 20"/>
          <p:cNvSpPr txBox="1"/>
          <p:nvPr/>
        </p:nvSpPr>
        <p:spPr>
          <a:xfrm>
            <a:off x="3699572" y="4818638"/>
            <a:ext cx="1568058"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7-20c</a:t>
            </a:r>
          </a:p>
        </p:txBody>
      </p:sp>
      <p:cxnSp>
        <p:nvCxnSpPr>
          <p:cNvPr id="23" name="直線矢印コネクタ 22"/>
          <p:cNvCxnSpPr/>
          <p:nvPr/>
        </p:nvCxnSpPr>
        <p:spPr bwMode="auto">
          <a:xfrm flipV="1">
            <a:off x="827584" y="279040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4" name="テキスト ボックス 23"/>
          <p:cNvSpPr txBox="1"/>
          <p:nvPr/>
        </p:nvSpPr>
        <p:spPr>
          <a:xfrm>
            <a:off x="389362" y="2207100"/>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25" name="テキスト ボックス 24"/>
          <p:cNvSpPr txBox="1"/>
          <p:nvPr/>
        </p:nvSpPr>
        <p:spPr>
          <a:xfrm>
            <a:off x="404940" y="2956172"/>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26" name="正方形/長方形 25"/>
          <p:cNvSpPr/>
          <p:nvPr/>
        </p:nvSpPr>
        <p:spPr bwMode="auto">
          <a:xfrm>
            <a:off x="1391960" y="223620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27" name="正方形/長方形 26"/>
          <p:cNvSpPr/>
          <p:nvPr/>
        </p:nvSpPr>
        <p:spPr bwMode="auto">
          <a:xfrm>
            <a:off x="3359516" y="279630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8" name="直線矢印コネクタ 27"/>
          <p:cNvCxnSpPr/>
          <p:nvPr/>
        </p:nvCxnSpPr>
        <p:spPr bwMode="auto">
          <a:xfrm>
            <a:off x="2784031" y="246258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3255035" y="2204864"/>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30" name="正方形/長方形 29"/>
          <p:cNvSpPr/>
          <p:nvPr/>
        </p:nvSpPr>
        <p:spPr bwMode="auto">
          <a:xfrm>
            <a:off x="4806175" y="223620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1" name="テキスト ボックス 30"/>
          <p:cNvSpPr txBox="1"/>
          <p:nvPr/>
        </p:nvSpPr>
        <p:spPr>
          <a:xfrm>
            <a:off x="3297013" y="3484151"/>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32" name="正方形/長方形 31"/>
          <p:cNvSpPr/>
          <p:nvPr/>
        </p:nvSpPr>
        <p:spPr bwMode="auto">
          <a:xfrm>
            <a:off x="6057623" y="2792177"/>
            <a:ext cx="161072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33" name="直線矢印コネクタ 32"/>
          <p:cNvCxnSpPr/>
          <p:nvPr/>
        </p:nvCxnSpPr>
        <p:spPr bwMode="auto">
          <a:xfrm>
            <a:off x="5486288" y="302586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4" name="テキスト ボックス 33"/>
          <p:cNvSpPr txBox="1"/>
          <p:nvPr/>
        </p:nvSpPr>
        <p:spPr>
          <a:xfrm>
            <a:off x="5518693" y="304752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37" name="テキスト ボックス 36"/>
          <p:cNvSpPr txBox="1"/>
          <p:nvPr/>
        </p:nvSpPr>
        <p:spPr>
          <a:xfrm>
            <a:off x="5976156" y="3520169"/>
            <a:ext cx="2972930" cy="138499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 </a:t>
            </a:r>
            <a:r>
              <a:rPr kumimoji="1" lang="en-US" altLang="ja-JP" sz="1200" b="1" dirty="0" smtClean="0">
                <a:latin typeface="Meiryo UI" pitchFamily="50" charset="-128"/>
                <a:ea typeface="Meiryo UI" pitchFamily="50" charset="-128"/>
                <a:cs typeface="Meiryo UI" pitchFamily="50" charset="-128"/>
              </a:rPr>
              <a:t>0</a:t>
            </a:r>
          </a:p>
          <a:p>
            <a:r>
              <a:rPr kumimoji="1" lang="en-US" altLang="ja-JP" sz="1000" i="1" dirty="0" smtClean="0">
                <a:latin typeface="Meiryo UI" pitchFamily="50" charset="-128"/>
                <a:ea typeface="Meiryo UI" pitchFamily="50" charset="-128"/>
                <a:cs typeface="Meiryo UI" pitchFamily="50" charset="-128"/>
              </a:rPr>
              <a:t>(Sequence Number Type = data)</a:t>
            </a:r>
          </a:p>
          <a:p>
            <a:endParaRPr kumimoji="1" lang="en-US" altLang="ja-JP" sz="1200" dirty="0" smtClean="0">
              <a:latin typeface="Meiryo UI" pitchFamily="50" charset="-128"/>
              <a:ea typeface="Meiryo UI" pitchFamily="50" charset="-128"/>
              <a:cs typeface="Meiryo UI" pitchFamily="50" charset="-128"/>
            </a:endParaRPr>
          </a:p>
          <a:p>
            <a:r>
              <a:rPr kumimoji="1" lang="en-US" altLang="ja-JP" dirty="0" smtClean="0">
                <a:latin typeface="Meiryo UI" pitchFamily="50" charset="-128"/>
                <a:ea typeface="Meiryo UI" pitchFamily="50" charset="-128"/>
                <a:cs typeface="Meiryo UI" pitchFamily="50" charset="-128"/>
              </a:rPr>
              <a:t>By receiving data, PNC deduces</a:t>
            </a:r>
          </a:p>
          <a:p>
            <a:r>
              <a:rPr kumimoji="1" lang="en-US" altLang="ja-JP" dirty="0">
                <a:latin typeface="Meiryo UI" pitchFamily="50" charset="-128"/>
                <a:ea typeface="Meiryo UI" pitchFamily="50" charset="-128"/>
                <a:cs typeface="Meiryo UI" pitchFamily="50" charset="-128"/>
              </a:rPr>
              <a:t>t</a:t>
            </a:r>
            <a:r>
              <a:rPr kumimoji="1" lang="en-US" altLang="ja-JP" sz="1200" dirty="0" smtClean="0">
                <a:latin typeface="Meiryo UI" pitchFamily="50" charset="-128"/>
                <a:ea typeface="Meiryo UI" pitchFamily="50" charset="-128"/>
                <a:cs typeface="Meiryo UI" pitchFamily="50" charset="-128"/>
              </a:rPr>
              <a:t>hat DEV has </a:t>
            </a:r>
            <a:r>
              <a:rPr kumimoji="1" lang="en-US" altLang="ja-JP" dirty="0" smtClean="0">
                <a:latin typeface="Meiryo UI" pitchFamily="50" charset="-128"/>
                <a:ea typeface="Meiryo UI" pitchFamily="50" charset="-128"/>
                <a:cs typeface="Meiryo UI" pitchFamily="50" charset="-128"/>
              </a:rPr>
              <a:t>correctly r</a:t>
            </a:r>
            <a:r>
              <a:rPr kumimoji="1" lang="en-US" altLang="ja-JP" sz="1200" dirty="0" smtClean="0">
                <a:latin typeface="Meiryo UI" pitchFamily="50" charset="-128"/>
                <a:ea typeface="Meiryo UI" pitchFamily="50" charset="-128"/>
                <a:cs typeface="Meiryo UI" pitchFamily="50" charset="-128"/>
              </a:rPr>
              <a:t>eceived</a:t>
            </a:r>
          </a:p>
          <a:p>
            <a:r>
              <a:rPr kumimoji="1" lang="en-US" altLang="ja-JP" dirty="0" smtClean="0">
                <a:latin typeface="Meiryo UI" pitchFamily="50" charset="-128"/>
                <a:ea typeface="Meiryo UI" pitchFamily="50" charset="-128"/>
                <a:cs typeface="Meiryo UI" pitchFamily="50" charset="-128"/>
              </a:rPr>
              <a:t>Association Response even though</a:t>
            </a:r>
          </a:p>
          <a:p>
            <a:r>
              <a:rPr kumimoji="1" lang="en-US" altLang="ja-JP" dirty="0">
                <a:latin typeface="Meiryo UI" pitchFamily="50" charset="-128"/>
                <a:ea typeface="Meiryo UI" pitchFamily="50" charset="-128"/>
                <a:cs typeface="Meiryo UI" pitchFamily="50" charset="-128"/>
              </a:rPr>
              <a:t>t</a:t>
            </a:r>
            <a:r>
              <a:rPr kumimoji="1" lang="en-US" altLang="ja-JP" sz="1200" dirty="0" smtClean="0">
                <a:latin typeface="Meiryo UI" pitchFamily="50" charset="-128"/>
                <a:ea typeface="Meiryo UI" pitchFamily="50" charset="-128"/>
                <a:cs typeface="Meiryo UI" pitchFamily="50" charset="-128"/>
              </a:rPr>
              <a:t>he Stk-ACK did not arrive.</a:t>
            </a:r>
            <a:endParaRPr kumimoji="1" lang="ja-JP" altLang="en-US" sz="1200" dirty="0" smtClean="0">
              <a:latin typeface="Meiryo UI" pitchFamily="50" charset="-128"/>
              <a:ea typeface="Meiryo UI" pitchFamily="50" charset="-128"/>
              <a:cs typeface="Meiryo UI" pitchFamily="50" charset="-128"/>
            </a:endParaRPr>
          </a:p>
        </p:txBody>
      </p:sp>
      <p:cxnSp>
        <p:nvCxnSpPr>
          <p:cNvPr id="39" name="直線コネクタ 38"/>
          <p:cNvCxnSpPr/>
          <p:nvPr/>
        </p:nvCxnSpPr>
        <p:spPr bwMode="auto">
          <a:xfrm>
            <a:off x="5486288" y="279217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1" name="直線矢印コネクタ 40"/>
          <p:cNvCxnSpPr/>
          <p:nvPr/>
        </p:nvCxnSpPr>
        <p:spPr bwMode="auto">
          <a:xfrm>
            <a:off x="2778922" y="305916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811327" y="3080822"/>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43" name="直線コネクタ 42"/>
          <p:cNvCxnSpPr/>
          <p:nvPr/>
        </p:nvCxnSpPr>
        <p:spPr bwMode="auto">
          <a:xfrm>
            <a:off x="2778922" y="282547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4" name="テキスト ボックス 43"/>
          <p:cNvSpPr txBox="1"/>
          <p:nvPr/>
        </p:nvSpPr>
        <p:spPr>
          <a:xfrm>
            <a:off x="3899894" y="2520447"/>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5" name="テキスト ボックス 44"/>
          <p:cNvSpPr txBox="1"/>
          <p:nvPr/>
        </p:nvSpPr>
        <p:spPr>
          <a:xfrm>
            <a:off x="310950" y="1488916"/>
            <a:ext cx="3854901"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receives Association Resp</a:t>
            </a:r>
            <a:r>
              <a:rPr kumimoji="1" lang="en-US" altLang="ja-JP" dirty="0" smtClean="0">
                <a:latin typeface="Meiryo UI" pitchFamily="50" charset="-128"/>
                <a:ea typeface="Meiryo UI" pitchFamily="50" charset="-128"/>
                <a:cs typeface="Meiryo UI" pitchFamily="50" charset="-128"/>
              </a:rPr>
              <a:t>onse correctly, but</a:t>
            </a:r>
            <a:endParaRPr kumimoji="1" lang="en-US" altLang="ja-JP" sz="1200" dirty="0" smtClean="0">
              <a:latin typeface="Meiryo UI" pitchFamily="50" charset="-128"/>
              <a:ea typeface="Meiryo UI" pitchFamily="50" charset="-128"/>
              <a:cs typeface="Meiryo UI" pitchFamily="50" charset="-128"/>
            </a:endParaRPr>
          </a:p>
          <a:p>
            <a:r>
              <a:rPr kumimoji="1" lang="en-US" altLang="ja-JP" sz="1200" dirty="0" smtClean="0">
                <a:latin typeface="Meiryo UI" pitchFamily="50" charset="-128"/>
                <a:ea typeface="Meiryo UI" pitchFamily="50" charset="-128"/>
                <a:cs typeface="Meiryo UI" pitchFamily="50" charset="-128"/>
              </a:rPr>
              <a:t>HRCP PNC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Stk-ACK</a:t>
            </a:r>
            <a:r>
              <a:rPr lang="en-US" altLang="ja-JP" dirty="0" smtClean="0">
                <a:latin typeface="Meiryo UI" pitchFamily="50" charset="-128"/>
                <a:ea typeface="Meiryo UI" pitchFamily="50" charset="-128"/>
                <a:cs typeface="Meiryo UI" pitchFamily="50" charset="-128"/>
              </a:rPr>
              <a:t>.</a:t>
            </a:r>
            <a:endParaRPr kumimoji="1" lang="ja-JP" altLang="en-US" sz="1200" dirty="0" smtClean="0">
              <a:latin typeface="Meiryo UI" pitchFamily="50" charset="-128"/>
              <a:ea typeface="Meiryo UI" pitchFamily="50" charset="-128"/>
              <a:cs typeface="Meiryo UI" pitchFamily="50" charset="-128"/>
            </a:endParaRPr>
          </a:p>
        </p:txBody>
      </p:sp>
      <p:sp>
        <p:nvSpPr>
          <p:cNvPr id="46" name="テキスト ボックス 45"/>
          <p:cNvSpPr txBox="1"/>
          <p:nvPr/>
        </p:nvSpPr>
        <p:spPr>
          <a:xfrm>
            <a:off x="4716016" y="1484784"/>
            <a:ext cx="3432030" cy="646331"/>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smtClean="0">
                <a:latin typeface="Meiryo UI" pitchFamily="50" charset="-128"/>
                <a:ea typeface="Meiryo UI" pitchFamily="50" charset="-128"/>
                <a:cs typeface="Meiryo UI" pitchFamily="50" charset="-128"/>
              </a:rPr>
              <a:t>Stk-ACK after waiting one RIFS.</a:t>
            </a:r>
          </a:p>
          <a:p>
            <a:r>
              <a:rPr kumimoji="1" lang="en-US" altLang="ja-JP" sz="1200" dirty="0" smtClean="0">
                <a:latin typeface="Meiryo UI" pitchFamily="50" charset="-128"/>
                <a:ea typeface="Meiryo UI" pitchFamily="50" charset="-128"/>
                <a:cs typeface="Meiryo UI" pitchFamily="50" charset="-128"/>
              </a:rPr>
              <a:t>Last Received Sequence Number </a:t>
            </a:r>
            <a:r>
              <a:rPr kumimoji="1" lang="en-US" altLang="ja-JP" dirty="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a:t>
            </a:r>
          </a:p>
          <a:p>
            <a:r>
              <a:rPr kumimoji="1" lang="en-US" altLang="ja-JP" sz="1200" dirty="0" smtClean="0">
                <a:latin typeface="Meiryo UI" pitchFamily="50" charset="-128"/>
                <a:ea typeface="Meiryo UI" pitchFamily="50" charset="-128"/>
                <a:cs typeface="Meiryo UI" pitchFamily="50" charset="-128"/>
              </a:rPr>
              <a:t>(from the Association Request)</a:t>
            </a:r>
            <a:endParaRPr kumimoji="1" lang="ja-JP" altLang="en-US" sz="1200" dirty="0" smtClean="0">
              <a:latin typeface="Meiryo UI" pitchFamily="50" charset="-128"/>
              <a:ea typeface="Meiryo UI" pitchFamily="50" charset="-128"/>
              <a:cs typeface="Meiryo UI" pitchFamily="50" charset="-128"/>
            </a:endParaRPr>
          </a:p>
        </p:txBody>
      </p:sp>
      <p:sp>
        <p:nvSpPr>
          <p:cNvPr id="35" name="テキスト ボックス 34"/>
          <p:cNvSpPr txBox="1"/>
          <p:nvPr/>
        </p:nvSpPr>
        <p:spPr>
          <a:xfrm>
            <a:off x="4718092" y="1476373"/>
            <a:ext cx="3432030" cy="646331"/>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smtClean="0">
                <a:latin typeface="Meiryo UI" pitchFamily="50" charset="-128"/>
                <a:ea typeface="Meiryo UI" pitchFamily="50" charset="-128"/>
                <a:cs typeface="Meiryo UI" pitchFamily="50" charset="-128"/>
              </a:rPr>
              <a:t>Stk-ACK after waiting one RIFS.</a:t>
            </a:r>
          </a:p>
          <a:p>
            <a:r>
              <a:rPr kumimoji="1" lang="en-US" altLang="ja-JP" sz="1200" dirty="0" smtClean="0">
                <a:latin typeface="Meiryo UI" pitchFamily="50" charset="-128"/>
                <a:ea typeface="Meiryo UI" pitchFamily="50" charset="-128"/>
                <a:cs typeface="Meiryo UI" pitchFamily="50" charset="-128"/>
              </a:rPr>
              <a:t>Last Received Sequence Number </a:t>
            </a:r>
            <a:r>
              <a:rPr kumimoji="1" lang="en-US" altLang="ja-JP" dirty="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a:t>
            </a:r>
          </a:p>
          <a:p>
            <a:r>
              <a:rPr kumimoji="1" lang="en-US" altLang="ja-JP" sz="1200" dirty="0" smtClean="0">
                <a:latin typeface="Meiryo UI" pitchFamily="50" charset="-128"/>
                <a:ea typeface="Meiryo UI" pitchFamily="50" charset="-128"/>
                <a:cs typeface="Meiryo UI" pitchFamily="50" charset="-128"/>
              </a:rPr>
              <a:t>(from the Association Request)</a:t>
            </a:r>
            <a:endParaRPr kumimoji="1" lang="ja-JP" altLang="en-US" sz="12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04911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3" name="フッター プレースホルダー 2"/>
          <p:cNvSpPr>
            <a:spLocks noGrp="1"/>
          </p:cNvSpPr>
          <p:nvPr>
            <p:ph type="ftr" sz="quarter" idx="11"/>
          </p:nvPr>
        </p:nvSpPr>
        <p:spPr>
          <a:xfrm>
            <a:off x="5486400" y="6489340"/>
            <a:ext cx="3124200" cy="184666"/>
          </a:xfrm>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cxnSp>
        <p:nvCxnSpPr>
          <p:cNvPr id="26" name="直線矢印コネクタ 25"/>
          <p:cNvCxnSpPr/>
          <p:nvPr/>
        </p:nvCxnSpPr>
        <p:spPr bwMode="auto">
          <a:xfrm flipV="1">
            <a:off x="827584" y="3092872"/>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7" name="テキスト ボックス 26"/>
          <p:cNvSpPr txBox="1"/>
          <p:nvPr/>
        </p:nvSpPr>
        <p:spPr>
          <a:xfrm>
            <a:off x="310950" y="2514382"/>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28" name="テキスト ボックス 27"/>
          <p:cNvSpPr txBox="1"/>
          <p:nvPr/>
        </p:nvSpPr>
        <p:spPr>
          <a:xfrm>
            <a:off x="326528" y="3258635"/>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29" name="正方形/長方形 28"/>
          <p:cNvSpPr/>
          <p:nvPr/>
        </p:nvSpPr>
        <p:spPr bwMode="auto">
          <a:xfrm>
            <a:off x="1313548" y="2538665"/>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600" b="0" i="0" u="none" strike="noStrike" cap="none" normalizeH="0" baseline="0" dirty="0" smtClean="0">
                <a:ln>
                  <a:noFill/>
                </a:ln>
                <a:effectLst/>
                <a:latin typeface="Arial" charset="0"/>
                <a:ea typeface="ＭＳ Ｐゴシック" pitchFamily="50" charset="-128"/>
              </a:rPr>
              <a:t>)</a:t>
            </a:r>
            <a:endParaRPr kumimoji="0" lang="ja-JP" altLang="en-US" sz="1600" b="0" i="0" u="none" strike="noStrike" cap="none" normalizeH="0" baseline="0" dirty="0" smtClean="0">
              <a:ln>
                <a:noFill/>
              </a:ln>
              <a:effectLst/>
              <a:latin typeface="Arial" charset="0"/>
              <a:ea typeface="ＭＳ Ｐゴシック" pitchFamily="50" charset="-128"/>
            </a:endParaRPr>
          </a:p>
        </p:txBody>
      </p:sp>
      <p:sp>
        <p:nvSpPr>
          <p:cNvPr id="30" name="テキスト ボックス 29"/>
          <p:cNvSpPr txBox="1"/>
          <p:nvPr/>
        </p:nvSpPr>
        <p:spPr>
          <a:xfrm>
            <a:off x="310950" y="1974322"/>
            <a:ext cx="354680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Association Response, </a:t>
            </a:r>
          </a:p>
          <a:p>
            <a:r>
              <a:rPr lang="en-US" altLang="ja-JP" dirty="0" smtClean="0">
                <a:latin typeface="Meiryo UI" pitchFamily="50" charset="-128"/>
                <a:ea typeface="Meiryo UI" pitchFamily="50" charset="-128"/>
                <a:cs typeface="Meiryo UI" pitchFamily="50" charset="-128"/>
              </a:rPr>
              <a:t>due to </a:t>
            </a:r>
            <a:r>
              <a:rPr lang="en-US" altLang="ja-JP" sz="1200" dirty="0" smtClean="0">
                <a:latin typeface="Meiryo UI" pitchFamily="50" charset="-128"/>
                <a:ea typeface="Meiryo UI" pitchFamily="50" charset="-128"/>
                <a:cs typeface="Meiryo UI" pitchFamily="50" charset="-128"/>
              </a:rPr>
              <a:t>MAC Header Error.</a:t>
            </a:r>
            <a:endParaRPr kumimoji="1" lang="ja-JP" altLang="en-US" sz="1200" dirty="0" smtClean="0">
              <a:latin typeface="Meiryo UI" pitchFamily="50" charset="-128"/>
              <a:ea typeface="Meiryo UI" pitchFamily="50" charset="-128"/>
              <a:cs typeface="Meiryo UI" pitchFamily="50" charset="-128"/>
            </a:endParaRPr>
          </a:p>
        </p:txBody>
      </p:sp>
      <p:cxnSp>
        <p:nvCxnSpPr>
          <p:cNvPr id="31" name="直線矢印コネクタ 30"/>
          <p:cNvCxnSpPr/>
          <p:nvPr/>
        </p:nvCxnSpPr>
        <p:spPr bwMode="auto">
          <a:xfrm>
            <a:off x="2705619" y="2765043"/>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3389145" y="2507327"/>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33" name="正方形/長方形 32"/>
          <p:cNvSpPr/>
          <p:nvPr/>
        </p:nvSpPr>
        <p:spPr bwMode="auto">
          <a:xfrm>
            <a:off x="4727763" y="253866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4" name="テキスト ボックス 33"/>
          <p:cNvSpPr txBox="1"/>
          <p:nvPr/>
        </p:nvSpPr>
        <p:spPr>
          <a:xfrm>
            <a:off x="4039629" y="1974322"/>
            <a:ext cx="3607141"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smtClean="0">
                <a:latin typeface="Meiryo UI" pitchFamily="50" charset="-128"/>
                <a:ea typeface="Meiryo UI" pitchFamily="50" charset="-128"/>
                <a:cs typeface="Meiryo UI" pitchFamily="50" charset="-128"/>
              </a:rPr>
              <a:t>Stk-ACK. </a:t>
            </a:r>
            <a:r>
              <a:rPr kumimoji="1" lang="en-US" altLang="ja-JP" sz="1200" dirty="0" smtClean="0">
                <a:latin typeface="Meiryo UI" pitchFamily="50" charset="-128"/>
                <a:ea typeface="Meiryo UI" pitchFamily="50" charset="-128"/>
                <a:cs typeface="Meiryo UI" pitchFamily="50" charset="-128"/>
              </a:rPr>
              <a:t>Last Received Sequence </a:t>
            </a:r>
          </a:p>
          <a:p>
            <a:r>
              <a:rPr kumimoji="1" lang="en-US" altLang="ja-JP" sz="1200" dirty="0" smtClean="0">
                <a:latin typeface="Meiryo UI" pitchFamily="50" charset="-128"/>
                <a:ea typeface="Meiryo UI" pitchFamily="50" charset="-128"/>
                <a:cs typeface="Meiryo UI" pitchFamily="50" charset="-128"/>
              </a:rPr>
              <a:t>Number is not incremented </a:t>
            </a:r>
            <a:r>
              <a:rPr kumimoji="1" lang="en-US" altLang="ja-JP" dirty="0" smtClean="0">
                <a:latin typeface="Meiryo UI" pitchFamily="50" charset="-128"/>
                <a:ea typeface="Meiryo UI" pitchFamily="50" charset="-128"/>
                <a:cs typeface="Meiryo UI" pitchFamily="50" charset="-128"/>
                <a:sym typeface="Wingdings" panose="05000000000000000000" pitchFamily="2" charset="2"/>
              </a:rPr>
              <a:t>and stays at</a:t>
            </a:r>
            <a:r>
              <a:rPr kumimoji="1" lang="en-US" altLang="ja-JP" sz="1200"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35" name="正方形/長方形 34"/>
          <p:cNvSpPr/>
          <p:nvPr/>
        </p:nvSpPr>
        <p:spPr bwMode="auto">
          <a:xfrm>
            <a:off x="5979211" y="3094640"/>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36" name="直線矢印コネクタ 35"/>
          <p:cNvCxnSpPr/>
          <p:nvPr/>
        </p:nvCxnSpPr>
        <p:spPr bwMode="auto">
          <a:xfrm>
            <a:off x="5407876"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7" name="テキスト ボックス 36"/>
          <p:cNvSpPr txBox="1"/>
          <p:nvPr/>
        </p:nvSpPr>
        <p:spPr>
          <a:xfrm>
            <a:off x="5440281" y="334998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38" name="直線矢印コネクタ 37"/>
          <p:cNvCxnSpPr/>
          <p:nvPr/>
        </p:nvCxnSpPr>
        <p:spPr bwMode="auto">
          <a:xfrm>
            <a:off x="6644328"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9" name="テキスト ボックス 38"/>
          <p:cNvSpPr txBox="1"/>
          <p:nvPr/>
        </p:nvSpPr>
        <p:spPr>
          <a:xfrm>
            <a:off x="6676733" y="334998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40" name="テキスト ボックス 39"/>
          <p:cNvSpPr txBox="1"/>
          <p:nvPr/>
        </p:nvSpPr>
        <p:spPr>
          <a:xfrm>
            <a:off x="5904148" y="3744905"/>
            <a:ext cx="2865143" cy="646331"/>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a:t>
            </a:r>
          </a:p>
          <a:p>
            <a:r>
              <a:rPr kumimoji="1" lang="en-US" altLang="ja-JP" dirty="0">
                <a:latin typeface="Meiryo UI" pitchFamily="50" charset="-128"/>
                <a:ea typeface="Meiryo UI" pitchFamily="50" charset="-128"/>
                <a:cs typeface="Meiryo UI" pitchFamily="50" charset="-128"/>
                <a:sym typeface="Wingdings" panose="05000000000000000000" pitchFamily="2" charset="2"/>
              </a:rPr>
              <a:t>i</a:t>
            </a:r>
            <a:r>
              <a:rPr kumimoji="1" lang="en-US" altLang="ja-JP" dirty="0" smtClean="0">
                <a:latin typeface="Meiryo UI" pitchFamily="50" charset="-128"/>
                <a:ea typeface="Meiryo UI" pitchFamily="50" charset="-128"/>
                <a:cs typeface="Meiryo UI" pitchFamily="50" charset="-128"/>
                <a:sym typeface="Wingdings" panose="05000000000000000000" pitchFamily="2" charset="2"/>
              </a:rPr>
              <a:t>s set to</a:t>
            </a:r>
            <a:r>
              <a:rPr kumimoji="1" lang="en-US" altLang="ja-JP" sz="1200" dirty="0" smtClean="0">
                <a:latin typeface="Meiryo UI" pitchFamily="50" charset="-128"/>
                <a:ea typeface="Meiryo UI" pitchFamily="50" charset="-128"/>
                <a:cs typeface="Meiryo UI" pitchFamily="50" charset="-128"/>
              </a:rPr>
              <a:t> 0x3FF (no packet has been</a:t>
            </a:r>
          </a:p>
          <a:p>
            <a:r>
              <a:rPr kumimoji="1" lang="en-US" altLang="ja-JP" dirty="0">
                <a:latin typeface="Meiryo UI" pitchFamily="50" charset="-128"/>
                <a:ea typeface="Meiryo UI" pitchFamily="50" charset="-128"/>
                <a:cs typeface="Meiryo UI" pitchFamily="50" charset="-128"/>
              </a:rPr>
              <a:t>r</a:t>
            </a:r>
            <a:r>
              <a:rPr kumimoji="1" lang="en-US" altLang="ja-JP" dirty="0" smtClean="0">
                <a:latin typeface="Meiryo UI" pitchFamily="50" charset="-128"/>
                <a:ea typeface="Meiryo UI" pitchFamily="50" charset="-128"/>
                <a:cs typeface="Meiryo UI" pitchFamily="50" charset="-128"/>
              </a:rPr>
              <a:t>eceived yet by the DEV)</a:t>
            </a:r>
            <a:endParaRPr kumimoji="1" lang="ja-JP" altLang="en-US" sz="1200" dirty="0" smtClean="0">
              <a:latin typeface="Meiryo UI" pitchFamily="50" charset="-128"/>
              <a:ea typeface="Meiryo UI" pitchFamily="50" charset="-128"/>
              <a:cs typeface="Meiryo UI" pitchFamily="50" charset="-128"/>
            </a:endParaRPr>
          </a:p>
        </p:txBody>
      </p:sp>
      <p:cxnSp>
        <p:nvCxnSpPr>
          <p:cNvPr id="41" name="直線コネクタ 40"/>
          <p:cNvCxnSpPr/>
          <p:nvPr/>
        </p:nvCxnSpPr>
        <p:spPr bwMode="auto">
          <a:xfrm>
            <a:off x="5407876" y="3094640"/>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2" name="直線コネクタ 41"/>
          <p:cNvCxnSpPr/>
          <p:nvPr/>
        </p:nvCxnSpPr>
        <p:spPr bwMode="auto">
          <a:xfrm>
            <a:off x="7207648" y="3098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3" name="正方形/長方形 42"/>
          <p:cNvSpPr/>
          <p:nvPr/>
        </p:nvSpPr>
        <p:spPr bwMode="auto">
          <a:xfrm>
            <a:off x="7215663" y="25335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600" b="0" i="0" u="none" strike="noStrike" cap="none" normalizeH="0" baseline="0" dirty="0" smtClean="0">
                <a:ln>
                  <a:noFill/>
                </a:ln>
                <a:effectLst/>
                <a:latin typeface="Arial" charset="0"/>
                <a:ea typeface="ＭＳ Ｐゴシック" pitchFamily="50" charset="-128"/>
              </a:rPr>
              <a:t>)</a:t>
            </a:r>
            <a:endParaRPr kumimoji="0" lang="ja-JP" altLang="en-US" sz="1600" b="0" i="0" u="none" strike="noStrike" cap="none" normalizeH="0" baseline="0" dirty="0" smtClean="0">
              <a:ln>
                <a:noFill/>
              </a:ln>
              <a:effectLst/>
              <a:latin typeface="Arial" charset="0"/>
              <a:ea typeface="ＭＳ Ｐゴシック" pitchFamily="50" charset="-128"/>
            </a:endParaRPr>
          </a:p>
        </p:txBody>
      </p:sp>
      <p:sp>
        <p:nvSpPr>
          <p:cNvPr id="47" name="テキスト ボックス 46"/>
          <p:cNvSpPr txBox="1"/>
          <p:nvPr/>
        </p:nvSpPr>
        <p:spPr>
          <a:xfrm>
            <a:off x="2519772" y="3090446"/>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8" name="テキスト ボックス 47"/>
          <p:cNvSpPr txBox="1"/>
          <p:nvPr/>
        </p:nvSpPr>
        <p:spPr>
          <a:xfrm>
            <a:off x="7426879" y="2273549"/>
            <a:ext cx="96154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retransmit</a:t>
            </a:r>
            <a:endParaRPr kumimoji="1" lang="ja-JP" altLang="en-US" sz="1200" dirty="0" smtClean="0">
              <a:latin typeface="Meiryo UI" pitchFamily="50" charset="-128"/>
              <a:ea typeface="Meiryo UI" pitchFamily="50" charset="-128"/>
              <a:cs typeface="Meiryo UI" pitchFamily="50" charset="-128"/>
            </a:endParaRPr>
          </a:p>
        </p:txBody>
      </p:sp>
      <p:sp>
        <p:nvSpPr>
          <p:cNvPr id="49" name="テキスト ボックス 48"/>
          <p:cNvSpPr txBox="1"/>
          <p:nvPr/>
        </p:nvSpPr>
        <p:spPr>
          <a:xfrm>
            <a:off x="3766184" y="4710626"/>
            <a:ext cx="1729961"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7-20d  </a:t>
            </a:r>
          </a:p>
        </p:txBody>
      </p:sp>
    </p:spTree>
    <p:extLst>
      <p:ext uri="{BB962C8B-B14F-4D97-AF65-F5344CB8AC3E}">
        <p14:creationId xmlns:p14="http://schemas.microsoft.com/office/powerpoint/2010/main" val="1581248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5" name="テキスト ボックス 4"/>
          <p:cNvSpPr txBox="1"/>
          <p:nvPr/>
        </p:nvSpPr>
        <p:spPr>
          <a:xfrm>
            <a:off x="3743908" y="4746630"/>
            <a:ext cx="1582484"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7-20e</a:t>
            </a:r>
          </a:p>
        </p:txBody>
      </p:sp>
      <p:cxnSp>
        <p:nvCxnSpPr>
          <p:cNvPr id="6" name="直線矢印コネクタ 5"/>
          <p:cNvCxnSpPr/>
          <p:nvPr/>
        </p:nvCxnSpPr>
        <p:spPr bwMode="auto">
          <a:xfrm flipV="1">
            <a:off x="804158" y="332749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7" name="テキスト ボックス 6"/>
          <p:cNvSpPr txBox="1"/>
          <p:nvPr/>
        </p:nvSpPr>
        <p:spPr>
          <a:xfrm>
            <a:off x="365936" y="2744190"/>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8" name="テキスト ボックス 7"/>
          <p:cNvSpPr txBox="1"/>
          <p:nvPr/>
        </p:nvSpPr>
        <p:spPr>
          <a:xfrm>
            <a:off x="381514" y="3493262"/>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9" name="正方形/長方形 8"/>
          <p:cNvSpPr/>
          <p:nvPr/>
        </p:nvSpPr>
        <p:spPr bwMode="auto">
          <a:xfrm>
            <a:off x="1368534" y="277329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10" name="正方形/長方形 9"/>
          <p:cNvSpPr/>
          <p:nvPr/>
        </p:nvSpPr>
        <p:spPr bwMode="auto">
          <a:xfrm>
            <a:off x="3336090" y="333339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テキスト ボックス 10"/>
          <p:cNvSpPr txBox="1"/>
          <p:nvPr/>
        </p:nvSpPr>
        <p:spPr>
          <a:xfrm>
            <a:off x="386293" y="1916832"/>
            <a:ext cx="3609643" cy="646331"/>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receives Association Resp</a:t>
            </a:r>
            <a:r>
              <a:rPr kumimoji="1" lang="en-US" altLang="ja-JP" dirty="0" smtClean="0">
                <a:latin typeface="Meiryo UI" pitchFamily="50" charset="-128"/>
                <a:ea typeface="Meiryo UI" pitchFamily="50" charset="-128"/>
                <a:cs typeface="Meiryo UI" pitchFamily="50" charset="-128"/>
              </a:rPr>
              <a:t>onse correctly, </a:t>
            </a:r>
          </a:p>
          <a:p>
            <a:r>
              <a:rPr kumimoji="1" lang="en-US" altLang="ja-JP" dirty="0" smtClean="0">
                <a:latin typeface="Meiryo UI" pitchFamily="50" charset="-128"/>
                <a:ea typeface="Meiryo UI" pitchFamily="50" charset="-128"/>
                <a:cs typeface="Meiryo UI" pitchFamily="50" charset="-128"/>
              </a:rPr>
              <a:t>But</a:t>
            </a:r>
            <a:r>
              <a:rPr kumimoji="1" lang="ja-JP" altLang="en-US" dirty="0">
                <a:latin typeface="Meiryo UI" pitchFamily="50" charset="-128"/>
                <a:ea typeface="Meiryo UI" pitchFamily="50" charset="-128"/>
                <a:cs typeface="Meiryo UI" pitchFamily="50" charset="-128"/>
              </a:rPr>
              <a:t>　</a:t>
            </a:r>
            <a:r>
              <a:rPr kumimoji="1" lang="en-US" altLang="ja-JP" sz="1200" dirty="0" smtClean="0">
                <a:latin typeface="Meiryo UI" pitchFamily="50" charset="-128"/>
                <a:ea typeface="Meiryo UI" pitchFamily="50" charset="-128"/>
                <a:cs typeface="Meiryo UI" pitchFamily="50" charset="-128"/>
              </a:rPr>
              <a:t>HRCP PNC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Stk-ACK </a:t>
            </a:r>
          </a:p>
          <a:p>
            <a:r>
              <a:rPr lang="en-US" altLang="ja-JP" sz="1200" dirty="0" smtClean="0">
                <a:latin typeface="Meiryo UI" pitchFamily="50" charset="-128"/>
                <a:ea typeface="Meiryo UI" pitchFamily="50" charset="-128"/>
                <a:cs typeface="Meiryo UI" pitchFamily="50" charset="-128"/>
              </a:rPr>
              <a:t>(MAC Header Error).</a:t>
            </a:r>
            <a:endParaRPr kumimoji="1" lang="ja-JP" altLang="en-US" sz="1200" dirty="0" smtClean="0">
              <a:latin typeface="Meiryo UI" pitchFamily="50" charset="-128"/>
              <a:ea typeface="Meiryo UI" pitchFamily="50" charset="-128"/>
              <a:cs typeface="Meiryo UI" pitchFamily="50" charset="-128"/>
            </a:endParaRPr>
          </a:p>
        </p:txBody>
      </p:sp>
      <p:cxnSp>
        <p:nvCxnSpPr>
          <p:cNvPr id="12" name="直線矢印コネクタ 11"/>
          <p:cNvCxnSpPr/>
          <p:nvPr/>
        </p:nvCxnSpPr>
        <p:spPr bwMode="auto">
          <a:xfrm>
            <a:off x="2760605" y="299967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444131" y="2741954"/>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782749" y="277329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5" name="テキスト ボックス 14"/>
          <p:cNvSpPr txBox="1"/>
          <p:nvPr/>
        </p:nvSpPr>
        <p:spPr>
          <a:xfrm>
            <a:off x="3237583" y="3902705"/>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16" name="正方形/長方形 15"/>
          <p:cNvSpPr/>
          <p:nvPr/>
        </p:nvSpPr>
        <p:spPr bwMode="auto">
          <a:xfrm>
            <a:off x="6034197" y="3329267"/>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17" name="直線矢印コネクタ 16"/>
          <p:cNvCxnSpPr/>
          <p:nvPr/>
        </p:nvCxnSpPr>
        <p:spPr bwMode="auto">
          <a:xfrm>
            <a:off x="5462862"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8" name="テキスト ボックス 17"/>
          <p:cNvSpPr txBox="1"/>
          <p:nvPr/>
        </p:nvSpPr>
        <p:spPr>
          <a:xfrm>
            <a:off x="5495267" y="358461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9" name="直線矢印コネクタ 18"/>
          <p:cNvCxnSpPr/>
          <p:nvPr/>
        </p:nvCxnSpPr>
        <p:spPr bwMode="auto">
          <a:xfrm>
            <a:off x="6699314"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6731719" y="358461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21" name="テキスト ボックス 20"/>
          <p:cNvSpPr txBox="1"/>
          <p:nvPr/>
        </p:nvSpPr>
        <p:spPr>
          <a:xfrm>
            <a:off x="5952730" y="3991876"/>
            <a:ext cx="2972930" cy="276999"/>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22" name="正方形/長方形 21"/>
          <p:cNvSpPr/>
          <p:nvPr/>
        </p:nvSpPr>
        <p:spPr bwMode="auto">
          <a:xfrm>
            <a:off x="7262634" y="2771524"/>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3" name="直線コネクタ 22"/>
          <p:cNvCxnSpPr/>
          <p:nvPr/>
        </p:nvCxnSpPr>
        <p:spPr bwMode="auto">
          <a:xfrm>
            <a:off x="5462862" y="332926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4" name="直線コネクタ 23"/>
          <p:cNvCxnSpPr/>
          <p:nvPr/>
        </p:nvCxnSpPr>
        <p:spPr bwMode="auto">
          <a:xfrm>
            <a:off x="7262634" y="3333201"/>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5" name="直線矢印コネクタ 24"/>
          <p:cNvCxnSpPr/>
          <p:nvPr/>
        </p:nvCxnSpPr>
        <p:spPr bwMode="auto">
          <a:xfrm>
            <a:off x="2755496" y="359625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6" name="テキスト ボックス 25"/>
          <p:cNvSpPr txBox="1"/>
          <p:nvPr/>
        </p:nvSpPr>
        <p:spPr>
          <a:xfrm>
            <a:off x="2787901" y="3617912"/>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27" name="直線コネクタ 26"/>
          <p:cNvCxnSpPr/>
          <p:nvPr/>
        </p:nvCxnSpPr>
        <p:spPr bwMode="auto">
          <a:xfrm>
            <a:off x="2755496" y="336256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28" name="テキスト ボックス 27"/>
          <p:cNvSpPr txBox="1"/>
          <p:nvPr/>
        </p:nvSpPr>
        <p:spPr>
          <a:xfrm>
            <a:off x="3850281" y="3049215"/>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29" name="テキスト ボックス 28"/>
          <p:cNvSpPr txBox="1"/>
          <p:nvPr/>
        </p:nvSpPr>
        <p:spPr>
          <a:xfrm>
            <a:off x="4680012" y="1916832"/>
            <a:ext cx="2038379" cy="646331"/>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smtClean="0">
                <a:latin typeface="Meiryo UI" pitchFamily="50" charset="-128"/>
                <a:ea typeface="Meiryo UI" pitchFamily="50" charset="-128"/>
                <a:cs typeface="Meiryo UI" pitchFamily="50" charset="-128"/>
              </a:rPr>
              <a:t>Stk-ACK. </a:t>
            </a:r>
          </a:p>
          <a:p>
            <a:r>
              <a:rPr kumimoji="1" lang="en-US" altLang="ja-JP" sz="1200" dirty="0" smtClean="0">
                <a:latin typeface="Meiryo UI" pitchFamily="50" charset="-128"/>
                <a:ea typeface="Meiryo UI" pitchFamily="50" charset="-128"/>
                <a:cs typeface="Meiryo UI" pitchFamily="50" charset="-128"/>
              </a:rPr>
              <a:t>Last Received Sequence </a:t>
            </a:r>
          </a:p>
          <a:p>
            <a:r>
              <a:rPr kumimoji="1" lang="en-US" altLang="ja-JP" sz="1200" dirty="0" smtClean="0">
                <a:latin typeface="Meiryo UI" pitchFamily="50" charset="-128"/>
                <a:ea typeface="Meiryo UI" pitchFamily="50" charset="-128"/>
                <a:cs typeface="Meiryo UI" pitchFamily="50" charset="-128"/>
              </a:rPr>
              <a:t>Number </a:t>
            </a:r>
            <a:r>
              <a:rPr kumimoji="1" lang="en-US" altLang="ja-JP" dirty="0" smtClean="0">
                <a:latin typeface="Meiryo UI" pitchFamily="50" charset="-128"/>
                <a:ea typeface="Meiryo UI" pitchFamily="50" charset="-128"/>
                <a:cs typeface="Meiryo UI" pitchFamily="50" charset="-128"/>
              </a:rPr>
              <a:t>stays at</a:t>
            </a:r>
            <a:r>
              <a:rPr kumimoji="1" lang="en-US" altLang="ja-JP" sz="1200"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30" name="テキスト ボックス 29"/>
          <p:cNvSpPr txBox="1"/>
          <p:nvPr/>
        </p:nvSpPr>
        <p:spPr>
          <a:xfrm>
            <a:off x="7205927" y="2293422"/>
            <a:ext cx="1494320" cy="415498"/>
          </a:xfrm>
          <a:prstGeom prst="rect">
            <a:avLst/>
          </a:prstGeom>
          <a:noFill/>
        </p:spPr>
        <p:txBody>
          <a:bodyPr wrap="none" rtlCol="0">
            <a:spAutoFit/>
          </a:bodyPr>
          <a:lstStyle/>
          <a:p>
            <a:r>
              <a:rPr kumimoji="1" lang="en-US" altLang="ja-JP" sz="1050" i="1" dirty="0" smtClean="0">
                <a:latin typeface="Meiryo UI" pitchFamily="50" charset="-128"/>
                <a:ea typeface="Meiryo UI" pitchFamily="50" charset="-128"/>
                <a:cs typeface="Meiryo UI" pitchFamily="50" charset="-128"/>
              </a:rPr>
              <a:t>(Sequence </a:t>
            </a:r>
            <a:r>
              <a:rPr kumimoji="1" lang="en-US" altLang="ja-JP" sz="1050" i="1" dirty="0" smtClean="0">
                <a:latin typeface="Meiryo UI" pitchFamily="50" charset="-128"/>
                <a:ea typeface="Meiryo UI" pitchFamily="50" charset="-128"/>
                <a:cs typeface="Meiryo UI" pitchFamily="50" charset="-128"/>
              </a:rPr>
              <a:t>Number </a:t>
            </a:r>
          </a:p>
          <a:p>
            <a:r>
              <a:rPr kumimoji="1" lang="en-US" altLang="ja-JP" sz="1050" i="1" dirty="0" smtClean="0">
                <a:latin typeface="Meiryo UI" pitchFamily="50" charset="-128"/>
                <a:ea typeface="Meiryo UI" pitchFamily="50" charset="-128"/>
                <a:cs typeface="Meiryo UI" pitchFamily="50" charset="-128"/>
              </a:rPr>
              <a:t>Type </a:t>
            </a:r>
            <a:r>
              <a:rPr kumimoji="1" lang="en-US" altLang="ja-JP" sz="1050" i="1" dirty="0" smtClean="0">
                <a:latin typeface="Meiryo UI" pitchFamily="50" charset="-128"/>
                <a:ea typeface="Meiryo UI" pitchFamily="50" charset="-128"/>
                <a:cs typeface="Meiryo UI" pitchFamily="50" charset="-128"/>
              </a:rPr>
              <a:t>= </a:t>
            </a:r>
            <a:r>
              <a:rPr kumimoji="1" lang="en-US" altLang="ja-JP" sz="1050" i="1" dirty="0" smtClean="0">
                <a:latin typeface="Meiryo UI" pitchFamily="50" charset="-128"/>
                <a:ea typeface="Meiryo UI" pitchFamily="50" charset="-128"/>
                <a:cs typeface="Meiryo UI" pitchFamily="50" charset="-128"/>
              </a:rPr>
              <a:t>data)</a:t>
            </a:r>
            <a:endParaRPr kumimoji="1" lang="ja-JP" altLang="en-US" sz="1050" b="1" i="1" dirty="0" smtClean="0">
              <a:latin typeface="Meiryo UI" pitchFamily="50" charset="-128"/>
              <a:ea typeface="Meiryo UI" pitchFamily="50" charset="-128"/>
              <a:cs typeface="Meiryo UI" pitchFamily="50" charset="-128"/>
            </a:endParaRPr>
          </a:p>
        </p:txBody>
      </p:sp>
      <p:sp>
        <p:nvSpPr>
          <p:cNvPr id="31" name="フッター プレースホルダー 2"/>
          <p:cNvSpPr>
            <a:spLocks noGrp="1"/>
          </p:cNvSpPr>
          <p:nvPr>
            <p:ph type="ftr" sz="quarter" idx="11"/>
          </p:nvPr>
        </p:nvSpPr>
        <p:spPr>
          <a:xfrm>
            <a:off x="5486400" y="6489340"/>
            <a:ext cx="3124200" cy="184666"/>
          </a:xfrm>
        </p:spPr>
        <p:txBody>
          <a:bodyPr/>
          <a:lstStyle/>
          <a:p>
            <a:r>
              <a:rPr lang="en-US" altLang="ja-JP" dirty="0" smtClean="0"/>
              <a:t>Toshimitsu et al. (Toshiba)</a:t>
            </a:r>
            <a:endParaRPr lang="en-US" altLang="ja-JP" dirty="0"/>
          </a:p>
        </p:txBody>
      </p:sp>
    </p:spTree>
    <p:extLst>
      <p:ext uri="{BB962C8B-B14F-4D97-AF65-F5344CB8AC3E}">
        <p14:creationId xmlns:p14="http://schemas.microsoft.com/office/powerpoint/2010/main" val="2890164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cxnSp>
        <p:nvCxnSpPr>
          <p:cNvPr id="5" name="直線矢印コネクタ 4"/>
          <p:cNvCxnSpPr/>
          <p:nvPr/>
        </p:nvCxnSpPr>
        <p:spPr bwMode="auto">
          <a:xfrm>
            <a:off x="1648807" y="3113914"/>
            <a:ext cx="6961831" cy="0"/>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6" name="テキスト ボックス 5"/>
          <p:cNvSpPr txBox="1"/>
          <p:nvPr/>
        </p:nvSpPr>
        <p:spPr>
          <a:xfrm>
            <a:off x="1067360" y="2456892"/>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7" name="テキスト ボックス 6"/>
          <p:cNvSpPr txBox="1"/>
          <p:nvPr/>
        </p:nvSpPr>
        <p:spPr>
          <a:xfrm>
            <a:off x="1082938" y="3277909"/>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8" name="正方形/長方形 7"/>
          <p:cNvSpPr/>
          <p:nvPr/>
        </p:nvSpPr>
        <p:spPr bwMode="auto">
          <a:xfrm>
            <a:off x="2069958" y="2557939"/>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9" name="テキスト ボックス 8"/>
          <p:cNvSpPr txBox="1"/>
          <p:nvPr/>
        </p:nvSpPr>
        <p:spPr>
          <a:xfrm>
            <a:off x="755576" y="1736811"/>
            <a:ext cx="4374146" cy="461665"/>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DEV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the entire Association Response,</a:t>
            </a:r>
          </a:p>
          <a:p>
            <a:r>
              <a:rPr kumimoji="1" lang="en-US" altLang="ja-JP" sz="1200" dirty="0" smtClean="0">
                <a:latin typeface="Meiryo UI" pitchFamily="50" charset="-128"/>
                <a:ea typeface="Meiryo UI" pitchFamily="50" charset="-128"/>
                <a:cs typeface="Meiryo UI" pitchFamily="50" charset="-128"/>
              </a:rPr>
              <a:t>but </a:t>
            </a:r>
            <a:r>
              <a:rPr kumimoji="1" lang="en-US" altLang="ja-JP" u="sng" dirty="0">
                <a:latin typeface="Meiryo UI" pitchFamily="50" charset="-128"/>
                <a:ea typeface="Meiryo UI" pitchFamily="50" charset="-128"/>
                <a:cs typeface="Meiryo UI" pitchFamily="50" charset="-128"/>
              </a:rPr>
              <a:t>d</a:t>
            </a:r>
            <a:r>
              <a:rPr lang="en-US" altLang="ja-JP" u="sng" dirty="0" smtClean="0">
                <a:latin typeface="Meiryo UI" pitchFamily="50" charset="-128"/>
                <a:ea typeface="Meiryo UI" pitchFamily="50" charset="-128"/>
                <a:cs typeface="Meiryo UI" pitchFamily="50" charset="-128"/>
              </a:rPr>
              <a:t>oes </a:t>
            </a:r>
            <a:r>
              <a:rPr lang="en-US" altLang="ja-JP" dirty="0" smtClean="0">
                <a:latin typeface="Meiryo UI" pitchFamily="50" charset="-128"/>
                <a:ea typeface="Meiryo UI" pitchFamily="50" charset="-128"/>
                <a:cs typeface="Meiryo UI" pitchFamily="50" charset="-128"/>
              </a:rPr>
              <a:t>receive</a:t>
            </a:r>
            <a:r>
              <a:rPr lang="en-US" altLang="ja-JP" sz="1200" dirty="0" smtClean="0">
                <a:latin typeface="Meiryo UI" pitchFamily="50" charset="-128"/>
                <a:ea typeface="Meiryo UI" pitchFamily="50" charset="-128"/>
                <a:cs typeface="Meiryo UI" pitchFamily="50" charset="-128"/>
              </a:rPr>
              <a:t> the MAC Header section correctly.</a:t>
            </a:r>
            <a:endParaRPr kumimoji="1" lang="ja-JP" altLang="en-US" sz="12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063711" y="311625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テキスト ボックス 10"/>
          <p:cNvSpPr txBox="1"/>
          <p:nvPr/>
        </p:nvSpPr>
        <p:spPr>
          <a:xfrm>
            <a:off x="3984723" y="3825044"/>
            <a:ext cx="2865143" cy="646331"/>
          </a:xfrm>
          <a:prstGeom prst="rect">
            <a:avLst/>
          </a:prstGeom>
          <a:noFill/>
        </p:spPr>
        <p:txBody>
          <a:bodyPr wrap="none" rtlCol="0">
            <a:spAutoFit/>
          </a:bodyPr>
          <a:lstStyle/>
          <a:p>
            <a:r>
              <a:rPr kumimoji="1" lang="en-US" altLang="ja-JP" dirty="0">
                <a:latin typeface="Meiryo UI" pitchFamily="50" charset="-128"/>
                <a:ea typeface="Meiryo UI" pitchFamily="50" charset="-128"/>
                <a:cs typeface="Meiryo UI" pitchFamily="50" charset="-128"/>
              </a:rPr>
              <a:t>Last Received Sequence Number </a:t>
            </a:r>
          </a:p>
          <a:p>
            <a:r>
              <a:rPr kumimoji="1" lang="en-US" altLang="ja-JP" dirty="0" smtClean="0">
                <a:latin typeface="Meiryo UI" pitchFamily="50" charset="-128"/>
                <a:ea typeface="Meiryo UI" pitchFamily="50" charset="-128"/>
                <a:cs typeface="Meiryo UI" pitchFamily="50" charset="-128"/>
                <a:sym typeface="Wingdings" panose="05000000000000000000" pitchFamily="2" charset="2"/>
              </a:rPr>
              <a:t>is </a:t>
            </a:r>
            <a:r>
              <a:rPr kumimoji="1" lang="en-US" altLang="ja-JP" dirty="0">
                <a:latin typeface="Meiryo UI" pitchFamily="50" charset="-128"/>
                <a:ea typeface="Meiryo UI" pitchFamily="50" charset="-128"/>
                <a:cs typeface="Meiryo UI" pitchFamily="50" charset="-128"/>
                <a:sym typeface="Wingdings" panose="05000000000000000000" pitchFamily="2" charset="2"/>
              </a:rPr>
              <a:t>set to</a:t>
            </a:r>
            <a:r>
              <a:rPr kumimoji="1" lang="en-US" altLang="ja-JP" dirty="0">
                <a:latin typeface="Meiryo UI" pitchFamily="50" charset="-128"/>
                <a:ea typeface="Meiryo UI" pitchFamily="50" charset="-128"/>
                <a:cs typeface="Meiryo UI" pitchFamily="50" charset="-128"/>
              </a:rPr>
              <a:t> 0x3FF (no packet has been</a:t>
            </a:r>
          </a:p>
          <a:p>
            <a:r>
              <a:rPr kumimoji="1" lang="en-US" altLang="ja-JP" dirty="0">
                <a:latin typeface="Meiryo UI" pitchFamily="50" charset="-128"/>
                <a:ea typeface="Meiryo UI" pitchFamily="50" charset="-128"/>
                <a:cs typeface="Meiryo UI" pitchFamily="50" charset="-128"/>
              </a:rPr>
              <a:t>received yet by the DEV)</a:t>
            </a:r>
            <a:endParaRPr kumimoji="1" lang="ja-JP" altLang="en-US" dirty="0">
              <a:latin typeface="Meiryo UI" pitchFamily="50" charset="-128"/>
              <a:ea typeface="Meiryo UI" pitchFamily="50" charset="-128"/>
              <a:cs typeface="Meiryo UI" pitchFamily="50" charset="-128"/>
            </a:endParaRPr>
          </a:p>
        </p:txBody>
      </p:sp>
      <p:cxnSp>
        <p:nvCxnSpPr>
          <p:cNvPr id="12" name="直線矢印コネクタ 11"/>
          <p:cNvCxnSpPr/>
          <p:nvPr/>
        </p:nvCxnSpPr>
        <p:spPr bwMode="auto">
          <a:xfrm>
            <a:off x="3483117" y="3369591"/>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515522" y="3391251"/>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4" name="直線コネクタ 13"/>
          <p:cNvCxnSpPr/>
          <p:nvPr/>
        </p:nvCxnSpPr>
        <p:spPr bwMode="auto">
          <a:xfrm>
            <a:off x="3483117" y="3148379"/>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15" name="直線矢印コネクタ 14"/>
          <p:cNvCxnSpPr/>
          <p:nvPr/>
        </p:nvCxnSpPr>
        <p:spPr bwMode="auto">
          <a:xfrm>
            <a:off x="4732865" y="339265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6" name="テキスト ボックス 15"/>
          <p:cNvSpPr txBox="1"/>
          <p:nvPr/>
        </p:nvSpPr>
        <p:spPr>
          <a:xfrm>
            <a:off x="4765270" y="3414310"/>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7" name="直線コネクタ 16"/>
          <p:cNvCxnSpPr/>
          <p:nvPr/>
        </p:nvCxnSpPr>
        <p:spPr bwMode="auto">
          <a:xfrm>
            <a:off x="5304200" y="3121508"/>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18" name="正方形/長方形 17"/>
          <p:cNvSpPr/>
          <p:nvPr/>
        </p:nvSpPr>
        <p:spPr bwMode="auto">
          <a:xfrm>
            <a:off x="5309833" y="2552773"/>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400" b="0" i="0" u="none" strike="noStrike" cap="none" normalizeH="0" baseline="0" dirty="0" smtClean="0">
                <a:ln>
                  <a:noFill/>
                </a:ln>
                <a:effectLst/>
                <a:latin typeface="Arial" charset="0"/>
                <a:ea typeface="ＭＳ Ｐゴシック" pitchFamily="50" charset="-128"/>
              </a:rPr>
              <a:t>)</a:t>
            </a:r>
            <a:endParaRPr kumimoji="0" lang="ja-JP" altLang="en-US" sz="1400" b="0" i="0" u="none" strike="noStrike" cap="none" normalizeH="0" baseline="0" dirty="0" smtClean="0">
              <a:ln>
                <a:noFill/>
              </a:ln>
              <a:effectLst/>
              <a:latin typeface="Arial" charset="0"/>
              <a:ea typeface="ＭＳ Ｐゴシック" pitchFamily="50" charset="-128"/>
            </a:endParaRPr>
          </a:p>
        </p:txBody>
      </p:sp>
      <p:sp>
        <p:nvSpPr>
          <p:cNvPr id="20" name="テキスト ボックス 19"/>
          <p:cNvSpPr txBox="1"/>
          <p:nvPr/>
        </p:nvSpPr>
        <p:spPr>
          <a:xfrm>
            <a:off x="5422927" y="2250355"/>
            <a:ext cx="96154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retransmit</a:t>
            </a:r>
            <a:endParaRPr kumimoji="1" lang="ja-JP" altLang="en-US" sz="1200" dirty="0" smtClean="0">
              <a:latin typeface="Meiryo UI" pitchFamily="50" charset="-128"/>
              <a:ea typeface="Meiryo UI" pitchFamily="50" charset="-128"/>
              <a:cs typeface="Meiryo UI" pitchFamily="50" charset="-128"/>
            </a:endParaRPr>
          </a:p>
        </p:txBody>
      </p:sp>
      <p:sp>
        <p:nvSpPr>
          <p:cNvPr id="21" name="テキスト ボックス 20"/>
          <p:cNvSpPr txBox="1"/>
          <p:nvPr/>
        </p:nvSpPr>
        <p:spPr>
          <a:xfrm>
            <a:off x="3792086" y="4566610"/>
            <a:ext cx="1535998"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7-20f</a:t>
            </a:r>
          </a:p>
        </p:txBody>
      </p:sp>
      <p:sp>
        <p:nvSpPr>
          <p:cNvPr id="22" name="テキスト ボックス 21"/>
          <p:cNvSpPr txBox="1"/>
          <p:nvPr/>
        </p:nvSpPr>
        <p:spPr>
          <a:xfrm>
            <a:off x="2339752" y="3115997"/>
            <a:ext cx="1175322" cy="276999"/>
          </a:xfrm>
          <a:prstGeom prst="rect">
            <a:avLst/>
          </a:prstGeom>
          <a:noFill/>
        </p:spPr>
        <p:txBody>
          <a:bodyPr wrap="none" rtlCol="0">
            <a:spAutoFit/>
          </a:bodyPr>
          <a:lstStyle/>
          <a:p>
            <a:r>
              <a:rPr lang="en-US" altLang="ja-JP" b="1" i="1" dirty="0" smtClean="0">
                <a:latin typeface="+mn-lt"/>
                <a:ea typeface="Meiryo UI" pitchFamily="50" charset="-128"/>
                <a:cs typeface="Meiryo UI" pitchFamily="50" charset="-128"/>
              </a:rPr>
              <a:t>(Partial Error)</a:t>
            </a:r>
            <a:endParaRPr kumimoji="1" lang="ja-JP" altLang="en-US" b="1" i="1" dirty="0" smtClean="0">
              <a:latin typeface="+mn-lt"/>
              <a:ea typeface="Meiryo UI" pitchFamily="50" charset="-128"/>
              <a:cs typeface="Meiryo UI" pitchFamily="50" charset="-128"/>
            </a:endParaRPr>
          </a:p>
        </p:txBody>
      </p:sp>
    </p:spTree>
    <p:extLst>
      <p:ext uri="{BB962C8B-B14F-4D97-AF65-F5344CB8AC3E}">
        <p14:creationId xmlns:p14="http://schemas.microsoft.com/office/powerpoint/2010/main" val="1682581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&lt;May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7689</TotalTime>
  <Words>893</Words>
  <Application>Microsoft Office PowerPoint</Application>
  <PresentationFormat>画面に合わせる (4:3)</PresentationFormat>
  <Paragraphs>189</Paragraphs>
  <Slides>9</Slides>
  <Notes>2</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Comment and the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1067</dc:title>
  <dc:subject>IEEE 802.15.3e</dc:subject>
  <dc:creator>TG3e</dc:creator>
  <cp:lastModifiedBy>T</cp:lastModifiedBy>
  <cp:revision>654</cp:revision>
  <cp:lastPrinted>2016-05-24T01:36:36Z</cp:lastPrinted>
  <dcterms:created xsi:type="dcterms:W3CDTF">1999-11-08T18:59:45Z</dcterms:created>
  <dcterms:modified xsi:type="dcterms:W3CDTF">2016-06-03T01:33:21Z</dcterms:modified>
</cp:coreProperties>
</file>