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344" r:id="rId3"/>
    <p:sldId id="345" r:id="rId4"/>
    <p:sldId id="348" r:id="rId5"/>
    <p:sldId id="349" r:id="rId6"/>
    <p:sldId id="346" r:id="rId7"/>
    <p:sldId id="350" r:id="rId8"/>
    <p:sldId id="347" r:id="rId9"/>
    <p:sldId id="318" r:id="rId10"/>
  </p:sldIdLst>
  <p:sldSz cx="9144000" cy="6858000" type="screen4x3"/>
  <p:notesSz cx="6799263" cy="99298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3793">
          <p15:clr>
            <a:srgbClr val="A4A3A4"/>
          </p15:clr>
        </p15:guide>
        <p15:guide id="2" pos="285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58" autoAdjust="0"/>
    <p:restoredTop sz="86461" autoAdjust="0"/>
  </p:normalViewPr>
  <p:slideViewPr>
    <p:cSldViewPr>
      <p:cViewPr varScale="1">
        <p:scale>
          <a:sx n="96" d="100"/>
          <a:sy n="96" d="100"/>
        </p:scale>
        <p:origin x="-990" y="-102"/>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906" y="202404"/>
            <a:ext cx="264156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81795" y="202404"/>
            <a:ext cx="22648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9869" y="9610483"/>
            <a:ext cx="21154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4678" y="9610483"/>
            <a:ext cx="135891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80238" y="414450"/>
            <a:ext cx="54387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80238" y="9610483"/>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80238" y="9598593"/>
            <a:ext cx="55897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9632" y="117475"/>
            <a:ext cx="275986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41322" y="117475"/>
            <a:ext cx="268359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8237" cy="37115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946" y="4716916"/>
            <a:ext cx="4987371" cy="446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98500" y="9613880"/>
            <a:ext cx="24609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6611" y="9613880"/>
            <a:ext cx="7860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09813" y="9613880"/>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813" y="9612182"/>
            <a:ext cx="53796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35096" y="317632"/>
            <a:ext cx="552907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5513" y="750888"/>
            <a:ext cx="4948237" cy="3711575"/>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5513" y="750888"/>
            <a:ext cx="4948237" cy="3711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6</a:t>
            </a:fld>
            <a:endParaRPr lang="en-US" altLang="ja-JP"/>
          </a:p>
        </p:txBody>
      </p:sp>
    </p:spTree>
    <p:extLst>
      <p:ext uri="{BB962C8B-B14F-4D97-AF65-F5344CB8AC3E}">
        <p14:creationId xmlns:p14="http://schemas.microsoft.com/office/powerpoint/2010/main" val="1421543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Noda, et al.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&lt;June 2016&gt;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&lt;Mar. 2016&gt;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dirty="0" smtClean="0"/>
              <a:t>K. Toshimitsu (Toshiba)</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802.15-16-0346-03-003e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0" i="0" dirty="0" smtClean="0">
                <a:solidFill>
                  <a:schemeClr val="tx1"/>
                </a:solidFill>
                <a:ea typeface="ＭＳ Ｐゴシック" pitchFamily="50" charset="-128"/>
              </a:rPr>
              <a:t>submission</a:t>
            </a:r>
            <a:endParaRPr lang="en-US" altLang="ja-JP" sz="1400" b="0" i="0" dirty="0">
              <a:solidFill>
                <a:schemeClr val="tx1"/>
              </a:solidFill>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&lt;May 2016&gt;</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408102" y="944724"/>
            <a:ext cx="8340362"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[Resolution </a:t>
            </a:r>
            <a:r>
              <a:rPr lang="en-US" altLang="ja-JP" sz="1600" dirty="0" smtClean="0">
                <a:solidFill>
                  <a:srgbClr val="000000"/>
                </a:solidFill>
                <a:latin typeface="Times New Roman" pitchFamily="18" charset="0"/>
                <a:ea typeface="ＭＳ Ｐゴシック" charset="-128"/>
                <a:cs typeface="Times New Roman" pitchFamily="18" charset="0"/>
              </a:rPr>
              <a:t>of</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comment #</a:t>
            </a:r>
            <a:r>
              <a:rPr lang="en-US" altLang="ja-JP" sz="1600" noProof="0" dirty="0" smtClean="0">
                <a:solidFill>
                  <a:srgbClr val="000000"/>
                </a:solidFill>
                <a:latin typeface="Times New Roman" pitchFamily="18" charset="0"/>
                <a:ea typeface="ＭＳ Ｐゴシック" charset="-128"/>
                <a:cs typeface="Times New Roman" pitchFamily="18" charset="0"/>
              </a:rPr>
              <a:t>27</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[25 May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2016]</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[Kiyoshi Toshimitsu and Ko Togashi</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noProof="0" dirty="0" smtClean="0">
                <a:solidFill>
                  <a:srgbClr val="000000"/>
                </a:solidFill>
                <a:latin typeface="Times New Roman" pitchFamily="18" charset="0"/>
                <a:ea typeface="ＭＳ Ｐゴシック" charset="-128"/>
                <a:cs typeface="Times New Roman" pitchFamily="18" charset="0"/>
              </a:rPr>
              <a:t>Toshiba</a:t>
            </a:r>
            <a:r>
              <a:rPr lang="en-US" altLang="ja-JP" sz="1600" dirty="0" smtClean="0">
                <a:solidFill>
                  <a:srgbClr val="000000"/>
                </a:solidFill>
                <a:latin typeface="Times New Roman" pitchFamily="18" charset="0"/>
                <a:ea typeface="ＭＳ Ｐゴシック" charset="-128"/>
                <a:cs typeface="Times New Roman" pitchFamily="18" charset="0"/>
              </a:rPr>
              <a:t>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1-1-1</a:t>
            </a:r>
            <a:r>
              <a:rPr kumimoji="1" lang="en-US" altLang="ja-JP" sz="1600" b="0" i="0" u="none" strike="noStrike" kern="1200" cap="none" spc="0" normalizeH="0" noProof="0" dirty="0" smtClean="0">
                <a:ln>
                  <a:noFill/>
                </a:ln>
                <a:effectLst/>
                <a:uLnTx/>
                <a:uFillTx/>
                <a:latin typeface="Times New Roman" pitchFamily="18" charset="0"/>
                <a:ea typeface="ＭＳ Ｐゴシック" charset="-128"/>
                <a:cs typeface="Times New Roman" pitchFamily="18" charset="0"/>
              </a:rPr>
              <a:t> </a:t>
            </a:r>
            <a:r>
              <a:rPr lang="en-US" altLang="ja-JP" sz="1600" dirty="0">
                <a:latin typeface="Times New Roman" pitchFamily="18" charset="0"/>
                <a:ea typeface="ＭＳ Ｐゴシック" charset="-128"/>
                <a:cs typeface="Times New Roman" pitchFamily="18" charset="0"/>
              </a:rPr>
              <a:t>S</a:t>
            </a:r>
            <a:r>
              <a:rPr kumimoji="1" lang="en-US" altLang="ja-JP" sz="1600" b="0" i="0" u="none" strike="noStrike" kern="1200" cap="none" spc="0" normalizeH="0" noProof="0" dirty="0" smtClean="0">
                <a:ln>
                  <a:noFill/>
                </a:ln>
                <a:effectLst/>
                <a:uLnTx/>
                <a:uFillTx/>
                <a:latin typeface="Times New Roman" pitchFamily="18" charset="0"/>
                <a:ea typeface="ＭＳ Ｐゴシック" charset="-128"/>
                <a:cs typeface="Times New Roman" pitchFamily="18" charset="0"/>
              </a:rPr>
              <a:t>hibaura</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Minato-ku, Tokyo 108-8001</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kiyoshi.toshimitsu@toshiba.co.jp</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ko.togashi@toshiba.co.jp</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response to </a:t>
            </a:r>
            <a:r>
              <a:rPr lang="en-US" altLang="ja-JP" sz="1600" dirty="0" smtClean="0">
                <a:solidFill>
                  <a:srgbClr val="000000"/>
                </a:solidFill>
                <a:latin typeface="Times New Roman" pitchFamily="18" charset="0"/>
                <a:ea typeface="ＭＳ Ｐゴシック" charset="-128"/>
                <a:cs typeface="Times New Roman" pitchFamily="18" charset="0"/>
              </a:rPr>
              <a:t>15-16-0162-01-003e-lb114-consolidated-comments]</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a:solidFill>
                  <a:srgbClr val="000000"/>
                </a:solidFill>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a resolution of comment #27 in 15-16-0162-01-003e-lb114</a:t>
            </a:r>
            <a:r>
              <a:rPr lang="en-US" altLang="ja-JP" sz="1600" dirty="0" smtClean="0">
                <a:solidFill>
                  <a:srgbClr val="000000"/>
                </a:solidFill>
                <a:latin typeface="Times New Roman" pitchFamily="18" charset="0"/>
                <a:ea typeface="ＭＳ Ｐゴシック" charset="-128"/>
                <a:cs typeface="Times New Roman" pitchFamily="18" charset="0"/>
              </a:rPr>
              <a:t>-consolidated-comments</a:t>
            </a:r>
            <a:r>
              <a:rPr lang="ja-JP" altLang="en-US" sz="1600" dirty="0">
                <a:solidFill>
                  <a:srgbClr val="000000"/>
                </a:solidFill>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and </a:t>
            </a:r>
            <a:r>
              <a:rPr lang="en-US" altLang="ja-JP" sz="1600" dirty="0">
                <a:solidFill>
                  <a:srgbClr val="000000"/>
                </a:solidFill>
                <a:latin typeface="Times New Roman" pitchFamily="18" charset="0"/>
                <a:ea typeface="ＭＳ Ｐゴシック" charset="-128"/>
                <a:cs typeface="Times New Roman" pitchFamily="18" charset="0"/>
              </a:rPr>
              <a:t>15-16-0371-02-003e-lb119-consolidated-comments.]</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[Resolving comments #27 </a:t>
            </a:r>
            <a:r>
              <a:rPr lang="en-US" altLang="ja-JP" sz="1600" dirty="0">
                <a:solidFill>
                  <a:srgbClr val="000000"/>
                </a:solidFill>
                <a:latin typeface="Times New Roman" pitchFamily="18" charset="0"/>
                <a:ea typeface="ＭＳ Ｐゴシック" charset="-128"/>
                <a:cs typeface="Times New Roman" pitchFamily="18" charset="0"/>
              </a:rPr>
              <a:t>and </a:t>
            </a:r>
            <a:r>
              <a:rPr lang="en-US" altLang="ja-JP" sz="1600" dirty="0" smtClean="0">
                <a:solidFill>
                  <a:srgbClr val="000000"/>
                </a:solidFill>
                <a:latin typeface="Times New Roman" pitchFamily="18" charset="0"/>
                <a:ea typeface="ＭＳ Ｐゴシック" charset="-128"/>
                <a:cs typeface="Times New Roman" pitchFamily="18" charset="0"/>
              </a:rPr>
              <a:t>#1067</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
        <p:nvSpPr>
          <p:cNvPr id="7"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smtClean="0"/>
              <a:t>&lt;May 2016&gt;</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Comment and the resolution</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215642436"/>
              </p:ext>
            </p:extLst>
          </p:nvPr>
        </p:nvGraphicFramePr>
        <p:xfrm>
          <a:off x="792420" y="2172926"/>
          <a:ext cx="7559999" cy="2084166"/>
        </p:xfrm>
        <a:graphic>
          <a:graphicData uri="http://schemas.openxmlformats.org/drawingml/2006/table">
            <a:tbl>
              <a:tblPr/>
              <a:tblGrid>
                <a:gridCol w="469057"/>
                <a:gridCol w="829870"/>
                <a:gridCol w="577301"/>
                <a:gridCol w="2897671"/>
                <a:gridCol w="2786100"/>
              </a:tblGrid>
              <a:tr h="517780">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ja-JP" altLang="en-US" sz="1200" b="1" i="0" u="none" strike="noStrike" dirty="0">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1566386">
                <a:tc>
                  <a:txBody>
                    <a:bodyPr/>
                    <a:lstStyle/>
                    <a:p>
                      <a:pPr algn="ctr" fontAlgn="b"/>
                      <a:r>
                        <a:rPr lang="en-US" altLang="ja-JP" sz="1200" b="0" i="0" u="none" strike="noStrike" dirty="0" smtClean="0">
                          <a:effectLst/>
                          <a:latin typeface="Arial"/>
                        </a:rPr>
                        <a:t>56</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Arial"/>
                        </a:rPr>
                        <a:t>7.3a.1</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200" b="0" i="0" u="none" strike="noStrike" dirty="0" smtClean="0">
                          <a:effectLst/>
                          <a:latin typeface="Arial"/>
                        </a:rPr>
                        <a:t>2</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(1) For PPC, what is the behavior when ACK is not received after sending an Association Response? </a:t>
                      </a:r>
                    </a:p>
                    <a:p>
                      <a:pPr algn="l" fontAlgn="b"/>
                      <a:r>
                        <a:rPr lang="en-US" sz="1200" b="0" i="0" u="none" strike="noStrike" dirty="0" smtClean="0">
                          <a:effectLst/>
                          <a:latin typeface="+mn-lt"/>
                        </a:rPr>
                        <a:t>(2) For DEV, what is the behavior when ACK is not received after sending an ACK to PPC in reply to an Association Response?</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(1) PPC should change the state to Asynchronous phase and resend Association Response after a RIFS period.</a:t>
                      </a:r>
                    </a:p>
                    <a:p>
                      <a:pPr algn="l" fontAlgn="b"/>
                      <a:r>
                        <a:rPr lang="en-US" sz="1200" b="0" i="0" u="none" strike="noStrike" dirty="0" smtClean="0">
                          <a:effectLst/>
                          <a:latin typeface="+mn-lt"/>
                        </a:rPr>
                        <a:t>(2) DEV should change the state to Asynchronous phase and resend ACK after a RIFS period.</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3095836" y="1484784"/>
            <a:ext cx="3289683" cy="461665"/>
          </a:xfrm>
          <a:prstGeom prst="rect">
            <a:avLst/>
          </a:prstGeom>
          <a:noFill/>
        </p:spPr>
        <p:txBody>
          <a:bodyPr wrap="none" rtlCol="0">
            <a:spAutoFit/>
          </a:bodyPr>
          <a:lstStyle/>
          <a:p>
            <a:r>
              <a:rPr kumimoji="1" lang="en-US" altLang="ja-JP" sz="2400" b="1" dirty="0" smtClean="0"/>
              <a:t>Comment #27 and 1067</a:t>
            </a:r>
            <a:endParaRPr kumimoji="1" lang="ja-JP" altLang="en-US" sz="2400" b="1" dirty="0"/>
          </a:p>
        </p:txBody>
      </p:sp>
      <p:sp>
        <p:nvSpPr>
          <p:cNvPr id="14" name="フッター プレースホルダー 2"/>
          <p:cNvSpPr>
            <a:spLocks noGrp="1"/>
          </p:cNvSpPr>
          <p:nvPr>
            <p:ph type="ftr" sz="quarter" idx="11"/>
          </p:nvPr>
        </p:nvSpPr>
        <p:spPr>
          <a:xfrm>
            <a:off x="5486400" y="6489340"/>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204603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smtClean="0"/>
              <a:t>&lt;May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Toshimitsu, et al.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5" name="テキスト ボックス 4"/>
          <p:cNvSpPr txBox="1"/>
          <p:nvPr/>
        </p:nvSpPr>
        <p:spPr>
          <a:xfrm>
            <a:off x="3681432" y="764703"/>
            <a:ext cx="1587294" cy="461665"/>
          </a:xfrm>
          <a:prstGeom prst="rect">
            <a:avLst/>
          </a:prstGeom>
          <a:noFill/>
        </p:spPr>
        <p:txBody>
          <a:bodyPr wrap="none" rtlCol="0">
            <a:spAutoFit/>
          </a:bodyPr>
          <a:lstStyle/>
          <a:p>
            <a:r>
              <a:rPr kumimoji="1" lang="en-US" altLang="ja-JP" sz="2400" b="1" dirty="0" smtClean="0"/>
              <a:t>Resolution</a:t>
            </a:r>
            <a:endParaRPr kumimoji="1" lang="ja-JP" altLang="en-US" sz="2400" b="1" dirty="0"/>
          </a:p>
        </p:txBody>
      </p:sp>
      <p:sp>
        <p:nvSpPr>
          <p:cNvPr id="6" name="テキスト ボックス 5"/>
          <p:cNvSpPr txBox="1"/>
          <p:nvPr/>
        </p:nvSpPr>
        <p:spPr>
          <a:xfrm>
            <a:off x="695487" y="1226368"/>
            <a:ext cx="6125395" cy="338554"/>
          </a:xfrm>
          <a:prstGeom prst="rect">
            <a:avLst/>
          </a:prstGeom>
          <a:noFill/>
        </p:spPr>
        <p:txBody>
          <a:bodyPr wrap="none" rtlCol="0">
            <a:spAutoFit/>
          </a:bodyPr>
          <a:lstStyle/>
          <a:p>
            <a:pPr marL="285750" indent="-285750">
              <a:buFont typeface="Wingdings" panose="05000000000000000000" pitchFamily="2" charset="2"/>
              <a:buChar char="n"/>
            </a:pPr>
            <a:r>
              <a:rPr kumimoji="1" lang="en-US" altLang="ja-JP" sz="1600" dirty="0" smtClean="0"/>
              <a:t>In Sec.7.3a.1, insert the text at the end of last sentence as follows: </a:t>
            </a:r>
            <a:endParaRPr kumimoji="1" lang="ja-JP" altLang="en-US" sz="1600" dirty="0"/>
          </a:p>
        </p:txBody>
      </p:sp>
      <p:sp>
        <p:nvSpPr>
          <p:cNvPr id="7" name="テキスト ボックス 6"/>
          <p:cNvSpPr txBox="1"/>
          <p:nvPr/>
        </p:nvSpPr>
        <p:spPr>
          <a:xfrm>
            <a:off x="636792" y="1802432"/>
            <a:ext cx="7676574" cy="3293209"/>
          </a:xfrm>
          <a:prstGeom prst="rect">
            <a:avLst/>
          </a:prstGeom>
          <a:noFill/>
        </p:spPr>
        <p:txBody>
          <a:bodyPr wrap="square" rtlCol="0">
            <a:spAutoFit/>
          </a:bodyPr>
          <a:lstStyle/>
          <a:p>
            <a:r>
              <a:rPr lang="en-US" altLang="ja-JP" sz="1600" dirty="0"/>
              <a:t>The </a:t>
            </a:r>
            <a:r>
              <a:rPr lang="en-US" altLang="ja-JP" sz="1600" dirty="0" smtClean="0"/>
              <a:t>HRCP PNC </a:t>
            </a:r>
            <a:r>
              <a:rPr lang="en-US" altLang="ja-JP" sz="1600" dirty="0"/>
              <a:t>determines that the association procedure has completed </a:t>
            </a:r>
            <a:r>
              <a:rPr lang="en-US" altLang="ja-JP" sz="1600" dirty="0" smtClean="0"/>
              <a:t>when it either receives: </a:t>
            </a:r>
            <a:r>
              <a:rPr lang="en-US" altLang="ja-JP" sz="1600" dirty="0"/>
              <a:t>a) </a:t>
            </a:r>
            <a:r>
              <a:rPr lang="en-US" altLang="ja-JP" sz="1600" dirty="0" smtClean="0"/>
              <a:t>a </a:t>
            </a:r>
            <a:r>
              <a:rPr lang="en-US" altLang="ja-JP" sz="1600" dirty="0"/>
              <a:t>Stk-ACK in response to the Association </a:t>
            </a:r>
            <a:r>
              <a:rPr lang="en-US" altLang="ja-JP" sz="1600" dirty="0" smtClean="0"/>
              <a:t>Response, as shown in Figure 7-20b,</a:t>
            </a:r>
          </a:p>
          <a:p>
            <a:r>
              <a:rPr lang="en-US" altLang="ja-JP" sz="1600" dirty="0" smtClean="0"/>
              <a:t> </a:t>
            </a:r>
            <a:r>
              <a:rPr lang="en-US" altLang="ja-JP" sz="1600" dirty="0"/>
              <a:t>or b</a:t>
            </a:r>
            <a:r>
              <a:rPr lang="en-US" altLang="ja-JP" sz="1600" dirty="0" smtClean="0"/>
              <a:t>) </a:t>
            </a:r>
            <a:r>
              <a:rPr lang="en-US" altLang="ja-JP" sz="1600" dirty="0"/>
              <a:t>a data frame from </a:t>
            </a:r>
            <a:r>
              <a:rPr lang="en-US" altLang="ja-JP" sz="1600" dirty="0" smtClean="0"/>
              <a:t>the DEV, as shown in Figure 7-20c. </a:t>
            </a:r>
            <a:r>
              <a:rPr lang="en-US" altLang="ja-JP" sz="1600" dirty="0"/>
              <a:t>The DEV that receives an Association </a:t>
            </a:r>
            <a:r>
              <a:rPr lang="en-US" altLang="ja-JP" sz="1600" dirty="0" smtClean="0"/>
              <a:t>Response</a:t>
            </a:r>
            <a:r>
              <a:rPr lang="en-US" altLang="ja-JP" sz="1600" dirty="0"/>
              <a:t> </a:t>
            </a:r>
            <a:r>
              <a:rPr lang="en-US" altLang="ja-JP" sz="1600" dirty="0" smtClean="0"/>
              <a:t>from </a:t>
            </a:r>
            <a:r>
              <a:rPr lang="en-US" altLang="ja-JP" sz="1600" dirty="0"/>
              <a:t>the </a:t>
            </a:r>
            <a:r>
              <a:rPr lang="en-US" altLang="ja-JP" sz="1600" dirty="0" smtClean="0"/>
              <a:t>HRCP PNC </a:t>
            </a:r>
            <a:r>
              <a:rPr lang="en-US" altLang="ja-JP" sz="1600" dirty="0"/>
              <a:t>determines that the association procedure has completed </a:t>
            </a:r>
            <a:r>
              <a:rPr lang="en-US" altLang="ja-JP" sz="1600" dirty="0" smtClean="0"/>
              <a:t>and transmits </a:t>
            </a:r>
            <a:r>
              <a:rPr lang="en-US" altLang="ja-JP" sz="1600" dirty="0"/>
              <a:t>a Stk-ACK in response to the Association </a:t>
            </a:r>
            <a:r>
              <a:rPr lang="en-US" altLang="ja-JP" sz="1600" dirty="0" smtClean="0"/>
              <a:t>Response.</a:t>
            </a:r>
          </a:p>
          <a:p>
            <a:endParaRPr kumimoji="1" lang="en-US" altLang="ja-JP" sz="1600" dirty="0"/>
          </a:p>
          <a:p>
            <a:r>
              <a:rPr kumimoji="1" lang="en-US" altLang="ja-JP" sz="1600" dirty="0" smtClean="0"/>
              <a:t>When a Stk-ACK</a:t>
            </a:r>
            <a:r>
              <a:rPr kumimoji="1" lang="ja-JP" altLang="en-US" sz="1600" dirty="0"/>
              <a:t> </a:t>
            </a:r>
            <a:r>
              <a:rPr kumimoji="1" lang="en-US" altLang="ja-JP" sz="1600" dirty="0" smtClean="0"/>
              <a:t>or data frame is not received by the HRCP PNC after it sends an Association Response, the HRCP PNC should change the state to Asynchronous phase,  and resend the Association Response after a RIFS period, as shown Figure 7-20d and 7-20e. </a:t>
            </a:r>
          </a:p>
          <a:p>
            <a:r>
              <a:rPr kumimoji="1" lang="en-US" altLang="ja-JP" sz="1600" dirty="0" smtClean="0"/>
              <a:t>For the case of Figure 7-20f, the DEV sends the last correctly received sequence number to the HRCP PNC, since </a:t>
            </a:r>
            <a:r>
              <a:rPr kumimoji="1" lang="en-US" altLang="ja-JP" sz="1600" dirty="0"/>
              <a:t>the DEV could only read the MAC </a:t>
            </a:r>
            <a:r>
              <a:rPr kumimoji="1" lang="en-US" altLang="ja-JP" sz="1600" dirty="0" smtClean="0"/>
              <a:t>header of </a:t>
            </a:r>
            <a:r>
              <a:rPr kumimoji="1" lang="en-US" altLang="ja-JP" sz="1600" dirty="0"/>
              <a:t>the </a:t>
            </a:r>
            <a:r>
              <a:rPr kumimoji="1" lang="en-US" altLang="ja-JP" sz="1600" dirty="0" smtClean="0"/>
              <a:t>last frame. The HRCP PNC then transmits </a:t>
            </a:r>
            <a:r>
              <a:rPr kumimoji="1" lang="en-US" altLang="ja-JP" sz="1600" dirty="0"/>
              <a:t>the same </a:t>
            </a:r>
            <a:r>
              <a:rPr kumimoji="1" lang="en-US" altLang="ja-JP" sz="1600" dirty="0" smtClean="0"/>
              <a:t>Association Response again. </a:t>
            </a:r>
            <a:r>
              <a:rPr kumimoji="1" lang="en-US" altLang="ja-JP" sz="1600" dirty="0"/>
              <a:t>The last correctly received sequence number shall be initialized to </a:t>
            </a:r>
            <a:r>
              <a:rPr kumimoji="1" lang="en-US" altLang="ja-JP" sz="1600" dirty="0" smtClean="0"/>
              <a:t>0x3FF.</a:t>
            </a:r>
            <a:endParaRPr kumimoji="1" lang="ja-JP" altLang="en-US" sz="1600" dirty="0">
              <a:latin typeface="+mn-ea"/>
            </a:endParaRPr>
          </a:p>
        </p:txBody>
      </p:sp>
    </p:spTree>
    <p:extLst>
      <p:ext uri="{BB962C8B-B14F-4D97-AF65-F5344CB8AC3E}">
        <p14:creationId xmlns:p14="http://schemas.microsoft.com/office/powerpoint/2010/main" val="1498175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smtClean="0"/>
              <a:t>&lt;May 2016&gt;</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4</a:t>
            </a:fld>
            <a:endParaRPr lang="en-US" altLang="ja-JP"/>
          </a:p>
        </p:txBody>
      </p:sp>
      <p:sp>
        <p:nvSpPr>
          <p:cNvPr id="6" name="テキスト ボックス 5"/>
          <p:cNvSpPr txBox="1"/>
          <p:nvPr/>
        </p:nvSpPr>
        <p:spPr>
          <a:xfrm>
            <a:off x="3717845" y="5239943"/>
            <a:ext cx="1592103" cy="338554"/>
          </a:xfrm>
          <a:prstGeom prst="rect">
            <a:avLst/>
          </a:prstGeom>
          <a:noFill/>
        </p:spPr>
        <p:txBody>
          <a:bodyPr wrap="none" rtlCol="0">
            <a:spAutoFit/>
          </a:bodyPr>
          <a:lstStyle/>
          <a:p>
            <a:r>
              <a:rPr kumimoji="1" lang="en-US" altLang="ja-JP" sz="1600" b="1" dirty="0" smtClean="0">
                <a:latin typeface="Meiryo UI" pitchFamily="50" charset="-128"/>
                <a:ea typeface="Meiryo UI" pitchFamily="50" charset="-128"/>
                <a:cs typeface="Meiryo UI" pitchFamily="50" charset="-128"/>
              </a:rPr>
              <a:t>Figure 7-20b</a:t>
            </a:r>
          </a:p>
        </p:txBody>
      </p:sp>
      <p:cxnSp>
        <p:nvCxnSpPr>
          <p:cNvPr id="7" name="直線矢印コネクタ 6"/>
          <p:cNvCxnSpPr/>
          <p:nvPr/>
        </p:nvCxnSpPr>
        <p:spPr bwMode="auto">
          <a:xfrm>
            <a:off x="970809" y="3401275"/>
            <a:ext cx="7597635" cy="4123"/>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8" name="テキスト ボックス 7"/>
          <p:cNvSpPr txBox="1"/>
          <p:nvPr/>
        </p:nvSpPr>
        <p:spPr>
          <a:xfrm>
            <a:off x="389362" y="2816198"/>
            <a:ext cx="599844" cy="523220"/>
          </a:xfrm>
          <a:prstGeom prst="rect">
            <a:avLst/>
          </a:prstGeom>
          <a:noFill/>
        </p:spPr>
        <p:txBody>
          <a:bodyPr wrap="none" rtlCol="0">
            <a:spAutoFit/>
          </a:bodyPr>
          <a:lstStyle/>
          <a:p>
            <a:r>
              <a:rPr kumimoji="1" lang="en-US" altLang="ja-JP" dirty="0" smtClean="0">
                <a:latin typeface="Meiryo UI" pitchFamily="50" charset="-128"/>
                <a:ea typeface="Meiryo UI" pitchFamily="50" charset="-128"/>
                <a:cs typeface="Meiryo UI" pitchFamily="50" charset="-128"/>
              </a:rPr>
              <a:t>HRCP</a:t>
            </a:r>
          </a:p>
          <a:p>
            <a:r>
              <a:rPr kumimoji="1" lang="en-US" altLang="ja-JP" sz="1600" dirty="0" smtClean="0">
                <a:latin typeface="Meiryo UI" pitchFamily="50" charset="-128"/>
                <a:ea typeface="Meiryo UI" pitchFamily="50" charset="-128"/>
                <a:cs typeface="Meiryo UI" pitchFamily="50" charset="-128"/>
              </a:rPr>
              <a:t>PNC</a:t>
            </a:r>
            <a:endParaRPr kumimoji="1" lang="ja-JP" altLang="en-US" sz="1600" dirty="0" smtClean="0">
              <a:latin typeface="Meiryo UI" pitchFamily="50" charset="-128"/>
              <a:ea typeface="Meiryo UI" pitchFamily="50" charset="-128"/>
              <a:cs typeface="Meiryo UI" pitchFamily="50" charset="-128"/>
            </a:endParaRPr>
          </a:p>
        </p:txBody>
      </p:sp>
      <p:sp>
        <p:nvSpPr>
          <p:cNvPr id="9" name="テキスト ボックス 8"/>
          <p:cNvSpPr txBox="1"/>
          <p:nvPr/>
        </p:nvSpPr>
        <p:spPr>
          <a:xfrm>
            <a:off x="404940" y="3565270"/>
            <a:ext cx="604653" cy="338554"/>
          </a:xfrm>
          <a:prstGeom prst="rect">
            <a:avLst/>
          </a:prstGeom>
          <a:noFill/>
        </p:spPr>
        <p:txBody>
          <a:bodyPr wrap="none" rtlCol="0">
            <a:spAutoFit/>
          </a:bodyPr>
          <a:lstStyle/>
          <a:p>
            <a:r>
              <a:rPr lang="en-US" altLang="ja-JP" sz="1600" dirty="0">
                <a:latin typeface="Meiryo UI" pitchFamily="50" charset="-128"/>
                <a:ea typeface="Meiryo UI" pitchFamily="50" charset="-128"/>
                <a:cs typeface="Meiryo UI" pitchFamily="50" charset="-128"/>
              </a:rPr>
              <a:t>DEV</a:t>
            </a:r>
            <a:endParaRPr kumimoji="1" lang="ja-JP" altLang="en-US" sz="1600" dirty="0" smtClean="0">
              <a:latin typeface="Meiryo UI" pitchFamily="50" charset="-128"/>
              <a:ea typeface="Meiryo UI" pitchFamily="50" charset="-128"/>
              <a:cs typeface="Meiryo UI" pitchFamily="50" charset="-128"/>
            </a:endParaRPr>
          </a:p>
        </p:txBody>
      </p:sp>
      <p:sp>
        <p:nvSpPr>
          <p:cNvPr id="10" name="正方形/長方形 9"/>
          <p:cNvSpPr/>
          <p:nvPr/>
        </p:nvSpPr>
        <p:spPr bwMode="auto">
          <a:xfrm>
            <a:off x="1391960" y="2845300"/>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Arial" charset="0"/>
                <a:ea typeface="ＭＳ Ｐゴシック" pitchFamily="50" charset="-128"/>
              </a:rPr>
              <a:t>Resp</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0" i="0" u="none" strike="noStrike" cap="none" normalizeH="0" dirty="0" smtClean="0">
                <a:ln>
                  <a:noFill/>
                </a:ln>
                <a:effectLst/>
                <a:latin typeface="Arial" charset="0"/>
                <a:ea typeface="ＭＳ Ｐゴシック" pitchFamily="50" charset="-128"/>
              </a:rPr>
              <a:t> </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1" i="0" u="none" strike="noStrike" cap="none" normalizeH="0" baseline="0" dirty="0" smtClean="0">
                <a:ln>
                  <a:noFill/>
                </a:ln>
                <a:effectLst/>
                <a:latin typeface="Arial" charset="0"/>
                <a:ea typeface="ＭＳ Ｐゴシック" pitchFamily="50" charset="-128"/>
              </a:rPr>
              <a:t>SN=0</a:t>
            </a:r>
            <a:r>
              <a:rPr kumimoji="0" lang="en-US" altLang="ja-JP" sz="1200" b="0" i="0" u="none" strike="noStrike" cap="none" normalizeH="0" baseline="0" dirty="0" smtClean="0">
                <a:ln>
                  <a:noFill/>
                </a:ln>
                <a:effectLst/>
                <a:latin typeface="Arial" charset="0"/>
                <a:ea typeface="ＭＳ Ｐゴシック" pitchFamily="50" charset="-128"/>
              </a:rPr>
              <a:t>)</a:t>
            </a:r>
            <a:endParaRPr kumimoji="0" lang="ja-JP" altLang="en-US" sz="1200" b="0" i="0" u="none" strike="noStrike" cap="none" normalizeH="0" baseline="0" dirty="0" smtClean="0">
              <a:ln>
                <a:noFill/>
              </a:ln>
              <a:effectLst/>
              <a:latin typeface="Arial" charset="0"/>
              <a:ea typeface="ＭＳ Ｐゴシック" pitchFamily="50" charset="-128"/>
            </a:endParaRPr>
          </a:p>
        </p:txBody>
      </p:sp>
      <p:sp>
        <p:nvSpPr>
          <p:cNvPr id="11" name="正方形/長方形 10"/>
          <p:cNvSpPr/>
          <p:nvPr/>
        </p:nvSpPr>
        <p:spPr bwMode="auto">
          <a:xfrm>
            <a:off x="3359516" y="3405398"/>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2" name="テキスト ボックス 11"/>
          <p:cNvSpPr txBox="1"/>
          <p:nvPr/>
        </p:nvSpPr>
        <p:spPr>
          <a:xfrm>
            <a:off x="310950" y="2136988"/>
            <a:ext cx="4808368" cy="276999"/>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DEV receives Association Resp</a:t>
            </a:r>
            <a:r>
              <a:rPr kumimoji="1" lang="en-US" altLang="ja-JP" dirty="0" smtClean="0">
                <a:latin typeface="Meiryo UI" pitchFamily="50" charset="-128"/>
                <a:ea typeface="Meiryo UI" pitchFamily="50" charset="-128"/>
                <a:cs typeface="Meiryo UI" pitchFamily="50" charset="-128"/>
              </a:rPr>
              <a:t>onse from HRCP PNC correctly</a:t>
            </a:r>
            <a:endParaRPr kumimoji="1" lang="ja-JP" altLang="en-US" sz="1200" dirty="0" smtClean="0">
              <a:latin typeface="Meiryo UI" pitchFamily="50" charset="-128"/>
              <a:ea typeface="Meiryo UI" pitchFamily="50" charset="-128"/>
              <a:cs typeface="Meiryo UI" pitchFamily="50" charset="-128"/>
            </a:endParaRPr>
          </a:p>
        </p:txBody>
      </p:sp>
      <p:sp>
        <p:nvSpPr>
          <p:cNvPr id="16" name="テキスト ボックス 15"/>
          <p:cNvSpPr txBox="1"/>
          <p:nvPr/>
        </p:nvSpPr>
        <p:spPr>
          <a:xfrm>
            <a:off x="3297013" y="4304232"/>
            <a:ext cx="188705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a:t>
            </a:r>
          </a:p>
          <a:p>
            <a:r>
              <a:rPr kumimoji="1" lang="en-US" altLang="ja-JP" sz="1200" dirty="0" smtClean="0">
                <a:latin typeface="Meiryo UI" pitchFamily="50" charset="-128"/>
                <a:ea typeface="Meiryo UI" pitchFamily="50" charset="-128"/>
                <a:cs typeface="Meiryo UI" pitchFamily="50" charset="-128"/>
              </a:rPr>
              <a:t>Sequence Number = </a:t>
            </a:r>
            <a:r>
              <a:rPr kumimoji="1" lang="en-US" altLang="ja-JP" sz="1200" b="1" dirty="0" smtClean="0">
                <a:latin typeface="Meiryo UI" pitchFamily="50" charset="-128"/>
                <a:ea typeface="Meiryo UI" pitchFamily="50" charset="-128"/>
                <a:cs typeface="Meiryo UI" pitchFamily="50" charset="-128"/>
              </a:rPr>
              <a:t>0</a:t>
            </a:r>
            <a:endParaRPr kumimoji="1" lang="ja-JP" altLang="en-US" sz="1200" b="1" dirty="0" smtClean="0">
              <a:latin typeface="Meiryo UI" pitchFamily="50" charset="-128"/>
              <a:ea typeface="Meiryo UI" pitchFamily="50" charset="-128"/>
              <a:cs typeface="Meiryo UI" pitchFamily="50" charset="-128"/>
            </a:endParaRPr>
          </a:p>
        </p:txBody>
      </p:sp>
      <p:sp>
        <p:nvSpPr>
          <p:cNvPr id="23" name="正方形/長方形 22"/>
          <p:cNvSpPr/>
          <p:nvPr/>
        </p:nvSpPr>
        <p:spPr bwMode="auto">
          <a:xfrm>
            <a:off x="4608004" y="2843532"/>
            <a:ext cx="1148144"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Data</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26" name="直線矢印コネクタ 25"/>
          <p:cNvCxnSpPr/>
          <p:nvPr/>
        </p:nvCxnSpPr>
        <p:spPr bwMode="auto">
          <a:xfrm>
            <a:off x="2778922" y="3668260"/>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7" name="テキスト ボックス 26"/>
          <p:cNvSpPr txBox="1"/>
          <p:nvPr/>
        </p:nvSpPr>
        <p:spPr>
          <a:xfrm>
            <a:off x="2811327" y="3689920"/>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28" name="直線コネクタ 27"/>
          <p:cNvCxnSpPr/>
          <p:nvPr/>
        </p:nvCxnSpPr>
        <p:spPr bwMode="auto">
          <a:xfrm>
            <a:off x="2778922" y="3434574"/>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31" name="直線矢印コネクタ 30"/>
          <p:cNvCxnSpPr/>
          <p:nvPr/>
        </p:nvCxnSpPr>
        <p:spPr bwMode="auto">
          <a:xfrm>
            <a:off x="4036669" y="3681028"/>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0" name="テキスト ボックス 19"/>
          <p:cNvSpPr txBox="1"/>
          <p:nvPr/>
        </p:nvSpPr>
        <p:spPr>
          <a:xfrm>
            <a:off x="4077089" y="3692061"/>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21" name="直線コネクタ 20"/>
          <p:cNvCxnSpPr/>
          <p:nvPr/>
        </p:nvCxnSpPr>
        <p:spPr bwMode="auto">
          <a:xfrm>
            <a:off x="4608004" y="3392996"/>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5" name="正方形/長方形 4"/>
          <p:cNvSpPr/>
          <p:nvPr/>
        </p:nvSpPr>
        <p:spPr>
          <a:xfrm>
            <a:off x="4499992" y="2492896"/>
            <a:ext cx="2255746" cy="246221"/>
          </a:xfrm>
          <a:prstGeom prst="rect">
            <a:avLst/>
          </a:prstGeom>
        </p:spPr>
        <p:txBody>
          <a:bodyPr wrap="none">
            <a:spAutoFit/>
          </a:bodyPr>
          <a:lstStyle/>
          <a:p>
            <a:r>
              <a:rPr kumimoji="1" lang="en-US" altLang="ja-JP" sz="1000" dirty="0">
                <a:latin typeface="Meiryo UI" pitchFamily="50" charset="-128"/>
                <a:ea typeface="Meiryo UI" pitchFamily="50" charset="-128"/>
                <a:cs typeface="Meiryo UI" pitchFamily="50" charset="-128"/>
              </a:rPr>
              <a:t>(</a:t>
            </a:r>
            <a:r>
              <a:rPr kumimoji="1" lang="en-US" altLang="ja-JP" sz="1000" i="1" dirty="0">
                <a:latin typeface="Meiryo UI" pitchFamily="50" charset="-128"/>
                <a:ea typeface="Meiryo UI" pitchFamily="50" charset="-128"/>
                <a:cs typeface="Meiryo UI" pitchFamily="50" charset="-128"/>
              </a:rPr>
              <a:t>Sequence Number Type = data</a:t>
            </a:r>
            <a:r>
              <a:rPr kumimoji="1" lang="en-US" altLang="ja-JP" sz="1000" dirty="0">
                <a:latin typeface="Meiryo UI" pitchFamily="50" charset="-128"/>
                <a:ea typeface="Meiryo UI" pitchFamily="50" charset="-128"/>
                <a:cs typeface="Meiryo UI" pitchFamily="50" charset="-128"/>
              </a:rPr>
              <a:t>)</a:t>
            </a:r>
          </a:p>
        </p:txBody>
      </p:sp>
      <p:sp>
        <p:nvSpPr>
          <p:cNvPr id="22"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757135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smtClean="0"/>
              <a:t>&lt;May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a:t>Toshimitsu</a:t>
            </a:r>
            <a:r>
              <a:rPr lang="en-US" altLang="ja-JP" dirty="0" smtClean="0"/>
              <a:t>, et al.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5</a:t>
            </a:fld>
            <a:endParaRPr lang="en-US" altLang="ja-JP"/>
          </a:p>
        </p:txBody>
      </p:sp>
      <p:sp>
        <p:nvSpPr>
          <p:cNvPr id="21" name="テキスト ボックス 20"/>
          <p:cNvSpPr txBox="1"/>
          <p:nvPr/>
        </p:nvSpPr>
        <p:spPr>
          <a:xfrm>
            <a:off x="3699572" y="4818638"/>
            <a:ext cx="1568058" cy="338554"/>
          </a:xfrm>
          <a:prstGeom prst="rect">
            <a:avLst/>
          </a:prstGeom>
          <a:noFill/>
        </p:spPr>
        <p:txBody>
          <a:bodyPr wrap="none" rtlCol="0">
            <a:spAutoFit/>
          </a:bodyPr>
          <a:lstStyle/>
          <a:p>
            <a:r>
              <a:rPr kumimoji="1" lang="en-US" altLang="ja-JP" sz="1600" b="1" dirty="0" smtClean="0">
                <a:latin typeface="Meiryo UI" pitchFamily="50" charset="-128"/>
                <a:ea typeface="Meiryo UI" pitchFamily="50" charset="-128"/>
                <a:cs typeface="Meiryo UI" pitchFamily="50" charset="-128"/>
              </a:rPr>
              <a:t>Figure 7-20c</a:t>
            </a:r>
          </a:p>
        </p:txBody>
      </p:sp>
      <p:cxnSp>
        <p:nvCxnSpPr>
          <p:cNvPr id="23" name="直線矢印コネクタ 22"/>
          <p:cNvCxnSpPr/>
          <p:nvPr/>
        </p:nvCxnSpPr>
        <p:spPr bwMode="auto">
          <a:xfrm flipV="1">
            <a:off x="827584" y="2790409"/>
            <a:ext cx="8132136" cy="1767"/>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24" name="テキスト ボックス 23"/>
          <p:cNvSpPr txBox="1"/>
          <p:nvPr/>
        </p:nvSpPr>
        <p:spPr>
          <a:xfrm>
            <a:off x="389362" y="2207100"/>
            <a:ext cx="599844" cy="523220"/>
          </a:xfrm>
          <a:prstGeom prst="rect">
            <a:avLst/>
          </a:prstGeom>
          <a:noFill/>
        </p:spPr>
        <p:txBody>
          <a:bodyPr wrap="none" rtlCol="0">
            <a:spAutoFit/>
          </a:bodyPr>
          <a:lstStyle/>
          <a:p>
            <a:r>
              <a:rPr kumimoji="1" lang="en-US" altLang="ja-JP" dirty="0" smtClean="0">
                <a:latin typeface="Meiryo UI" pitchFamily="50" charset="-128"/>
                <a:ea typeface="Meiryo UI" pitchFamily="50" charset="-128"/>
                <a:cs typeface="Meiryo UI" pitchFamily="50" charset="-128"/>
              </a:rPr>
              <a:t>HRCP</a:t>
            </a:r>
          </a:p>
          <a:p>
            <a:r>
              <a:rPr kumimoji="1" lang="en-US" altLang="ja-JP" sz="1600" dirty="0" smtClean="0">
                <a:latin typeface="Meiryo UI" pitchFamily="50" charset="-128"/>
                <a:ea typeface="Meiryo UI" pitchFamily="50" charset="-128"/>
                <a:cs typeface="Meiryo UI" pitchFamily="50" charset="-128"/>
              </a:rPr>
              <a:t>PNC</a:t>
            </a:r>
            <a:endParaRPr kumimoji="1" lang="ja-JP" altLang="en-US" sz="1600" dirty="0" smtClean="0">
              <a:latin typeface="Meiryo UI" pitchFamily="50" charset="-128"/>
              <a:ea typeface="Meiryo UI" pitchFamily="50" charset="-128"/>
              <a:cs typeface="Meiryo UI" pitchFamily="50" charset="-128"/>
            </a:endParaRPr>
          </a:p>
        </p:txBody>
      </p:sp>
      <p:sp>
        <p:nvSpPr>
          <p:cNvPr id="25" name="テキスト ボックス 24"/>
          <p:cNvSpPr txBox="1"/>
          <p:nvPr/>
        </p:nvSpPr>
        <p:spPr>
          <a:xfrm>
            <a:off x="404940" y="2956172"/>
            <a:ext cx="604653" cy="338554"/>
          </a:xfrm>
          <a:prstGeom prst="rect">
            <a:avLst/>
          </a:prstGeom>
          <a:noFill/>
        </p:spPr>
        <p:txBody>
          <a:bodyPr wrap="none" rtlCol="0">
            <a:spAutoFit/>
          </a:bodyPr>
          <a:lstStyle/>
          <a:p>
            <a:r>
              <a:rPr lang="en-US" altLang="ja-JP" sz="1600" dirty="0">
                <a:latin typeface="Meiryo UI" pitchFamily="50" charset="-128"/>
                <a:ea typeface="Meiryo UI" pitchFamily="50" charset="-128"/>
                <a:cs typeface="Meiryo UI" pitchFamily="50" charset="-128"/>
              </a:rPr>
              <a:t>DEV</a:t>
            </a:r>
            <a:endParaRPr kumimoji="1" lang="ja-JP" altLang="en-US" sz="1600" dirty="0" smtClean="0">
              <a:latin typeface="Meiryo UI" pitchFamily="50" charset="-128"/>
              <a:ea typeface="Meiryo UI" pitchFamily="50" charset="-128"/>
              <a:cs typeface="Meiryo UI" pitchFamily="50" charset="-128"/>
            </a:endParaRPr>
          </a:p>
        </p:txBody>
      </p:sp>
      <p:sp>
        <p:nvSpPr>
          <p:cNvPr id="26" name="正方形/長方形 25"/>
          <p:cNvSpPr/>
          <p:nvPr/>
        </p:nvSpPr>
        <p:spPr bwMode="auto">
          <a:xfrm>
            <a:off x="1391960" y="2236202"/>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Resp</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0" i="0" u="none" strike="noStrike" cap="none" normalizeH="0" dirty="0" smtClean="0">
                <a:ln>
                  <a:noFill/>
                </a:ln>
                <a:effectLst/>
                <a:latin typeface="Arial" charset="0"/>
                <a:ea typeface="ＭＳ Ｐゴシック" pitchFamily="50" charset="-128"/>
              </a:rPr>
              <a:t> </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1" i="0" u="none" strike="noStrike" cap="none" normalizeH="0" baseline="0" dirty="0" smtClean="0">
                <a:ln>
                  <a:noFill/>
                </a:ln>
                <a:effectLst/>
                <a:latin typeface="Arial" charset="0"/>
                <a:ea typeface="ＭＳ Ｐゴシック" pitchFamily="50" charset="-128"/>
              </a:rPr>
              <a:t>SN=0</a:t>
            </a:r>
            <a:r>
              <a:rPr kumimoji="0" lang="en-US" altLang="ja-JP" sz="1200" b="0" i="0" u="none" strike="noStrike" cap="none" normalizeH="0" baseline="0" dirty="0" smtClean="0">
                <a:ln>
                  <a:noFill/>
                </a:ln>
                <a:effectLst/>
                <a:latin typeface="Arial" charset="0"/>
                <a:ea typeface="ＭＳ Ｐゴシック" pitchFamily="50" charset="-128"/>
              </a:rPr>
              <a:t>)</a:t>
            </a:r>
            <a:endParaRPr kumimoji="0" lang="ja-JP" altLang="en-US" sz="1200" b="0" i="0" u="none" strike="noStrike" cap="none" normalizeH="0" baseline="0" dirty="0" smtClean="0">
              <a:ln>
                <a:noFill/>
              </a:ln>
              <a:effectLst/>
              <a:latin typeface="Arial" charset="0"/>
              <a:ea typeface="ＭＳ Ｐゴシック" pitchFamily="50" charset="-128"/>
            </a:endParaRPr>
          </a:p>
        </p:txBody>
      </p:sp>
      <p:sp>
        <p:nvSpPr>
          <p:cNvPr id="27" name="正方形/長方形 26"/>
          <p:cNvSpPr/>
          <p:nvPr/>
        </p:nvSpPr>
        <p:spPr bwMode="auto">
          <a:xfrm>
            <a:off x="3359516" y="2796300"/>
            <a:ext cx="680113" cy="5559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28" name="直線矢印コネクタ 27"/>
          <p:cNvCxnSpPr/>
          <p:nvPr/>
        </p:nvCxnSpPr>
        <p:spPr bwMode="auto">
          <a:xfrm>
            <a:off x="2784031" y="2462580"/>
            <a:ext cx="2019869"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9" name="テキスト ボックス 28"/>
          <p:cNvSpPr txBox="1"/>
          <p:nvPr/>
        </p:nvSpPr>
        <p:spPr>
          <a:xfrm>
            <a:off x="3255035" y="2204864"/>
            <a:ext cx="538930" cy="276999"/>
          </a:xfrm>
          <a:prstGeom prst="rect">
            <a:avLst/>
          </a:prstGeom>
          <a:noFill/>
        </p:spPr>
        <p:txBody>
          <a:bodyPr wrap="none" rtlCol="0">
            <a:spAutoFit/>
          </a:bodyPr>
          <a:lstStyle/>
          <a:p>
            <a:r>
              <a:rPr lang="en-US" altLang="ja-JP" sz="1200" dirty="0">
                <a:latin typeface="Meiryo UI" pitchFamily="50" charset="-128"/>
                <a:ea typeface="Meiryo UI" pitchFamily="50" charset="-128"/>
                <a:cs typeface="Meiryo UI" pitchFamily="50" charset="-128"/>
              </a:rPr>
              <a:t>RIFS</a:t>
            </a:r>
            <a:endParaRPr kumimoji="1" lang="ja-JP" altLang="en-US" sz="1200" dirty="0" smtClean="0">
              <a:latin typeface="Meiryo UI" pitchFamily="50" charset="-128"/>
              <a:ea typeface="Meiryo UI" pitchFamily="50" charset="-128"/>
              <a:cs typeface="Meiryo UI" pitchFamily="50" charset="-128"/>
            </a:endParaRPr>
          </a:p>
        </p:txBody>
      </p:sp>
      <p:sp>
        <p:nvSpPr>
          <p:cNvPr id="30" name="正方形/長方形 29"/>
          <p:cNvSpPr/>
          <p:nvPr/>
        </p:nvSpPr>
        <p:spPr bwMode="auto">
          <a:xfrm>
            <a:off x="4806175" y="2236201"/>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31" name="テキスト ボックス 30"/>
          <p:cNvSpPr txBox="1"/>
          <p:nvPr/>
        </p:nvSpPr>
        <p:spPr>
          <a:xfrm>
            <a:off x="3297013" y="3484151"/>
            <a:ext cx="188705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a:t>
            </a:r>
          </a:p>
          <a:p>
            <a:r>
              <a:rPr kumimoji="1" lang="en-US" altLang="ja-JP" sz="1200" dirty="0" smtClean="0">
                <a:latin typeface="Meiryo UI" pitchFamily="50" charset="-128"/>
                <a:ea typeface="Meiryo UI" pitchFamily="50" charset="-128"/>
                <a:cs typeface="Meiryo UI" pitchFamily="50" charset="-128"/>
              </a:rPr>
              <a:t>Sequence Number = </a:t>
            </a:r>
            <a:r>
              <a:rPr kumimoji="1" lang="en-US" altLang="ja-JP" sz="1200" b="1" dirty="0" smtClean="0">
                <a:latin typeface="Meiryo UI" pitchFamily="50" charset="-128"/>
                <a:ea typeface="Meiryo UI" pitchFamily="50" charset="-128"/>
                <a:cs typeface="Meiryo UI" pitchFamily="50" charset="-128"/>
              </a:rPr>
              <a:t>0</a:t>
            </a:r>
            <a:endParaRPr kumimoji="1" lang="ja-JP" altLang="en-US" sz="1200" b="1" dirty="0" smtClean="0">
              <a:latin typeface="Meiryo UI" pitchFamily="50" charset="-128"/>
              <a:ea typeface="Meiryo UI" pitchFamily="50" charset="-128"/>
              <a:cs typeface="Meiryo UI" pitchFamily="50" charset="-128"/>
            </a:endParaRPr>
          </a:p>
        </p:txBody>
      </p:sp>
      <p:sp>
        <p:nvSpPr>
          <p:cNvPr id="32" name="正方形/長方形 31"/>
          <p:cNvSpPr/>
          <p:nvPr/>
        </p:nvSpPr>
        <p:spPr bwMode="auto">
          <a:xfrm>
            <a:off x="6057623" y="2792177"/>
            <a:ext cx="161072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Data</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33" name="直線矢印コネクタ 32"/>
          <p:cNvCxnSpPr/>
          <p:nvPr/>
        </p:nvCxnSpPr>
        <p:spPr bwMode="auto">
          <a:xfrm>
            <a:off x="5486288" y="3025863"/>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34" name="テキスト ボックス 33"/>
          <p:cNvSpPr txBox="1"/>
          <p:nvPr/>
        </p:nvSpPr>
        <p:spPr>
          <a:xfrm>
            <a:off x="5518693" y="3047523"/>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sp>
        <p:nvSpPr>
          <p:cNvPr id="37" name="テキスト ボックス 36"/>
          <p:cNvSpPr txBox="1"/>
          <p:nvPr/>
        </p:nvSpPr>
        <p:spPr>
          <a:xfrm>
            <a:off x="5976156" y="3520169"/>
            <a:ext cx="2972930" cy="138499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 Sequence Number = </a:t>
            </a:r>
            <a:r>
              <a:rPr kumimoji="1" lang="en-US" altLang="ja-JP" sz="1200" b="1" dirty="0" smtClean="0">
                <a:latin typeface="Meiryo UI" pitchFamily="50" charset="-128"/>
                <a:ea typeface="Meiryo UI" pitchFamily="50" charset="-128"/>
                <a:cs typeface="Meiryo UI" pitchFamily="50" charset="-128"/>
              </a:rPr>
              <a:t>0</a:t>
            </a:r>
          </a:p>
          <a:p>
            <a:r>
              <a:rPr kumimoji="1" lang="en-US" altLang="ja-JP" sz="1000" i="1" dirty="0" smtClean="0">
                <a:latin typeface="Meiryo UI" pitchFamily="50" charset="-128"/>
                <a:ea typeface="Meiryo UI" pitchFamily="50" charset="-128"/>
                <a:cs typeface="Meiryo UI" pitchFamily="50" charset="-128"/>
              </a:rPr>
              <a:t>(Sequence Number Type = data)</a:t>
            </a:r>
          </a:p>
          <a:p>
            <a:endParaRPr kumimoji="1" lang="en-US" altLang="ja-JP" sz="1200" dirty="0" smtClean="0">
              <a:latin typeface="Meiryo UI" pitchFamily="50" charset="-128"/>
              <a:ea typeface="Meiryo UI" pitchFamily="50" charset="-128"/>
              <a:cs typeface="Meiryo UI" pitchFamily="50" charset="-128"/>
            </a:endParaRPr>
          </a:p>
          <a:p>
            <a:r>
              <a:rPr kumimoji="1" lang="en-US" altLang="ja-JP" dirty="0" smtClean="0">
                <a:latin typeface="Meiryo UI" pitchFamily="50" charset="-128"/>
                <a:ea typeface="Meiryo UI" pitchFamily="50" charset="-128"/>
                <a:cs typeface="Meiryo UI" pitchFamily="50" charset="-128"/>
              </a:rPr>
              <a:t>By receiving data, PNC deduces</a:t>
            </a:r>
          </a:p>
          <a:p>
            <a:r>
              <a:rPr kumimoji="1" lang="en-US" altLang="ja-JP" dirty="0">
                <a:latin typeface="Meiryo UI" pitchFamily="50" charset="-128"/>
                <a:ea typeface="Meiryo UI" pitchFamily="50" charset="-128"/>
                <a:cs typeface="Meiryo UI" pitchFamily="50" charset="-128"/>
              </a:rPr>
              <a:t>t</a:t>
            </a:r>
            <a:r>
              <a:rPr kumimoji="1" lang="en-US" altLang="ja-JP" sz="1200" dirty="0" smtClean="0">
                <a:latin typeface="Meiryo UI" pitchFamily="50" charset="-128"/>
                <a:ea typeface="Meiryo UI" pitchFamily="50" charset="-128"/>
                <a:cs typeface="Meiryo UI" pitchFamily="50" charset="-128"/>
              </a:rPr>
              <a:t>hat DEV has </a:t>
            </a:r>
            <a:r>
              <a:rPr kumimoji="1" lang="en-US" altLang="ja-JP" dirty="0" smtClean="0">
                <a:latin typeface="Meiryo UI" pitchFamily="50" charset="-128"/>
                <a:ea typeface="Meiryo UI" pitchFamily="50" charset="-128"/>
                <a:cs typeface="Meiryo UI" pitchFamily="50" charset="-128"/>
              </a:rPr>
              <a:t>correctly r</a:t>
            </a:r>
            <a:r>
              <a:rPr kumimoji="1" lang="en-US" altLang="ja-JP" sz="1200" dirty="0" smtClean="0">
                <a:latin typeface="Meiryo UI" pitchFamily="50" charset="-128"/>
                <a:ea typeface="Meiryo UI" pitchFamily="50" charset="-128"/>
                <a:cs typeface="Meiryo UI" pitchFamily="50" charset="-128"/>
              </a:rPr>
              <a:t>eceived</a:t>
            </a:r>
          </a:p>
          <a:p>
            <a:r>
              <a:rPr kumimoji="1" lang="en-US" altLang="ja-JP" dirty="0" smtClean="0">
                <a:latin typeface="Meiryo UI" pitchFamily="50" charset="-128"/>
                <a:ea typeface="Meiryo UI" pitchFamily="50" charset="-128"/>
                <a:cs typeface="Meiryo UI" pitchFamily="50" charset="-128"/>
              </a:rPr>
              <a:t>Association Response even though</a:t>
            </a:r>
          </a:p>
          <a:p>
            <a:r>
              <a:rPr kumimoji="1" lang="en-US" altLang="ja-JP" dirty="0">
                <a:latin typeface="Meiryo UI" pitchFamily="50" charset="-128"/>
                <a:ea typeface="Meiryo UI" pitchFamily="50" charset="-128"/>
                <a:cs typeface="Meiryo UI" pitchFamily="50" charset="-128"/>
              </a:rPr>
              <a:t>t</a:t>
            </a:r>
            <a:r>
              <a:rPr kumimoji="1" lang="en-US" altLang="ja-JP" sz="1200" dirty="0" smtClean="0">
                <a:latin typeface="Meiryo UI" pitchFamily="50" charset="-128"/>
                <a:ea typeface="Meiryo UI" pitchFamily="50" charset="-128"/>
                <a:cs typeface="Meiryo UI" pitchFamily="50" charset="-128"/>
              </a:rPr>
              <a:t>he Stk-ACK did not arrive.</a:t>
            </a:r>
            <a:endParaRPr kumimoji="1" lang="ja-JP" altLang="en-US" sz="1200" dirty="0" smtClean="0">
              <a:latin typeface="Meiryo UI" pitchFamily="50" charset="-128"/>
              <a:ea typeface="Meiryo UI" pitchFamily="50" charset="-128"/>
              <a:cs typeface="Meiryo UI" pitchFamily="50" charset="-128"/>
            </a:endParaRPr>
          </a:p>
        </p:txBody>
      </p:sp>
      <p:cxnSp>
        <p:nvCxnSpPr>
          <p:cNvPr id="39" name="直線コネクタ 38"/>
          <p:cNvCxnSpPr/>
          <p:nvPr/>
        </p:nvCxnSpPr>
        <p:spPr bwMode="auto">
          <a:xfrm>
            <a:off x="5486288" y="2792177"/>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41" name="直線矢印コネクタ 40"/>
          <p:cNvCxnSpPr/>
          <p:nvPr/>
        </p:nvCxnSpPr>
        <p:spPr bwMode="auto">
          <a:xfrm>
            <a:off x="2778922" y="3059162"/>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42" name="テキスト ボックス 41"/>
          <p:cNvSpPr txBox="1"/>
          <p:nvPr/>
        </p:nvSpPr>
        <p:spPr>
          <a:xfrm>
            <a:off x="2811327" y="3080822"/>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43" name="直線コネクタ 42"/>
          <p:cNvCxnSpPr/>
          <p:nvPr/>
        </p:nvCxnSpPr>
        <p:spPr bwMode="auto">
          <a:xfrm>
            <a:off x="2778922" y="2825476"/>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44" name="テキスト ボックス 43"/>
          <p:cNvSpPr txBox="1"/>
          <p:nvPr/>
        </p:nvSpPr>
        <p:spPr>
          <a:xfrm>
            <a:off x="3899894" y="2520447"/>
            <a:ext cx="744114" cy="307777"/>
          </a:xfrm>
          <a:prstGeom prst="rect">
            <a:avLst/>
          </a:prstGeom>
          <a:noFill/>
        </p:spPr>
        <p:txBody>
          <a:bodyPr wrap="none" rtlCol="0">
            <a:spAutoFit/>
          </a:bodyPr>
          <a:lstStyle/>
          <a:p>
            <a:r>
              <a:rPr lang="en-US" altLang="ja-JP" sz="1400" b="1" i="1" dirty="0" smtClean="0">
                <a:latin typeface="+mn-lt"/>
                <a:ea typeface="Meiryo UI" pitchFamily="50" charset="-128"/>
                <a:cs typeface="Meiryo UI" pitchFamily="50" charset="-128"/>
              </a:rPr>
              <a:t>(Error)</a:t>
            </a:r>
            <a:endParaRPr kumimoji="1" lang="ja-JP" altLang="en-US" sz="1400" b="1" i="1" dirty="0" smtClean="0">
              <a:latin typeface="+mn-lt"/>
              <a:ea typeface="Meiryo UI" pitchFamily="50" charset="-128"/>
              <a:cs typeface="Meiryo UI" pitchFamily="50" charset="-128"/>
            </a:endParaRPr>
          </a:p>
        </p:txBody>
      </p:sp>
      <p:sp>
        <p:nvSpPr>
          <p:cNvPr id="45" name="テキスト ボックス 44"/>
          <p:cNvSpPr txBox="1"/>
          <p:nvPr/>
        </p:nvSpPr>
        <p:spPr>
          <a:xfrm>
            <a:off x="310950" y="1488916"/>
            <a:ext cx="3854901"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DEV receives Association Resp</a:t>
            </a:r>
            <a:r>
              <a:rPr kumimoji="1" lang="en-US" altLang="ja-JP" dirty="0" smtClean="0">
                <a:latin typeface="Meiryo UI" pitchFamily="50" charset="-128"/>
                <a:ea typeface="Meiryo UI" pitchFamily="50" charset="-128"/>
                <a:cs typeface="Meiryo UI" pitchFamily="50" charset="-128"/>
              </a:rPr>
              <a:t>onse correctly, but</a:t>
            </a:r>
            <a:endParaRPr kumimoji="1" lang="en-US" altLang="ja-JP" sz="1200" dirty="0" smtClean="0">
              <a:latin typeface="Meiryo UI" pitchFamily="50" charset="-128"/>
              <a:ea typeface="Meiryo UI" pitchFamily="50" charset="-128"/>
              <a:cs typeface="Meiryo UI" pitchFamily="50" charset="-128"/>
            </a:endParaRPr>
          </a:p>
          <a:p>
            <a:r>
              <a:rPr kumimoji="1" lang="en-US" altLang="ja-JP" sz="1200" dirty="0" smtClean="0">
                <a:latin typeface="Meiryo UI" pitchFamily="50" charset="-128"/>
                <a:ea typeface="Meiryo UI" pitchFamily="50" charset="-128"/>
                <a:cs typeface="Meiryo UI" pitchFamily="50" charset="-128"/>
              </a:rPr>
              <a:t>HRCP PNC does </a:t>
            </a:r>
            <a:r>
              <a:rPr kumimoji="1" lang="en-US" altLang="ja-JP" sz="1200" u="sng" dirty="0" smtClean="0">
                <a:latin typeface="Meiryo UI" pitchFamily="50" charset="-128"/>
                <a:ea typeface="Meiryo UI" pitchFamily="50" charset="-128"/>
                <a:cs typeface="Meiryo UI" pitchFamily="50" charset="-128"/>
              </a:rPr>
              <a:t>not</a:t>
            </a:r>
            <a:r>
              <a:rPr kumimoji="1" lang="en-US" altLang="ja-JP" sz="1200" dirty="0" smtClean="0">
                <a:latin typeface="Meiryo UI" pitchFamily="50" charset="-128"/>
                <a:ea typeface="Meiryo UI" pitchFamily="50" charset="-128"/>
                <a:cs typeface="Meiryo UI" pitchFamily="50" charset="-128"/>
              </a:rPr>
              <a:t> receive Stk-ACK</a:t>
            </a:r>
            <a:r>
              <a:rPr lang="en-US" altLang="ja-JP" dirty="0" smtClean="0">
                <a:latin typeface="Meiryo UI" pitchFamily="50" charset="-128"/>
                <a:ea typeface="Meiryo UI" pitchFamily="50" charset="-128"/>
                <a:cs typeface="Meiryo UI" pitchFamily="50" charset="-128"/>
              </a:rPr>
              <a:t>.</a:t>
            </a:r>
            <a:endParaRPr kumimoji="1" lang="ja-JP" altLang="en-US" sz="1200" dirty="0" smtClean="0">
              <a:latin typeface="Meiryo UI" pitchFamily="50" charset="-128"/>
              <a:ea typeface="Meiryo UI" pitchFamily="50" charset="-128"/>
              <a:cs typeface="Meiryo UI" pitchFamily="50" charset="-128"/>
            </a:endParaRPr>
          </a:p>
        </p:txBody>
      </p:sp>
      <p:sp>
        <p:nvSpPr>
          <p:cNvPr id="46" name="テキスト ボックス 45"/>
          <p:cNvSpPr txBox="1"/>
          <p:nvPr/>
        </p:nvSpPr>
        <p:spPr>
          <a:xfrm>
            <a:off x="4716016" y="1484784"/>
            <a:ext cx="3432030" cy="646331"/>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PNC sends </a:t>
            </a:r>
            <a:r>
              <a:rPr kumimoji="1" lang="en-US" altLang="ja-JP" dirty="0" smtClean="0">
                <a:latin typeface="Meiryo UI" pitchFamily="50" charset="-128"/>
                <a:ea typeface="Meiryo UI" pitchFamily="50" charset="-128"/>
                <a:cs typeface="Meiryo UI" pitchFamily="50" charset="-128"/>
              </a:rPr>
              <a:t>Stk-ACK after waiting one RIFS.</a:t>
            </a:r>
          </a:p>
          <a:p>
            <a:r>
              <a:rPr kumimoji="1" lang="en-US" altLang="ja-JP" sz="1200" dirty="0" smtClean="0">
                <a:latin typeface="Meiryo UI" pitchFamily="50" charset="-128"/>
                <a:ea typeface="Meiryo UI" pitchFamily="50" charset="-128"/>
                <a:cs typeface="Meiryo UI" pitchFamily="50" charset="-128"/>
              </a:rPr>
              <a:t>Last Received Sequence Number </a:t>
            </a:r>
            <a:r>
              <a:rPr kumimoji="1" lang="en-US" altLang="ja-JP" dirty="0">
                <a:latin typeface="Meiryo UI" pitchFamily="50" charset="-128"/>
                <a:ea typeface="Meiryo UI" pitchFamily="50" charset="-128"/>
                <a:cs typeface="Meiryo UI" pitchFamily="50" charset="-128"/>
              </a:rPr>
              <a:t>= </a:t>
            </a:r>
            <a:r>
              <a:rPr kumimoji="1" lang="en-US" altLang="ja-JP" sz="1200" b="1" dirty="0" smtClean="0">
                <a:latin typeface="Meiryo UI" pitchFamily="50" charset="-128"/>
                <a:ea typeface="Meiryo UI" pitchFamily="50" charset="-128"/>
                <a:cs typeface="Meiryo UI" pitchFamily="50" charset="-128"/>
              </a:rPr>
              <a:t>0</a:t>
            </a:r>
          </a:p>
          <a:p>
            <a:r>
              <a:rPr kumimoji="1" lang="en-US" altLang="ja-JP" sz="1200" dirty="0" smtClean="0">
                <a:latin typeface="Meiryo UI" pitchFamily="50" charset="-128"/>
                <a:ea typeface="Meiryo UI" pitchFamily="50" charset="-128"/>
                <a:cs typeface="Meiryo UI" pitchFamily="50" charset="-128"/>
              </a:rPr>
              <a:t>(from the Association Request)</a:t>
            </a:r>
            <a:endParaRPr kumimoji="1" lang="ja-JP" altLang="en-US" sz="1200" dirty="0" smtClean="0">
              <a:latin typeface="Meiryo UI" pitchFamily="50" charset="-128"/>
              <a:ea typeface="Meiryo UI" pitchFamily="50" charset="-128"/>
              <a:cs typeface="Meiryo UI" pitchFamily="50" charset="-128"/>
            </a:endParaRPr>
          </a:p>
        </p:txBody>
      </p:sp>
      <p:sp>
        <p:nvSpPr>
          <p:cNvPr id="35" name="テキスト ボックス 34"/>
          <p:cNvSpPr txBox="1"/>
          <p:nvPr/>
        </p:nvSpPr>
        <p:spPr>
          <a:xfrm>
            <a:off x="4718092" y="1476373"/>
            <a:ext cx="3432030" cy="646331"/>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PNC sends </a:t>
            </a:r>
            <a:r>
              <a:rPr kumimoji="1" lang="en-US" altLang="ja-JP" dirty="0" smtClean="0">
                <a:latin typeface="Meiryo UI" pitchFamily="50" charset="-128"/>
                <a:ea typeface="Meiryo UI" pitchFamily="50" charset="-128"/>
                <a:cs typeface="Meiryo UI" pitchFamily="50" charset="-128"/>
              </a:rPr>
              <a:t>Stk-ACK after waiting one RIFS.</a:t>
            </a:r>
          </a:p>
          <a:p>
            <a:r>
              <a:rPr kumimoji="1" lang="en-US" altLang="ja-JP" sz="1200" dirty="0" smtClean="0">
                <a:latin typeface="Meiryo UI" pitchFamily="50" charset="-128"/>
                <a:ea typeface="Meiryo UI" pitchFamily="50" charset="-128"/>
                <a:cs typeface="Meiryo UI" pitchFamily="50" charset="-128"/>
              </a:rPr>
              <a:t>Last Received Sequence Number </a:t>
            </a:r>
            <a:r>
              <a:rPr kumimoji="1" lang="en-US" altLang="ja-JP" dirty="0">
                <a:latin typeface="Meiryo UI" pitchFamily="50" charset="-128"/>
                <a:ea typeface="Meiryo UI" pitchFamily="50" charset="-128"/>
                <a:cs typeface="Meiryo UI" pitchFamily="50" charset="-128"/>
              </a:rPr>
              <a:t>= </a:t>
            </a:r>
            <a:r>
              <a:rPr kumimoji="1" lang="en-US" altLang="ja-JP" sz="1200" b="1" dirty="0" smtClean="0">
                <a:latin typeface="Meiryo UI" pitchFamily="50" charset="-128"/>
                <a:ea typeface="Meiryo UI" pitchFamily="50" charset="-128"/>
                <a:cs typeface="Meiryo UI" pitchFamily="50" charset="-128"/>
              </a:rPr>
              <a:t>0</a:t>
            </a:r>
          </a:p>
          <a:p>
            <a:r>
              <a:rPr kumimoji="1" lang="en-US" altLang="ja-JP" sz="1200" dirty="0" smtClean="0">
                <a:latin typeface="Meiryo UI" pitchFamily="50" charset="-128"/>
                <a:ea typeface="Meiryo UI" pitchFamily="50" charset="-128"/>
                <a:cs typeface="Meiryo UI" pitchFamily="50" charset="-128"/>
              </a:rPr>
              <a:t>(from the Association Request)</a:t>
            </a:r>
            <a:endParaRPr kumimoji="1" lang="ja-JP" altLang="en-US" sz="12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804911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smtClean="0"/>
              <a:t>&lt;May 2016&gt;</a:t>
            </a:r>
            <a:endParaRPr lang="en-US" altLang="ja-JP" dirty="0"/>
          </a:p>
        </p:txBody>
      </p:sp>
      <p:sp>
        <p:nvSpPr>
          <p:cNvPr id="3" name="フッター プレースホルダー 2"/>
          <p:cNvSpPr>
            <a:spLocks noGrp="1"/>
          </p:cNvSpPr>
          <p:nvPr>
            <p:ph type="ftr" sz="quarter" idx="11"/>
          </p:nvPr>
        </p:nvSpPr>
        <p:spPr>
          <a:xfrm>
            <a:off x="5486400" y="6489340"/>
            <a:ext cx="3124200" cy="184666"/>
          </a:xfrm>
        </p:spPr>
        <p:txBody>
          <a:bodyPr/>
          <a:lstStyle/>
          <a:p>
            <a:r>
              <a:rPr lang="en-US" altLang="ja-JP" dirty="0" smtClean="0"/>
              <a:t>Toshimitsu et al.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6</a:t>
            </a:fld>
            <a:endParaRPr lang="en-US" altLang="ja-JP"/>
          </a:p>
        </p:txBody>
      </p:sp>
      <p:cxnSp>
        <p:nvCxnSpPr>
          <p:cNvPr id="26" name="直線矢印コネクタ 25"/>
          <p:cNvCxnSpPr/>
          <p:nvPr/>
        </p:nvCxnSpPr>
        <p:spPr bwMode="auto">
          <a:xfrm flipV="1">
            <a:off x="827584" y="3092872"/>
            <a:ext cx="8132136" cy="1767"/>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27" name="テキスト ボックス 26"/>
          <p:cNvSpPr txBox="1"/>
          <p:nvPr/>
        </p:nvSpPr>
        <p:spPr>
          <a:xfrm>
            <a:off x="310950" y="2514382"/>
            <a:ext cx="599844" cy="523220"/>
          </a:xfrm>
          <a:prstGeom prst="rect">
            <a:avLst/>
          </a:prstGeom>
          <a:noFill/>
        </p:spPr>
        <p:txBody>
          <a:bodyPr wrap="none" rtlCol="0">
            <a:spAutoFit/>
          </a:bodyPr>
          <a:lstStyle/>
          <a:p>
            <a:r>
              <a:rPr kumimoji="1" lang="en-US" altLang="ja-JP" dirty="0" smtClean="0">
                <a:latin typeface="Meiryo UI" pitchFamily="50" charset="-128"/>
                <a:ea typeface="Meiryo UI" pitchFamily="50" charset="-128"/>
                <a:cs typeface="Meiryo UI" pitchFamily="50" charset="-128"/>
              </a:rPr>
              <a:t>HRCP</a:t>
            </a:r>
          </a:p>
          <a:p>
            <a:r>
              <a:rPr kumimoji="1" lang="en-US" altLang="ja-JP" sz="1600" dirty="0" smtClean="0">
                <a:latin typeface="Meiryo UI" pitchFamily="50" charset="-128"/>
                <a:ea typeface="Meiryo UI" pitchFamily="50" charset="-128"/>
                <a:cs typeface="Meiryo UI" pitchFamily="50" charset="-128"/>
              </a:rPr>
              <a:t>PNC</a:t>
            </a:r>
            <a:endParaRPr kumimoji="1" lang="ja-JP" altLang="en-US" sz="1600" dirty="0" smtClean="0">
              <a:latin typeface="Meiryo UI" pitchFamily="50" charset="-128"/>
              <a:ea typeface="Meiryo UI" pitchFamily="50" charset="-128"/>
              <a:cs typeface="Meiryo UI" pitchFamily="50" charset="-128"/>
            </a:endParaRPr>
          </a:p>
        </p:txBody>
      </p:sp>
      <p:sp>
        <p:nvSpPr>
          <p:cNvPr id="28" name="テキスト ボックス 27"/>
          <p:cNvSpPr txBox="1"/>
          <p:nvPr/>
        </p:nvSpPr>
        <p:spPr>
          <a:xfrm>
            <a:off x="326528" y="3258635"/>
            <a:ext cx="604653" cy="338554"/>
          </a:xfrm>
          <a:prstGeom prst="rect">
            <a:avLst/>
          </a:prstGeom>
          <a:noFill/>
        </p:spPr>
        <p:txBody>
          <a:bodyPr wrap="none" rtlCol="0">
            <a:spAutoFit/>
          </a:bodyPr>
          <a:lstStyle/>
          <a:p>
            <a:r>
              <a:rPr lang="en-US" altLang="ja-JP" sz="1600" dirty="0">
                <a:latin typeface="Meiryo UI" pitchFamily="50" charset="-128"/>
                <a:ea typeface="Meiryo UI" pitchFamily="50" charset="-128"/>
                <a:cs typeface="Meiryo UI" pitchFamily="50" charset="-128"/>
              </a:rPr>
              <a:t>DEV</a:t>
            </a:r>
            <a:endParaRPr kumimoji="1" lang="ja-JP" altLang="en-US" sz="1600" dirty="0" smtClean="0">
              <a:latin typeface="Meiryo UI" pitchFamily="50" charset="-128"/>
              <a:ea typeface="Meiryo UI" pitchFamily="50" charset="-128"/>
              <a:cs typeface="Meiryo UI" pitchFamily="50" charset="-128"/>
            </a:endParaRPr>
          </a:p>
        </p:txBody>
      </p:sp>
      <p:sp>
        <p:nvSpPr>
          <p:cNvPr id="29" name="正方形/長方形 28"/>
          <p:cNvSpPr/>
          <p:nvPr/>
        </p:nvSpPr>
        <p:spPr bwMode="auto">
          <a:xfrm>
            <a:off x="1313548" y="2538665"/>
            <a:ext cx="1392071" cy="5559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Resp.</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1" i="0" u="none" strike="noStrike" cap="none" normalizeH="0" baseline="0" dirty="0" smtClean="0">
                <a:ln>
                  <a:noFill/>
                </a:ln>
                <a:effectLst/>
                <a:latin typeface="Arial" charset="0"/>
                <a:ea typeface="ＭＳ Ｐゴシック" pitchFamily="50" charset="-128"/>
              </a:rPr>
              <a:t>SN=0</a:t>
            </a:r>
            <a:r>
              <a:rPr kumimoji="0" lang="en-US" altLang="ja-JP" sz="1600" b="0" i="0" u="none" strike="noStrike" cap="none" normalizeH="0" baseline="0" dirty="0" smtClean="0">
                <a:ln>
                  <a:noFill/>
                </a:ln>
                <a:effectLst/>
                <a:latin typeface="Arial" charset="0"/>
                <a:ea typeface="ＭＳ Ｐゴシック" pitchFamily="50" charset="-128"/>
              </a:rPr>
              <a:t>)</a:t>
            </a:r>
            <a:endParaRPr kumimoji="0" lang="ja-JP" altLang="en-US" sz="1600" b="0" i="0" u="none" strike="noStrike" cap="none" normalizeH="0" baseline="0" dirty="0" smtClean="0">
              <a:ln>
                <a:noFill/>
              </a:ln>
              <a:effectLst/>
              <a:latin typeface="Arial" charset="0"/>
              <a:ea typeface="ＭＳ Ｐゴシック" pitchFamily="50" charset="-128"/>
            </a:endParaRPr>
          </a:p>
        </p:txBody>
      </p:sp>
      <p:sp>
        <p:nvSpPr>
          <p:cNvPr id="30" name="テキスト ボックス 29"/>
          <p:cNvSpPr txBox="1"/>
          <p:nvPr/>
        </p:nvSpPr>
        <p:spPr>
          <a:xfrm>
            <a:off x="310950" y="1974322"/>
            <a:ext cx="354680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DEV does </a:t>
            </a:r>
            <a:r>
              <a:rPr kumimoji="1" lang="en-US" altLang="ja-JP" sz="1200" u="sng" dirty="0" smtClean="0">
                <a:latin typeface="Meiryo UI" pitchFamily="50" charset="-128"/>
                <a:ea typeface="Meiryo UI" pitchFamily="50" charset="-128"/>
                <a:cs typeface="Meiryo UI" pitchFamily="50" charset="-128"/>
              </a:rPr>
              <a:t>not</a:t>
            </a:r>
            <a:r>
              <a:rPr kumimoji="1" lang="en-US" altLang="ja-JP" sz="1200" dirty="0" smtClean="0">
                <a:latin typeface="Meiryo UI" pitchFamily="50" charset="-128"/>
                <a:ea typeface="Meiryo UI" pitchFamily="50" charset="-128"/>
                <a:cs typeface="Meiryo UI" pitchFamily="50" charset="-128"/>
              </a:rPr>
              <a:t> receive Association Response, </a:t>
            </a:r>
          </a:p>
          <a:p>
            <a:r>
              <a:rPr lang="en-US" altLang="ja-JP" dirty="0" smtClean="0">
                <a:latin typeface="Meiryo UI" pitchFamily="50" charset="-128"/>
                <a:ea typeface="Meiryo UI" pitchFamily="50" charset="-128"/>
                <a:cs typeface="Meiryo UI" pitchFamily="50" charset="-128"/>
              </a:rPr>
              <a:t>due to </a:t>
            </a:r>
            <a:r>
              <a:rPr lang="en-US" altLang="ja-JP" sz="1200" dirty="0" smtClean="0">
                <a:latin typeface="Meiryo UI" pitchFamily="50" charset="-128"/>
                <a:ea typeface="Meiryo UI" pitchFamily="50" charset="-128"/>
                <a:cs typeface="Meiryo UI" pitchFamily="50" charset="-128"/>
              </a:rPr>
              <a:t>MAC Header Error.</a:t>
            </a:r>
            <a:endParaRPr kumimoji="1" lang="ja-JP" altLang="en-US" sz="1200" dirty="0" smtClean="0">
              <a:latin typeface="Meiryo UI" pitchFamily="50" charset="-128"/>
              <a:ea typeface="Meiryo UI" pitchFamily="50" charset="-128"/>
              <a:cs typeface="Meiryo UI" pitchFamily="50" charset="-128"/>
            </a:endParaRPr>
          </a:p>
        </p:txBody>
      </p:sp>
      <p:cxnSp>
        <p:nvCxnSpPr>
          <p:cNvPr id="31" name="直線矢印コネクタ 30"/>
          <p:cNvCxnSpPr/>
          <p:nvPr/>
        </p:nvCxnSpPr>
        <p:spPr bwMode="auto">
          <a:xfrm>
            <a:off x="2705619" y="2765043"/>
            <a:ext cx="2019869"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32" name="テキスト ボックス 31"/>
          <p:cNvSpPr txBox="1"/>
          <p:nvPr/>
        </p:nvSpPr>
        <p:spPr>
          <a:xfrm>
            <a:off x="3389145" y="2507327"/>
            <a:ext cx="538930" cy="276999"/>
          </a:xfrm>
          <a:prstGeom prst="rect">
            <a:avLst/>
          </a:prstGeom>
          <a:noFill/>
        </p:spPr>
        <p:txBody>
          <a:bodyPr wrap="none" rtlCol="0">
            <a:spAutoFit/>
          </a:bodyPr>
          <a:lstStyle/>
          <a:p>
            <a:r>
              <a:rPr lang="en-US" altLang="ja-JP" sz="1200" dirty="0">
                <a:latin typeface="Meiryo UI" pitchFamily="50" charset="-128"/>
                <a:ea typeface="Meiryo UI" pitchFamily="50" charset="-128"/>
                <a:cs typeface="Meiryo UI" pitchFamily="50" charset="-128"/>
              </a:rPr>
              <a:t>RIFS</a:t>
            </a:r>
            <a:endParaRPr kumimoji="1" lang="ja-JP" altLang="en-US" sz="1200" dirty="0" smtClean="0">
              <a:latin typeface="Meiryo UI" pitchFamily="50" charset="-128"/>
              <a:ea typeface="Meiryo UI" pitchFamily="50" charset="-128"/>
              <a:cs typeface="Meiryo UI" pitchFamily="50" charset="-128"/>
            </a:endParaRPr>
          </a:p>
        </p:txBody>
      </p:sp>
      <p:sp>
        <p:nvSpPr>
          <p:cNvPr id="33" name="正方形/長方形 32"/>
          <p:cNvSpPr/>
          <p:nvPr/>
        </p:nvSpPr>
        <p:spPr bwMode="auto">
          <a:xfrm>
            <a:off x="4727763" y="2538664"/>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34" name="テキスト ボックス 33"/>
          <p:cNvSpPr txBox="1"/>
          <p:nvPr/>
        </p:nvSpPr>
        <p:spPr>
          <a:xfrm>
            <a:off x="4039629" y="1974322"/>
            <a:ext cx="3607141"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PNC sends </a:t>
            </a:r>
            <a:r>
              <a:rPr kumimoji="1" lang="en-US" altLang="ja-JP" dirty="0" smtClean="0">
                <a:latin typeface="Meiryo UI" pitchFamily="50" charset="-128"/>
                <a:ea typeface="Meiryo UI" pitchFamily="50" charset="-128"/>
                <a:cs typeface="Meiryo UI" pitchFamily="50" charset="-128"/>
              </a:rPr>
              <a:t>Stk-ACK. </a:t>
            </a:r>
            <a:r>
              <a:rPr kumimoji="1" lang="en-US" altLang="ja-JP" sz="1200" dirty="0" smtClean="0">
                <a:latin typeface="Meiryo UI" pitchFamily="50" charset="-128"/>
                <a:ea typeface="Meiryo UI" pitchFamily="50" charset="-128"/>
                <a:cs typeface="Meiryo UI" pitchFamily="50" charset="-128"/>
              </a:rPr>
              <a:t>Last Received Sequence </a:t>
            </a:r>
          </a:p>
          <a:p>
            <a:r>
              <a:rPr kumimoji="1" lang="en-US" altLang="ja-JP" sz="1200" dirty="0" smtClean="0">
                <a:latin typeface="Meiryo UI" pitchFamily="50" charset="-128"/>
                <a:ea typeface="Meiryo UI" pitchFamily="50" charset="-128"/>
                <a:cs typeface="Meiryo UI" pitchFamily="50" charset="-128"/>
              </a:rPr>
              <a:t>Number is not incremented </a:t>
            </a:r>
            <a:r>
              <a:rPr kumimoji="1" lang="en-US" altLang="ja-JP" dirty="0" smtClean="0">
                <a:latin typeface="Meiryo UI" pitchFamily="50" charset="-128"/>
                <a:ea typeface="Meiryo UI" pitchFamily="50" charset="-128"/>
                <a:cs typeface="Meiryo UI" pitchFamily="50" charset="-128"/>
                <a:sym typeface="Wingdings" panose="05000000000000000000" pitchFamily="2" charset="2"/>
              </a:rPr>
              <a:t>and stays at</a:t>
            </a:r>
            <a:r>
              <a:rPr kumimoji="1" lang="en-US" altLang="ja-JP" sz="1200" dirty="0" smtClean="0">
                <a:latin typeface="Meiryo UI" pitchFamily="50" charset="-128"/>
                <a:ea typeface="Meiryo UI" pitchFamily="50" charset="-128"/>
                <a:cs typeface="Meiryo UI" pitchFamily="50" charset="-128"/>
                <a:sym typeface="Wingdings" panose="05000000000000000000" pitchFamily="2" charset="2"/>
              </a:rPr>
              <a:t> </a:t>
            </a:r>
            <a:r>
              <a:rPr kumimoji="1" lang="en-US" altLang="ja-JP" sz="1200" b="1" dirty="0" smtClean="0">
                <a:latin typeface="Meiryo UI" pitchFamily="50" charset="-128"/>
                <a:ea typeface="Meiryo UI" pitchFamily="50" charset="-128"/>
                <a:cs typeface="Meiryo UI" pitchFamily="50" charset="-128"/>
              </a:rPr>
              <a:t>0</a:t>
            </a:r>
            <a:endParaRPr kumimoji="1" lang="ja-JP" altLang="en-US" sz="1200" b="1" dirty="0" smtClean="0">
              <a:latin typeface="Meiryo UI" pitchFamily="50" charset="-128"/>
              <a:ea typeface="Meiryo UI" pitchFamily="50" charset="-128"/>
              <a:cs typeface="Meiryo UI" pitchFamily="50" charset="-128"/>
            </a:endParaRPr>
          </a:p>
        </p:txBody>
      </p:sp>
      <p:sp>
        <p:nvSpPr>
          <p:cNvPr id="35" name="正方形/長方形 34"/>
          <p:cNvSpPr/>
          <p:nvPr/>
        </p:nvSpPr>
        <p:spPr bwMode="auto">
          <a:xfrm>
            <a:off x="5979211" y="3094640"/>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36" name="直線矢印コネクタ 35"/>
          <p:cNvCxnSpPr/>
          <p:nvPr/>
        </p:nvCxnSpPr>
        <p:spPr bwMode="auto">
          <a:xfrm>
            <a:off x="5407876" y="3328326"/>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37" name="テキスト ボックス 36"/>
          <p:cNvSpPr txBox="1"/>
          <p:nvPr/>
        </p:nvSpPr>
        <p:spPr>
          <a:xfrm>
            <a:off x="5440281" y="3349986"/>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38" name="直線矢印コネクタ 37"/>
          <p:cNvCxnSpPr/>
          <p:nvPr/>
        </p:nvCxnSpPr>
        <p:spPr bwMode="auto">
          <a:xfrm>
            <a:off x="6644328" y="3328326"/>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39" name="テキスト ボックス 38"/>
          <p:cNvSpPr txBox="1"/>
          <p:nvPr/>
        </p:nvSpPr>
        <p:spPr>
          <a:xfrm>
            <a:off x="6676733" y="3349986"/>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sp>
        <p:nvSpPr>
          <p:cNvPr id="40" name="テキスト ボックス 39"/>
          <p:cNvSpPr txBox="1"/>
          <p:nvPr/>
        </p:nvSpPr>
        <p:spPr>
          <a:xfrm>
            <a:off x="5904148" y="3744905"/>
            <a:ext cx="2865143" cy="646331"/>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 Sequence Number </a:t>
            </a:r>
          </a:p>
          <a:p>
            <a:r>
              <a:rPr kumimoji="1" lang="en-US" altLang="ja-JP" dirty="0">
                <a:latin typeface="Meiryo UI" pitchFamily="50" charset="-128"/>
                <a:ea typeface="Meiryo UI" pitchFamily="50" charset="-128"/>
                <a:cs typeface="Meiryo UI" pitchFamily="50" charset="-128"/>
                <a:sym typeface="Wingdings" panose="05000000000000000000" pitchFamily="2" charset="2"/>
              </a:rPr>
              <a:t>i</a:t>
            </a:r>
            <a:r>
              <a:rPr kumimoji="1" lang="en-US" altLang="ja-JP" dirty="0" smtClean="0">
                <a:latin typeface="Meiryo UI" pitchFamily="50" charset="-128"/>
                <a:ea typeface="Meiryo UI" pitchFamily="50" charset="-128"/>
                <a:cs typeface="Meiryo UI" pitchFamily="50" charset="-128"/>
                <a:sym typeface="Wingdings" panose="05000000000000000000" pitchFamily="2" charset="2"/>
              </a:rPr>
              <a:t>s set to</a:t>
            </a:r>
            <a:r>
              <a:rPr kumimoji="1" lang="en-US" altLang="ja-JP" sz="1200" dirty="0" smtClean="0">
                <a:latin typeface="Meiryo UI" pitchFamily="50" charset="-128"/>
                <a:ea typeface="Meiryo UI" pitchFamily="50" charset="-128"/>
                <a:cs typeface="Meiryo UI" pitchFamily="50" charset="-128"/>
              </a:rPr>
              <a:t> 0x3FF (no packet has been</a:t>
            </a:r>
          </a:p>
          <a:p>
            <a:r>
              <a:rPr kumimoji="1" lang="en-US" altLang="ja-JP" dirty="0">
                <a:latin typeface="Meiryo UI" pitchFamily="50" charset="-128"/>
                <a:ea typeface="Meiryo UI" pitchFamily="50" charset="-128"/>
                <a:cs typeface="Meiryo UI" pitchFamily="50" charset="-128"/>
              </a:rPr>
              <a:t>r</a:t>
            </a:r>
            <a:r>
              <a:rPr kumimoji="1" lang="en-US" altLang="ja-JP" dirty="0" smtClean="0">
                <a:latin typeface="Meiryo UI" pitchFamily="50" charset="-128"/>
                <a:ea typeface="Meiryo UI" pitchFamily="50" charset="-128"/>
                <a:cs typeface="Meiryo UI" pitchFamily="50" charset="-128"/>
              </a:rPr>
              <a:t>eceived yet by the DEV)</a:t>
            </a:r>
            <a:endParaRPr kumimoji="1" lang="ja-JP" altLang="en-US" sz="1200" dirty="0" smtClean="0">
              <a:latin typeface="Meiryo UI" pitchFamily="50" charset="-128"/>
              <a:ea typeface="Meiryo UI" pitchFamily="50" charset="-128"/>
              <a:cs typeface="Meiryo UI" pitchFamily="50" charset="-128"/>
            </a:endParaRPr>
          </a:p>
        </p:txBody>
      </p:sp>
      <p:cxnSp>
        <p:nvCxnSpPr>
          <p:cNvPr id="41" name="直線コネクタ 40"/>
          <p:cNvCxnSpPr/>
          <p:nvPr/>
        </p:nvCxnSpPr>
        <p:spPr bwMode="auto">
          <a:xfrm>
            <a:off x="5407876" y="3094640"/>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42" name="直線コネクタ 41"/>
          <p:cNvCxnSpPr/>
          <p:nvPr/>
        </p:nvCxnSpPr>
        <p:spPr bwMode="auto">
          <a:xfrm>
            <a:off x="7207648" y="3098574"/>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43" name="正方形/長方形 42"/>
          <p:cNvSpPr/>
          <p:nvPr/>
        </p:nvSpPr>
        <p:spPr bwMode="auto">
          <a:xfrm>
            <a:off x="7215663" y="2533500"/>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Resp.</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1" i="0" u="none" strike="noStrike" cap="none" normalizeH="0" baseline="0" dirty="0" smtClean="0">
                <a:ln>
                  <a:noFill/>
                </a:ln>
                <a:effectLst/>
                <a:latin typeface="Arial" charset="0"/>
                <a:ea typeface="ＭＳ Ｐゴシック" pitchFamily="50" charset="-128"/>
              </a:rPr>
              <a:t>SN=0</a:t>
            </a:r>
            <a:r>
              <a:rPr kumimoji="0" lang="en-US" altLang="ja-JP" sz="1600" b="0" i="0" u="none" strike="noStrike" cap="none" normalizeH="0" baseline="0" dirty="0" smtClean="0">
                <a:ln>
                  <a:noFill/>
                </a:ln>
                <a:effectLst/>
                <a:latin typeface="Arial" charset="0"/>
                <a:ea typeface="ＭＳ Ｐゴシック" pitchFamily="50" charset="-128"/>
              </a:rPr>
              <a:t>)</a:t>
            </a:r>
            <a:endParaRPr kumimoji="0" lang="ja-JP" altLang="en-US" sz="1600" b="0" i="0" u="none" strike="noStrike" cap="none" normalizeH="0" baseline="0" dirty="0" smtClean="0">
              <a:ln>
                <a:noFill/>
              </a:ln>
              <a:effectLst/>
              <a:latin typeface="Arial" charset="0"/>
              <a:ea typeface="ＭＳ Ｐゴシック" pitchFamily="50" charset="-128"/>
            </a:endParaRPr>
          </a:p>
        </p:txBody>
      </p:sp>
      <p:sp>
        <p:nvSpPr>
          <p:cNvPr id="47" name="テキスト ボックス 46"/>
          <p:cNvSpPr txBox="1"/>
          <p:nvPr/>
        </p:nvSpPr>
        <p:spPr>
          <a:xfrm>
            <a:off x="2519772" y="3090446"/>
            <a:ext cx="744114" cy="307777"/>
          </a:xfrm>
          <a:prstGeom prst="rect">
            <a:avLst/>
          </a:prstGeom>
          <a:noFill/>
        </p:spPr>
        <p:txBody>
          <a:bodyPr wrap="none" rtlCol="0">
            <a:spAutoFit/>
          </a:bodyPr>
          <a:lstStyle/>
          <a:p>
            <a:r>
              <a:rPr lang="en-US" altLang="ja-JP" sz="1400" b="1" i="1" dirty="0" smtClean="0">
                <a:latin typeface="+mn-lt"/>
                <a:ea typeface="Meiryo UI" pitchFamily="50" charset="-128"/>
                <a:cs typeface="Meiryo UI" pitchFamily="50" charset="-128"/>
              </a:rPr>
              <a:t>(Error)</a:t>
            </a:r>
            <a:endParaRPr kumimoji="1" lang="ja-JP" altLang="en-US" sz="1400" b="1" i="1" dirty="0" smtClean="0">
              <a:latin typeface="+mn-lt"/>
              <a:ea typeface="Meiryo UI" pitchFamily="50" charset="-128"/>
              <a:cs typeface="Meiryo UI" pitchFamily="50" charset="-128"/>
            </a:endParaRPr>
          </a:p>
        </p:txBody>
      </p:sp>
      <p:sp>
        <p:nvSpPr>
          <p:cNvPr id="48" name="テキスト ボックス 47"/>
          <p:cNvSpPr txBox="1"/>
          <p:nvPr/>
        </p:nvSpPr>
        <p:spPr>
          <a:xfrm>
            <a:off x="7426879" y="2273549"/>
            <a:ext cx="96154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retransmit</a:t>
            </a:r>
            <a:endParaRPr kumimoji="1" lang="ja-JP" altLang="en-US" sz="1200" dirty="0" smtClean="0">
              <a:latin typeface="Meiryo UI" pitchFamily="50" charset="-128"/>
              <a:ea typeface="Meiryo UI" pitchFamily="50" charset="-128"/>
              <a:cs typeface="Meiryo UI" pitchFamily="50" charset="-128"/>
            </a:endParaRPr>
          </a:p>
        </p:txBody>
      </p:sp>
      <p:sp>
        <p:nvSpPr>
          <p:cNvPr id="49" name="テキスト ボックス 48"/>
          <p:cNvSpPr txBox="1"/>
          <p:nvPr/>
        </p:nvSpPr>
        <p:spPr>
          <a:xfrm>
            <a:off x="3766184" y="4710626"/>
            <a:ext cx="1729961" cy="338554"/>
          </a:xfrm>
          <a:prstGeom prst="rect">
            <a:avLst/>
          </a:prstGeom>
          <a:noFill/>
        </p:spPr>
        <p:txBody>
          <a:bodyPr wrap="none" rtlCol="0">
            <a:spAutoFit/>
          </a:bodyPr>
          <a:lstStyle/>
          <a:p>
            <a:r>
              <a:rPr kumimoji="1" lang="en-US" altLang="ja-JP" sz="1600" b="1" dirty="0" smtClean="0">
                <a:latin typeface="Meiryo UI" pitchFamily="50" charset="-128"/>
                <a:ea typeface="Meiryo UI" pitchFamily="50" charset="-128"/>
                <a:cs typeface="Meiryo UI" pitchFamily="50" charset="-128"/>
              </a:rPr>
              <a:t>Figure 7-20d  </a:t>
            </a:r>
          </a:p>
        </p:txBody>
      </p:sp>
    </p:spTree>
    <p:extLst>
      <p:ext uri="{BB962C8B-B14F-4D97-AF65-F5344CB8AC3E}">
        <p14:creationId xmlns:p14="http://schemas.microsoft.com/office/powerpoint/2010/main" val="1581248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smtClean="0"/>
              <a:t>&lt;May 2016&gt;</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7</a:t>
            </a:fld>
            <a:endParaRPr lang="en-US" altLang="ja-JP"/>
          </a:p>
        </p:txBody>
      </p:sp>
      <p:sp>
        <p:nvSpPr>
          <p:cNvPr id="5" name="テキスト ボックス 4"/>
          <p:cNvSpPr txBox="1"/>
          <p:nvPr/>
        </p:nvSpPr>
        <p:spPr>
          <a:xfrm>
            <a:off x="3743908" y="4746630"/>
            <a:ext cx="1582484" cy="338554"/>
          </a:xfrm>
          <a:prstGeom prst="rect">
            <a:avLst/>
          </a:prstGeom>
          <a:noFill/>
        </p:spPr>
        <p:txBody>
          <a:bodyPr wrap="none" rtlCol="0">
            <a:spAutoFit/>
          </a:bodyPr>
          <a:lstStyle/>
          <a:p>
            <a:r>
              <a:rPr kumimoji="1" lang="en-US" altLang="ja-JP" sz="1600" b="1" dirty="0" smtClean="0">
                <a:latin typeface="Meiryo UI" pitchFamily="50" charset="-128"/>
                <a:ea typeface="Meiryo UI" pitchFamily="50" charset="-128"/>
                <a:cs typeface="Meiryo UI" pitchFamily="50" charset="-128"/>
              </a:rPr>
              <a:t>Figure 7-20e</a:t>
            </a:r>
          </a:p>
        </p:txBody>
      </p:sp>
      <p:cxnSp>
        <p:nvCxnSpPr>
          <p:cNvPr id="6" name="直線矢印コネクタ 5"/>
          <p:cNvCxnSpPr/>
          <p:nvPr/>
        </p:nvCxnSpPr>
        <p:spPr bwMode="auto">
          <a:xfrm flipV="1">
            <a:off x="804158" y="3327499"/>
            <a:ext cx="8132136" cy="1767"/>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7" name="テキスト ボックス 6"/>
          <p:cNvSpPr txBox="1"/>
          <p:nvPr/>
        </p:nvSpPr>
        <p:spPr>
          <a:xfrm>
            <a:off x="365936" y="2744190"/>
            <a:ext cx="599844" cy="523220"/>
          </a:xfrm>
          <a:prstGeom prst="rect">
            <a:avLst/>
          </a:prstGeom>
          <a:noFill/>
        </p:spPr>
        <p:txBody>
          <a:bodyPr wrap="none" rtlCol="0">
            <a:spAutoFit/>
          </a:bodyPr>
          <a:lstStyle/>
          <a:p>
            <a:r>
              <a:rPr kumimoji="1" lang="en-US" altLang="ja-JP" dirty="0" smtClean="0">
                <a:latin typeface="Meiryo UI" pitchFamily="50" charset="-128"/>
                <a:ea typeface="Meiryo UI" pitchFamily="50" charset="-128"/>
                <a:cs typeface="Meiryo UI" pitchFamily="50" charset="-128"/>
              </a:rPr>
              <a:t>HRCP</a:t>
            </a:r>
          </a:p>
          <a:p>
            <a:r>
              <a:rPr kumimoji="1" lang="en-US" altLang="ja-JP" sz="1600" dirty="0" smtClean="0">
                <a:latin typeface="Meiryo UI" pitchFamily="50" charset="-128"/>
                <a:ea typeface="Meiryo UI" pitchFamily="50" charset="-128"/>
                <a:cs typeface="Meiryo UI" pitchFamily="50" charset="-128"/>
              </a:rPr>
              <a:t>PNC</a:t>
            </a:r>
            <a:endParaRPr kumimoji="1" lang="ja-JP" altLang="en-US" sz="1600" dirty="0" smtClean="0">
              <a:latin typeface="Meiryo UI" pitchFamily="50" charset="-128"/>
              <a:ea typeface="Meiryo UI" pitchFamily="50" charset="-128"/>
              <a:cs typeface="Meiryo UI" pitchFamily="50" charset="-128"/>
            </a:endParaRPr>
          </a:p>
        </p:txBody>
      </p:sp>
      <p:sp>
        <p:nvSpPr>
          <p:cNvPr id="8" name="テキスト ボックス 7"/>
          <p:cNvSpPr txBox="1"/>
          <p:nvPr/>
        </p:nvSpPr>
        <p:spPr>
          <a:xfrm>
            <a:off x="381514" y="3493262"/>
            <a:ext cx="604653" cy="338554"/>
          </a:xfrm>
          <a:prstGeom prst="rect">
            <a:avLst/>
          </a:prstGeom>
          <a:noFill/>
        </p:spPr>
        <p:txBody>
          <a:bodyPr wrap="none" rtlCol="0">
            <a:spAutoFit/>
          </a:bodyPr>
          <a:lstStyle/>
          <a:p>
            <a:r>
              <a:rPr lang="en-US" altLang="ja-JP" sz="1600" dirty="0">
                <a:latin typeface="Meiryo UI" pitchFamily="50" charset="-128"/>
                <a:ea typeface="Meiryo UI" pitchFamily="50" charset="-128"/>
                <a:cs typeface="Meiryo UI" pitchFamily="50" charset="-128"/>
              </a:rPr>
              <a:t>DEV</a:t>
            </a:r>
            <a:endParaRPr kumimoji="1" lang="ja-JP" altLang="en-US" sz="1600" dirty="0" smtClean="0">
              <a:latin typeface="Meiryo UI" pitchFamily="50" charset="-128"/>
              <a:ea typeface="Meiryo UI" pitchFamily="50" charset="-128"/>
              <a:cs typeface="Meiryo UI" pitchFamily="50" charset="-128"/>
            </a:endParaRPr>
          </a:p>
        </p:txBody>
      </p:sp>
      <p:sp>
        <p:nvSpPr>
          <p:cNvPr id="9" name="正方形/長方形 8"/>
          <p:cNvSpPr/>
          <p:nvPr/>
        </p:nvSpPr>
        <p:spPr bwMode="auto">
          <a:xfrm>
            <a:off x="1368534" y="2773292"/>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Resp</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0" i="0" u="none" strike="noStrike" cap="none" normalizeH="0" dirty="0" smtClean="0">
                <a:ln>
                  <a:noFill/>
                </a:ln>
                <a:effectLst/>
                <a:latin typeface="Arial" charset="0"/>
                <a:ea typeface="ＭＳ Ｐゴシック" pitchFamily="50" charset="-128"/>
              </a:rPr>
              <a:t> </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1" i="0" u="none" strike="noStrike" cap="none" normalizeH="0" baseline="0" dirty="0" smtClean="0">
                <a:ln>
                  <a:noFill/>
                </a:ln>
                <a:effectLst/>
                <a:latin typeface="Arial" charset="0"/>
                <a:ea typeface="ＭＳ Ｐゴシック" pitchFamily="50" charset="-128"/>
              </a:rPr>
              <a:t>SN=0</a:t>
            </a:r>
            <a:r>
              <a:rPr kumimoji="0" lang="en-US" altLang="ja-JP" sz="1200" b="0" i="0" u="none" strike="noStrike" cap="none" normalizeH="0" baseline="0" dirty="0" smtClean="0">
                <a:ln>
                  <a:noFill/>
                </a:ln>
                <a:effectLst/>
                <a:latin typeface="Arial" charset="0"/>
                <a:ea typeface="ＭＳ Ｐゴシック" pitchFamily="50" charset="-128"/>
              </a:rPr>
              <a:t>)</a:t>
            </a:r>
            <a:endParaRPr kumimoji="0" lang="ja-JP" altLang="en-US" sz="1200" b="0" i="0" u="none" strike="noStrike" cap="none" normalizeH="0" baseline="0" dirty="0" smtClean="0">
              <a:ln>
                <a:noFill/>
              </a:ln>
              <a:effectLst/>
              <a:latin typeface="Arial" charset="0"/>
              <a:ea typeface="ＭＳ Ｐゴシック" pitchFamily="50" charset="-128"/>
            </a:endParaRPr>
          </a:p>
        </p:txBody>
      </p:sp>
      <p:sp>
        <p:nvSpPr>
          <p:cNvPr id="10" name="正方形/長方形 9"/>
          <p:cNvSpPr/>
          <p:nvPr/>
        </p:nvSpPr>
        <p:spPr bwMode="auto">
          <a:xfrm>
            <a:off x="3336090" y="3333390"/>
            <a:ext cx="680113" cy="5559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1" name="テキスト ボックス 10"/>
          <p:cNvSpPr txBox="1"/>
          <p:nvPr/>
        </p:nvSpPr>
        <p:spPr>
          <a:xfrm>
            <a:off x="386293" y="1916832"/>
            <a:ext cx="3609643" cy="646331"/>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DEV receives Association Resp</a:t>
            </a:r>
            <a:r>
              <a:rPr kumimoji="1" lang="en-US" altLang="ja-JP" dirty="0" smtClean="0">
                <a:latin typeface="Meiryo UI" pitchFamily="50" charset="-128"/>
                <a:ea typeface="Meiryo UI" pitchFamily="50" charset="-128"/>
                <a:cs typeface="Meiryo UI" pitchFamily="50" charset="-128"/>
              </a:rPr>
              <a:t>onse correctly, </a:t>
            </a:r>
          </a:p>
          <a:p>
            <a:r>
              <a:rPr kumimoji="1" lang="en-US" altLang="ja-JP" dirty="0" smtClean="0">
                <a:latin typeface="Meiryo UI" pitchFamily="50" charset="-128"/>
                <a:ea typeface="Meiryo UI" pitchFamily="50" charset="-128"/>
                <a:cs typeface="Meiryo UI" pitchFamily="50" charset="-128"/>
              </a:rPr>
              <a:t>But</a:t>
            </a:r>
            <a:r>
              <a:rPr kumimoji="1" lang="ja-JP" altLang="en-US" dirty="0">
                <a:latin typeface="Meiryo UI" pitchFamily="50" charset="-128"/>
                <a:ea typeface="Meiryo UI" pitchFamily="50" charset="-128"/>
                <a:cs typeface="Meiryo UI" pitchFamily="50" charset="-128"/>
              </a:rPr>
              <a:t>　</a:t>
            </a:r>
            <a:r>
              <a:rPr kumimoji="1" lang="en-US" altLang="ja-JP" sz="1200" dirty="0" smtClean="0">
                <a:latin typeface="Meiryo UI" pitchFamily="50" charset="-128"/>
                <a:ea typeface="Meiryo UI" pitchFamily="50" charset="-128"/>
                <a:cs typeface="Meiryo UI" pitchFamily="50" charset="-128"/>
              </a:rPr>
              <a:t>HRCP PNC does </a:t>
            </a:r>
            <a:r>
              <a:rPr kumimoji="1" lang="en-US" altLang="ja-JP" sz="1200" u="sng" dirty="0" smtClean="0">
                <a:latin typeface="Meiryo UI" pitchFamily="50" charset="-128"/>
                <a:ea typeface="Meiryo UI" pitchFamily="50" charset="-128"/>
                <a:cs typeface="Meiryo UI" pitchFamily="50" charset="-128"/>
              </a:rPr>
              <a:t>not</a:t>
            </a:r>
            <a:r>
              <a:rPr kumimoji="1" lang="en-US" altLang="ja-JP" sz="1200" dirty="0" smtClean="0">
                <a:latin typeface="Meiryo UI" pitchFamily="50" charset="-128"/>
                <a:ea typeface="Meiryo UI" pitchFamily="50" charset="-128"/>
                <a:cs typeface="Meiryo UI" pitchFamily="50" charset="-128"/>
              </a:rPr>
              <a:t> receive Stk-ACK </a:t>
            </a:r>
          </a:p>
          <a:p>
            <a:r>
              <a:rPr lang="en-US" altLang="ja-JP" sz="1200" dirty="0" smtClean="0">
                <a:latin typeface="Meiryo UI" pitchFamily="50" charset="-128"/>
                <a:ea typeface="Meiryo UI" pitchFamily="50" charset="-128"/>
                <a:cs typeface="Meiryo UI" pitchFamily="50" charset="-128"/>
              </a:rPr>
              <a:t>(MAC Header Error).</a:t>
            </a:r>
            <a:endParaRPr kumimoji="1" lang="ja-JP" altLang="en-US" sz="1200" dirty="0" smtClean="0">
              <a:latin typeface="Meiryo UI" pitchFamily="50" charset="-128"/>
              <a:ea typeface="Meiryo UI" pitchFamily="50" charset="-128"/>
              <a:cs typeface="Meiryo UI" pitchFamily="50" charset="-128"/>
            </a:endParaRPr>
          </a:p>
        </p:txBody>
      </p:sp>
      <p:cxnSp>
        <p:nvCxnSpPr>
          <p:cNvPr id="12" name="直線矢印コネクタ 11"/>
          <p:cNvCxnSpPr/>
          <p:nvPr/>
        </p:nvCxnSpPr>
        <p:spPr bwMode="auto">
          <a:xfrm>
            <a:off x="2760605" y="2999670"/>
            <a:ext cx="2019869"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3" name="テキスト ボックス 12"/>
          <p:cNvSpPr txBox="1"/>
          <p:nvPr/>
        </p:nvSpPr>
        <p:spPr>
          <a:xfrm>
            <a:off x="3444131" y="2741954"/>
            <a:ext cx="538930" cy="276999"/>
          </a:xfrm>
          <a:prstGeom prst="rect">
            <a:avLst/>
          </a:prstGeom>
          <a:noFill/>
        </p:spPr>
        <p:txBody>
          <a:bodyPr wrap="none" rtlCol="0">
            <a:spAutoFit/>
          </a:bodyPr>
          <a:lstStyle/>
          <a:p>
            <a:r>
              <a:rPr lang="en-US" altLang="ja-JP" sz="1200" dirty="0">
                <a:latin typeface="Meiryo UI" pitchFamily="50" charset="-128"/>
                <a:ea typeface="Meiryo UI" pitchFamily="50" charset="-128"/>
                <a:cs typeface="Meiryo UI" pitchFamily="50" charset="-128"/>
              </a:rPr>
              <a:t>RIFS</a:t>
            </a:r>
            <a:endParaRPr kumimoji="1" lang="ja-JP" altLang="en-US" sz="1200" dirty="0" smtClean="0">
              <a:latin typeface="Meiryo UI" pitchFamily="50" charset="-128"/>
              <a:ea typeface="Meiryo UI" pitchFamily="50" charset="-128"/>
              <a:cs typeface="Meiryo UI" pitchFamily="50" charset="-128"/>
            </a:endParaRPr>
          </a:p>
        </p:txBody>
      </p:sp>
      <p:sp>
        <p:nvSpPr>
          <p:cNvPr id="14" name="正方形/長方形 13"/>
          <p:cNvSpPr/>
          <p:nvPr/>
        </p:nvSpPr>
        <p:spPr bwMode="auto">
          <a:xfrm>
            <a:off x="4782749" y="2773291"/>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5" name="テキスト ボックス 14"/>
          <p:cNvSpPr txBox="1"/>
          <p:nvPr/>
        </p:nvSpPr>
        <p:spPr>
          <a:xfrm>
            <a:off x="3237583" y="3902705"/>
            <a:ext cx="188705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a:t>
            </a:r>
          </a:p>
          <a:p>
            <a:r>
              <a:rPr kumimoji="1" lang="en-US" altLang="ja-JP" sz="1200" dirty="0" smtClean="0">
                <a:latin typeface="Meiryo UI" pitchFamily="50" charset="-128"/>
                <a:ea typeface="Meiryo UI" pitchFamily="50" charset="-128"/>
                <a:cs typeface="Meiryo UI" pitchFamily="50" charset="-128"/>
              </a:rPr>
              <a:t>Sequence Number = </a:t>
            </a:r>
            <a:r>
              <a:rPr kumimoji="1" lang="en-US" altLang="ja-JP" sz="1200" b="1" dirty="0" smtClean="0">
                <a:latin typeface="Meiryo UI" pitchFamily="50" charset="-128"/>
                <a:ea typeface="Meiryo UI" pitchFamily="50" charset="-128"/>
                <a:cs typeface="Meiryo UI" pitchFamily="50" charset="-128"/>
              </a:rPr>
              <a:t>0</a:t>
            </a:r>
            <a:endParaRPr kumimoji="1" lang="ja-JP" altLang="en-US" sz="1200" b="1" dirty="0" smtClean="0">
              <a:latin typeface="Meiryo UI" pitchFamily="50" charset="-128"/>
              <a:ea typeface="Meiryo UI" pitchFamily="50" charset="-128"/>
              <a:cs typeface="Meiryo UI" pitchFamily="50" charset="-128"/>
            </a:endParaRPr>
          </a:p>
        </p:txBody>
      </p:sp>
      <p:sp>
        <p:nvSpPr>
          <p:cNvPr id="16" name="正方形/長方形 15"/>
          <p:cNvSpPr/>
          <p:nvPr/>
        </p:nvSpPr>
        <p:spPr bwMode="auto">
          <a:xfrm>
            <a:off x="6034197" y="3329267"/>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17" name="直線矢印コネクタ 16"/>
          <p:cNvCxnSpPr/>
          <p:nvPr/>
        </p:nvCxnSpPr>
        <p:spPr bwMode="auto">
          <a:xfrm>
            <a:off x="5462862" y="3562953"/>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8" name="テキスト ボックス 17"/>
          <p:cNvSpPr txBox="1"/>
          <p:nvPr/>
        </p:nvSpPr>
        <p:spPr>
          <a:xfrm>
            <a:off x="5495267" y="3584613"/>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19" name="直線矢印コネクタ 18"/>
          <p:cNvCxnSpPr/>
          <p:nvPr/>
        </p:nvCxnSpPr>
        <p:spPr bwMode="auto">
          <a:xfrm>
            <a:off x="6699314" y="3562953"/>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0" name="テキスト ボックス 19"/>
          <p:cNvSpPr txBox="1"/>
          <p:nvPr/>
        </p:nvSpPr>
        <p:spPr>
          <a:xfrm>
            <a:off x="6731719" y="3584613"/>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sp>
        <p:nvSpPr>
          <p:cNvPr id="21" name="テキスト ボックス 20"/>
          <p:cNvSpPr txBox="1"/>
          <p:nvPr/>
        </p:nvSpPr>
        <p:spPr>
          <a:xfrm>
            <a:off x="5952730" y="3991876"/>
            <a:ext cx="2972930" cy="276999"/>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 Sequence Number = </a:t>
            </a:r>
            <a:r>
              <a:rPr kumimoji="1" lang="en-US" altLang="ja-JP" sz="1200" b="1" dirty="0" smtClean="0">
                <a:latin typeface="Meiryo UI" pitchFamily="50" charset="-128"/>
                <a:ea typeface="Meiryo UI" pitchFamily="50" charset="-128"/>
                <a:cs typeface="Meiryo UI" pitchFamily="50" charset="-128"/>
              </a:rPr>
              <a:t>0</a:t>
            </a:r>
            <a:endParaRPr kumimoji="1" lang="ja-JP" altLang="en-US" sz="1200" b="1" dirty="0" smtClean="0">
              <a:latin typeface="Meiryo UI" pitchFamily="50" charset="-128"/>
              <a:ea typeface="Meiryo UI" pitchFamily="50" charset="-128"/>
              <a:cs typeface="Meiryo UI" pitchFamily="50" charset="-128"/>
            </a:endParaRPr>
          </a:p>
        </p:txBody>
      </p:sp>
      <p:sp>
        <p:nvSpPr>
          <p:cNvPr id="22" name="正方形/長方形 21"/>
          <p:cNvSpPr/>
          <p:nvPr/>
        </p:nvSpPr>
        <p:spPr bwMode="auto">
          <a:xfrm>
            <a:off x="7262634" y="2771524"/>
            <a:ext cx="1148144"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Data</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23" name="直線コネクタ 22"/>
          <p:cNvCxnSpPr/>
          <p:nvPr/>
        </p:nvCxnSpPr>
        <p:spPr bwMode="auto">
          <a:xfrm>
            <a:off x="5462862" y="3329267"/>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24" name="直線コネクタ 23"/>
          <p:cNvCxnSpPr/>
          <p:nvPr/>
        </p:nvCxnSpPr>
        <p:spPr bwMode="auto">
          <a:xfrm>
            <a:off x="7262634" y="3333201"/>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25" name="直線矢印コネクタ 24"/>
          <p:cNvCxnSpPr/>
          <p:nvPr/>
        </p:nvCxnSpPr>
        <p:spPr bwMode="auto">
          <a:xfrm>
            <a:off x="2755496" y="3596252"/>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6" name="テキスト ボックス 25"/>
          <p:cNvSpPr txBox="1"/>
          <p:nvPr/>
        </p:nvSpPr>
        <p:spPr>
          <a:xfrm>
            <a:off x="2787901" y="3617912"/>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27" name="直線コネクタ 26"/>
          <p:cNvCxnSpPr/>
          <p:nvPr/>
        </p:nvCxnSpPr>
        <p:spPr bwMode="auto">
          <a:xfrm>
            <a:off x="2755496" y="3362566"/>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28" name="テキスト ボックス 27"/>
          <p:cNvSpPr txBox="1"/>
          <p:nvPr/>
        </p:nvSpPr>
        <p:spPr>
          <a:xfrm>
            <a:off x="3850281" y="3049215"/>
            <a:ext cx="744114" cy="307777"/>
          </a:xfrm>
          <a:prstGeom prst="rect">
            <a:avLst/>
          </a:prstGeom>
          <a:noFill/>
        </p:spPr>
        <p:txBody>
          <a:bodyPr wrap="none" rtlCol="0">
            <a:spAutoFit/>
          </a:bodyPr>
          <a:lstStyle/>
          <a:p>
            <a:r>
              <a:rPr lang="en-US" altLang="ja-JP" sz="1400" b="1" i="1" dirty="0" smtClean="0">
                <a:latin typeface="+mn-lt"/>
                <a:ea typeface="Meiryo UI" pitchFamily="50" charset="-128"/>
                <a:cs typeface="Meiryo UI" pitchFamily="50" charset="-128"/>
              </a:rPr>
              <a:t>(Error)</a:t>
            </a:r>
            <a:endParaRPr kumimoji="1" lang="ja-JP" altLang="en-US" sz="1400" b="1" i="1" dirty="0" smtClean="0">
              <a:latin typeface="+mn-lt"/>
              <a:ea typeface="Meiryo UI" pitchFamily="50" charset="-128"/>
              <a:cs typeface="Meiryo UI" pitchFamily="50" charset="-128"/>
            </a:endParaRPr>
          </a:p>
        </p:txBody>
      </p:sp>
      <p:sp>
        <p:nvSpPr>
          <p:cNvPr id="29" name="テキスト ボックス 28"/>
          <p:cNvSpPr txBox="1"/>
          <p:nvPr/>
        </p:nvSpPr>
        <p:spPr>
          <a:xfrm>
            <a:off x="4680012" y="1916832"/>
            <a:ext cx="2038379" cy="646331"/>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PNC sends </a:t>
            </a:r>
            <a:r>
              <a:rPr kumimoji="1" lang="en-US" altLang="ja-JP" dirty="0" smtClean="0">
                <a:latin typeface="Meiryo UI" pitchFamily="50" charset="-128"/>
                <a:ea typeface="Meiryo UI" pitchFamily="50" charset="-128"/>
                <a:cs typeface="Meiryo UI" pitchFamily="50" charset="-128"/>
              </a:rPr>
              <a:t>Stk-ACK. </a:t>
            </a:r>
          </a:p>
          <a:p>
            <a:r>
              <a:rPr kumimoji="1" lang="en-US" altLang="ja-JP" sz="1200" dirty="0" smtClean="0">
                <a:latin typeface="Meiryo UI" pitchFamily="50" charset="-128"/>
                <a:ea typeface="Meiryo UI" pitchFamily="50" charset="-128"/>
                <a:cs typeface="Meiryo UI" pitchFamily="50" charset="-128"/>
              </a:rPr>
              <a:t>Last Received Sequence </a:t>
            </a:r>
          </a:p>
          <a:p>
            <a:r>
              <a:rPr kumimoji="1" lang="en-US" altLang="ja-JP" sz="1200" dirty="0" smtClean="0">
                <a:latin typeface="Meiryo UI" pitchFamily="50" charset="-128"/>
                <a:ea typeface="Meiryo UI" pitchFamily="50" charset="-128"/>
                <a:cs typeface="Meiryo UI" pitchFamily="50" charset="-128"/>
              </a:rPr>
              <a:t>Number </a:t>
            </a:r>
            <a:r>
              <a:rPr kumimoji="1" lang="en-US" altLang="ja-JP" dirty="0" smtClean="0">
                <a:latin typeface="Meiryo UI" pitchFamily="50" charset="-128"/>
                <a:ea typeface="Meiryo UI" pitchFamily="50" charset="-128"/>
                <a:cs typeface="Meiryo UI" pitchFamily="50" charset="-128"/>
              </a:rPr>
              <a:t>stays at</a:t>
            </a:r>
            <a:r>
              <a:rPr kumimoji="1" lang="en-US" altLang="ja-JP" sz="1200" dirty="0" smtClean="0">
                <a:latin typeface="Meiryo UI" pitchFamily="50" charset="-128"/>
                <a:ea typeface="Meiryo UI" pitchFamily="50" charset="-128"/>
                <a:cs typeface="Meiryo UI" pitchFamily="50" charset="-128"/>
                <a:sym typeface="Wingdings" panose="05000000000000000000" pitchFamily="2" charset="2"/>
              </a:rPr>
              <a:t> </a:t>
            </a:r>
            <a:r>
              <a:rPr kumimoji="1" lang="en-US" altLang="ja-JP" sz="1200" b="1" dirty="0" smtClean="0">
                <a:latin typeface="Meiryo UI" pitchFamily="50" charset="-128"/>
                <a:ea typeface="Meiryo UI" pitchFamily="50" charset="-128"/>
                <a:cs typeface="Meiryo UI" pitchFamily="50" charset="-128"/>
              </a:rPr>
              <a:t>0</a:t>
            </a:r>
            <a:endParaRPr kumimoji="1" lang="ja-JP" altLang="en-US" sz="1200" b="1" dirty="0" smtClean="0">
              <a:latin typeface="Meiryo UI" pitchFamily="50" charset="-128"/>
              <a:ea typeface="Meiryo UI" pitchFamily="50" charset="-128"/>
              <a:cs typeface="Meiryo UI" pitchFamily="50" charset="-128"/>
            </a:endParaRPr>
          </a:p>
        </p:txBody>
      </p:sp>
      <p:sp>
        <p:nvSpPr>
          <p:cNvPr id="30" name="テキスト ボックス 29"/>
          <p:cNvSpPr txBox="1"/>
          <p:nvPr/>
        </p:nvSpPr>
        <p:spPr>
          <a:xfrm>
            <a:off x="7205927" y="2293422"/>
            <a:ext cx="1494320" cy="415498"/>
          </a:xfrm>
          <a:prstGeom prst="rect">
            <a:avLst/>
          </a:prstGeom>
          <a:noFill/>
        </p:spPr>
        <p:txBody>
          <a:bodyPr wrap="none" rtlCol="0">
            <a:spAutoFit/>
          </a:bodyPr>
          <a:lstStyle/>
          <a:p>
            <a:r>
              <a:rPr kumimoji="1" lang="en-US" altLang="ja-JP" sz="1050" i="1" dirty="0" smtClean="0">
                <a:latin typeface="Meiryo UI" pitchFamily="50" charset="-128"/>
                <a:ea typeface="Meiryo UI" pitchFamily="50" charset="-128"/>
                <a:cs typeface="Meiryo UI" pitchFamily="50" charset="-128"/>
              </a:rPr>
              <a:t>(Sequence </a:t>
            </a:r>
            <a:r>
              <a:rPr kumimoji="1" lang="en-US" altLang="ja-JP" sz="1050" i="1" dirty="0" smtClean="0">
                <a:latin typeface="Meiryo UI" pitchFamily="50" charset="-128"/>
                <a:ea typeface="Meiryo UI" pitchFamily="50" charset="-128"/>
                <a:cs typeface="Meiryo UI" pitchFamily="50" charset="-128"/>
              </a:rPr>
              <a:t>Number </a:t>
            </a:r>
          </a:p>
          <a:p>
            <a:r>
              <a:rPr kumimoji="1" lang="en-US" altLang="ja-JP" sz="1050" i="1" dirty="0" smtClean="0">
                <a:latin typeface="Meiryo UI" pitchFamily="50" charset="-128"/>
                <a:ea typeface="Meiryo UI" pitchFamily="50" charset="-128"/>
                <a:cs typeface="Meiryo UI" pitchFamily="50" charset="-128"/>
              </a:rPr>
              <a:t>Type </a:t>
            </a:r>
            <a:r>
              <a:rPr kumimoji="1" lang="en-US" altLang="ja-JP" sz="1050" i="1" dirty="0" smtClean="0">
                <a:latin typeface="Meiryo UI" pitchFamily="50" charset="-128"/>
                <a:ea typeface="Meiryo UI" pitchFamily="50" charset="-128"/>
                <a:cs typeface="Meiryo UI" pitchFamily="50" charset="-128"/>
              </a:rPr>
              <a:t>= </a:t>
            </a:r>
            <a:r>
              <a:rPr kumimoji="1" lang="en-US" altLang="ja-JP" sz="1050" i="1" dirty="0" smtClean="0">
                <a:latin typeface="Meiryo UI" pitchFamily="50" charset="-128"/>
                <a:ea typeface="Meiryo UI" pitchFamily="50" charset="-128"/>
                <a:cs typeface="Meiryo UI" pitchFamily="50" charset="-128"/>
              </a:rPr>
              <a:t>data)</a:t>
            </a:r>
            <a:endParaRPr kumimoji="1" lang="ja-JP" altLang="en-US" sz="1050" b="1" i="1" dirty="0" smtClean="0">
              <a:latin typeface="Meiryo UI" pitchFamily="50" charset="-128"/>
              <a:ea typeface="Meiryo UI" pitchFamily="50" charset="-128"/>
              <a:cs typeface="Meiryo UI" pitchFamily="50" charset="-128"/>
            </a:endParaRPr>
          </a:p>
        </p:txBody>
      </p:sp>
      <p:sp>
        <p:nvSpPr>
          <p:cNvPr id="31" name="フッター プレースホルダー 2"/>
          <p:cNvSpPr>
            <a:spLocks noGrp="1"/>
          </p:cNvSpPr>
          <p:nvPr>
            <p:ph type="ftr" sz="quarter" idx="11"/>
          </p:nvPr>
        </p:nvSpPr>
        <p:spPr>
          <a:xfrm>
            <a:off x="5486400" y="6489340"/>
            <a:ext cx="3124200" cy="184666"/>
          </a:xfrm>
        </p:spPr>
        <p:txBody>
          <a:bodyPr/>
          <a:lstStyle/>
          <a:p>
            <a:r>
              <a:rPr lang="en-US" altLang="ja-JP" dirty="0" smtClean="0"/>
              <a:t>Toshimitsu et al. (Toshiba)</a:t>
            </a:r>
            <a:endParaRPr lang="en-US" altLang="ja-JP" dirty="0"/>
          </a:p>
        </p:txBody>
      </p:sp>
    </p:spTree>
    <p:extLst>
      <p:ext uri="{BB962C8B-B14F-4D97-AF65-F5344CB8AC3E}">
        <p14:creationId xmlns:p14="http://schemas.microsoft.com/office/powerpoint/2010/main" val="2890164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smtClean="0"/>
              <a:t>&lt;May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a:t>Toshimitsu</a:t>
            </a:r>
            <a:r>
              <a:rPr lang="en-US" altLang="ja-JP" dirty="0" smtClean="0"/>
              <a:t>, et al.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8</a:t>
            </a:fld>
            <a:endParaRPr lang="en-US" altLang="ja-JP"/>
          </a:p>
        </p:txBody>
      </p:sp>
      <p:cxnSp>
        <p:nvCxnSpPr>
          <p:cNvPr id="5" name="直線矢印コネクタ 4"/>
          <p:cNvCxnSpPr/>
          <p:nvPr/>
        </p:nvCxnSpPr>
        <p:spPr bwMode="auto">
          <a:xfrm>
            <a:off x="1648807" y="3113914"/>
            <a:ext cx="6961831" cy="0"/>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6" name="テキスト ボックス 5"/>
          <p:cNvSpPr txBox="1"/>
          <p:nvPr/>
        </p:nvSpPr>
        <p:spPr>
          <a:xfrm>
            <a:off x="1067360" y="2456892"/>
            <a:ext cx="599844" cy="523220"/>
          </a:xfrm>
          <a:prstGeom prst="rect">
            <a:avLst/>
          </a:prstGeom>
          <a:noFill/>
        </p:spPr>
        <p:txBody>
          <a:bodyPr wrap="none" rtlCol="0">
            <a:spAutoFit/>
          </a:bodyPr>
          <a:lstStyle/>
          <a:p>
            <a:r>
              <a:rPr kumimoji="1" lang="en-US" altLang="ja-JP" dirty="0" smtClean="0">
                <a:latin typeface="Meiryo UI" pitchFamily="50" charset="-128"/>
                <a:ea typeface="Meiryo UI" pitchFamily="50" charset="-128"/>
                <a:cs typeface="Meiryo UI" pitchFamily="50" charset="-128"/>
              </a:rPr>
              <a:t>HRCP</a:t>
            </a:r>
          </a:p>
          <a:p>
            <a:r>
              <a:rPr kumimoji="1" lang="en-US" altLang="ja-JP" sz="1600" dirty="0" smtClean="0">
                <a:latin typeface="Meiryo UI" pitchFamily="50" charset="-128"/>
                <a:ea typeface="Meiryo UI" pitchFamily="50" charset="-128"/>
                <a:cs typeface="Meiryo UI" pitchFamily="50" charset="-128"/>
              </a:rPr>
              <a:t>PNC</a:t>
            </a:r>
            <a:endParaRPr kumimoji="1" lang="ja-JP" altLang="en-US" sz="1600" dirty="0" smtClean="0">
              <a:latin typeface="Meiryo UI" pitchFamily="50" charset="-128"/>
              <a:ea typeface="Meiryo UI" pitchFamily="50" charset="-128"/>
              <a:cs typeface="Meiryo UI" pitchFamily="50" charset="-128"/>
            </a:endParaRPr>
          </a:p>
        </p:txBody>
      </p:sp>
      <p:sp>
        <p:nvSpPr>
          <p:cNvPr id="7" name="テキスト ボックス 6"/>
          <p:cNvSpPr txBox="1"/>
          <p:nvPr/>
        </p:nvSpPr>
        <p:spPr>
          <a:xfrm>
            <a:off x="1082938" y="3277909"/>
            <a:ext cx="604653" cy="338554"/>
          </a:xfrm>
          <a:prstGeom prst="rect">
            <a:avLst/>
          </a:prstGeom>
          <a:noFill/>
        </p:spPr>
        <p:txBody>
          <a:bodyPr wrap="none" rtlCol="0">
            <a:spAutoFit/>
          </a:bodyPr>
          <a:lstStyle/>
          <a:p>
            <a:r>
              <a:rPr lang="en-US" altLang="ja-JP" sz="1600" dirty="0">
                <a:latin typeface="Meiryo UI" pitchFamily="50" charset="-128"/>
                <a:ea typeface="Meiryo UI" pitchFamily="50" charset="-128"/>
                <a:cs typeface="Meiryo UI" pitchFamily="50" charset="-128"/>
              </a:rPr>
              <a:t>DEV</a:t>
            </a:r>
            <a:endParaRPr kumimoji="1" lang="ja-JP" altLang="en-US" sz="1600" dirty="0" smtClean="0">
              <a:latin typeface="Meiryo UI" pitchFamily="50" charset="-128"/>
              <a:ea typeface="Meiryo UI" pitchFamily="50" charset="-128"/>
              <a:cs typeface="Meiryo UI" pitchFamily="50" charset="-128"/>
            </a:endParaRPr>
          </a:p>
        </p:txBody>
      </p:sp>
      <p:sp>
        <p:nvSpPr>
          <p:cNvPr id="8" name="正方形/長方形 7"/>
          <p:cNvSpPr/>
          <p:nvPr/>
        </p:nvSpPr>
        <p:spPr bwMode="auto">
          <a:xfrm>
            <a:off x="2069958" y="2557939"/>
            <a:ext cx="1392071" cy="5559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Resp.</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1" i="0" u="none" strike="noStrike" cap="none" normalizeH="0" baseline="0" dirty="0" smtClean="0">
                <a:ln>
                  <a:noFill/>
                </a:ln>
                <a:effectLst/>
                <a:latin typeface="Arial" charset="0"/>
                <a:ea typeface="ＭＳ Ｐゴシック" pitchFamily="50" charset="-128"/>
              </a:rPr>
              <a:t>SN=0</a:t>
            </a:r>
            <a:r>
              <a:rPr kumimoji="0" lang="en-US" altLang="ja-JP" sz="1200" b="0" i="0" u="none" strike="noStrike" cap="none" normalizeH="0" baseline="0" dirty="0" smtClean="0">
                <a:ln>
                  <a:noFill/>
                </a:ln>
                <a:effectLst/>
                <a:latin typeface="Arial" charset="0"/>
                <a:ea typeface="ＭＳ Ｐゴシック" pitchFamily="50" charset="-128"/>
              </a:rPr>
              <a:t>)</a:t>
            </a:r>
            <a:endParaRPr kumimoji="0" lang="ja-JP" altLang="en-US" sz="1200" b="0" i="0" u="none" strike="noStrike" cap="none" normalizeH="0" baseline="0" dirty="0" smtClean="0">
              <a:ln>
                <a:noFill/>
              </a:ln>
              <a:effectLst/>
              <a:latin typeface="Arial" charset="0"/>
              <a:ea typeface="ＭＳ Ｐゴシック" pitchFamily="50" charset="-128"/>
            </a:endParaRPr>
          </a:p>
        </p:txBody>
      </p:sp>
      <p:sp>
        <p:nvSpPr>
          <p:cNvPr id="9" name="テキスト ボックス 8"/>
          <p:cNvSpPr txBox="1"/>
          <p:nvPr/>
        </p:nvSpPr>
        <p:spPr>
          <a:xfrm>
            <a:off x="755576" y="1736811"/>
            <a:ext cx="4374146" cy="461665"/>
          </a:xfrm>
          <a:prstGeom prst="rect">
            <a:avLst/>
          </a:prstGeom>
          <a:noFill/>
        </p:spPr>
        <p:txBody>
          <a:bodyPr wrap="square" rtlCol="0">
            <a:spAutoFit/>
          </a:bodyPr>
          <a:lstStyle/>
          <a:p>
            <a:r>
              <a:rPr kumimoji="1" lang="en-US" altLang="ja-JP" sz="1200" dirty="0" smtClean="0">
                <a:latin typeface="Meiryo UI" pitchFamily="50" charset="-128"/>
                <a:ea typeface="Meiryo UI" pitchFamily="50" charset="-128"/>
                <a:cs typeface="Meiryo UI" pitchFamily="50" charset="-128"/>
              </a:rPr>
              <a:t>DEV does </a:t>
            </a:r>
            <a:r>
              <a:rPr kumimoji="1" lang="en-US" altLang="ja-JP" sz="1200" u="sng" dirty="0" smtClean="0">
                <a:latin typeface="Meiryo UI" pitchFamily="50" charset="-128"/>
                <a:ea typeface="Meiryo UI" pitchFamily="50" charset="-128"/>
                <a:cs typeface="Meiryo UI" pitchFamily="50" charset="-128"/>
              </a:rPr>
              <a:t>not</a:t>
            </a:r>
            <a:r>
              <a:rPr kumimoji="1" lang="en-US" altLang="ja-JP" sz="1200" dirty="0" smtClean="0">
                <a:latin typeface="Meiryo UI" pitchFamily="50" charset="-128"/>
                <a:ea typeface="Meiryo UI" pitchFamily="50" charset="-128"/>
                <a:cs typeface="Meiryo UI" pitchFamily="50" charset="-128"/>
              </a:rPr>
              <a:t> receive the entire Association Response,</a:t>
            </a:r>
          </a:p>
          <a:p>
            <a:r>
              <a:rPr kumimoji="1" lang="en-US" altLang="ja-JP" sz="1200" dirty="0" smtClean="0">
                <a:latin typeface="Meiryo UI" pitchFamily="50" charset="-128"/>
                <a:ea typeface="Meiryo UI" pitchFamily="50" charset="-128"/>
                <a:cs typeface="Meiryo UI" pitchFamily="50" charset="-128"/>
              </a:rPr>
              <a:t>but </a:t>
            </a:r>
            <a:r>
              <a:rPr kumimoji="1" lang="en-US" altLang="ja-JP" u="sng" dirty="0">
                <a:latin typeface="Meiryo UI" pitchFamily="50" charset="-128"/>
                <a:ea typeface="Meiryo UI" pitchFamily="50" charset="-128"/>
                <a:cs typeface="Meiryo UI" pitchFamily="50" charset="-128"/>
              </a:rPr>
              <a:t>d</a:t>
            </a:r>
            <a:r>
              <a:rPr lang="en-US" altLang="ja-JP" u="sng" dirty="0" smtClean="0">
                <a:latin typeface="Meiryo UI" pitchFamily="50" charset="-128"/>
                <a:ea typeface="Meiryo UI" pitchFamily="50" charset="-128"/>
                <a:cs typeface="Meiryo UI" pitchFamily="50" charset="-128"/>
              </a:rPr>
              <a:t>oes </a:t>
            </a:r>
            <a:r>
              <a:rPr lang="en-US" altLang="ja-JP" dirty="0" smtClean="0">
                <a:latin typeface="Meiryo UI" pitchFamily="50" charset="-128"/>
                <a:ea typeface="Meiryo UI" pitchFamily="50" charset="-128"/>
                <a:cs typeface="Meiryo UI" pitchFamily="50" charset="-128"/>
              </a:rPr>
              <a:t>receive</a:t>
            </a:r>
            <a:r>
              <a:rPr lang="en-US" altLang="ja-JP" sz="1200" dirty="0" smtClean="0">
                <a:latin typeface="Meiryo UI" pitchFamily="50" charset="-128"/>
                <a:ea typeface="Meiryo UI" pitchFamily="50" charset="-128"/>
                <a:cs typeface="Meiryo UI" pitchFamily="50" charset="-128"/>
              </a:rPr>
              <a:t> the MAC Header section correctly.</a:t>
            </a:r>
            <a:endParaRPr kumimoji="1" lang="ja-JP" altLang="en-US" sz="1200" dirty="0" smtClean="0">
              <a:latin typeface="Meiryo UI" pitchFamily="50" charset="-128"/>
              <a:ea typeface="Meiryo UI" pitchFamily="50" charset="-128"/>
              <a:cs typeface="Meiryo UI" pitchFamily="50" charset="-128"/>
            </a:endParaRPr>
          </a:p>
        </p:txBody>
      </p:sp>
      <p:sp>
        <p:nvSpPr>
          <p:cNvPr id="10" name="正方形/長方形 9"/>
          <p:cNvSpPr/>
          <p:nvPr/>
        </p:nvSpPr>
        <p:spPr bwMode="auto">
          <a:xfrm>
            <a:off x="4063711" y="3116254"/>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1" name="テキスト ボックス 10"/>
          <p:cNvSpPr txBox="1"/>
          <p:nvPr/>
        </p:nvSpPr>
        <p:spPr>
          <a:xfrm>
            <a:off x="3984723" y="3825044"/>
            <a:ext cx="2865143" cy="646331"/>
          </a:xfrm>
          <a:prstGeom prst="rect">
            <a:avLst/>
          </a:prstGeom>
          <a:noFill/>
        </p:spPr>
        <p:txBody>
          <a:bodyPr wrap="none" rtlCol="0">
            <a:spAutoFit/>
          </a:bodyPr>
          <a:lstStyle/>
          <a:p>
            <a:r>
              <a:rPr kumimoji="1" lang="en-US" altLang="ja-JP" dirty="0">
                <a:latin typeface="Meiryo UI" pitchFamily="50" charset="-128"/>
                <a:ea typeface="Meiryo UI" pitchFamily="50" charset="-128"/>
                <a:cs typeface="Meiryo UI" pitchFamily="50" charset="-128"/>
              </a:rPr>
              <a:t>Last Received Sequence Number </a:t>
            </a:r>
          </a:p>
          <a:p>
            <a:r>
              <a:rPr kumimoji="1" lang="en-US" altLang="ja-JP" dirty="0" smtClean="0">
                <a:latin typeface="Meiryo UI" pitchFamily="50" charset="-128"/>
                <a:ea typeface="Meiryo UI" pitchFamily="50" charset="-128"/>
                <a:cs typeface="Meiryo UI" pitchFamily="50" charset="-128"/>
                <a:sym typeface="Wingdings" panose="05000000000000000000" pitchFamily="2" charset="2"/>
              </a:rPr>
              <a:t>is </a:t>
            </a:r>
            <a:r>
              <a:rPr kumimoji="1" lang="en-US" altLang="ja-JP" dirty="0">
                <a:latin typeface="Meiryo UI" pitchFamily="50" charset="-128"/>
                <a:ea typeface="Meiryo UI" pitchFamily="50" charset="-128"/>
                <a:cs typeface="Meiryo UI" pitchFamily="50" charset="-128"/>
                <a:sym typeface="Wingdings" panose="05000000000000000000" pitchFamily="2" charset="2"/>
              </a:rPr>
              <a:t>set to</a:t>
            </a:r>
            <a:r>
              <a:rPr kumimoji="1" lang="en-US" altLang="ja-JP" dirty="0">
                <a:latin typeface="Meiryo UI" pitchFamily="50" charset="-128"/>
                <a:ea typeface="Meiryo UI" pitchFamily="50" charset="-128"/>
                <a:cs typeface="Meiryo UI" pitchFamily="50" charset="-128"/>
              </a:rPr>
              <a:t> 0x3FF (no packet has been</a:t>
            </a:r>
          </a:p>
          <a:p>
            <a:r>
              <a:rPr kumimoji="1" lang="en-US" altLang="ja-JP" dirty="0">
                <a:latin typeface="Meiryo UI" pitchFamily="50" charset="-128"/>
                <a:ea typeface="Meiryo UI" pitchFamily="50" charset="-128"/>
                <a:cs typeface="Meiryo UI" pitchFamily="50" charset="-128"/>
              </a:rPr>
              <a:t>received yet by the DEV)</a:t>
            </a:r>
            <a:endParaRPr kumimoji="1" lang="ja-JP" altLang="en-US" dirty="0">
              <a:latin typeface="Meiryo UI" pitchFamily="50" charset="-128"/>
              <a:ea typeface="Meiryo UI" pitchFamily="50" charset="-128"/>
              <a:cs typeface="Meiryo UI" pitchFamily="50" charset="-128"/>
            </a:endParaRPr>
          </a:p>
        </p:txBody>
      </p:sp>
      <p:cxnSp>
        <p:nvCxnSpPr>
          <p:cNvPr id="12" name="直線矢印コネクタ 11"/>
          <p:cNvCxnSpPr/>
          <p:nvPr/>
        </p:nvCxnSpPr>
        <p:spPr bwMode="auto">
          <a:xfrm>
            <a:off x="3483117" y="3369591"/>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3" name="テキスト ボックス 12"/>
          <p:cNvSpPr txBox="1"/>
          <p:nvPr/>
        </p:nvSpPr>
        <p:spPr>
          <a:xfrm>
            <a:off x="3515522" y="3391251"/>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14" name="直線コネクタ 13"/>
          <p:cNvCxnSpPr/>
          <p:nvPr/>
        </p:nvCxnSpPr>
        <p:spPr bwMode="auto">
          <a:xfrm>
            <a:off x="3483117" y="3148379"/>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15" name="直線矢印コネクタ 14"/>
          <p:cNvCxnSpPr/>
          <p:nvPr/>
        </p:nvCxnSpPr>
        <p:spPr bwMode="auto">
          <a:xfrm>
            <a:off x="4732865" y="3392650"/>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6" name="テキスト ボックス 15"/>
          <p:cNvSpPr txBox="1"/>
          <p:nvPr/>
        </p:nvSpPr>
        <p:spPr>
          <a:xfrm>
            <a:off x="4765270" y="3414310"/>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17" name="直線コネクタ 16"/>
          <p:cNvCxnSpPr/>
          <p:nvPr/>
        </p:nvCxnSpPr>
        <p:spPr bwMode="auto">
          <a:xfrm>
            <a:off x="5304200" y="3121508"/>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18" name="正方形/長方形 17"/>
          <p:cNvSpPr/>
          <p:nvPr/>
        </p:nvSpPr>
        <p:spPr bwMode="auto">
          <a:xfrm>
            <a:off x="5309833" y="2552773"/>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Arial" charset="0"/>
                <a:ea typeface="ＭＳ Ｐゴシック" pitchFamily="50" charset="-128"/>
              </a:rPr>
              <a:t>Resp</a:t>
            </a:r>
            <a:r>
              <a:rPr kumimoji="0" lang="en-US" altLang="ja-JP" sz="1200" b="0" i="0" u="none" strike="noStrike" cap="none" normalizeH="0" baseline="0" dirty="0" smtClean="0">
                <a:ln>
                  <a:noFill/>
                </a:ln>
                <a:effectLst/>
                <a:latin typeface="Arial" charset="0"/>
                <a:ea typeface="ＭＳ Ｐゴシック" pitchFamily="50" charset="-128"/>
              </a:rPr>
              <a:t>.(</a:t>
            </a:r>
            <a:r>
              <a:rPr kumimoji="0" lang="en-US" altLang="ja-JP" sz="1200" b="1" i="0" u="none" strike="noStrike" cap="none" normalizeH="0" baseline="0" dirty="0" smtClean="0">
                <a:ln>
                  <a:noFill/>
                </a:ln>
                <a:effectLst/>
                <a:latin typeface="Arial" charset="0"/>
                <a:ea typeface="ＭＳ Ｐゴシック" pitchFamily="50" charset="-128"/>
              </a:rPr>
              <a:t>SN=0</a:t>
            </a:r>
            <a:r>
              <a:rPr kumimoji="0" lang="en-US" altLang="ja-JP" sz="1400" b="0" i="0" u="none" strike="noStrike" cap="none" normalizeH="0" baseline="0" dirty="0" smtClean="0">
                <a:ln>
                  <a:noFill/>
                </a:ln>
                <a:effectLst/>
                <a:latin typeface="Arial" charset="0"/>
                <a:ea typeface="ＭＳ Ｐゴシック" pitchFamily="50" charset="-128"/>
              </a:rPr>
              <a:t>)</a:t>
            </a:r>
            <a:endParaRPr kumimoji="0" lang="ja-JP" altLang="en-US" sz="1400" b="0" i="0" u="none" strike="noStrike" cap="none" normalizeH="0" baseline="0" dirty="0" smtClean="0">
              <a:ln>
                <a:noFill/>
              </a:ln>
              <a:effectLst/>
              <a:latin typeface="Arial" charset="0"/>
              <a:ea typeface="ＭＳ Ｐゴシック" pitchFamily="50" charset="-128"/>
            </a:endParaRPr>
          </a:p>
        </p:txBody>
      </p:sp>
      <p:sp>
        <p:nvSpPr>
          <p:cNvPr id="20" name="テキスト ボックス 19"/>
          <p:cNvSpPr txBox="1"/>
          <p:nvPr/>
        </p:nvSpPr>
        <p:spPr>
          <a:xfrm>
            <a:off x="5422927" y="2250355"/>
            <a:ext cx="96154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retransmit</a:t>
            </a:r>
            <a:endParaRPr kumimoji="1" lang="ja-JP" altLang="en-US" sz="1200" dirty="0" smtClean="0">
              <a:latin typeface="Meiryo UI" pitchFamily="50" charset="-128"/>
              <a:ea typeface="Meiryo UI" pitchFamily="50" charset="-128"/>
              <a:cs typeface="Meiryo UI" pitchFamily="50" charset="-128"/>
            </a:endParaRPr>
          </a:p>
        </p:txBody>
      </p:sp>
      <p:sp>
        <p:nvSpPr>
          <p:cNvPr id="21" name="テキスト ボックス 20"/>
          <p:cNvSpPr txBox="1"/>
          <p:nvPr/>
        </p:nvSpPr>
        <p:spPr>
          <a:xfrm>
            <a:off x="3792086" y="4566610"/>
            <a:ext cx="1535998" cy="338554"/>
          </a:xfrm>
          <a:prstGeom prst="rect">
            <a:avLst/>
          </a:prstGeom>
          <a:noFill/>
        </p:spPr>
        <p:txBody>
          <a:bodyPr wrap="none" rtlCol="0">
            <a:spAutoFit/>
          </a:bodyPr>
          <a:lstStyle/>
          <a:p>
            <a:r>
              <a:rPr kumimoji="1" lang="en-US" altLang="ja-JP" sz="1600" b="1" dirty="0" smtClean="0">
                <a:latin typeface="Meiryo UI" pitchFamily="50" charset="-128"/>
                <a:ea typeface="Meiryo UI" pitchFamily="50" charset="-128"/>
                <a:cs typeface="Meiryo UI" pitchFamily="50" charset="-128"/>
              </a:rPr>
              <a:t>Figure 7-20f</a:t>
            </a:r>
          </a:p>
        </p:txBody>
      </p:sp>
      <p:sp>
        <p:nvSpPr>
          <p:cNvPr id="22" name="テキスト ボックス 21"/>
          <p:cNvSpPr txBox="1"/>
          <p:nvPr/>
        </p:nvSpPr>
        <p:spPr>
          <a:xfrm>
            <a:off x="2339752" y="3115997"/>
            <a:ext cx="1175322" cy="276999"/>
          </a:xfrm>
          <a:prstGeom prst="rect">
            <a:avLst/>
          </a:prstGeom>
          <a:noFill/>
        </p:spPr>
        <p:txBody>
          <a:bodyPr wrap="none" rtlCol="0">
            <a:spAutoFit/>
          </a:bodyPr>
          <a:lstStyle/>
          <a:p>
            <a:r>
              <a:rPr lang="en-US" altLang="ja-JP" b="1" i="1" dirty="0" smtClean="0">
                <a:latin typeface="+mn-lt"/>
                <a:ea typeface="Meiryo UI" pitchFamily="50" charset="-128"/>
                <a:cs typeface="Meiryo UI" pitchFamily="50" charset="-128"/>
              </a:rPr>
              <a:t>(Partial Error)</a:t>
            </a:r>
            <a:endParaRPr kumimoji="1" lang="ja-JP" altLang="en-US" b="1" i="1" dirty="0" smtClean="0">
              <a:latin typeface="+mn-lt"/>
              <a:ea typeface="Meiryo UI" pitchFamily="50" charset="-128"/>
              <a:cs typeface="Meiryo UI" pitchFamily="50" charset="-128"/>
            </a:endParaRPr>
          </a:p>
        </p:txBody>
      </p:sp>
    </p:spTree>
    <p:extLst>
      <p:ext uri="{BB962C8B-B14F-4D97-AF65-F5344CB8AC3E}">
        <p14:creationId xmlns:p14="http://schemas.microsoft.com/office/powerpoint/2010/main" val="1682581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smtClean="0"/>
              <a:t>&lt;May 2016&gt;</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9</a:t>
            </a:fld>
            <a:endParaRPr lang="en-US" altLang="ja-JP"/>
          </a:p>
        </p:txBody>
      </p:sp>
      <p:sp>
        <p:nvSpPr>
          <p:cNvPr id="5" name="タイトル 4"/>
          <p:cNvSpPr>
            <a:spLocks noGrp="1"/>
          </p:cNvSpPr>
          <p:nvPr>
            <p:ph type="title" idx="4294967295"/>
          </p:nvPr>
        </p:nvSpPr>
        <p:spPr>
          <a:xfrm>
            <a:off x="616024" y="2816932"/>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7689</TotalTime>
  <Words>893</Words>
  <Application>Microsoft Office PowerPoint</Application>
  <PresentationFormat>画面に合わせる (4:3)</PresentationFormat>
  <Paragraphs>189</Paragraphs>
  <Slides>9</Slides>
  <Notes>2</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PowerPoint プレゼンテーション</vt:lpstr>
      <vt:lpstr>Comment and the resolution</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CID 1067</dc:title>
  <dc:subject>IEEE 802.15.3e</dc:subject>
  <dc:creator>TG3e</dc:creator>
  <cp:lastModifiedBy>T</cp:lastModifiedBy>
  <cp:revision>654</cp:revision>
  <cp:lastPrinted>2016-05-24T01:36:36Z</cp:lastPrinted>
  <dcterms:created xsi:type="dcterms:W3CDTF">1999-11-08T18:59:45Z</dcterms:created>
  <dcterms:modified xsi:type="dcterms:W3CDTF">2016-06-03T01:33:21Z</dcterms:modified>
</cp:coreProperties>
</file>