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344" r:id="rId3"/>
    <p:sldId id="345" r:id="rId4"/>
    <p:sldId id="348" r:id="rId5"/>
    <p:sldId id="349" r:id="rId6"/>
    <p:sldId id="346" r:id="rId7"/>
    <p:sldId id="350" r:id="rId8"/>
    <p:sldId id="347" r:id="rId9"/>
    <p:sldId id="318" r:id="rId10"/>
  </p:sldIdLst>
  <p:sldSz cx="9144000" cy="6858000" type="screen4x3"/>
  <p:notesSz cx="6799263" cy="99298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99FF"/>
    <a:srgbClr val="FF99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4558" autoAdjust="0"/>
    <p:restoredTop sz="86461" autoAdjust="0"/>
  </p:normalViewPr>
  <p:slideViewPr>
    <p:cSldViewPr>
      <p:cViewPr>
        <p:scale>
          <a:sx n="100" d="100"/>
          <a:sy n="100" d="100"/>
        </p:scale>
        <p:origin x="-480" y="-354"/>
      </p:cViewPr>
      <p:guideLst>
        <p:guide orient="horz" pos="3793"/>
        <p:guide pos="285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906" y="202404"/>
            <a:ext cx="264156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81795" y="202404"/>
            <a:ext cx="226486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079869" y="9610483"/>
            <a:ext cx="2115430"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44678" y="9610483"/>
            <a:ext cx="1358918"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510424D2-30EA-4DBF-ADD7-9935F036306A}" type="slidenum">
              <a:rPr lang="en-US" altLang="ja-JP"/>
              <a:pPr/>
              <a:t>‹#›</a:t>
            </a:fld>
            <a:endParaRPr lang="en-US" altLang="ja-JP"/>
          </a:p>
        </p:txBody>
      </p:sp>
      <p:sp>
        <p:nvSpPr>
          <p:cNvPr id="3078" name="Line 6"/>
          <p:cNvSpPr>
            <a:spLocks noChangeShapeType="1"/>
          </p:cNvSpPr>
          <p:nvPr/>
        </p:nvSpPr>
        <p:spPr bwMode="auto">
          <a:xfrm>
            <a:off x="680238" y="414450"/>
            <a:ext cx="543878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80238" y="9610483"/>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80238" y="9598593"/>
            <a:ext cx="5589778"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0286413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9632" y="117475"/>
            <a:ext cx="2759866"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41322" y="117475"/>
            <a:ext cx="268359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925513" y="750888"/>
            <a:ext cx="4948237" cy="3711575"/>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05946" y="4716916"/>
            <a:ext cx="4987371" cy="4468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698500" y="9613880"/>
            <a:ext cx="24609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876611" y="9613880"/>
            <a:ext cx="7860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9522B39B-2C39-4F9C-9430-A9CD3DBEDC59}" type="slidenum">
              <a:rPr lang="en-US" altLang="ja-JP"/>
              <a:pPr/>
              <a:t>‹#›</a:t>
            </a:fld>
            <a:endParaRPr lang="en-US" altLang="ja-JP"/>
          </a:p>
        </p:txBody>
      </p:sp>
      <p:sp>
        <p:nvSpPr>
          <p:cNvPr id="2056" name="Rectangle 8"/>
          <p:cNvSpPr>
            <a:spLocks noChangeArrowheads="1"/>
          </p:cNvSpPr>
          <p:nvPr/>
        </p:nvSpPr>
        <p:spPr bwMode="auto">
          <a:xfrm>
            <a:off x="709813" y="9613880"/>
            <a:ext cx="6973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09813" y="9612182"/>
            <a:ext cx="5379637"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35096" y="317632"/>
            <a:ext cx="5529071"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7894919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1</a:t>
            </a:fld>
            <a:endParaRPr lang="en-US" altLang="ja-JP"/>
          </a:p>
        </p:txBody>
      </p:sp>
    </p:spTree>
    <p:extLst>
      <p:ext uri="{BB962C8B-B14F-4D97-AF65-F5344CB8AC3E}">
        <p14:creationId xmlns:p14="http://schemas.microsoft.com/office/powerpoint/2010/main" val="203814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5513" y="750888"/>
            <a:ext cx="4948237" cy="3711575"/>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a:p>
        </p:txBody>
      </p:sp>
      <p:sp>
        <p:nvSpPr>
          <p:cNvPr id="5" name="日付プレースホルダー 4"/>
          <p:cNvSpPr>
            <a:spLocks noGrp="1"/>
          </p:cNvSpPr>
          <p:nvPr>
            <p:ph type="dt" idx="11"/>
          </p:nvPr>
        </p:nvSpPr>
        <p:spPr/>
        <p:txBody>
          <a:bodyPr/>
          <a:lstStyle/>
          <a:p>
            <a:r>
              <a:rPr lang="en-US" altLang="ja-JP" smtClean="0"/>
              <a:t>&lt;month year&gt;</a:t>
            </a:r>
            <a:endParaRPr lang="en-US" altLang="ja-JP"/>
          </a:p>
        </p:txBody>
      </p:sp>
      <p:sp>
        <p:nvSpPr>
          <p:cNvPr id="6" name="フッター プレースホルダー 5"/>
          <p:cNvSpPr>
            <a:spLocks noGrp="1"/>
          </p:cNvSpPr>
          <p:nvPr>
            <p:ph type="ftr" sz="quarter" idx="12"/>
          </p:nvPr>
        </p:nvSpPr>
        <p:spPr/>
        <p:txBody>
          <a:bodyPr/>
          <a:lstStyle/>
          <a:p>
            <a:pPr lvl="4"/>
            <a:r>
              <a:rPr lang="en-US" altLang="ja-JP" smtClean="0"/>
              <a:t>&lt;author&gt;, &lt;company&gt;</a:t>
            </a:r>
            <a:endParaRPr lang="en-US" altLang="ja-JP"/>
          </a:p>
        </p:txBody>
      </p:sp>
      <p:sp>
        <p:nvSpPr>
          <p:cNvPr id="7" name="スライド番号プレースホルダー 6"/>
          <p:cNvSpPr>
            <a:spLocks noGrp="1"/>
          </p:cNvSpPr>
          <p:nvPr>
            <p:ph type="sldNum" sz="quarter" idx="13"/>
          </p:nvPr>
        </p:nvSpPr>
        <p:spPr/>
        <p:txBody>
          <a:bodyPr/>
          <a:lstStyle/>
          <a:p>
            <a:r>
              <a:rPr lang="en-US" altLang="ja-JP" smtClean="0"/>
              <a:t>Page </a:t>
            </a:r>
            <a:fld id="{9522B39B-2C39-4F9C-9430-A9CD3DBEDC59}" type="slidenum">
              <a:rPr lang="en-US" altLang="ja-JP" smtClean="0"/>
              <a:pPr/>
              <a:t>6</a:t>
            </a:fld>
            <a:endParaRPr lang="en-US" altLang="ja-JP"/>
          </a:p>
        </p:txBody>
      </p:sp>
    </p:spTree>
    <p:extLst>
      <p:ext uri="{BB962C8B-B14F-4D97-AF65-F5344CB8AC3E}">
        <p14:creationId xmlns:p14="http://schemas.microsoft.com/office/powerpoint/2010/main" val="1421543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smtClean="0"/>
              <a:t>&lt;Mar. 2016&gt;</a:t>
            </a:r>
            <a:endParaRPr lang="en-US" altLang="ja-JP" dirty="0"/>
          </a:p>
        </p:txBody>
      </p:sp>
      <p:sp>
        <p:nvSpPr>
          <p:cNvPr id="4" name="フッター プレースホルダー 3"/>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6652F43B-E88C-4292-9842-7923F42985AC}" type="slidenum">
              <a:rPr lang="en-US" altLang="ja-JP"/>
              <a:pPr/>
              <a:t>‹#›</a:t>
            </a:fld>
            <a:endParaRPr lang="en-US" altLang="ja-JP"/>
          </a:p>
        </p:txBody>
      </p:sp>
    </p:spTree>
    <p:extLst>
      <p:ext uri="{BB962C8B-B14F-4D97-AF65-F5344CB8AC3E}">
        <p14:creationId xmlns:p14="http://schemas.microsoft.com/office/powerpoint/2010/main" val="57026616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&lt;May 2016&gt;</a:t>
            </a:r>
            <a:endParaRPr lang="en-US" altLang="ja-JP" dirty="0"/>
          </a:p>
        </p:txBody>
      </p:sp>
      <p:sp>
        <p:nvSpPr>
          <p:cNvPr id="3" name="フッター プレースホルダー 2"/>
          <p:cNvSpPr>
            <a:spLocks noGrp="1"/>
          </p:cNvSpPr>
          <p:nvPr>
            <p:ph type="ftr" sz="quarter" idx="11"/>
          </p:nvPr>
        </p:nvSpPr>
        <p:spPr/>
        <p:txBody>
          <a:bodyPr/>
          <a:lstStyle>
            <a:lvl1pPr>
              <a:defRPr/>
            </a:lvl1p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867CB61E-4224-4065-A98C-4D3B055BC026}" type="slidenum">
              <a:rPr lang="en-US" altLang="ja-JP"/>
              <a:pPr/>
              <a:t>‹#›</a:t>
            </a:fld>
            <a:endParaRPr lang="en-US" altLang="ja-JP"/>
          </a:p>
        </p:txBody>
      </p:sp>
    </p:spTree>
    <p:extLst>
      <p:ext uri="{BB962C8B-B14F-4D97-AF65-F5344CB8AC3E}">
        <p14:creationId xmlns:p14="http://schemas.microsoft.com/office/powerpoint/2010/main" val="6334127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ja-JP" dirty="0" smtClean="0"/>
              <a:t>Click to edit Master text styles</a:t>
            </a:r>
          </a:p>
          <a:p>
            <a:pPr lvl="1"/>
            <a:r>
              <a:rPr lang="en-US" altLang="ja-JP" dirty="0" smtClean="0"/>
              <a:t>Second level</a:t>
            </a:r>
          </a:p>
          <a:p>
            <a:pPr lvl="2"/>
            <a:r>
              <a:rPr lang="en-US" altLang="ja-JP" dirty="0" smtClean="0"/>
              <a:t>Third level</a:t>
            </a:r>
          </a:p>
          <a:p>
            <a:pPr lvl="3"/>
            <a:r>
              <a:rPr lang="en-US" altLang="ja-JP" dirty="0" smtClean="0"/>
              <a:t>Fourth level</a:t>
            </a:r>
          </a:p>
          <a:p>
            <a:pPr lvl="4"/>
            <a:r>
              <a:rPr lang="en-US" altLang="ja-JP"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itchFamily="50" charset="-128"/>
              </a:defRPr>
            </a:lvl1pPr>
          </a:lstStyle>
          <a:p>
            <a:r>
              <a:rPr lang="en-US" altLang="ja-JP" smtClean="0"/>
              <a:t>&lt;Mar. 2016&gt;</a:t>
            </a:r>
            <a:endParaRPr lang="en-US" altLang="ja-JP"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itchFamily="50" charset="-128"/>
              </a:defRPr>
            </a:lvl1pPr>
          </a:lstStyle>
          <a:p>
            <a:r>
              <a:rPr lang="en-US" altLang="ja-JP" smtClean="0"/>
              <a:t>Noda, et al. (Sony)</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itchFamily="50" charset="-128"/>
              </a:defRPr>
            </a:lvl1pPr>
          </a:lstStyle>
          <a:p>
            <a:r>
              <a:rPr lang="en-US" altLang="ja-JP"/>
              <a:t>Slide </a:t>
            </a:r>
            <a:fld id="{54977A5C-F0ED-4241-9D3A-66015270F4B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pitchFamily="50" charset="-128"/>
              </a:rPr>
              <a:t>doc.: IEEE </a:t>
            </a:r>
            <a:r>
              <a:rPr lang="en-US" altLang="ja-JP" sz="1400" b="1" dirty="0" smtClean="0">
                <a:ea typeface="ＭＳ Ｐゴシック" pitchFamily="50" charset="-128"/>
              </a:rPr>
              <a:t>802.15-16-0346-02-</a:t>
            </a:r>
            <a:r>
              <a:rPr lang="en-US" altLang="ja-JP" sz="1400" b="1" dirty="0" err="1" smtClean="0">
                <a:ea typeface="ＭＳ Ｐゴシック" pitchFamily="50" charset="-128"/>
              </a:rPr>
              <a:t>003e</a:t>
            </a:r>
            <a:endParaRPr lang="en-US" altLang="ja-JP" sz="1400" b="1" dirty="0">
              <a:ea typeface="ＭＳ Ｐゴシック" pitchFamily="50"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255405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0" i="0" dirty="0" smtClean="0">
                <a:solidFill>
                  <a:schemeClr val="tx1"/>
                </a:solidFill>
                <a:ea typeface="ＭＳ Ｐゴシック" pitchFamily="50" charset="-128"/>
              </a:rPr>
              <a:t>submission</a:t>
            </a:r>
            <a:endParaRPr lang="en-US" altLang="ja-JP" sz="1400" b="0" i="0" dirty="0">
              <a:solidFill>
                <a:schemeClr val="tx1"/>
              </a:solidFill>
              <a:ea typeface="ＭＳ Ｐゴシック" pitchFamily="50" charset="-128"/>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&lt;May 2016&gt;</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78D5D3F8-D805-444C-8A2D-11DF22B16829}" type="slidenum">
              <a:rPr lang="en-US" altLang="ja-JP"/>
              <a:pPr/>
              <a:t>1</a:t>
            </a:fld>
            <a:endParaRPr lang="en-US" altLang="ja-JP" dirty="0"/>
          </a:p>
        </p:txBody>
      </p:sp>
      <p:sp>
        <p:nvSpPr>
          <p:cNvPr id="8" name="Rectangle 3"/>
          <p:cNvSpPr>
            <a:spLocks noChangeArrowheads="1"/>
          </p:cNvSpPr>
          <p:nvPr/>
        </p:nvSpPr>
        <p:spPr bwMode="auto">
          <a:xfrm>
            <a:off x="408102" y="944724"/>
            <a:ext cx="8340362" cy="529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b="1" i="0" u="sng" strike="noStrike" kern="1200" cap="none" spc="0" normalizeH="0" baseline="0" noProof="0" dirty="0">
                <a:ln>
                  <a:noFill/>
                </a:ln>
                <a:solidFill>
                  <a:srgbClr val="000000"/>
                </a:solidFill>
                <a:effectLst>
                  <a:outerShdw blurRad="38100" dist="38100" dir="2700000" algn="tl">
                    <a:srgbClr val="C0C0C0"/>
                  </a:outerShdw>
                </a:effectLst>
                <a:uLnTx/>
                <a:uFillTx/>
                <a:latin typeface="Times New Roman" pitchFamily="18" charset="0"/>
                <a:ea typeface="ＭＳ Ｐゴシック" charset="-128"/>
                <a:cs typeface="Times New Roman" pitchFamily="18" charset="0"/>
              </a:rPr>
              <a:t>Project: IEEE P802.15 Working Group for Wireless Personal Area Networks (WPANs)</a:t>
            </a:r>
            <a:endPar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Submission Title: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[Resolution </a:t>
            </a:r>
            <a:r>
              <a:rPr lang="en-US" altLang="ja-JP" sz="1600" dirty="0" smtClean="0">
                <a:solidFill>
                  <a:srgbClr val="000000"/>
                </a:solidFill>
                <a:latin typeface="Times New Roman" pitchFamily="18" charset="0"/>
                <a:ea typeface="ＭＳ Ｐゴシック" charset="-128"/>
                <a:cs typeface="Times New Roman" pitchFamily="18" charset="0"/>
              </a:rPr>
              <a:t>of</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comment #</a:t>
            </a:r>
            <a:r>
              <a:rPr lang="en-US" altLang="ja-JP" sz="1600" noProof="0" dirty="0" smtClean="0">
                <a:solidFill>
                  <a:srgbClr val="000000"/>
                </a:solidFill>
                <a:latin typeface="Times New Roman" pitchFamily="18" charset="0"/>
                <a:ea typeface="ＭＳ Ｐゴシック" charset="-128"/>
                <a:cs typeface="Times New Roman" pitchFamily="18" charset="0"/>
              </a:rPr>
              <a:t>27</a:t>
            </a:r>
            <a:r>
              <a:rPr kumimoji="1" lang="pt-BR"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a:cs typeface="Times New Roman" pitchFamily="18" charset="0"/>
              </a:rPr>
              <a:t>] </a:t>
            </a:r>
            <a:endParaRPr kumimoji="1" lang="pt-BR"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Date Submitted: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[25 May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2016]</a:t>
            </a:r>
          </a:p>
          <a:p>
            <a:pPr lvl="0" fontAlgn="auto">
              <a:spcBef>
                <a:spcPts val="0"/>
              </a:spcBef>
              <a:spcAft>
                <a:spcPts val="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Source: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[Kiyoshi Toshimitsu and Ko Togashi</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 </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0"/>
              </a:spcBef>
              <a:spcAft>
                <a:spcPts val="0"/>
              </a:spcAft>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Company: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noProof="0" dirty="0" smtClean="0">
                <a:solidFill>
                  <a:srgbClr val="000000"/>
                </a:solidFill>
                <a:latin typeface="Times New Roman" pitchFamily="18" charset="0"/>
                <a:ea typeface="ＭＳ Ｐゴシック" charset="-128"/>
                <a:cs typeface="Times New Roman" pitchFamily="18" charset="0"/>
              </a:rPr>
              <a:t>Toshiba</a:t>
            </a:r>
            <a:r>
              <a:rPr lang="en-US" altLang="ja-JP" sz="1600" dirty="0" smtClean="0">
                <a:solidFill>
                  <a:srgbClr val="000000"/>
                </a:solidFill>
                <a:latin typeface="Times New Roman" pitchFamily="18" charset="0"/>
                <a:ea typeface="ＭＳ Ｐゴシック" charset="-128"/>
                <a:cs typeface="Times New Roman" pitchFamily="18" charset="0"/>
              </a:rPr>
              <a:t> Corporation</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Address</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1-1-1</a:t>
            </a:r>
            <a:r>
              <a:rPr kumimoji="1" lang="en-US" altLang="ja-JP" sz="1600" b="0" i="0" u="none" strike="noStrike" kern="1200" cap="none" spc="0" normalizeH="0" noProof="0" dirty="0" smtClean="0">
                <a:ln>
                  <a:noFill/>
                </a:ln>
                <a:effectLst/>
                <a:uLnTx/>
                <a:uFillTx/>
                <a:latin typeface="Times New Roman" pitchFamily="18" charset="0"/>
                <a:ea typeface="ＭＳ Ｐゴシック" charset="-128"/>
                <a:cs typeface="Times New Roman" pitchFamily="18" charset="0"/>
              </a:rPr>
              <a:t> </a:t>
            </a:r>
            <a:r>
              <a:rPr lang="en-US" altLang="ja-JP" sz="1600" dirty="0">
                <a:latin typeface="Times New Roman" pitchFamily="18" charset="0"/>
                <a:ea typeface="ＭＳ Ｐゴシック" charset="-128"/>
                <a:cs typeface="Times New Roman" pitchFamily="18" charset="0"/>
              </a:rPr>
              <a:t>S</a:t>
            </a:r>
            <a:r>
              <a:rPr kumimoji="1" lang="en-US" altLang="ja-JP" sz="1600" b="0" i="0" u="none" strike="noStrike" kern="1200" cap="none" spc="0" normalizeH="0" noProof="0" dirty="0" err="1" smtClean="0">
                <a:ln>
                  <a:noFill/>
                </a:ln>
                <a:effectLst/>
                <a:uLnTx/>
                <a:uFillTx/>
                <a:latin typeface="Times New Roman" pitchFamily="18" charset="0"/>
                <a:ea typeface="ＭＳ Ｐゴシック" charset="-128"/>
                <a:cs typeface="Times New Roman" pitchFamily="18" charset="0"/>
              </a:rPr>
              <a:t>hibaura</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Minato-</a:t>
            </a:r>
            <a:r>
              <a:rPr kumimoji="1" lang="en-US" altLang="ja-JP" sz="1600" b="0" i="0" u="none" strike="noStrike" kern="1200" cap="none" spc="0" normalizeH="0" baseline="0" noProof="0" dirty="0" err="1" smtClean="0">
                <a:ln>
                  <a:noFill/>
                </a:ln>
                <a:effectLst/>
                <a:uLnTx/>
                <a:uFillTx/>
                <a:latin typeface="Times New Roman" pitchFamily="18" charset="0"/>
                <a:ea typeface="ＭＳ Ｐゴシック" charset="-128"/>
                <a:cs typeface="Times New Roman" pitchFamily="18" charset="0"/>
              </a:rPr>
              <a:t>ku</a:t>
            </a:r>
            <a:r>
              <a:rPr kumimoji="1" lang="en-US" altLang="ja-JP" sz="1600" b="0" i="0" u="none" strike="noStrike" kern="1200" cap="none" spc="0" normalizeH="0" baseline="0" noProof="0" dirty="0" smtClean="0">
                <a:ln>
                  <a:noFill/>
                </a:ln>
                <a:effectLst/>
                <a:uLnTx/>
                <a:uFillTx/>
                <a:latin typeface="Times New Roman" pitchFamily="18" charset="0"/>
                <a:ea typeface="ＭＳ Ｐゴシック" charset="-128"/>
                <a:cs typeface="Times New Roman" pitchFamily="18" charset="0"/>
              </a:rPr>
              <a:t>, Tokyo 108-8001</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E-Mail</a:t>
            </a:r>
            <a:r>
              <a:rPr kumimoji="1" lang="en-US" altLang="ja-JP" sz="1600" b="0" i="0" u="none" strike="noStrike" kern="1200" cap="none" spc="0" normalizeH="0" baseline="30000" noProof="0" dirty="0">
                <a:ln>
                  <a:noFill/>
                </a:ln>
                <a:solidFill>
                  <a:srgbClr val="000000"/>
                </a:solidFill>
                <a:effectLst/>
                <a:uLnTx/>
                <a:uFillTx/>
                <a:latin typeface="Times New Roman"/>
                <a:ea typeface="ＭＳ Ｐゴシック"/>
              </a:rPr>
              <a:t>1</a:t>
            </a: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lang="en-US" altLang="ja-JP" sz="1600" dirty="0" smtClean="0">
                <a:solidFill>
                  <a:srgbClr val="000000"/>
                </a:solidFill>
                <a:latin typeface="Times New Roman" pitchFamily="18" charset="0"/>
                <a:ea typeface="ＭＳ Ｐゴシック" charset="-128"/>
                <a:cs typeface="Times New Roman" pitchFamily="18" charset="0"/>
              </a:rPr>
              <a:t>kiyoshi.toshimitsu@toshiba.co.jp</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ko.togashi@toshiba.co.jp</a:t>
            </a:r>
            <a:r>
              <a:rPr kumimoji="1" lang="en-US" altLang="ja-JP" sz="1600" b="0" i="0" u="none" strike="noStrike" kern="1200" cap="none" spc="0" normalizeH="0" baseline="0" noProof="0" dirty="0" smtClean="0">
                <a:ln>
                  <a:noFill/>
                </a:ln>
                <a:solidFill>
                  <a:srgbClr val="000000"/>
                </a:solidFill>
                <a:effectLst/>
                <a:uLnTx/>
                <a:uFillTx/>
                <a:latin typeface="Times New Roman" panose="02020603050405020304" pitchFamily="18" charset="0"/>
                <a:ea typeface="ＭＳ Ｐゴシック"/>
                <a:cs typeface="Times New Roman" panose="02020603050405020304" pitchFamily="18" charset="0"/>
              </a:rPr>
              <a:t>]</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Re: </a:t>
            </a:r>
            <a:r>
              <a:rPr kumimoji="1" lang="en-US" altLang="ja-JP" sz="160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[In response to </a:t>
            </a:r>
            <a:r>
              <a:rPr lang="en-US" altLang="ja-JP" sz="1600" dirty="0" smtClean="0">
                <a:solidFill>
                  <a:srgbClr val="000000"/>
                </a:solidFill>
                <a:latin typeface="Times New Roman" pitchFamily="18" charset="0"/>
                <a:ea typeface="ＭＳ Ｐゴシック" charset="-128"/>
                <a:cs typeface="Times New Roman" pitchFamily="18" charset="0"/>
              </a:rPr>
              <a:t>15-16-0162-01-003e-lb114-consolidated-comments]</a:t>
            </a:r>
            <a:endPar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Abstract</a:t>
            </a: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lang="en-US" altLang="ja-JP" sz="1600" dirty="0">
                <a:solidFill>
                  <a:srgbClr val="000000"/>
                </a:solidFill>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This document presents a resolution of comment #27 in 15-16-0162-01-</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003e</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r>
              <a:rPr kumimoji="1" lang="en-US" altLang="ja-JP" sz="1600" b="0" i="0" u="none" strike="noStrike" kern="1200" cap="none" spc="0" normalizeH="0" baseline="0" noProof="0" dirty="0" err="1" smtClean="0">
                <a:ln>
                  <a:noFill/>
                </a:ln>
                <a:solidFill>
                  <a:srgbClr val="000000"/>
                </a:solidFill>
                <a:effectLst/>
                <a:uLnTx/>
                <a:uFillTx/>
                <a:latin typeface="Times New Roman" pitchFamily="18" charset="0"/>
                <a:ea typeface="ＭＳ Ｐゴシック" charset="-128"/>
                <a:cs typeface="Times New Roman" pitchFamily="18" charset="0"/>
              </a:rPr>
              <a:t>lb114</a:t>
            </a:r>
            <a:r>
              <a:rPr lang="en-US" altLang="ja-JP" sz="1600" dirty="0" smtClean="0">
                <a:solidFill>
                  <a:srgbClr val="000000"/>
                </a:solidFill>
                <a:latin typeface="Times New Roman" pitchFamily="18" charset="0"/>
                <a:ea typeface="ＭＳ Ｐゴシック" charset="-128"/>
                <a:cs typeface="Times New Roman" pitchFamily="18" charset="0"/>
              </a:rPr>
              <a:t>-consolidated-comments</a:t>
            </a:r>
            <a:r>
              <a:rPr lang="ja-JP" altLang="en-US" sz="1600" dirty="0">
                <a:solidFill>
                  <a:srgbClr val="000000"/>
                </a:solidFill>
                <a:latin typeface="Times New Roman" pitchFamily="18" charset="0"/>
                <a:ea typeface="ＭＳ Ｐゴシック" charset="-128"/>
                <a:cs typeface="Times New Roman" pitchFamily="18" charset="0"/>
              </a:rPr>
              <a:t> </a:t>
            </a:r>
            <a:r>
              <a:rPr lang="en-US" altLang="ja-JP" sz="1600" dirty="0" smtClean="0">
                <a:solidFill>
                  <a:srgbClr val="000000"/>
                </a:solidFill>
                <a:latin typeface="Times New Roman" pitchFamily="18" charset="0"/>
                <a:ea typeface="ＭＳ Ｐゴシック" charset="-128"/>
                <a:cs typeface="Times New Roman" pitchFamily="18" charset="0"/>
              </a:rPr>
              <a:t>and </a:t>
            </a:r>
            <a:r>
              <a:rPr lang="en-US" altLang="ja-JP" sz="1600" dirty="0">
                <a:solidFill>
                  <a:srgbClr val="000000"/>
                </a:solidFill>
                <a:latin typeface="Times New Roman" pitchFamily="18" charset="0"/>
                <a:ea typeface="ＭＳ Ｐゴシック" charset="-128"/>
                <a:cs typeface="Times New Roman" pitchFamily="18" charset="0"/>
              </a:rPr>
              <a:t>15-16-0371-02-</a:t>
            </a:r>
            <a:r>
              <a:rPr lang="en-US" altLang="ja-JP" sz="1600" dirty="0" err="1">
                <a:solidFill>
                  <a:srgbClr val="000000"/>
                </a:solidFill>
                <a:latin typeface="Times New Roman" pitchFamily="18" charset="0"/>
                <a:ea typeface="ＭＳ Ｐゴシック" charset="-128"/>
                <a:cs typeface="Times New Roman" pitchFamily="18" charset="0"/>
              </a:rPr>
              <a:t>003e</a:t>
            </a:r>
            <a:r>
              <a:rPr lang="en-US" altLang="ja-JP" sz="1600" dirty="0">
                <a:solidFill>
                  <a:srgbClr val="000000"/>
                </a:solidFill>
                <a:latin typeface="Times New Roman" pitchFamily="18" charset="0"/>
                <a:ea typeface="ＭＳ Ｐゴシック" charset="-128"/>
                <a:cs typeface="Times New Roman" pitchFamily="18" charset="0"/>
              </a:rPr>
              <a:t>-</a:t>
            </a:r>
            <a:r>
              <a:rPr lang="en-US" altLang="ja-JP" sz="1600" dirty="0" err="1">
                <a:solidFill>
                  <a:srgbClr val="000000"/>
                </a:solidFill>
                <a:latin typeface="Times New Roman" pitchFamily="18" charset="0"/>
                <a:ea typeface="ＭＳ Ｐゴシック" charset="-128"/>
                <a:cs typeface="Times New Roman" pitchFamily="18" charset="0"/>
              </a:rPr>
              <a:t>lb119</a:t>
            </a:r>
            <a:r>
              <a:rPr lang="en-US" altLang="ja-JP" sz="1600" dirty="0">
                <a:solidFill>
                  <a:srgbClr val="000000"/>
                </a:solidFill>
                <a:latin typeface="Times New Roman" pitchFamily="18" charset="0"/>
                <a:ea typeface="ＭＳ Ｐゴシック" charset="-128"/>
                <a:cs typeface="Times New Roman" pitchFamily="18" charset="0"/>
              </a:rPr>
              <a:t>-consolidated-comments.]</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lvl="0" fontAlgn="auto">
              <a:spcBef>
                <a:spcPts val="600"/>
              </a:spcBef>
              <a:spcAft>
                <a:spcPts val="600"/>
              </a:spcAft>
              <a:defRPr/>
            </a:pPr>
            <a:r>
              <a:rPr kumimoji="1" lang="en-US" altLang="ja-JP" sz="1600" b="1"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Purpose: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	[Resolving comments #27 </a:t>
            </a:r>
            <a:r>
              <a:rPr lang="en-US" altLang="ja-JP" sz="1600" dirty="0">
                <a:solidFill>
                  <a:srgbClr val="000000"/>
                </a:solidFill>
                <a:latin typeface="Times New Roman" pitchFamily="18" charset="0"/>
                <a:ea typeface="ＭＳ Ｐゴシック" charset="-128"/>
                <a:cs typeface="Times New Roman" pitchFamily="18" charset="0"/>
              </a:rPr>
              <a:t>and </a:t>
            </a:r>
            <a:r>
              <a:rPr lang="en-US" altLang="ja-JP" sz="1600" dirty="0" smtClean="0">
                <a:solidFill>
                  <a:srgbClr val="000000"/>
                </a:solidFill>
                <a:latin typeface="Times New Roman" pitchFamily="18" charset="0"/>
                <a:ea typeface="ＭＳ Ｐゴシック" charset="-128"/>
                <a:cs typeface="Times New Roman" pitchFamily="18" charset="0"/>
              </a:rPr>
              <a:t>#1067</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Notice: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Release:</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	The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contributors acknowledge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and </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accept </a:t>
            </a:r>
            <a:r>
              <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rPr>
              <a:t>that this contribution becomes the property of IEEE and may be made publicly available by P802.15</a:t>
            </a:r>
            <a:r>
              <a:rPr kumimoji="1" lang="en-US" altLang="ja-JP" sz="1600" b="0" i="0" u="none" strike="noStrike" kern="1200" cap="none" spc="0" normalizeH="0" baseline="0" noProof="0" dirty="0" smtClean="0">
                <a:ln>
                  <a:noFill/>
                </a:ln>
                <a:solidFill>
                  <a:srgbClr val="000000"/>
                </a:solidFill>
                <a:effectLst/>
                <a:uLnTx/>
                <a:uFillTx/>
                <a:latin typeface="Times New Roman" pitchFamily="18" charset="0"/>
                <a:ea typeface="ＭＳ Ｐゴシック" charset="-128"/>
                <a:cs typeface="Times New Roman" pitchFamily="18" charset="0"/>
              </a:rPr>
              <a:t>.</a:t>
            </a:r>
            <a:endParaRPr kumimoji="1" lang="en-US" altLang="ja-JP" sz="1600" b="0" i="0" u="none" strike="noStrike" kern="1200" cap="none" spc="0" normalizeH="0" baseline="0" noProof="0" dirty="0">
              <a:ln>
                <a:noFill/>
              </a:ln>
              <a:solidFill>
                <a:srgbClr val="000000"/>
              </a:solidFill>
              <a:effectLst/>
              <a:uLnTx/>
              <a:uFillTx/>
              <a:latin typeface="Times New Roman" pitchFamily="18" charset="0"/>
              <a:ea typeface="ＭＳ Ｐゴシック" charset="-128"/>
              <a:cs typeface="Times New Roman" pitchFamily="18" charset="0"/>
            </a:endParaRPr>
          </a:p>
        </p:txBody>
      </p:sp>
      <p:sp>
        <p:nvSpPr>
          <p:cNvPr id="7"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2</a:t>
            </a:fld>
            <a:endParaRPr lang="en-US" altLang="ja-JP"/>
          </a:p>
        </p:txBody>
      </p:sp>
      <p:sp>
        <p:nvSpPr>
          <p:cNvPr id="5" name="タイトル 4"/>
          <p:cNvSpPr>
            <a:spLocks noGrp="1"/>
          </p:cNvSpPr>
          <p:nvPr>
            <p:ph type="title" idx="4294967295"/>
          </p:nvPr>
        </p:nvSpPr>
        <p:spPr>
          <a:xfrm>
            <a:off x="685800" y="685800"/>
            <a:ext cx="7772400" cy="726976"/>
          </a:xfrm>
        </p:spPr>
        <p:txBody>
          <a:bodyPr/>
          <a:lstStyle/>
          <a:p>
            <a:r>
              <a:rPr kumimoji="1" lang="en-US" altLang="ja-JP" dirty="0" smtClean="0"/>
              <a:t>Comment and the resolution</a:t>
            </a:r>
            <a:endParaRPr kumimoji="1" lang="ja-JP" altLang="en-US" dirty="0"/>
          </a:p>
        </p:txBody>
      </p:sp>
      <p:graphicFrame>
        <p:nvGraphicFramePr>
          <p:cNvPr id="8" name="表 7"/>
          <p:cNvGraphicFramePr>
            <a:graphicFrameLocks noGrp="1"/>
          </p:cNvGraphicFramePr>
          <p:nvPr>
            <p:extLst>
              <p:ext uri="{D42A27DB-BD31-4B8C-83A1-F6EECF244321}">
                <p14:modId xmlns:p14="http://schemas.microsoft.com/office/powerpoint/2010/main" val="2186359481"/>
              </p:ext>
            </p:extLst>
          </p:nvPr>
        </p:nvGraphicFramePr>
        <p:xfrm>
          <a:off x="792420" y="1992906"/>
          <a:ext cx="7559999" cy="2084166"/>
        </p:xfrm>
        <a:graphic>
          <a:graphicData uri="http://schemas.openxmlformats.org/drawingml/2006/table">
            <a:tbl>
              <a:tblPr/>
              <a:tblGrid>
                <a:gridCol w="469057"/>
                <a:gridCol w="829870"/>
                <a:gridCol w="577301"/>
                <a:gridCol w="2897671"/>
                <a:gridCol w="2786100"/>
              </a:tblGrid>
              <a:tr h="517780">
                <a:tc>
                  <a:txBody>
                    <a:bodyPr/>
                    <a:lstStyle/>
                    <a:p>
                      <a:pPr algn="ctr" fontAlgn="b"/>
                      <a:r>
                        <a:rPr lang="en-US" sz="1200" b="1" i="0" u="none" strike="noStrike" dirty="0">
                          <a:effectLst/>
                          <a:latin typeface="Arial"/>
                        </a:rPr>
                        <a:t>Page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Sub-clause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ctr" fontAlgn="b"/>
                      <a:r>
                        <a:rPr lang="en-US" sz="1200" b="1" i="0" u="none" strike="noStrike" dirty="0">
                          <a:effectLst/>
                          <a:latin typeface="Arial"/>
                        </a:rPr>
                        <a:t>Line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ja-JP" altLang="en-US" sz="1200" b="1" i="0" u="none" strike="noStrike" dirty="0">
                          <a:effectLst/>
                          <a:latin typeface="Arial"/>
                        </a:rPr>
                        <a:t>　</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c>
                  <a:txBody>
                    <a:bodyPr/>
                    <a:lstStyle/>
                    <a:p>
                      <a:pPr algn="l" fontAlgn="b"/>
                      <a:r>
                        <a:rPr lang="en-US" sz="1200" b="1" i="0" u="none" strike="noStrike" dirty="0">
                          <a:effectLst/>
                          <a:latin typeface="Arial"/>
                        </a:rPr>
                        <a:t>Proposed Change</a:t>
                      </a: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D9C4"/>
                    </a:solidFill>
                  </a:tcPr>
                </a:tc>
              </a:tr>
              <a:tr h="1566386">
                <a:tc>
                  <a:txBody>
                    <a:bodyPr/>
                    <a:lstStyle/>
                    <a:p>
                      <a:pPr algn="ctr" fontAlgn="b"/>
                      <a:r>
                        <a:rPr lang="en-US" altLang="ja-JP" sz="1200" b="0" i="0" u="none" strike="noStrike" dirty="0" smtClean="0">
                          <a:effectLst/>
                          <a:latin typeface="Arial"/>
                        </a:rPr>
                        <a:t>56</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Arial"/>
                        </a:rPr>
                        <a:t>7.3a.1</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200" b="0" i="0" u="none" strike="noStrike" dirty="0" smtClean="0">
                          <a:effectLst/>
                          <a:latin typeface="Arial"/>
                        </a:rPr>
                        <a:t>2</a:t>
                      </a:r>
                      <a:endParaRPr lang="en-US" altLang="ja-JP"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For PPC, what is the behavior when ACK is not received after sending an Association Response? </a:t>
                      </a:r>
                    </a:p>
                    <a:p>
                      <a:pPr algn="l" fontAlgn="b"/>
                      <a:r>
                        <a:rPr lang="en-US" sz="1200" b="0" i="0" u="none" strike="noStrike" dirty="0" smtClean="0">
                          <a:effectLst/>
                          <a:latin typeface="+mn-lt"/>
                        </a:rPr>
                        <a:t>(2) For DEV, what is the behavior when ACK is not received after sending an ACK to PPC in reply to an Association Response?</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200" b="0" i="0" u="none" strike="noStrike" dirty="0" smtClean="0">
                          <a:effectLst/>
                          <a:latin typeface="+mn-lt"/>
                        </a:rPr>
                        <a:t>(1) PPC should change the state to Asynchronous phase and resend Association Response after a RIFS period.</a:t>
                      </a:r>
                    </a:p>
                    <a:p>
                      <a:pPr algn="l" fontAlgn="b"/>
                      <a:r>
                        <a:rPr lang="en-US" sz="1200" b="0" i="0" u="none" strike="noStrike" dirty="0" smtClean="0">
                          <a:effectLst/>
                          <a:latin typeface="+mn-lt"/>
                        </a:rPr>
                        <a:t>(2) DEV should change the state to Asynchronous phase and resend ACK after a RIFS period.</a:t>
                      </a:r>
                      <a:endParaRPr lang="en-US" sz="1200" b="0" i="0" u="none" strike="noStrike" dirty="0">
                        <a:effectLst/>
                        <a:latin typeface="Arial"/>
                      </a:endParaRPr>
                    </a:p>
                  </a:txBody>
                  <a:tcPr marL="9525" marR="9525" marT="9525"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9" name="テキスト ボックス 8"/>
          <p:cNvSpPr txBox="1"/>
          <p:nvPr/>
        </p:nvSpPr>
        <p:spPr>
          <a:xfrm>
            <a:off x="3638681" y="1520788"/>
            <a:ext cx="3289683" cy="461665"/>
          </a:xfrm>
          <a:prstGeom prst="rect">
            <a:avLst/>
          </a:prstGeom>
          <a:noFill/>
        </p:spPr>
        <p:txBody>
          <a:bodyPr wrap="none" rtlCol="0">
            <a:spAutoFit/>
          </a:bodyPr>
          <a:lstStyle/>
          <a:p>
            <a:r>
              <a:rPr kumimoji="1" lang="en-US" altLang="ja-JP" sz="2400" b="1" dirty="0" smtClean="0"/>
              <a:t>Comment #27 and 1067</a:t>
            </a:r>
            <a:endParaRPr kumimoji="1" lang="ja-JP" altLang="en-US" sz="2400" b="1" dirty="0"/>
          </a:p>
        </p:txBody>
      </p:sp>
      <p:sp>
        <p:nvSpPr>
          <p:cNvPr id="14"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046030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3</a:t>
            </a:fld>
            <a:endParaRPr lang="en-US" altLang="ja-JP"/>
          </a:p>
        </p:txBody>
      </p:sp>
      <p:sp>
        <p:nvSpPr>
          <p:cNvPr id="5" name="テキスト ボックス 4"/>
          <p:cNvSpPr txBox="1"/>
          <p:nvPr/>
        </p:nvSpPr>
        <p:spPr>
          <a:xfrm>
            <a:off x="3681432" y="764703"/>
            <a:ext cx="1587294" cy="461665"/>
          </a:xfrm>
          <a:prstGeom prst="rect">
            <a:avLst/>
          </a:prstGeom>
          <a:noFill/>
        </p:spPr>
        <p:txBody>
          <a:bodyPr wrap="none" rtlCol="0">
            <a:spAutoFit/>
          </a:bodyPr>
          <a:lstStyle/>
          <a:p>
            <a:r>
              <a:rPr kumimoji="1" lang="en-US" altLang="ja-JP" sz="2400" b="1" dirty="0" smtClean="0"/>
              <a:t>Resolution</a:t>
            </a:r>
            <a:endParaRPr kumimoji="1" lang="ja-JP" altLang="en-US" sz="2400" b="1" dirty="0"/>
          </a:p>
        </p:txBody>
      </p:sp>
      <p:sp>
        <p:nvSpPr>
          <p:cNvPr id="6" name="テキスト ボックス 5"/>
          <p:cNvSpPr txBox="1"/>
          <p:nvPr/>
        </p:nvSpPr>
        <p:spPr>
          <a:xfrm>
            <a:off x="695487" y="1226368"/>
            <a:ext cx="6125395" cy="338554"/>
          </a:xfrm>
          <a:prstGeom prst="rect">
            <a:avLst/>
          </a:prstGeom>
          <a:noFill/>
        </p:spPr>
        <p:txBody>
          <a:bodyPr wrap="none" rtlCol="0">
            <a:spAutoFit/>
          </a:bodyPr>
          <a:lstStyle/>
          <a:p>
            <a:pPr marL="285750" indent="-285750">
              <a:buFont typeface="Wingdings" panose="05000000000000000000" pitchFamily="2" charset="2"/>
              <a:buChar char="n"/>
            </a:pPr>
            <a:r>
              <a:rPr kumimoji="1" lang="en-US" altLang="ja-JP" sz="1600" dirty="0" smtClean="0"/>
              <a:t>In Sec.7.3a.1, insert the text at the end of last sentence as follows: </a:t>
            </a:r>
            <a:endParaRPr kumimoji="1" lang="ja-JP" altLang="en-US" sz="1600" dirty="0"/>
          </a:p>
        </p:txBody>
      </p:sp>
      <p:sp>
        <p:nvSpPr>
          <p:cNvPr id="7" name="テキスト ボックス 6"/>
          <p:cNvSpPr txBox="1"/>
          <p:nvPr/>
        </p:nvSpPr>
        <p:spPr>
          <a:xfrm>
            <a:off x="636792" y="1802432"/>
            <a:ext cx="7676574" cy="3293209"/>
          </a:xfrm>
          <a:prstGeom prst="rect">
            <a:avLst/>
          </a:prstGeom>
          <a:noFill/>
        </p:spPr>
        <p:txBody>
          <a:bodyPr wrap="square" rtlCol="0">
            <a:spAutoFit/>
          </a:bodyPr>
          <a:lstStyle/>
          <a:p>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when it either receives: </a:t>
            </a:r>
            <a:r>
              <a:rPr lang="en-US" altLang="ja-JP" sz="1600" dirty="0"/>
              <a:t>a) </a:t>
            </a:r>
            <a:r>
              <a:rPr lang="en-US" altLang="ja-JP" sz="1600" dirty="0" smtClean="0"/>
              <a:t>a </a:t>
            </a:r>
            <a:r>
              <a:rPr lang="en-US" altLang="ja-JP" sz="1600" dirty="0" err="1"/>
              <a:t>Stk-ACK</a:t>
            </a:r>
            <a:r>
              <a:rPr lang="en-US" altLang="ja-JP" sz="1600" dirty="0"/>
              <a:t> in response to the Association </a:t>
            </a:r>
            <a:r>
              <a:rPr lang="en-US" altLang="ja-JP" sz="1600" dirty="0" smtClean="0"/>
              <a:t>Response, as shown in Figure 7-</a:t>
            </a:r>
            <a:r>
              <a:rPr lang="en-US" altLang="ja-JP" sz="1600" dirty="0" err="1" smtClean="0"/>
              <a:t>20b</a:t>
            </a:r>
            <a:r>
              <a:rPr lang="en-US" altLang="ja-JP" sz="1600" dirty="0" smtClean="0"/>
              <a:t>,</a:t>
            </a:r>
          </a:p>
          <a:p>
            <a:r>
              <a:rPr lang="en-US" altLang="ja-JP" sz="1600" dirty="0" smtClean="0"/>
              <a:t> </a:t>
            </a:r>
            <a:r>
              <a:rPr lang="en-US" altLang="ja-JP" sz="1600" dirty="0"/>
              <a:t>or b</a:t>
            </a:r>
            <a:r>
              <a:rPr lang="en-US" altLang="ja-JP" sz="1600" dirty="0" smtClean="0"/>
              <a:t>) </a:t>
            </a:r>
            <a:r>
              <a:rPr lang="en-US" altLang="ja-JP" sz="1600" dirty="0"/>
              <a:t>a data frame from </a:t>
            </a:r>
            <a:r>
              <a:rPr lang="en-US" altLang="ja-JP" sz="1600" dirty="0" smtClean="0"/>
              <a:t>an already-approved DEV, as shown in Figure 7-</a:t>
            </a:r>
            <a:r>
              <a:rPr lang="en-US" altLang="ja-JP" sz="1600" dirty="0" err="1" smtClean="0"/>
              <a:t>20c</a:t>
            </a:r>
            <a:r>
              <a:rPr lang="en-US" altLang="ja-JP" sz="1600" dirty="0" smtClean="0"/>
              <a:t>. </a:t>
            </a:r>
            <a:r>
              <a:rPr lang="en-US" altLang="ja-JP" sz="1600" dirty="0"/>
              <a:t>The DEV that receives an Association </a:t>
            </a:r>
            <a:r>
              <a:rPr lang="en-US" altLang="ja-JP" sz="1600" dirty="0" smtClean="0"/>
              <a:t>Response</a:t>
            </a:r>
            <a:r>
              <a:rPr lang="en-US" altLang="ja-JP" sz="1600" dirty="0"/>
              <a:t> </a:t>
            </a:r>
            <a:r>
              <a:rPr lang="en-US" altLang="ja-JP" sz="1600" dirty="0" smtClean="0"/>
              <a:t>from </a:t>
            </a:r>
            <a:r>
              <a:rPr lang="en-US" altLang="ja-JP" sz="1600" dirty="0"/>
              <a:t>the </a:t>
            </a:r>
            <a:r>
              <a:rPr lang="en-US" altLang="ja-JP" sz="1600" dirty="0" smtClean="0"/>
              <a:t>HRCP PNC </a:t>
            </a:r>
            <a:r>
              <a:rPr lang="en-US" altLang="ja-JP" sz="1600" dirty="0"/>
              <a:t>determines that the association procedure has completed </a:t>
            </a:r>
            <a:r>
              <a:rPr lang="en-US" altLang="ja-JP" sz="1600" dirty="0" smtClean="0"/>
              <a:t>and transmits </a:t>
            </a:r>
            <a:r>
              <a:rPr lang="en-US" altLang="ja-JP" sz="1600" dirty="0"/>
              <a:t>a </a:t>
            </a:r>
            <a:r>
              <a:rPr lang="en-US" altLang="ja-JP" sz="1600" dirty="0" err="1"/>
              <a:t>Stk-ACK</a:t>
            </a:r>
            <a:r>
              <a:rPr lang="en-US" altLang="ja-JP" sz="1600" dirty="0"/>
              <a:t> in response to the Association </a:t>
            </a:r>
            <a:r>
              <a:rPr lang="en-US" altLang="ja-JP" sz="1600" dirty="0" smtClean="0"/>
              <a:t>Response.</a:t>
            </a:r>
          </a:p>
          <a:p>
            <a:endParaRPr kumimoji="1" lang="en-US" altLang="ja-JP" sz="1600" dirty="0"/>
          </a:p>
          <a:p>
            <a:r>
              <a:rPr kumimoji="1" lang="en-US" altLang="ja-JP" sz="1600" dirty="0" smtClean="0"/>
              <a:t>When a </a:t>
            </a:r>
            <a:r>
              <a:rPr kumimoji="1" lang="en-US" altLang="ja-JP" sz="1600" dirty="0" err="1" smtClean="0"/>
              <a:t>Stk-ACK</a:t>
            </a:r>
            <a:r>
              <a:rPr kumimoji="1" lang="ja-JP" altLang="en-US" sz="1600" dirty="0"/>
              <a:t> </a:t>
            </a:r>
            <a:r>
              <a:rPr kumimoji="1" lang="en-US" altLang="ja-JP" sz="1600" dirty="0" smtClean="0"/>
              <a:t>or data frame is not received by the HRCP PNC after sending an Association Response, the HRCP PNC should change the state to Asynchronous phase,  and resend the Association Response after a </a:t>
            </a:r>
            <a:r>
              <a:rPr kumimoji="1" lang="en-US" altLang="ja-JP" sz="1600" dirty="0" err="1" smtClean="0"/>
              <a:t>RIFS</a:t>
            </a:r>
            <a:r>
              <a:rPr kumimoji="1" lang="en-US" altLang="ja-JP" sz="1600" dirty="0" smtClean="0"/>
              <a:t> period, as shown Figure 7-</a:t>
            </a:r>
            <a:r>
              <a:rPr kumimoji="1" lang="en-US" altLang="ja-JP" sz="1600" dirty="0" err="1" smtClean="0"/>
              <a:t>20d</a:t>
            </a:r>
            <a:r>
              <a:rPr kumimoji="1" lang="en-US" altLang="ja-JP" sz="1600" dirty="0" smtClean="0"/>
              <a:t> and 7-</a:t>
            </a:r>
            <a:r>
              <a:rPr kumimoji="1" lang="en-US" altLang="ja-JP" sz="1600" dirty="0" err="1" smtClean="0"/>
              <a:t>20e</a:t>
            </a:r>
            <a:r>
              <a:rPr kumimoji="1" lang="en-US" altLang="ja-JP" sz="1600" dirty="0" smtClean="0"/>
              <a:t>. </a:t>
            </a:r>
          </a:p>
          <a:p>
            <a:r>
              <a:rPr kumimoji="1" lang="en-US" altLang="ja-JP" sz="1600" dirty="0" smtClean="0"/>
              <a:t>For the case of Figure 7-</a:t>
            </a:r>
            <a:r>
              <a:rPr kumimoji="1" lang="en-US" altLang="ja-JP" sz="1600" dirty="0" err="1" smtClean="0"/>
              <a:t>20f</a:t>
            </a:r>
            <a:r>
              <a:rPr kumimoji="1" lang="en-US" altLang="ja-JP" sz="1600" dirty="0" smtClean="0"/>
              <a:t>, the DEV sends the last correctly received sequence number to the </a:t>
            </a:r>
            <a:r>
              <a:rPr kumimoji="1" lang="en-US" altLang="ja-JP" sz="1600" dirty="0" err="1" smtClean="0"/>
              <a:t>HRCP</a:t>
            </a:r>
            <a:r>
              <a:rPr kumimoji="1" lang="en-US" altLang="ja-JP" sz="1600" dirty="0" smtClean="0"/>
              <a:t> PNC, since </a:t>
            </a:r>
            <a:r>
              <a:rPr kumimoji="1" lang="en-US" altLang="ja-JP" sz="1600" dirty="0"/>
              <a:t>the DEV could only read the MAC </a:t>
            </a:r>
            <a:r>
              <a:rPr kumimoji="1" lang="en-US" altLang="ja-JP" sz="1600" dirty="0" smtClean="0"/>
              <a:t>header of </a:t>
            </a:r>
            <a:r>
              <a:rPr kumimoji="1" lang="en-US" altLang="ja-JP" sz="1600" dirty="0"/>
              <a:t>the </a:t>
            </a:r>
            <a:r>
              <a:rPr kumimoji="1" lang="en-US" altLang="ja-JP" sz="1600" dirty="0" smtClean="0"/>
              <a:t>last frame. The </a:t>
            </a:r>
            <a:r>
              <a:rPr kumimoji="1" lang="en-US" altLang="ja-JP" sz="1600" dirty="0" err="1" smtClean="0"/>
              <a:t>HRCP</a:t>
            </a:r>
            <a:r>
              <a:rPr kumimoji="1" lang="en-US" altLang="ja-JP" sz="1600" dirty="0" smtClean="0"/>
              <a:t> PNC then transmits </a:t>
            </a:r>
            <a:r>
              <a:rPr kumimoji="1" lang="en-US" altLang="ja-JP" sz="1600" dirty="0"/>
              <a:t>the same </a:t>
            </a:r>
            <a:r>
              <a:rPr kumimoji="1" lang="en-US" altLang="ja-JP" sz="1600" dirty="0" smtClean="0"/>
              <a:t>Association Response again.</a:t>
            </a:r>
            <a:endParaRPr kumimoji="1" lang="ja-JP" altLang="en-US" sz="1600" dirty="0">
              <a:latin typeface="+mn-ea"/>
            </a:endParaRPr>
          </a:p>
        </p:txBody>
      </p:sp>
    </p:spTree>
    <p:extLst>
      <p:ext uri="{BB962C8B-B14F-4D97-AF65-F5344CB8AC3E}">
        <p14:creationId xmlns:p14="http://schemas.microsoft.com/office/powerpoint/2010/main" val="1498175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4</a:t>
            </a:fld>
            <a:endParaRPr lang="en-US" altLang="ja-JP"/>
          </a:p>
        </p:txBody>
      </p:sp>
      <p:sp>
        <p:nvSpPr>
          <p:cNvPr id="6" name="テキスト ボックス 5"/>
          <p:cNvSpPr txBox="1"/>
          <p:nvPr/>
        </p:nvSpPr>
        <p:spPr>
          <a:xfrm>
            <a:off x="3717845" y="5239943"/>
            <a:ext cx="1592103"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a:t>
            </a:r>
            <a:r>
              <a:rPr kumimoji="1" lang="en-US" altLang="ja-JP" sz="1600" b="1" dirty="0" err="1" smtClean="0">
                <a:latin typeface="Meiryo UI" pitchFamily="50" charset="-128"/>
                <a:ea typeface="Meiryo UI" pitchFamily="50" charset="-128"/>
                <a:cs typeface="Meiryo UI" pitchFamily="50" charset="-128"/>
              </a:rPr>
              <a:t>20b</a:t>
            </a:r>
            <a:endParaRPr kumimoji="1" lang="en-US" altLang="ja-JP" sz="1600" b="1" dirty="0" smtClean="0">
              <a:latin typeface="Meiryo UI" pitchFamily="50" charset="-128"/>
              <a:ea typeface="Meiryo UI" pitchFamily="50" charset="-128"/>
              <a:cs typeface="Meiryo UI" pitchFamily="50" charset="-128"/>
            </a:endParaRPr>
          </a:p>
        </p:txBody>
      </p:sp>
      <p:cxnSp>
        <p:nvCxnSpPr>
          <p:cNvPr id="7" name="直線矢印コネクタ 6"/>
          <p:cNvCxnSpPr/>
          <p:nvPr/>
        </p:nvCxnSpPr>
        <p:spPr bwMode="auto">
          <a:xfrm>
            <a:off x="970809" y="3401275"/>
            <a:ext cx="7597635" cy="4123"/>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8" name="テキスト ボックス 7"/>
          <p:cNvSpPr txBox="1"/>
          <p:nvPr/>
        </p:nvSpPr>
        <p:spPr>
          <a:xfrm>
            <a:off x="389362" y="2816198"/>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9" name="テキスト ボックス 8"/>
          <p:cNvSpPr txBox="1"/>
          <p:nvPr/>
        </p:nvSpPr>
        <p:spPr>
          <a:xfrm>
            <a:off x="404940" y="3565270"/>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1391960" y="28453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solidFill>
                  <a:schemeClr val="tx1"/>
                </a:solidFill>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1" name="正方形/長方形 10"/>
          <p:cNvSpPr/>
          <p:nvPr/>
        </p:nvSpPr>
        <p:spPr bwMode="auto">
          <a:xfrm>
            <a:off x="3359516" y="3405398"/>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2" name="テキスト ボックス 11"/>
          <p:cNvSpPr txBox="1"/>
          <p:nvPr/>
        </p:nvSpPr>
        <p:spPr>
          <a:xfrm>
            <a:off x="310950" y="2136988"/>
            <a:ext cx="4808368" cy="276999"/>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a:t>
            </a:r>
            <a:r>
              <a:rPr kumimoji="1" lang="en-US" altLang="ja-JP" dirty="0" smtClean="0">
                <a:latin typeface="Meiryo UI" pitchFamily="50" charset="-128"/>
                <a:ea typeface="Meiryo UI" pitchFamily="50" charset="-128"/>
                <a:cs typeface="Meiryo UI" pitchFamily="50" charset="-128"/>
              </a:rPr>
              <a:t>from </a:t>
            </a:r>
            <a:r>
              <a:rPr kumimoji="1" lang="en-US" altLang="ja-JP" dirty="0" smtClean="0">
                <a:latin typeface="Meiryo UI" pitchFamily="50" charset="-128"/>
                <a:ea typeface="Meiryo UI" pitchFamily="50" charset="-128"/>
                <a:cs typeface="Meiryo UI" pitchFamily="50" charset="-128"/>
              </a:rPr>
              <a:t>HRCP PNC correctly</a:t>
            </a:r>
            <a:endParaRPr kumimoji="1" lang="ja-JP" altLang="en-US" sz="12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3297013" y="4304232"/>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23" name="正方形/長方形 22"/>
          <p:cNvSpPr/>
          <p:nvPr/>
        </p:nvSpPr>
        <p:spPr bwMode="auto">
          <a:xfrm>
            <a:off x="4608004" y="2843532"/>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6" name="直線矢印コネクタ 25"/>
          <p:cNvCxnSpPr/>
          <p:nvPr/>
        </p:nvCxnSpPr>
        <p:spPr bwMode="auto">
          <a:xfrm>
            <a:off x="2778922" y="366826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7" name="テキスト ボックス 26"/>
          <p:cNvSpPr txBox="1"/>
          <p:nvPr/>
        </p:nvSpPr>
        <p:spPr>
          <a:xfrm>
            <a:off x="2811327" y="3689920"/>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8" name="直線コネクタ 27"/>
          <p:cNvCxnSpPr/>
          <p:nvPr/>
        </p:nvCxnSpPr>
        <p:spPr bwMode="auto">
          <a:xfrm>
            <a:off x="2778922" y="3434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31" name="直線矢印コネクタ 30"/>
          <p:cNvCxnSpPr/>
          <p:nvPr/>
        </p:nvCxnSpPr>
        <p:spPr bwMode="auto">
          <a:xfrm>
            <a:off x="4036669" y="3681028"/>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4077089" y="3692061"/>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1" name="直線コネクタ 20"/>
          <p:cNvCxnSpPr/>
          <p:nvPr/>
        </p:nvCxnSpPr>
        <p:spPr bwMode="auto">
          <a:xfrm>
            <a:off x="4608004" y="339299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Tree>
    <p:extLst>
      <p:ext uri="{BB962C8B-B14F-4D97-AF65-F5344CB8AC3E}">
        <p14:creationId xmlns:p14="http://schemas.microsoft.com/office/powerpoint/2010/main" val="7571354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5</a:t>
            </a:fld>
            <a:endParaRPr lang="en-US" altLang="ja-JP"/>
          </a:p>
        </p:txBody>
      </p:sp>
      <p:sp>
        <p:nvSpPr>
          <p:cNvPr id="21" name="テキスト ボックス 20"/>
          <p:cNvSpPr txBox="1"/>
          <p:nvPr/>
        </p:nvSpPr>
        <p:spPr>
          <a:xfrm>
            <a:off x="3699572" y="4458598"/>
            <a:ext cx="1568058"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a:t>
            </a:r>
            <a:r>
              <a:rPr kumimoji="1" lang="en-US" altLang="ja-JP" sz="1600" b="1" dirty="0" err="1" smtClean="0">
                <a:latin typeface="Meiryo UI" pitchFamily="50" charset="-128"/>
                <a:ea typeface="Meiryo UI" pitchFamily="50" charset="-128"/>
                <a:cs typeface="Meiryo UI" pitchFamily="50" charset="-128"/>
              </a:rPr>
              <a:t>20c</a:t>
            </a:r>
            <a:endParaRPr kumimoji="1" lang="en-US" altLang="ja-JP" sz="1600" b="1" dirty="0" smtClean="0">
              <a:latin typeface="Meiryo UI" pitchFamily="50" charset="-128"/>
              <a:ea typeface="Meiryo UI" pitchFamily="50" charset="-128"/>
              <a:cs typeface="Meiryo UI" pitchFamily="50" charset="-128"/>
            </a:endParaRPr>
          </a:p>
        </p:txBody>
      </p:sp>
      <p:cxnSp>
        <p:nvCxnSpPr>
          <p:cNvPr id="23" name="直線矢印コネクタ 22"/>
          <p:cNvCxnSpPr/>
          <p:nvPr/>
        </p:nvCxnSpPr>
        <p:spPr bwMode="auto">
          <a:xfrm flipV="1">
            <a:off x="827584" y="279040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4" name="テキスト ボックス 23"/>
          <p:cNvSpPr txBox="1"/>
          <p:nvPr/>
        </p:nvSpPr>
        <p:spPr>
          <a:xfrm>
            <a:off x="389362" y="2207100"/>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5" name="テキスト ボックス 24"/>
          <p:cNvSpPr txBox="1"/>
          <p:nvPr/>
        </p:nvSpPr>
        <p:spPr>
          <a:xfrm>
            <a:off x="404940" y="2956172"/>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6" name="正方形/長方形 25"/>
          <p:cNvSpPr/>
          <p:nvPr/>
        </p:nvSpPr>
        <p:spPr bwMode="auto">
          <a:xfrm>
            <a:off x="1391960" y="223620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27" name="正方形/長方形 26"/>
          <p:cNvSpPr/>
          <p:nvPr/>
        </p:nvSpPr>
        <p:spPr bwMode="auto">
          <a:xfrm>
            <a:off x="3359516" y="279630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8" name="直線矢印コネクタ 27"/>
          <p:cNvCxnSpPr/>
          <p:nvPr/>
        </p:nvCxnSpPr>
        <p:spPr bwMode="auto">
          <a:xfrm>
            <a:off x="2784031" y="246258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3467557" y="2204864"/>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0" name="正方形/長方形 29"/>
          <p:cNvSpPr/>
          <p:nvPr/>
        </p:nvSpPr>
        <p:spPr bwMode="auto">
          <a:xfrm>
            <a:off x="4806175" y="223620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1" name="テキスト ボックス 30"/>
          <p:cNvSpPr txBox="1"/>
          <p:nvPr/>
        </p:nvSpPr>
        <p:spPr>
          <a:xfrm>
            <a:off x="3297013" y="3484151"/>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2" name="正方形/長方形 31"/>
          <p:cNvSpPr/>
          <p:nvPr/>
        </p:nvSpPr>
        <p:spPr bwMode="auto">
          <a:xfrm>
            <a:off x="6057623" y="2792177"/>
            <a:ext cx="161072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3" name="直線矢印コネクタ 32"/>
          <p:cNvCxnSpPr/>
          <p:nvPr/>
        </p:nvCxnSpPr>
        <p:spPr bwMode="auto">
          <a:xfrm>
            <a:off x="5486288" y="302586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4" name="テキスト ボックス 33"/>
          <p:cNvSpPr txBox="1"/>
          <p:nvPr/>
        </p:nvSpPr>
        <p:spPr>
          <a:xfrm>
            <a:off x="5518693" y="304752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37" name="テキスト ボックス 36"/>
          <p:cNvSpPr txBox="1"/>
          <p:nvPr/>
        </p:nvSpPr>
        <p:spPr>
          <a:xfrm>
            <a:off x="5976156" y="3454786"/>
            <a:ext cx="2972930" cy="1015663"/>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 </a:t>
            </a:r>
            <a:r>
              <a:rPr kumimoji="1" lang="en-US" altLang="ja-JP" sz="1200" b="1" dirty="0" smtClean="0">
                <a:latin typeface="Meiryo UI" pitchFamily="50" charset="-128"/>
                <a:ea typeface="Meiryo UI" pitchFamily="50" charset="-128"/>
                <a:cs typeface="Meiryo UI" pitchFamily="50" charset="-128"/>
              </a:rPr>
              <a:t>0</a:t>
            </a:r>
          </a:p>
          <a:p>
            <a:r>
              <a:rPr kumimoji="1" lang="en-US" altLang="ja-JP" dirty="0" smtClean="0">
                <a:latin typeface="Meiryo UI" pitchFamily="50" charset="-128"/>
                <a:ea typeface="Meiryo UI" pitchFamily="50" charset="-128"/>
                <a:cs typeface="Meiryo UI" pitchFamily="50" charset="-128"/>
              </a:rPr>
              <a:t>By receiving data, PNC deduces</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hat DEV has </a:t>
            </a:r>
            <a:r>
              <a:rPr kumimoji="1" lang="en-US" altLang="ja-JP" dirty="0" smtClean="0">
                <a:latin typeface="Meiryo UI" pitchFamily="50" charset="-128"/>
                <a:ea typeface="Meiryo UI" pitchFamily="50" charset="-128"/>
                <a:cs typeface="Meiryo UI" pitchFamily="50" charset="-128"/>
              </a:rPr>
              <a:t>correctly r</a:t>
            </a:r>
            <a:r>
              <a:rPr kumimoji="1" lang="en-US" altLang="ja-JP" sz="1200" dirty="0" smtClean="0">
                <a:latin typeface="Meiryo UI" pitchFamily="50" charset="-128"/>
                <a:ea typeface="Meiryo UI" pitchFamily="50" charset="-128"/>
                <a:cs typeface="Meiryo UI" pitchFamily="50" charset="-128"/>
              </a:rPr>
              <a:t>eceived</a:t>
            </a:r>
          </a:p>
          <a:p>
            <a:r>
              <a:rPr kumimoji="1" lang="en-US" altLang="ja-JP" dirty="0" smtClean="0">
                <a:latin typeface="Meiryo UI" pitchFamily="50" charset="-128"/>
                <a:ea typeface="Meiryo UI" pitchFamily="50" charset="-128"/>
                <a:cs typeface="Meiryo UI" pitchFamily="50" charset="-128"/>
              </a:rPr>
              <a:t>Association Response even though</a:t>
            </a:r>
          </a:p>
          <a:p>
            <a:r>
              <a:rPr kumimoji="1" lang="en-US" altLang="ja-JP" dirty="0">
                <a:latin typeface="Meiryo UI" pitchFamily="50" charset="-128"/>
                <a:ea typeface="Meiryo UI" pitchFamily="50" charset="-128"/>
                <a:cs typeface="Meiryo UI" pitchFamily="50" charset="-128"/>
              </a:rPr>
              <a:t>t</a:t>
            </a:r>
            <a:r>
              <a:rPr kumimoji="1" lang="en-US" altLang="ja-JP" sz="1200" dirty="0" smtClean="0">
                <a:latin typeface="Meiryo UI" pitchFamily="50" charset="-128"/>
                <a:ea typeface="Meiryo UI" pitchFamily="50" charset="-128"/>
                <a:cs typeface="Meiryo UI" pitchFamily="50" charset="-128"/>
              </a:rPr>
              <a:t>he </a:t>
            </a:r>
            <a:r>
              <a:rPr kumimoji="1" lang="en-US" altLang="ja-JP" sz="1200" dirty="0" err="1" smtClean="0">
                <a:latin typeface="Meiryo UI" pitchFamily="50" charset="-128"/>
                <a:ea typeface="Meiryo UI" pitchFamily="50" charset="-128"/>
                <a:cs typeface="Meiryo UI" pitchFamily="50" charset="-128"/>
              </a:rPr>
              <a:t>Stk-ACK</a:t>
            </a:r>
            <a:r>
              <a:rPr kumimoji="1" lang="en-US" altLang="ja-JP" sz="1200" dirty="0" smtClean="0">
                <a:latin typeface="Meiryo UI" pitchFamily="50" charset="-128"/>
                <a:ea typeface="Meiryo UI" pitchFamily="50" charset="-128"/>
                <a:cs typeface="Meiryo UI" pitchFamily="50" charset="-128"/>
              </a:rPr>
              <a:t> did not arrive.</a:t>
            </a:r>
            <a:endParaRPr kumimoji="1" lang="ja-JP" altLang="en-US" sz="1200" dirty="0" smtClean="0">
              <a:latin typeface="Meiryo UI" pitchFamily="50" charset="-128"/>
              <a:ea typeface="Meiryo UI" pitchFamily="50" charset="-128"/>
              <a:cs typeface="Meiryo UI" pitchFamily="50" charset="-128"/>
            </a:endParaRPr>
          </a:p>
        </p:txBody>
      </p:sp>
      <p:cxnSp>
        <p:nvCxnSpPr>
          <p:cNvPr id="39" name="直線コネクタ 38"/>
          <p:cNvCxnSpPr/>
          <p:nvPr/>
        </p:nvCxnSpPr>
        <p:spPr bwMode="auto">
          <a:xfrm>
            <a:off x="5486288" y="279217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1" name="直線矢印コネクタ 40"/>
          <p:cNvCxnSpPr/>
          <p:nvPr/>
        </p:nvCxnSpPr>
        <p:spPr bwMode="auto">
          <a:xfrm>
            <a:off x="2778922" y="305916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811327" y="308082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43" name="直線コネクタ 42"/>
          <p:cNvCxnSpPr/>
          <p:nvPr/>
        </p:nvCxnSpPr>
        <p:spPr bwMode="auto">
          <a:xfrm>
            <a:off x="2778922" y="282547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4" name="テキスト ボックス 43"/>
          <p:cNvSpPr txBox="1"/>
          <p:nvPr/>
        </p:nvSpPr>
        <p:spPr>
          <a:xfrm>
            <a:off x="3899894" y="2520447"/>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5" name="テキスト ボックス 44"/>
          <p:cNvSpPr txBox="1"/>
          <p:nvPr/>
        </p:nvSpPr>
        <p:spPr>
          <a:xfrm>
            <a:off x="310950" y="1488916"/>
            <a:ext cx="385490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correctly, but</a:t>
            </a:r>
            <a:endParaRPr kumimoji="1" lang="en-US" altLang="ja-JP" sz="1200" dirty="0" smtClean="0">
              <a:latin typeface="Meiryo UI" pitchFamily="50" charset="-128"/>
              <a:ea typeface="Meiryo UI" pitchFamily="50" charset="-128"/>
              <a:cs typeface="Meiryo UI" pitchFamily="50" charset="-128"/>
            </a:endParaRPr>
          </a:p>
          <a:p>
            <a:r>
              <a:rPr kumimoji="1" lang="en-US" altLang="ja-JP" sz="1200" dirty="0" smtClean="0">
                <a:latin typeface="Meiryo UI" pitchFamily="50" charset="-128"/>
                <a:ea typeface="Meiryo UI" pitchFamily="50" charset="-128"/>
                <a:cs typeface="Meiryo UI" pitchFamily="50" charset="-128"/>
              </a:rPr>
              <a:t>HRCP PNC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a:t>
            </a:r>
            <a:r>
              <a:rPr kumimoji="1" lang="en-US" altLang="ja-JP" sz="1200" dirty="0" err="1" smtClean="0">
                <a:latin typeface="Meiryo UI" pitchFamily="50" charset="-128"/>
                <a:ea typeface="Meiryo UI" pitchFamily="50" charset="-128"/>
                <a:cs typeface="Meiryo UI" pitchFamily="50" charset="-128"/>
              </a:rPr>
              <a:t>Stk</a:t>
            </a:r>
            <a:r>
              <a:rPr kumimoji="1" lang="en-US" altLang="ja-JP" sz="1200" dirty="0" smtClean="0">
                <a:latin typeface="Meiryo UI" pitchFamily="50" charset="-128"/>
                <a:ea typeface="Meiryo UI" pitchFamily="50" charset="-128"/>
                <a:cs typeface="Meiryo UI" pitchFamily="50" charset="-128"/>
              </a:rPr>
              <a:t>-ACK</a:t>
            </a:r>
            <a:r>
              <a:rPr lang="en-US" altLang="ja-JP" dirty="0" smtClean="0">
                <a:latin typeface="Meiryo UI" pitchFamily="50" charset="-128"/>
                <a:ea typeface="Meiryo UI" pitchFamily="50" charset="-128"/>
                <a:cs typeface="Meiryo UI" pitchFamily="50" charset="-128"/>
              </a:rPr>
              <a:t>.</a:t>
            </a:r>
            <a:endParaRPr kumimoji="1" lang="ja-JP" altLang="en-US" sz="1200" dirty="0" smtClean="0">
              <a:latin typeface="Meiryo UI" pitchFamily="50" charset="-128"/>
              <a:ea typeface="Meiryo UI" pitchFamily="50" charset="-128"/>
              <a:cs typeface="Meiryo UI" pitchFamily="50" charset="-128"/>
            </a:endParaRPr>
          </a:p>
        </p:txBody>
      </p:sp>
      <p:sp>
        <p:nvSpPr>
          <p:cNvPr id="46" name="テキスト ボックス 45"/>
          <p:cNvSpPr txBox="1"/>
          <p:nvPr/>
        </p:nvSpPr>
        <p:spPr>
          <a:xfrm>
            <a:off x="4716016" y="1484784"/>
            <a:ext cx="3529812"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Stk-ACK</a:t>
            </a:r>
            <a:r>
              <a:rPr kumimoji="1" lang="en-US" altLang="ja-JP" dirty="0" smtClean="0">
                <a:latin typeface="Meiryo UI" pitchFamily="50" charset="-128"/>
                <a:ea typeface="Meiryo UI" pitchFamily="50" charset="-128"/>
                <a:cs typeface="Meiryo UI" pitchFamily="50" charset="-128"/>
              </a:rPr>
              <a:t> after waiting one </a:t>
            </a:r>
            <a:r>
              <a:rPr kumimoji="1" lang="en-US" altLang="ja-JP" dirty="0" err="1" smtClean="0">
                <a:latin typeface="Meiryo UI" pitchFamily="50" charset="-128"/>
                <a:ea typeface="Meiryo UI" pitchFamily="50" charset="-128"/>
                <a:cs typeface="Meiryo UI" pitchFamily="50" charset="-128"/>
              </a:rPr>
              <a:t>RIFS</a:t>
            </a:r>
            <a:r>
              <a:rPr kumimoji="1" lang="en-US" altLang="ja-JP" dirty="0" smtClean="0">
                <a:latin typeface="Meiryo UI" pitchFamily="50" charset="-128"/>
                <a:ea typeface="Meiryo UI" pitchFamily="50" charset="-128"/>
                <a:cs typeface="Meiryo UI" pitchFamily="50" charset="-128"/>
              </a:rPr>
              <a:t>.</a:t>
            </a:r>
          </a:p>
          <a:p>
            <a:r>
              <a:rPr kumimoji="1" lang="en-US" altLang="ja-JP" sz="1200" dirty="0" smtClean="0">
                <a:latin typeface="Meiryo UI" pitchFamily="50" charset="-128"/>
                <a:ea typeface="Meiryo UI" pitchFamily="50" charset="-128"/>
                <a:cs typeface="Meiryo UI" pitchFamily="50" charset="-128"/>
              </a:rPr>
              <a:t>Last Received Sequence Number </a:t>
            </a:r>
            <a:r>
              <a:rPr kumimoji="1" lang="en-US" altLang="ja-JP" dirty="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49111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smtClean="0"/>
              <a:t>Toshimitsu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6</a:t>
            </a:fld>
            <a:endParaRPr lang="en-US" altLang="ja-JP"/>
          </a:p>
        </p:txBody>
      </p:sp>
      <p:cxnSp>
        <p:nvCxnSpPr>
          <p:cNvPr id="26" name="直線矢印コネクタ 25"/>
          <p:cNvCxnSpPr/>
          <p:nvPr/>
        </p:nvCxnSpPr>
        <p:spPr bwMode="auto">
          <a:xfrm flipV="1">
            <a:off x="827584" y="3092872"/>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27" name="テキスト ボックス 26"/>
          <p:cNvSpPr txBox="1"/>
          <p:nvPr/>
        </p:nvSpPr>
        <p:spPr>
          <a:xfrm>
            <a:off x="310950" y="2514382"/>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28" name="テキスト ボックス 27"/>
          <p:cNvSpPr txBox="1"/>
          <p:nvPr/>
        </p:nvSpPr>
        <p:spPr>
          <a:xfrm>
            <a:off x="326528" y="3258635"/>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29" name="正方形/長方形 28"/>
          <p:cNvSpPr/>
          <p:nvPr/>
        </p:nvSpPr>
        <p:spPr bwMode="auto">
          <a:xfrm>
            <a:off x="1313548" y="2538665"/>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sp>
        <p:nvSpPr>
          <p:cNvPr id="30" name="テキスト ボックス 29"/>
          <p:cNvSpPr txBox="1"/>
          <p:nvPr/>
        </p:nvSpPr>
        <p:spPr>
          <a:xfrm>
            <a:off x="310950" y="1974322"/>
            <a:ext cx="354680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Association Response, </a:t>
            </a:r>
          </a:p>
          <a:p>
            <a:r>
              <a:rPr lang="en-US" altLang="ja-JP" dirty="0" smtClean="0">
                <a:latin typeface="Meiryo UI" pitchFamily="50" charset="-128"/>
                <a:ea typeface="Meiryo UI" pitchFamily="50" charset="-128"/>
                <a:cs typeface="Meiryo UI" pitchFamily="50" charset="-128"/>
              </a:rPr>
              <a:t>due to </a:t>
            </a:r>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31" name="直線矢印コネクタ 30"/>
          <p:cNvCxnSpPr/>
          <p:nvPr/>
        </p:nvCxnSpPr>
        <p:spPr bwMode="auto">
          <a:xfrm>
            <a:off x="2705619" y="2765043"/>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3389145" y="2507327"/>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33" name="正方形/長方形 32"/>
          <p:cNvSpPr/>
          <p:nvPr/>
        </p:nvSpPr>
        <p:spPr bwMode="auto">
          <a:xfrm>
            <a:off x="4727763" y="253866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34" name="テキスト ボックス 33"/>
          <p:cNvSpPr txBox="1"/>
          <p:nvPr/>
        </p:nvSpPr>
        <p:spPr>
          <a:xfrm>
            <a:off x="4039629" y="1974322"/>
            <a:ext cx="360714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t>
            </a:r>
            <a:r>
              <a:rPr kumimoji="1" lang="en-US" altLang="ja-JP" dirty="0" smtClean="0">
                <a:latin typeface="Meiryo UI" pitchFamily="50" charset="-128"/>
                <a:ea typeface="Meiryo UI" pitchFamily="50" charset="-128"/>
                <a:cs typeface="Meiryo UI" pitchFamily="50" charset="-128"/>
              </a:rPr>
              <a:t>-ACK. </a:t>
            </a:r>
            <a:r>
              <a:rPr kumimoji="1" lang="en-US" altLang="ja-JP" sz="1200" dirty="0" smtClean="0">
                <a:latin typeface="Meiryo UI" pitchFamily="50" charset="-128"/>
                <a:ea typeface="Meiryo UI" pitchFamily="50" charset="-128"/>
                <a:cs typeface="Meiryo UI" pitchFamily="50" charset="-128"/>
              </a:rPr>
              <a:t>Last Received Sequence </a:t>
            </a:r>
          </a:p>
          <a:p>
            <a:r>
              <a:rPr kumimoji="1" lang="en-US" altLang="ja-JP" sz="1200" dirty="0" smtClean="0">
                <a:latin typeface="Meiryo UI" pitchFamily="50" charset="-128"/>
                <a:ea typeface="Meiryo UI" pitchFamily="50" charset="-128"/>
                <a:cs typeface="Meiryo UI" pitchFamily="50" charset="-128"/>
              </a:rPr>
              <a:t>Number is not incremented </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35" name="正方形/長方形 34"/>
          <p:cNvSpPr/>
          <p:nvPr/>
        </p:nvSpPr>
        <p:spPr bwMode="auto">
          <a:xfrm>
            <a:off x="5979211" y="3094640"/>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36" name="直線矢印コネクタ 35"/>
          <p:cNvCxnSpPr/>
          <p:nvPr/>
        </p:nvCxnSpPr>
        <p:spPr bwMode="auto">
          <a:xfrm>
            <a:off x="5407876"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7" name="テキスト ボックス 36"/>
          <p:cNvSpPr txBox="1"/>
          <p:nvPr/>
        </p:nvSpPr>
        <p:spPr>
          <a:xfrm>
            <a:off x="5440281" y="334998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38" name="直線矢印コネクタ 37"/>
          <p:cNvCxnSpPr/>
          <p:nvPr/>
        </p:nvCxnSpPr>
        <p:spPr bwMode="auto">
          <a:xfrm>
            <a:off x="6644328" y="3328326"/>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39" name="テキスト ボックス 38"/>
          <p:cNvSpPr txBox="1"/>
          <p:nvPr/>
        </p:nvSpPr>
        <p:spPr>
          <a:xfrm>
            <a:off x="6676733" y="3349986"/>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40" name="テキスト ボックス 39"/>
          <p:cNvSpPr txBox="1"/>
          <p:nvPr/>
        </p:nvSpPr>
        <p:spPr>
          <a:xfrm>
            <a:off x="5904148" y="3744905"/>
            <a:ext cx="2692404"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not incremented </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0x3FF</a:t>
            </a:r>
            <a:endParaRPr kumimoji="1" lang="ja-JP" altLang="en-US" sz="1200" b="1" dirty="0" smtClean="0">
              <a:latin typeface="Meiryo UI" pitchFamily="50" charset="-128"/>
              <a:ea typeface="Meiryo UI" pitchFamily="50" charset="-128"/>
              <a:cs typeface="Meiryo UI" pitchFamily="50" charset="-128"/>
            </a:endParaRPr>
          </a:p>
        </p:txBody>
      </p:sp>
      <p:cxnSp>
        <p:nvCxnSpPr>
          <p:cNvPr id="41" name="直線コネクタ 40"/>
          <p:cNvCxnSpPr/>
          <p:nvPr/>
        </p:nvCxnSpPr>
        <p:spPr bwMode="auto">
          <a:xfrm>
            <a:off x="5407876" y="3094640"/>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42" name="直線コネクタ 41"/>
          <p:cNvCxnSpPr/>
          <p:nvPr/>
        </p:nvCxnSpPr>
        <p:spPr bwMode="auto">
          <a:xfrm>
            <a:off x="7207648" y="3098574"/>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43" name="正方形/長方形 42"/>
          <p:cNvSpPr/>
          <p:nvPr/>
        </p:nvSpPr>
        <p:spPr bwMode="auto">
          <a:xfrm>
            <a:off x="7215663" y="2533500"/>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600" b="0" i="0" u="none" strike="noStrike" cap="none" normalizeH="0" baseline="0" dirty="0" smtClean="0">
                <a:ln>
                  <a:noFill/>
                </a:ln>
                <a:effectLst/>
                <a:latin typeface="Arial" charset="0"/>
                <a:ea typeface="ＭＳ Ｐゴシック" pitchFamily="50" charset="-128"/>
              </a:rPr>
              <a:t>)</a:t>
            </a:r>
            <a:endParaRPr kumimoji="0" lang="ja-JP" altLang="en-US" sz="1600" b="0" i="0" u="none" strike="noStrike" cap="none" normalizeH="0" baseline="0" dirty="0" smtClean="0">
              <a:ln>
                <a:noFill/>
              </a:ln>
              <a:effectLst/>
              <a:latin typeface="Arial" charset="0"/>
              <a:ea typeface="ＭＳ Ｐゴシック" pitchFamily="50" charset="-128"/>
            </a:endParaRPr>
          </a:p>
        </p:txBody>
      </p:sp>
      <p:sp>
        <p:nvSpPr>
          <p:cNvPr id="47" name="テキスト ボックス 46"/>
          <p:cNvSpPr txBox="1"/>
          <p:nvPr/>
        </p:nvSpPr>
        <p:spPr>
          <a:xfrm>
            <a:off x="2519772" y="3090446"/>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48" name="テキスト ボックス 47"/>
          <p:cNvSpPr txBox="1"/>
          <p:nvPr/>
        </p:nvSpPr>
        <p:spPr>
          <a:xfrm>
            <a:off x="7426879" y="2273549"/>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49" name="テキスト ボックス 48"/>
          <p:cNvSpPr txBox="1"/>
          <p:nvPr/>
        </p:nvSpPr>
        <p:spPr>
          <a:xfrm>
            <a:off x="3766184" y="4710626"/>
            <a:ext cx="1729961"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a:t>
            </a:r>
            <a:r>
              <a:rPr kumimoji="1" lang="en-US" altLang="ja-JP" sz="1600" b="1" dirty="0" err="1" smtClean="0">
                <a:latin typeface="Meiryo UI" pitchFamily="50" charset="-128"/>
                <a:ea typeface="Meiryo UI" pitchFamily="50" charset="-128"/>
                <a:cs typeface="Meiryo UI" pitchFamily="50" charset="-128"/>
              </a:rPr>
              <a:t>20d</a:t>
            </a:r>
            <a:r>
              <a:rPr kumimoji="1" lang="en-US" altLang="ja-JP" sz="1600" b="1" dirty="0" smtClean="0">
                <a:latin typeface="Meiryo UI" pitchFamily="50" charset="-128"/>
                <a:ea typeface="Meiryo UI" pitchFamily="50" charset="-128"/>
                <a:cs typeface="Meiryo UI" pitchFamily="50" charset="-128"/>
              </a:rPr>
              <a:t>  </a:t>
            </a:r>
          </a:p>
        </p:txBody>
      </p:sp>
    </p:spTree>
    <p:extLst>
      <p:ext uri="{BB962C8B-B14F-4D97-AF65-F5344CB8AC3E}">
        <p14:creationId xmlns:p14="http://schemas.microsoft.com/office/powerpoint/2010/main" val="1581248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&lt;May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smtClean="0"/>
              <a:t>Noda, et al. (Sony)</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7</a:t>
            </a:fld>
            <a:endParaRPr lang="en-US" altLang="ja-JP"/>
          </a:p>
        </p:txBody>
      </p:sp>
      <p:sp>
        <p:nvSpPr>
          <p:cNvPr id="5" name="テキスト ボックス 4"/>
          <p:cNvSpPr txBox="1"/>
          <p:nvPr/>
        </p:nvSpPr>
        <p:spPr>
          <a:xfrm>
            <a:off x="3743908" y="4746630"/>
            <a:ext cx="1582484"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a:t>
            </a:r>
            <a:r>
              <a:rPr kumimoji="1" lang="en-US" altLang="ja-JP" sz="1600" b="1" dirty="0" err="1" smtClean="0">
                <a:latin typeface="Meiryo UI" pitchFamily="50" charset="-128"/>
                <a:ea typeface="Meiryo UI" pitchFamily="50" charset="-128"/>
                <a:cs typeface="Meiryo UI" pitchFamily="50" charset="-128"/>
              </a:rPr>
              <a:t>20e</a:t>
            </a:r>
            <a:endParaRPr kumimoji="1" lang="en-US" altLang="ja-JP" sz="1600" b="1" dirty="0" smtClean="0">
              <a:latin typeface="Meiryo UI" pitchFamily="50" charset="-128"/>
              <a:ea typeface="Meiryo UI" pitchFamily="50" charset="-128"/>
              <a:cs typeface="Meiryo UI" pitchFamily="50" charset="-128"/>
            </a:endParaRPr>
          </a:p>
        </p:txBody>
      </p:sp>
      <p:cxnSp>
        <p:nvCxnSpPr>
          <p:cNvPr id="6" name="直線矢印コネクタ 5"/>
          <p:cNvCxnSpPr/>
          <p:nvPr/>
        </p:nvCxnSpPr>
        <p:spPr bwMode="auto">
          <a:xfrm flipV="1">
            <a:off x="804158" y="3327499"/>
            <a:ext cx="8132136" cy="1767"/>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7" name="テキスト ボックス 6"/>
          <p:cNvSpPr txBox="1"/>
          <p:nvPr/>
        </p:nvSpPr>
        <p:spPr>
          <a:xfrm>
            <a:off x="365936" y="2744190"/>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8" name="テキスト ボックス 7"/>
          <p:cNvSpPr txBox="1"/>
          <p:nvPr/>
        </p:nvSpPr>
        <p:spPr>
          <a:xfrm>
            <a:off x="381514" y="3493262"/>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9" name="正方形/長方形 8"/>
          <p:cNvSpPr/>
          <p:nvPr/>
        </p:nvSpPr>
        <p:spPr bwMode="auto">
          <a:xfrm>
            <a:off x="1368534" y="2773292"/>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0" i="0" u="none" strike="noStrike" cap="none" normalizeH="0" dirty="0" smtClean="0">
                <a:ln>
                  <a:noFill/>
                </a:ln>
                <a:effectLst/>
                <a:latin typeface="Arial" charset="0"/>
                <a:ea typeface="ＭＳ Ｐゴシック" pitchFamily="50" charset="-128"/>
              </a:rPr>
              <a:t> </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10" name="正方形/長方形 9"/>
          <p:cNvSpPr/>
          <p:nvPr/>
        </p:nvSpPr>
        <p:spPr bwMode="auto">
          <a:xfrm>
            <a:off x="3336090" y="3333390"/>
            <a:ext cx="680113"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287524" y="2064980"/>
            <a:ext cx="4617803"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DEV receives Association Resp</a:t>
            </a:r>
            <a:r>
              <a:rPr kumimoji="1" lang="en-US" altLang="ja-JP" dirty="0" smtClean="0">
                <a:latin typeface="Meiryo UI" pitchFamily="50" charset="-128"/>
                <a:ea typeface="Meiryo UI" pitchFamily="50" charset="-128"/>
                <a:cs typeface="Meiryo UI" pitchFamily="50" charset="-128"/>
              </a:rPr>
              <a:t>onse correctly, but</a:t>
            </a:r>
            <a:endParaRPr kumimoji="1" lang="en-US" altLang="ja-JP" sz="1200" dirty="0" smtClean="0">
              <a:latin typeface="Meiryo UI" pitchFamily="50" charset="-128"/>
              <a:ea typeface="Meiryo UI" pitchFamily="50" charset="-128"/>
              <a:cs typeface="Meiryo UI" pitchFamily="50" charset="-128"/>
            </a:endParaRPr>
          </a:p>
          <a:p>
            <a:r>
              <a:rPr kumimoji="1" lang="en-US" altLang="ja-JP" sz="1200" dirty="0" smtClean="0">
                <a:latin typeface="Meiryo UI" pitchFamily="50" charset="-128"/>
                <a:ea typeface="Meiryo UI" pitchFamily="50" charset="-128"/>
                <a:cs typeface="Meiryo UI" pitchFamily="50" charset="-128"/>
              </a:rPr>
              <a:t>HRCP PNC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a:t>
            </a:r>
            <a:r>
              <a:rPr kumimoji="1" lang="en-US" altLang="ja-JP" sz="1200" dirty="0" err="1" smtClean="0">
                <a:latin typeface="Meiryo UI" pitchFamily="50" charset="-128"/>
                <a:ea typeface="Meiryo UI" pitchFamily="50" charset="-128"/>
                <a:cs typeface="Meiryo UI" pitchFamily="50" charset="-128"/>
              </a:rPr>
              <a:t>Stk-ACK</a:t>
            </a:r>
            <a:r>
              <a:rPr kumimoji="1" lang="en-US" altLang="ja-JP" sz="12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(MAC Header Error).</a:t>
            </a:r>
            <a:endParaRPr kumimoji="1" lang="ja-JP" altLang="en-US" sz="1200" dirty="0" smtClean="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2760605" y="2999670"/>
            <a:ext cx="2019869"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444131" y="2741954"/>
            <a:ext cx="538930" cy="276999"/>
          </a:xfrm>
          <a:prstGeom prst="rect">
            <a:avLst/>
          </a:prstGeom>
          <a:noFill/>
        </p:spPr>
        <p:txBody>
          <a:bodyPr wrap="none" rtlCol="0">
            <a:spAutoFit/>
          </a:bodyPr>
          <a:lstStyle/>
          <a:p>
            <a:r>
              <a:rPr lang="en-US" altLang="ja-JP" sz="1200" dirty="0">
                <a:latin typeface="Meiryo UI" pitchFamily="50" charset="-128"/>
                <a:ea typeface="Meiryo UI" pitchFamily="50" charset="-128"/>
                <a:cs typeface="Meiryo UI" pitchFamily="50" charset="-128"/>
              </a:rPr>
              <a:t>RIFS</a:t>
            </a:r>
            <a:endParaRPr kumimoji="1" lang="ja-JP" altLang="en-US" sz="1200" dirty="0" smtClean="0">
              <a:latin typeface="Meiryo UI" pitchFamily="50" charset="-128"/>
              <a:ea typeface="Meiryo UI" pitchFamily="50" charset="-128"/>
              <a:cs typeface="Meiryo UI" pitchFamily="50" charset="-128"/>
            </a:endParaRPr>
          </a:p>
        </p:txBody>
      </p:sp>
      <p:sp>
        <p:nvSpPr>
          <p:cNvPr id="14" name="正方形/長方形 13"/>
          <p:cNvSpPr/>
          <p:nvPr/>
        </p:nvSpPr>
        <p:spPr bwMode="auto">
          <a:xfrm>
            <a:off x="4782749" y="2773291"/>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5" name="テキスト ボックス 14"/>
          <p:cNvSpPr txBox="1"/>
          <p:nvPr/>
        </p:nvSpPr>
        <p:spPr>
          <a:xfrm>
            <a:off x="3237583" y="3902705"/>
            <a:ext cx="188705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a:t>
            </a:r>
          </a:p>
          <a:p>
            <a:r>
              <a:rPr kumimoji="1" lang="en-US" altLang="ja-JP" sz="1200" dirty="0" smtClean="0">
                <a:latin typeface="Meiryo UI" pitchFamily="50" charset="-128"/>
                <a:ea typeface="Meiryo UI" pitchFamily="50" charset="-128"/>
                <a:cs typeface="Meiryo UI" pitchFamily="50" charset="-128"/>
              </a:rPr>
              <a:t>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16" name="正方形/長方形 15"/>
          <p:cNvSpPr/>
          <p:nvPr/>
        </p:nvSpPr>
        <p:spPr bwMode="auto">
          <a:xfrm>
            <a:off x="6034197" y="3329267"/>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17" name="直線矢印コネクタ 16"/>
          <p:cNvCxnSpPr/>
          <p:nvPr/>
        </p:nvCxnSpPr>
        <p:spPr bwMode="auto">
          <a:xfrm>
            <a:off x="5462862"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8" name="テキスト ボックス 17"/>
          <p:cNvSpPr txBox="1"/>
          <p:nvPr/>
        </p:nvSpPr>
        <p:spPr>
          <a:xfrm>
            <a:off x="5495267" y="358461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9" name="直線矢印コネクタ 18"/>
          <p:cNvCxnSpPr/>
          <p:nvPr/>
        </p:nvCxnSpPr>
        <p:spPr bwMode="auto">
          <a:xfrm>
            <a:off x="6699314" y="3562953"/>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0" name="テキスト ボックス 19"/>
          <p:cNvSpPr txBox="1"/>
          <p:nvPr/>
        </p:nvSpPr>
        <p:spPr>
          <a:xfrm>
            <a:off x="6731719" y="3584613"/>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5952730" y="3991876"/>
            <a:ext cx="2972930" cy="276999"/>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 =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
        <p:nvSpPr>
          <p:cNvPr id="22" name="正方形/長方形 21"/>
          <p:cNvSpPr/>
          <p:nvPr/>
        </p:nvSpPr>
        <p:spPr bwMode="auto">
          <a:xfrm>
            <a:off x="7262634" y="2771524"/>
            <a:ext cx="1148144"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Data</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cxnSp>
        <p:nvCxnSpPr>
          <p:cNvPr id="23" name="直線コネクタ 22"/>
          <p:cNvCxnSpPr/>
          <p:nvPr/>
        </p:nvCxnSpPr>
        <p:spPr bwMode="auto">
          <a:xfrm>
            <a:off x="5462862" y="3329267"/>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4" name="直線コネクタ 23"/>
          <p:cNvCxnSpPr/>
          <p:nvPr/>
        </p:nvCxnSpPr>
        <p:spPr bwMode="auto">
          <a:xfrm>
            <a:off x="7262634" y="3333201"/>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25" name="直線矢印コネクタ 24"/>
          <p:cNvCxnSpPr/>
          <p:nvPr/>
        </p:nvCxnSpPr>
        <p:spPr bwMode="auto">
          <a:xfrm>
            <a:off x="2755496" y="3596252"/>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26" name="テキスト ボックス 25"/>
          <p:cNvSpPr txBox="1"/>
          <p:nvPr/>
        </p:nvSpPr>
        <p:spPr>
          <a:xfrm>
            <a:off x="2787901" y="3617912"/>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27" name="直線コネクタ 26"/>
          <p:cNvCxnSpPr/>
          <p:nvPr/>
        </p:nvCxnSpPr>
        <p:spPr bwMode="auto">
          <a:xfrm>
            <a:off x="2755496" y="3362566"/>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28" name="テキスト ボックス 27"/>
          <p:cNvSpPr txBox="1"/>
          <p:nvPr/>
        </p:nvSpPr>
        <p:spPr>
          <a:xfrm>
            <a:off x="3850281" y="3049215"/>
            <a:ext cx="744114" cy="307777"/>
          </a:xfrm>
          <a:prstGeom prst="rect">
            <a:avLst/>
          </a:prstGeom>
          <a:noFill/>
        </p:spPr>
        <p:txBody>
          <a:bodyPr wrap="none" rtlCol="0">
            <a:spAutoFit/>
          </a:bodyPr>
          <a:lstStyle/>
          <a:p>
            <a:r>
              <a:rPr lang="en-US" altLang="ja-JP" sz="1400" b="1" i="1" dirty="0" smtClean="0">
                <a:latin typeface="+mn-lt"/>
                <a:ea typeface="Meiryo UI" pitchFamily="50" charset="-128"/>
                <a:cs typeface="Meiryo UI" pitchFamily="50" charset="-128"/>
              </a:rPr>
              <a:t>(Error)</a:t>
            </a:r>
            <a:endParaRPr kumimoji="1" lang="ja-JP" altLang="en-US" sz="1400" b="1" i="1" dirty="0" smtClean="0">
              <a:latin typeface="+mn-lt"/>
              <a:ea typeface="Meiryo UI" pitchFamily="50" charset="-128"/>
              <a:cs typeface="Meiryo UI" pitchFamily="50" charset="-128"/>
            </a:endParaRPr>
          </a:p>
        </p:txBody>
      </p:sp>
      <p:sp>
        <p:nvSpPr>
          <p:cNvPr id="29" name="テキスト ボックス 28"/>
          <p:cNvSpPr txBox="1"/>
          <p:nvPr/>
        </p:nvSpPr>
        <p:spPr>
          <a:xfrm>
            <a:off x="5009885" y="2060848"/>
            <a:ext cx="3607141"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PNC sends </a:t>
            </a:r>
            <a:r>
              <a:rPr kumimoji="1" lang="en-US" altLang="ja-JP" dirty="0" err="1" smtClean="0">
                <a:latin typeface="Meiryo UI" pitchFamily="50" charset="-128"/>
                <a:ea typeface="Meiryo UI" pitchFamily="50" charset="-128"/>
                <a:cs typeface="Meiryo UI" pitchFamily="50" charset="-128"/>
              </a:rPr>
              <a:t>Stk</a:t>
            </a:r>
            <a:r>
              <a:rPr kumimoji="1" lang="en-US" altLang="ja-JP" dirty="0" smtClean="0">
                <a:latin typeface="Meiryo UI" pitchFamily="50" charset="-128"/>
                <a:ea typeface="Meiryo UI" pitchFamily="50" charset="-128"/>
                <a:cs typeface="Meiryo UI" pitchFamily="50" charset="-128"/>
              </a:rPr>
              <a:t>-ACK. </a:t>
            </a:r>
            <a:r>
              <a:rPr kumimoji="1" lang="en-US" altLang="ja-JP" sz="1200" dirty="0" smtClean="0">
                <a:latin typeface="Meiryo UI" pitchFamily="50" charset="-128"/>
                <a:ea typeface="Meiryo UI" pitchFamily="50" charset="-128"/>
                <a:cs typeface="Meiryo UI" pitchFamily="50" charset="-128"/>
              </a:rPr>
              <a:t>Last Received Sequence </a:t>
            </a:r>
          </a:p>
          <a:p>
            <a:r>
              <a:rPr kumimoji="1" lang="en-US" altLang="ja-JP" sz="1200" dirty="0" smtClean="0">
                <a:latin typeface="Meiryo UI" pitchFamily="50" charset="-128"/>
                <a:ea typeface="Meiryo UI" pitchFamily="50" charset="-128"/>
                <a:cs typeface="Meiryo UI" pitchFamily="50" charset="-128"/>
              </a:rPr>
              <a:t>Number is not incremented </a:t>
            </a:r>
            <a:r>
              <a:rPr kumimoji="1" lang="en-US" altLang="ja-JP" sz="1200" dirty="0" smtClean="0">
                <a:latin typeface="Meiryo UI" pitchFamily="50" charset="-128"/>
                <a:ea typeface="Meiryo UI" pitchFamily="50" charset="-128"/>
                <a:cs typeface="Meiryo UI" pitchFamily="50" charset="-128"/>
                <a:sym typeface="Wingdings" panose="05000000000000000000" pitchFamily="2" charset="2"/>
              </a:rPr>
              <a:t> </a:t>
            </a:r>
            <a:r>
              <a:rPr kumimoji="1" lang="en-US" altLang="ja-JP" sz="1200" b="1" dirty="0" smtClean="0">
                <a:latin typeface="Meiryo UI" pitchFamily="50" charset="-128"/>
                <a:ea typeface="Meiryo UI" pitchFamily="50" charset="-128"/>
                <a:cs typeface="Meiryo UI" pitchFamily="50" charset="-128"/>
              </a:rPr>
              <a:t>0</a:t>
            </a:r>
            <a:endParaRPr kumimoji="1" lang="ja-JP" altLang="en-US" sz="12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9016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3" name="フッター プレースホルダー 2"/>
          <p:cNvSpPr>
            <a:spLocks noGrp="1"/>
          </p:cNvSpPr>
          <p:nvPr>
            <p:ph type="ftr" sz="quarter" idx="11"/>
          </p:nvPr>
        </p:nvSpPr>
        <p:spPr/>
        <p:txBody>
          <a:bodyPr/>
          <a:lstStyle/>
          <a:p>
            <a:r>
              <a:rPr lang="en-US" altLang="ja-JP" dirty="0"/>
              <a:t>Toshimitsu</a:t>
            </a:r>
            <a:r>
              <a:rPr lang="en-US" altLang="ja-JP" dirty="0" smtClean="0"/>
              <a:t>, et al. (Toshiba)</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8</a:t>
            </a:fld>
            <a:endParaRPr lang="en-US" altLang="ja-JP"/>
          </a:p>
        </p:txBody>
      </p:sp>
      <p:cxnSp>
        <p:nvCxnSpPr>
          <p:cNvPr id="5" name="直線矢印コネクタ 4"/>
          <p:cNvCxnSpPr/>
          <p:nvPr/>
        </p:nvCxnSpPr>
        <p:spPr bwMode="auto">
          <a:xfrm>
            <a:off x="1648807" y="3113914"/>
            <a:ext cx="6961831" cy="0"/>
          </a:xfrm>
          <a:prstGeom prst="straightConnector1">
            <a:avLst/>
          </a:prstGeom>
          <a:solidFill>
            <a:srgbClr val="999999"/>
          </a:solidFill>
          <a:ln w="9525" cap="flat" cmpd="sng" algn="ctr">
            <a:solidFill>
              <a:srgbClr val="000000"/>
            </a:solidFill>
            <a:prstDash val="solid"/>
            <a:round/>
            <a:headEnd type="none" w="med" len="med"/>
            <a:tailEnd type="arrow"/>
          </a:ln>
          <a:effectLst/>
        </p:spPr>
      </p:cxnSp>
      <p:sp>
        <p:nvSpPr>
          <p:cNvPr id="6" name="テキスト ボックス 5"/>
          <p:cNvSpPr txBox="1"/>
          <p:nvPr/>
        </p:nvSpPr>
        <p:spPr>
          <a:xfrm>
            <a:off x="1067360" y="2456892"/>
            <a:ext cx="599844" cy="523220"/>
          </a:xfrm>
          <a:prstGeom prst="rect">
            <a:avLst/>
          </a:prstGeom>
          <a:noFill/>
        </p:spPr>
        <p:txBody>
          <a:bodyPr wrap="none" rtlCol="0">
            <a:spAutoFit/>
          </a:bodyPr>
          <a:lstStyle/>
          <a:p>
            <a:r>
              <a:rPr kumimoji="1" lang="en-US" altLang="ja-JP" dirty="0" smtClean="0">
                <a:latin typeface="Meiryo UI" pitchFamily="50" charset="-128"/>
                <a:ea typeface="Meiryo UI" pitchFamily="50" charset="-128"/>
                <a:cs typeface="Meiryo UI" pitchFamily="50" charset="-128"/>
              </a:rPr>
              <a:t>HRCP</a:t>
            </a:r>
          </a:p>
          <a:p>
            <a:r>
              <a:rPr kumimoji="1" lang="en-US" altLang="ja-JP" sz="1600" dirty="0" smtClean="0">
                <a:latin typeface="Meiryo UI" pitchFamily="50" charset="-128"/>
                <a:ea typeface="Meiryo UI" pitchFamily="50" charset="-128"/>
                <a:cs typeface="Meiryo UI" pitchFamily="50" charset="-128"/>
              </a:rPr>
              <a:t>PNC</a:t>
            </a:r>
            <a:endParaRPr kumimoji="1" lang="ja-JP" altLang="en-US" sz="1600" dirty="0" smtClean="0">
              <a:latin typeface="Meiryo UI" pitchFamily="50" charset="-128"/>
              <a:ea typeface="Meiryo UI" pitchFamily="50" charset="-128"/>
              <a:cs typeface="Meiryo UI" pitchFamily="50" charset="-128"/>
            </a:endParaRPr>
          </a:p>
        </p:txBody>
      </p:sp>
      <p:sp>
        <p:nvSpPr>
          <p:cNvPr id="7" name="テキスト ボックス 6"/>
          <p:cNvSpPr txBox="1"/>
          <p:nvPr/>
        </p:nvSpPr>
        <p:spPr>
          <a:xfrm>
            <a:off x="1082938" y="3277909"/>
            <a:ext cx="604653" cy="338554"/>
          </a:xfrm>
          <a:prstGeom prst="rect">
            <a:avLst/>
          </a:prstGeom>
          <a:noFill/>
        </p:spPr>
        <p:txBody>
          <a:bodyPr wrap="none" rtlCol="0">
            <a:spAutoFit/>
          </a:bodyPr>
          <a:lstStyle/>
          <a:p>
            <a:r>
              <a:rPr lang="en-US" altLang="ja-JP" sz="1600" dirty="0">
                <a:latin typeface="Meiryo UI" pitchFamily="50" charset="-128"/>
                <a:ea typeface="Meiryo UI" pitchFamily="50" charset="-128"/>
                <a:cs typeface="Meiryo UI" pitchFamily="50" charset="-128"/>
              </a:rPr>
              <a:t>DEV</a:t>
            </a:r>
            <a:endParaRPr kumimoji="1" lang="ja-JP" altLang="en-US" sz="1600" dirty="0" smtClean="0">
              <a:latin typeface="Meiryo UI" pitchFamily="50" charset="-128"/>
              <a:ea typeface="Meiryo UI" pitchFamily="50" charset="-128"/>
              <a:cs typeface="Meiryo UI" pitchFamily="50" charset="-128"/>
            </a:endParaRPr>
          </a:p>
        </p:txBody>
      </p:sp>
      <p:sp>
        <p:nvSpPr>
          <p:cNvPr id="8" name="正方形/長方形 7"/>
          <p:cNvSpPr/>
          <p:nvPr/>
        </p:nvSpPr>
        <p:spPr bwMode="auto">
          <a:xfrm>
            <a:off x="2069958" y="2557939"/>
            <a:ext cx="1392071" cy="555975"/>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200" b="0" i="0" u="none" strike="noStrike" cap="none" normalizeH="0" baseline="0" dirty="0" smtClean="0">
                <a:ln>
                  <a:noFill/>
                </a:ln>
                <a:effectLst/>
                <a:latin typeface="Arial" charset="0"/>
                <a:ea typeface="ＭＳ Ｐゴシック" pitchFamily="50" charset="-128"/>
              </a:rPr>
              <a:t>)</a:t>
            </a:r>
            <a:endParaRPr kumimoji="0" lang="ja-JP" altLang="en-US" sz="1200" b="0" i="0" u="none" strike="noStrike" cap="none" normalizeH="0" baseline="0" dirty="0" smtClean="0">
              <a:ln>
                <a:noFill/>
              </a:ln>
              <a:effectLst/>
              <a:latin typeface="Arial" charset="0"/>
              <a:ea typeface="ＭＳ Ｐゴシック" pitchFamily="50" charset="-128"/>
            </a:endParaRPr>
          </a:p>
        </p:txBody>
      </p:sp>
      <p:sp>
        <p:nvSpPr>
          <p:cNvPr id="9" name="テキスト ボックス 8"/>
          <p:cNvSpPr txBox="1"/>
          <p:nvPr/>
        </p:nvSpPr>
        <p:spPr>
          <a:xfrm>
            <a:off x="755576" y="1736811"/>
            <a:ext cx="4374146" cy="461665"/>
          </a:xfrm>
          <a:prstGeom prst="rect">
            <a:avLst/>
          </a:prstGeom>
          <a:noFill/>
        </p:spPr>
        <p:txBody>
          <a:bodyPr wrap="square" rtlCol="0">
            <a:spAutoFit/>
          </a:bodyPr>
          <a:lstStyle/>
          <a:p>
            <a:r>
              <a:rPr kumimoji="1" lang="en-US" altLang="ja-JP" sz="1200" dirty="0" smtClean="0">
                <a:latin typeface="Meiryo UI" pitchFamily="50" charset="-128"/>
                <a:ea typeface="Meiryo UI" pitchFamily="50" charset="-128"/>
                <a:cs typeface="Meiryo UI" pitchFamily="50" charset="-128"/>
              </a:rPr>
              <a:t>DEV does </a:t>
            </a:r>
            <a:r>
              <a:rPr kumimoji="1" lang="en-US" altLang="ja-JP" sz="1200" u="sng" dirty="0" smtClean="0">
                <a:latin typeface="Meiryo UI" pitchFamily="50" charset="-128"/>
                <a:ea typeface="Meiryo UI" pitchFamily="50" charset="-128"/>
                <a:cs typeface="Meiryo UI" pitchFamily="50" charset="-128"/>
              </a:rPr>
              <a:t>not</a:t>
            </a:r>
            <a:r>
              <a:rPr kumimoji="1" lang="en-US" altLang="ja-JP" sz="1200" dirty="0" smtClean="0">
                <a:latin typeface="Meiryo UI" pitchFamily="50" charset="-128"/>
                <a:ea typeface="Meiryo UI" pitchFamily="50" charset="-128"/>
                <a:cs typeface="Meiryo UI" pitchFamily="50" charset="-128"/>
              </a:rPr>
              <a:t> receive the entire Association Response,</a:t>
            </a:r>
          </a:p>
          <a:p>
            <a:r>
              <a:rPr kumimoji="1" lang="en-US" altLang="ja-JP" sz="1200" dirty="0" smtClean="0">
                <a:latin typeface="Meiryo UI" pitchFamily="50" charset="-128"/>
                <a:ea typeface="Meiryo UI" pitchFamily="50" charset="-128"/>
                <a:cs typeface="Meiryo UI" pitchFamily="50" charset="-128"/>
              </a:rPr>
              <a:t>but </a:t>
            </a:r>
            <a:r>
              <a:rPr kumimoji="1" lang="en-US" altLang="ja-JP" u="sng" dirty="0">
                <a:latin typeface="Meiryo UI" pitchFamily="50" charset="-128"/>
                <a:ea typeface="Meiryo UI" pitchFamily="50" charset="-128"/>
                <a:cs typeface="Meiryo UI" pitchFamily="50" charset="-128"/>
              </a:rPr>
              <a:t>d</a:t>
            </a:r>
            <a:r>
              <a:rPr lang="en-US" altLang="ja-JP" u="sng" dirty="0" smtClean="0">
                <a:latin typeface="Meiryo UI" pitchFamily="50" charset="-128"/>
                <a:ea typeface="Meiryo UI" pitchFamily="50" charset="-128"/>
                <a:cs typeface="Meiryo UI" pitchFamily="50" charset="-128"/>
              </a:rPr>
              <a:t>oes </a:t>
            </a:r>
            <a:r>
              <a:rPr lang="en-US" altLang="ja-JP" dirty="0" smtClean="0">
                <a:latin typeface="Meiryo UI" pitchFamily="50" charset="-128"/>
                <a:ea typeface="Meiryo UI" pitchFamily="50" charset="-128"/>
                <a:cs typeface="Meiryo UI" pitchFamily="50" charset="-128"/>
              </a:rPr>
              <a:t>receive</a:t>
            </a:r>
            <a:r>
              <a:rPr lang="en-US" altLang="ja-JP" sz="1200" dirty="0" smtClean="0">
                <a:latin typeface="Meiryo UI" pitchFamily="50" charset="-128"/>
                <a:ea typeface="Meiryo UI" pitchFamily="50" charset="-128"/>
                <a:cs typeface="Meiryo UI" pitchFamily="50" charset="-128"/>
              </a:rPr>
              <a:t> the MAC Header section correctly.</a:t>
            </a:r>
            <a:endParaRPr kumimoji="1" lang="ja-JP" altLang="en-US" sz="1200" dirty="0" smtClean="0">
              <a:latin typeface="Meiryo UI" pitchFamily="50" charset="-128"/>
              <a:ea typeface="Meiryo UI" pitchFamily="50" charset="-128"/>
              <a:cs typeface="Meiryo UI" pitchFamily="50" charset="-128"/>
            </a:endParaRPr>
          </a:p>
        </p:txBody>
      </p:sp>
      <p:sp>
        <p:nvSpPr>
          <p:cNvPr id="10" name="正方形/長方形 9"/>
          <p:cNvSpPr/>
          <p:nvPr/>
        </p:nvSpPr>
        <p:spPr bwMode="auto">
          <a:xfrm>
            <a:off x="4063711" y="3116254"/>
            <a:ext cx="680113"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err="1" smtClean="0">
                <a:ea typeface="ＭＳ Ｐゴシック" pitchFamily="50" charset="-128"/>
              </a:rPr>
              <a:t>Stk</a:t>
            </a:r>
            <a:r>
              <a:rPr kumimoji="0" lang="en-US" altLang="ja-JP" sz="1600" dirty="0" smtClean="0">
                <a:ea typeface="ＭＳ Ｐゴシック" pitchFamily="50" charset="-128"/>
              </a:rPr>
              <a:t>-</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dirty="0" smtClean="0">
                <a:ea typeface="ＭＳ Ｐゴシック" pitchFamily="50" charset="-128"/>
              </a:rPr>
              <a:t>ACK</a:t>
            </a:r>
            <a:endParaRPr kumimoji="0" lang="en-US" altLang="ja-JP" sz="16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1" name="テキスト ボックス 10"/>
          <p:cNvSpPr txBox="1"/>
          <p:nvPr/>
        </p:nvSpPr>
        <p:spPr>
          <a:xfrm>
            <a:off x="3984723" y="3825044"/>
            <a:ext cx="2639505" cy="461665"/>
          </a:xfrm>
          <a:prstGeom prst="rect">
            <a:avLst/>
          </a:prstGeom>
          <a:noFill/>
        </p:spPr>
        <p:txBody>
          <a:bodyPr wrap="none" rtlCol="0">
            <a:spAutoFit/>
          </a:bodyPr>
          <a:lstStyle/>
          <a:p>
            <a:r>
              <a:rPr kumimoji="1" lang="en-US" altLang="ja-JP" sz="1200" dirty="0" smtClean="0">
                <a:latin typeface="Meiryo UI" pitchFamily="50" charset="-128"/>
                <a:ea typeface="Meiryo UI" pitchFamily="50" charset="-128"/>
                <a:cs typeface="Meiryo UI" pitchFamily="50" charset="-128"/>
              </a:rPr>
              <a:t>Last Received Sequence Number</a:t>
            </a:r>
          </a:p>
          <a:p>
            <a:r>
              <a:rPr kumimoji="1" lang="en-US" altLang="ja-JP" dirty="0">
                <a:latin typeface="Meiryo UI" pitchFamily="50" charset="-128"/>
                <a:ea typeface="Meiryo UI" pitchFamily="50" charset="-128"/>
                <a:cs typeface="Meiryo UI" pitchFamily="50" charset="-128"/>
              </a:rPr>
              <a:t>i</a:t>
            </a:r>
            <a:r>
              <a:rPr kumimoji="1" lang="en-US" altLang="ja-JP" dirty="0" smtClean="0">
                <a:latin typeface="Meiryo UI" pitchFamily="50" charset="-128"/>
                <a:ea typeface="Meiryo UI" pitchFamily="50" charset="-128"/>
                <a:cs typeface="Meiryo UI" pitchFamily="50" charset="-128"/>
              </a:rPr>
              <a:t>s not incremented </a:t>
            </a:r>
            <a:r>
              <a:rPr kumimoji="1" lang="en-US" altLang="ja-JP" dirty="0" smtClean="0">
                <a:latin typeface="Meiryo UI" pitchFamily="50" charset="-128"/>
                <a:ea typeface="Meiryo UI" pitchFamily="50" charset="-128"/>
                <a:cs typeface="Meiryo UI" pitchFamily="50" charset="-128"/>
                <a:sym typeface="Wingdings" panose="05000000000000000000" pitchFamily="2" charset="2"/>
              </a:rPr>
              <a:t></a:t>
            </a:r>
            <a:r>
              <a:rPr kumimoji="1" lang="en-US" altLang="ja-JP" sz="1200" dirty="0" smtClean="0">
                <a:latin typeface="Meiryo UI" pitchFamily="50" charset="-128"/>
                <a:ea typeface="Meiryo UI" pitchFamily="50" charset="-128"/>
                <a:cs typeface="Meiryo UI" pitchFamily="50" charset="-128"/>
              </a:rPr>
              <a:t>  </a:t>
            </a:r>
            <a:r>
              <a:rPr kumimoji="1" lang="en-US" altLang="ja-JP" sz="1200" b="1" dirty="0" smtClean="0">
                <a:latin typeface="Meiryo UI" pitchFamily="50" charset="-128"/>
                <a:ea typeface="Meiryo UI" pitchFamily="50" charset="-128"/>
                <a:cs typeface="Meiryo UI" pitchFamily="50" charset="-128"/>
              </a:rPr>
              <a:t>0x3FF</a:t>
            </a:r>
            <a:endParaRPr kumimoji="1" lang="ja-JP" altLang="en-US" sz="1200" b="1" dirty="0" smtClean="0">
              <a:latin typeface="Meiryo UI" pitchFamily="50" charset="-128"/>
              <a:ea typeface="Meiryo UI" pitchFamily="50" charset="-128"/>
              <a:cs typeface="Meiryo UI" pitchFamily="50" charset="-128"/>
            </a:endParaRPr>
          </a:p>
        </p:txBody>
      </p:sp>
      <p:cxnSp>
        <p:nvCxnSpPr>
          <p:cNvPr id="12" name="直線矢印コネクタ 11"/>
          <p:cNvCxnSpPr/>
          <p:nvPr/>
        </p:nvCxnSpPr>
        <p:spPr bwMode="auto">
          <a:xfrm>
            <a:off x="3483117" y="3369591"/>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3" name="テキスト ボックス 12"/>
          <p:cNvSpPr txBox="1"/>
          <p:nvPr/>
        </p:nvSpPr>
        <p:spPr>
          <a:xfrm>
            <a:off x="3515522" y="3391251"/>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4" name="直線コネクタ 13"/>
          <p:cNvCxnSpPr/>
          <p:nvPr/>
        </p:nvCxnSpPr>
        <p:spPr bwMode="auto">
          <a:xfrm>
            <a:off x="3483117" y="3148379"/>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cxnSp>
        <p:nvCxnSpPr>
          <p:cNvPr id="15" name="直線矢印コネクタ 14"/>
          <p:cNvCxnSpPr/>
          <p:nvPr/>
        </p:nvCxnSpPr>
        <p:spPr bwMode="auto">
          <a:xfrm>
            <a:off x="4732865" y="3392650"/>
            <a:ext cx="571335" cy="0"/>
          </a:xfrm>
          <a:prstGeom prst="straightConnector1">
            <a:avLst/>
          </a:prstGeom>
          <a:solidFill>
            <a:srgbClr val="999999"/>
          </a:solidFill>
          <a:ln w="9525" cap="flat" cmpd="sng" algn="ctr">
            <a:solidFill>
              <a:schemeClr val="tx1"/>
            </a:solidFill>
            <a:prstDash val="solid"/>
            <a:round/>
            <a:headEnd type="arrow" w="med" len="med"/>
            <a:tailEnd type="arrow" w="med" len="med"/>
          </a:ln>
          <a:effectLst/>
        </p:spPr>
      </p:cxnSp>
      <p:sp>
        <p:nvSpPr>
          <p:cNvPr id="16" name="テキスト ボックス 15"/>
          <p:cNvSpPr txBox="1"/>
          <p:nvPr/>
        </p:nvSpPr>
        <p:spPr>
          <a:xfrm>
            <a:off x="4765270" y="3414310"/>
            <a:ext cx="53091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SIFS</a:t>
            </a:r>
            <a:endParaRPr kumimoji="1" lang="ja-JP" altLang="en-US" sz="1200" dirty="0" smtClean="0">
              <a:latin typeface="Meiryo UI" pitchFamily="50" charset="-128"/>
              <a:ea typeface="Meiryo UI" pitchFamily="50" charset="-128"/>
              <a:cs typeface="Meiryo UI" pitchFamily="50" charset="-128"/>
            </a:endParaRPr>
          </a:p>
        </p:txBody>
      </p:sp>
      <p:cxnSp>
        <p:nvCxnSpPr>
          <p:cNvPr id="17" name="直線コネクタ 16"/>
          <p:cNvCxnSpPr/>
          <p:nvPr/>
        </p:nvCxnSpPr>
        <p:spPr bwMode="auto">
          <a:xfrm>
            <a:off x="5304200" y="3121508"/>
            <a:ext cx="0" cy="658675"/>
          </a:xfrm>
          <a:prstGeom prst="line">
            <a:avLst/>
          </a:prstGeom>
          <a:solidFill>
            <a:srgbClr val="999999"/>
          </a:solidFill>
          <a:ln w="9525" cap="flat" cmpd="sng" algn="ctr">
            <a:solidFill>
              <a:schemeClr val="tx1"/>
            </a:solidFill>
            <a:prstDash val="sysDash"/>
            <a:round/>
            <a:headEnd type="none" w="med" len="med"/>
            <a:tailEnd type="none" w="med" len="med"/>
          </a:ln>
          <a:effectLst/>
        </p:spPr>
      </p:cxnSp>
      <p:sp>
        <p:nvSpPr>
          <p:cNvPr id="18" name="正方形/長方形 17"/>
          <p:cNvSpPr/>
          <p:nvPr/>
        </p:nvSpPr>
        <p:spPr bwMode="auto">
          <a:xfrm>
            <a:off x="5309833" y="2552773"/>
            <a:ext cx="1392071" cy="555975"/>
          </a:xfrm>
          <a:prstGeom prst="rect">
            <a:avLst/>
          </a:prstGeom>
          <a:noFill/>
          <a:ln w="9525" cap="flat" cmpd="sng" algn="ctr">
            <a:solidFill>
              <a:schemeClr val="tx1"/>
            </a:solidFill>
            <a:prstDash val="solid"/>
            <a:round/>
            <a:headEnd type="none" w="med" len="med"/>
            <a:tailEnd type="none" w="med" len="med"/>
          </a:ln>
          <a:effectLst/>
        </p:spPr>
        <p:txBody>
          <a:bodyPr vert="horz" wrap="none" lIns="90000" tIns="46800" rIns="90000" bIns="46800" numCol="1" rtlCol="0" anchor="ctr" anchorCtr="0" compatLnSpc="1">
            <a:prstTxWarp prst="textNoShape">
              <a:avLst/>
            </a:prstTxWarp>
          </a:bodyPr>
          <a:lstStyle/>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Association</a:t>
            </a:r>
          </a:p>
          <a:p>
            <a:pPr marL="0" marR="0" indent="0" algn="ctr" defTabSz="968375" rtl="0" eaLnBrk="0" fontAlgn="base" latinLnBrk="0" hangingPunct="0">
              <a:lnSpc>
                <a:spcPct val="100000"/>
              </a:lnSpc>
              <a:spcBef>
                <a:spcPct val="0"/>
              </a:spcBef>
              <a:spcAft>
                <a:spcPct val="0"/>
              </a:spcAft>
              <a:buClrTx/>
              <a:buSzTx/>
              <a:buFontTx/>
              <a:buNone/>
              <a:tabLst/>
            </a:pPr>
            <a:r>
              <a:rPr kumimoji="0" lang="en-US" altLang="ja-JP" sz="1600" b="0" i="0" u="none" strike="noStrike" cap="none" normalizeH="0" baseline="0" dirty="0" smtClean="0">
                <a:ln>
                  <a:noFill/>
                </a:ln>
                <a:effectLst/>
                <a:latin typeface="Arial" charset="0"/>
                <a:ea typeface="ＭＳ Ｐゴシック" pitchFamily="50" charset="-128"/>
              </a:rPr>
              <a:t>Resp</a:t>
            </a:r>
            <a:r>
              <a:rPr kumimoji="0" lang="en-US" altLang="ja-JP" sz="1200" b="0" i="0" u="none" strike="noStrike" cap="none" normalizeH="0" baseline="0" dirty="0" smtClean="0">
                <a:ln>
                  <a:noFill/>
                </a:ln>
                <a:effectLst/>
                <a:latin typeface="Arial" charset="0"/>
                <a:ea typeface="ＭＳ Ｐゴシック" pitchFamily="50" charset="-128"/>
              </a:rPr>
              <a:t>.(</a:t>
            </a:r>
            <a:r>
              <a:rPr kumimoji="0" lang="en-US" altLang="ja-JP" sz="1200" b="1" i="0" u="none" strike="noStrike" cap="none" normalizeH="0" baseline="0" dirty="0" smtClean="0">
                <a:ln>
                  <a:noFill/>
                </a:ln>
                <a:effectLst/>
                <a:latin typeface="Arial" charset="0"/>
                <a:ea typeface="ＭＳ Ｐゴシック" pitchFamily="50" charset="-128"/>
              </a:rPr>
              <a:t>SN=0</a:t>
            </a:r>
            <a:r>
              <a:rPr kumimoji="0" lang="en-US" altLang="ja-JP" sz="1400" b="0" i="0" u="none" strike="noStrike" cap="none" normalizeH="0" baseline="0" dirty="0" smtClean="0">
                <a:ln>
                  <a:noFill/>
                </a:ln>
                <a:effectLst/>
                <a:latin typeface="Arial" charset="0"/>
                <a:ea typeface="ＭＳ Ｐゴシック" pitchFamily="50" charset="-128"/>
              </a:rPr>
              <a:t>)</a:t>
            </a:r>
            <a:endParaRPr kumimoji="0" lang="ja-JP" altLang="en-US" sz="1400" b="0" i="0" u="none" strike="noStrike" cap="none" normalizeH="0" baseline="0" dirty="0" smtClean="0">
              <a:ln>
                <a:noFill/>
              </a:ln>
              <a:effectLst/>
              <a:latin typeface="Arial" charset="0"/>
              <a:ea typeface="ＭＳ Ｐゴシック" pitchFamily="50" charset="-128"/>
            </a:endParaRPr>
          </a:p>
        </p:txBody>
      </p:sp>
      <p:sp>
        <p:nvSpPr>
          <p:cNvPr id="20" name="テキスト ボックス 19"/>
          <p:cNvSpPr txBox="1"/>
          <p:nvPr/>
        </p:nvSpPr>
        <p:spPr>
          <a:xfrm>
            <a:off x="5422927" y="2250355"/>
            <a:ext cx="961545" cy="276999"/>
          </a:xfrm>
          <a:prstGeom prst="rect">
            <a:avLst/>
          </a:prstGeom>
          <a:noFill/>
        </p:spPr>
        <p:txBody>
          <a:bodyPr wrap="none" rtlCol="0">
            <a:spAutoFit/>
          </a:bodyPr>
          <a:lstStyle/>
          <a:p>
            <a:r>
              <a:rPr lang="en-US" altLang="ja-JP" sz="1200" dirty="0" smtClean="0">
                <a:latin typeface="Meiryo UI" pitchFamily="50" charset="-128"/>
                <a:ea typeface="Meiryo UI" pitchFamily="50" charset="-128"/>
                <a:cs typeface="Meiryo UI" pitchFamily="50" charset="-128"/>
              </a:rPr>
              <a:t>retransmit</a:t>
            </a:r>
            <a:endParaRPr kumimoji="1" lang="ja-JP" altLang="en-US" sz="1200" dirty="0" smtClean="0">
              <a:latin typeface="Meiryo UI" pitchFamily="50" charset="-128"/>
              <a:ea typeface="Meiryo UI" pitchFamily="50" charset="-128"/>
              <a:cs typeface="Meiryo UI" pitchFamily="50" charset="-128"/>
            </a:endParaRPr>
          </a:p>
        </p:txBody>
      </p:sp>
      <p:sp>
        <p:nvSpPr>
          <p:cNvPr id="21" name="テキスト ボックス 20"/>
          <p:cNvSpPr txBox="1"/>
          <p:nvPr/>
        </p:nvSpPr>
        <p:spPr>
          <a:xfrm>
            <a:off x="3792086" y="4566610"/>
            <a:ext cx="1535998" cy="338554"/>
          </a:xfrm>
          <a:prstGeom prst="rect">
            <a:avLst/>
          </a:prstGeom>
          <a:noFill/>
        </p:spPr>
        <p:txBody>
          <a:bodyPr wrap="none" rtlCol="0">
            <a:spAutoFit/>
          </a:bodyPr>
          <a:lstStyle/>
          <a:p>
            <a:r>
              <a:rPr kumimoji="1" lang="en-US" altLang="ja-JP" sz="1600" b="1" dirty="0" smtClean="0">
                <a:latin typeface="Meiryo UI" pitchFamily="50" charset="-128"/>
                <a:ea typeface="Meiryo UI" pitchFamily="50" charset="-128"/>
                <a:cs typeface="Meiryo UI" pitchFamily="50" charset="-128"/>
              </a:rPr>
              <a:t>Figure 7-</a:t>
            </a:r>
            <a:r>
              <a:rPr kumimoji="1" lang="en-US" altLang="ja-JP" sz="1600" b="1" dirty="0" err="1" smtClean="0">
                <a:latin typeface="Meiryo UI" pitchFamily="50" charset="-128"/>
                <a:ea typeface="Meiryo UI" pitchFamily="50" charset="-128"/>
                <a:cs typeface="Meiryo UI" pitchFamily="50" charset="-128"/>
              </a:rPr>
              <a:t>20f</a:t>
            </a:r>
            <a:endParaRPr kumimoji="1" lang="en-US" altLang="ja-JP" sz="1600" b="1" dirty="0" smtClean="0">
              <a:latin typeface="Meiryo UI" pitchFamily="50" charset="-128"/>
              <a:ea typeface="Meiryo UI" pitchFamily="50" charset="-128"/>
              <a:cs typeface="Meiryo UI" pitchFamily="50" charset="-128"/>
            </a:endParaRPr>
          </a:p>
        </p:txBody>
      </p:sp>
      <p:sp>
        <p:nvSpPr>
          <p:cNvPr id="22" name="テキスト ボックス 21"/>
          <p:cNvSpPr txBox="1"/>
          <p:nvPr/>
        </p:nvSpPr>
        <p:spPr>
          <a:xfrm>
            <a:off x="2339752" y="3115997"/>
            <a:ext cx="1175322" cy="276999"/>
          </a:xfrm>
          <a:prstGeom prst="rect">
            <a:avLst/>
          </a:prstGeom>
          <a:noFill/>
        </p:spPr>
        <p:txBody>
          <a:bodyPr wrap="none" rtlCol="0">
            <a:spAutoFit/>
          </a:bodyPr>
          <a:lstStyle/>
          <a:p>
            <a:r>
              <a:rPr lang="en-US" altLang="ja-JP" b="1" i="1" dirty="0" smtClean="0">
                <a:latin typeface="+mn-lt"/>
                <a:ea typeface="Meiryo UI" pitchFamily="50" charset="-128"/>
                <a:cs typeface="Meiryo UI" pitchFamily="50" charset="-128"/>
              </a:rPr>
              <a:t>(Partial Error)</a:t>
            </a:r>
            <a:endParaRPr kumimoji="1" lang="ja-JP" altLang="en-US" b="1" i="1" dirty="0" smtClean="0">
              <a:latin typeface="+mn-lt"/>
              <a:ea typeface="Meiryo UI" pitchFamily="50" charset="-128"/>
              <a:cs typeface="Meiryo UI" pitchFamily="50" charset="-128"/>
            </a:endParaRPr>
          </a:p>
        </p:txBody>
      </p:sp>
    </p:spTree>
    <p:extLst>
      <p:ext uri="{BB962C8B-B14F-4D97-AF65-F5344CB8AC3E}">
        <p14:creationId xmlns:p14="http://schemas.microsoft.com/office/powerpoint/2010/main" val="16825815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r>
              <a:rPr lang="en-US" altLang="ja-JP" smtClean="0"/>
              <a:t>&lt;Mar. 2016&gt;</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smtClean="0"/>
              <a:t>Slide </a:t>
            </a:r>
            <a:fld id="{867CB61E-4224-4065-A98C-4D3B055BC026}" type="slidenum">
              <a:rPr lang="en-US" altLang="ja-JP" smtClean="0"/>
              <a:pPr/>
              <a:t>9</a:t>
            </a:fld>
            <a:endParaRPr lang="en-US" altLang="ja-JP"/>
          </a:p>
        </p:txBody>
      </p:sp>
      <p:sp>
        <p:nvSpPr>
          <p:cNvPr id="5" name="タイトル 4"/>
          <p:cNvSpPr>
            <a:spLocks noGrp="1"/>
          </p:cNvSpPr>
          <p:nvPr>
            <p:ph type="title" idx="4294967295"/>
          </p:nvPr>
        </p:nvSpPr>
        <p:spPr>
          <a:xfrm>
            <a:off x="616024" y="2816932"/>
            <a:ext cx="7772400" cy="1066800"/>
          </a:xfrm>
        </p:spPr>
        <p:txBody>
          <a:bodyPr/>
          <a:lstStyle/>
          <a:p>
            <a:r>
              <a:rPr kumimoji="1" lang="ja-JP" altLang="en-US" sz="5400" b="1" dirty="0" smtClean="0"/>
              <a:t>E</a:t>
            </a:r>
            <a:r>
              <a:rPr kumimoji="1" lang="en-US" altLang="ja-JP" sz="5400" b="1" dirty="0" smtClean="0"/>
              <a:t>ND</a:t>
            </a:r>
            <a:endParaRPr kumimoji="1" lang="ja-JP" altLang="en-US" sz="5400" b="1" dirty="0"/>
          </a:p>
        </p:txBody>
      </p:sp>
      <p:sp>
        <p:nvSpPr>
          <p:cNvPr id="6" name="フッター プレースホルダー 2"/>
          <p:cNvSpPr>
            <a:spLocks noGrp="1"/>
          </p:cNvSpPr>
          <p:nvPr>
            <p:ph type="ftr" sz="quarter" idx="11"/>
          </p:nvPr>
        </p:nvSpPr>
        <p:spPr>
          <a:xfrm>
            <a:off x="5486400" y="6475413"/>
            <a:ext cx="3124200" cy="184666"/>
          </a:xfrm>
        </p:spPr>
        <p:txBody>
          <a:bodyPr/>
          <a:lstStyle/>
          <a:p>
            <a:r>
              <a:rPr lang="en-US" altLang="ja-JP" dirty="0"/>
              <a:t>Toshimitsu</a:t>
            </a:r>
            <a:r>
              <a:rPr lang="en-US" altLang="ja-JP" dirty="0" smtClean="0"/>
              <a:t>, et al. (</a:t>
            </a:r>
            <a:r>
              <a:rPr lang="en-US" altLang="ja-JP" dirty="0"/>
              <a:t>Toshiba</a:t>
            </a:r>
            <a:r>
              <a:rPr lang="en-US" altLang="ja-JP" dirty="0" smtClean="0"/>
              <a:t>)</a:t>
            </a:r>
            <a:endParaRPr lang="en-US" altLang="ja-JP" dirty="0"/>
          </a:p>
        </p:txBody>
      </p:sp>
    </p:spTree>
    <p:extLst>
      <p:ext uri="{BB962C8B-B14F-4D97-AF65-F5344CB8AC3E}">
        <p14:creationId xmlns:p14="http://schemas.microsoft.com/office/powerpoint/2010/main" val="22135332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7534</TotalTime>
  <Words>833</Words>
  <Application>Microsoft Office PowerPoint</Application>
  <PresentationFormat>画面に合わせる (4:3)</PresentationFormat>
  <Paragraphs>176</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Comment and the resolution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END</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T</cp:lastModifiedBy>
  <cp:revision>640</cp:revision>
  <cp:lastPrinted>2016-05-24T01:36:36Z</cp:lastPrinted>
  <dcterms:created xsi:type="dcterms:W3CDTF">1999-11-08T18:59:45Z</dcterms:created>
  <dcterms:modified xsi:type="dcterms:W3CDTF">2016-06-01T01:23:38Z</dcterms:modified>
</cp:coreProperties>
</file>