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44" r:id="rId3"/>
    <p:sldId id="345" r:id="rId4"/>
    <p:sldId id="348" r:id="rId5"/>
    <p:sldId id="349" r:id="rId6"/>
    <p:sldId id="346" r:id="rId7"/>
    <p:sldId id="347" r:id="rId8"/>
    <p:sldId id="318" r:id="rId9"/>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58" autoAdjust="0"/>
    <p:restoredTop sz="86461" autoAdjust="0"/>
  </p:normalViewPr>
  <p:slideViewPr>
    <p:cSldViewPr>
      <p:cViewPr varScale="1">
        <p:scale>
          <a:sx n="116" d="100"/>
          <a:sy n="116" d="100"/>
        </p:scale>
        <p:origin x="-1482" y="-1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202404"/>
            <a:ext cx="26415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6</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802.15-16-0346-01-</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&lt;Mar.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[25 May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#27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#27]</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86359481"/>
              </p:ext>
            </p:extLst>
          </p:nvPr>
        </p:nvGraphicFramePr>
        <p:xfrm>
          <a:off x="792420" y="199290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sending 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Asynchronous phase and resend Association Response after a RIFS period.</a:t>
                      </a:r>
                    </a:p>
                    <a:p>
                      <a:pPr algn="l" fontAlgn="b"/>
                      <a:r>
                        <a:rPr lang="en-US" sz="1200" b="0" i="0" u="none" strike="noStrike" dirty="0" smtClean="0">
                          <a:effectLst/>
                          <a:latin typeface="+mn-lt"/>
                        </a:rPr>
                        <a:t>(2) DEV should change the state to Asynchronous 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3289683" cy="461665"/>
          </a:xfrm>
          <a:prstGeom prst="rect">
            <a:avLst/>
          </a:prstGeom>
          <a:noFill/>
        </p:spPr>
        <p:txBody>
          <a:bodyPr wrap="none" rtlCol="0">
            <a:spAutoFit/>
          </a:bodyPr>
          <a:lstStyle/>
          <a:p>
            <a:r>
              <a:rPr kumimoji="1" lang="en-US" altLang="ja-JP" sz="2400" b="1" dirty="0" smtClean="0"/>
              <a:t>Comment #27 and 1067</a:t>
            </a:r>
            <a:endParaRPr kumimoji="1" lang="ja-JP" altLang="en-US" sz="2400" b="1" dirty="0"/>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6" name="テキスト ボックス 5"/>
          <p:cNvSpPr txBox="1"/>
          <p:nvPr/>
        </p:nvSpPr>
        <p:spPr>
          <a:xfrm>
            <a:off x="695487" y="1226368"/>
            <a:ext cx="6125395"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Sec.7.3a.1, insert the text at the end of last sentence as follows: </a:t>
            </a:r>
            <a:endParaRPr kumimoji="1" lang="ja-JP" altLang="en-US" sz="1600" dirty="0"/>
          </a:p>
        </p:txBody>
      </p:sp>
      <p:sp>
        <p:nvSpPr>
          <p:cNvPr id="7" name="テキスト ボックス 6"/>
          <p:cNvSpPr txBox="1"/>
          <p:nvPr/>
        </p:nvSpPr>
        <p:spPr>
          <a:xfrm>
            <a:off x="636792" y="1802432"/>
            <a:ext cx="7676574" cy="3293209"/>
          </a:xfrm>
          <a:prstGeom prst="rect">
            <a:avLst/>
          </a:prstGeom>
          <a:noFill/>
        </p:spPr>
        <p:txBody>
          <a:bodyPr wrap="square" rtlCol="0">
            <a:spAutoFit/>
          </a:bodyPr>
          <a:lstStyle/>
          <a:p>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when it either receives: </a:t>
            </a:r>
            <a:r>
              <a:rPr lang="en-US" altLang="ja-JP" sz="1600" dirty="0"/>
              <a:t>a) </a:t>
            </a:r>
            <a:r>
              <a:rPr lang="en-US" altLang="ja-JP" sz="1600" dirty="0" smtClean="0"/>
              <a:t>a </a:t>
            </a:r>
            <a:r>
              <a:rPr lang="en-US" altLang="ja-JP" sz="1600" dirty="0" err="1"/>
              <a:t>Stk-ACK</a:t>
            </a:r>
            <a:r>
              <a:rPr lang="en-US" altLang="ja-JP" sz="1600" dirty="0"/>
              <a:t> in response to the Association </a:t>
            </a:r>
            <a:r>
              <a:rPr lang="en-US" altLang="ja-JP" sz="1600" dirty="0" smtClean="0"/>
              <a:t>Response, as shown in Figure 7-</a:t>
            </a:r>
            <a:r>
              <a:rPr lang="en-US" altLang="ja-JP" sz="1600" dirty="0" err="1" smtClean="0"/>
              <a:t>20b</a:t>
            </a:r>
            <a:r>
              <a:rPr lang="en-US" altLang="ja-JP" sz="1600" dirty="0" smtClean="0"/>
              <a:t>,</a:t>
            </a:r>
          </a:p>
          <a:p>
            <a:r>
              <a:rPr lang="en-US" altLang="ja-JP" sz="1600" dirty="0" smtClean="0"/>
              <a:t> </a:t>
            </a:r>
            <a:r>
              <a:rPr lang="en-US" altLang="ja-JP" sz="1600" dirty="0"/>
              <a:t>or b</a:t>
            </a:r>
            <a:r>
              <a:rPr lang="en-US" altLang="ja-JP" sz="1600" dirty="0" smtClean="0"/>
              <a:t>) </a:t>
            </a:r>
            <a:r>
              <a:rPr lang="en-US" altLang="ja-JP" sz="1600" dirty="0"/>
              <a:t>a data frame from </a:t>
            </a:r>
            <a:r>
              <a:rPr lang="en-US" altLang="ja-JP" sz="1600" dirty="0" smtClean="0"/>
              <a:t>an already-approved DEV, as shown in Figure 7-</a:t>
            </a:r>
            <a:r>
              <a:rPr lang="en-US" altLang="ja-JP" sz="1600" dirty="0" err="1" smtClean="0"/>
              <a:t>20c</a:t>
            </a:r>
            <a:r>
              <a:rPr lang="en-US" altLang="ja-JP" sz="1600" dirty="0" smtClean="0"/>
              <a:t>. </a:t>
            </a:r>
            <a:r>
              <a:rPr lang="en-US" altLang="ja-JP" sz="1600" dirty="0"/>
              <a:t>The DEV that receives an Association </a:t>
            </a:r>
            <a:r>
              <a:rPr lang="en-US" altLang="ja-JP" sz="1600" dirty="0" smtClean="0"/>
              <a:t>Response</a:t>
            </a:r>
            <a:r>
              <a:rPr lang="en-US" altLang="ja-JP" sz="1600" dirty="0"/>
              <a:t> </a:t>
            </a:r>
            <a:r>
              <a:rPr lang="en-US" altLang="ja-JP" sz="1600" dirty="0" smtClean="0"/>
              <a:t>from </a:t>
            </a:r>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and transmits </a:t>
            </a:r>
            <a:r>
              <a:rPr lang="en-US" altLang="ja-JP" sz="1600" dirty="0"/>
              <a:t>a </a:t>
            </a:r>
            <a:r>
              <a:rPr lang="en-US" altLang="ja-JP" sz="1600" dirty="0" err="1"/>
              <a:t>Stk-ACK</a:t>
            </a:r>
            <a:r>
              <a:rPr lang="en-US" altLang="ja-JP" sz="1600" dirty="0"/>
              <a:t> in response to the Association </a:t>
            </a:r>
            <a:r>
              <a:rPr lang="en-US" altLang="ja-JP" sz="1600" dirty="0" smtClean="0"/>
              <a:t>Response.</a:t>
            </a:r>
          </a:p>
          <a:p>
            <a:endParaRPr kumimoji="1" lang="en-US" altLang="ja-JP" sz="1600" dirty="0"/>
          </a:p>
          <a:p>
            <a:r>
              <a:rPr kumimoji="1" lang="en-US" altLang="ja-JP" sz="1600" dirty="0" smtClean="0"/>
              <a:t>When a </a:t>
            </a:r>
            <a:r>
              <a:rPr kumimoji="1" lang="en-US" altLang="ja-JP" sz="1600" dirty="0" err="1" smtClean="0"/>
              <a:t>Stk-ACK</a:t>
            </a:r>
            <a:r>
              <a:rPr kumimoji="1" lang="ja-JP" altLang="en-US" sz="1600" dirty="0"/>
              <a:t> </a:t>
            </a:r>
            <a:r>
              <a:rPr kumimoji="1" lang="en-US" altLang="ja-JP" sz="1600" dirty="0" smtClean="0"/>
              <a:t>or data frame is not received by the HRCP PNC after sending an Association Response, the HRCP PNC should change the state to Asynchronous phase,  and resend the Association Response after a </a:t>
            </a:r>
            <a:r>
              <a:rPr kumimoji="1" lang="en-US" altLang="ja-JP" sz="1600" dirty="0" err="1" smtClean="0"/>
              <a:t>RIFS</a:t>
            </a:r>
            <a:r>
              <a:rPr kumimoji="1" lang="en-US" altLang="ja-JP" sz="1600" dirty="0" smtClean="0"/>
              <a:t> period, as shown Figure 7-</a:t>
            </a:r>
            <a:r>
              <a:rPr kumimoji="1" lang="en-US" altLang="ja-JP" sz="1600" dirty="0" err="1" smtClean="0"/>
              <a:t>20d</a:t>
            </a:r>
            <a:r>
              <a:rPr kumimoji="1" lang="en-US" altLang="ja-JP" sz="1600" dirty="0" smtClean="0"/>
              <a:t> and 7-</a:t>
            </a:r>
            <a:r>
              <a:rPr kumimoji="1" lang="en-US" altLang="ja-JP" sz="1600" dirty="0" err="1" smtClean="0"/>
              <a:t>20e</a:t>
            </a:r>
            <a:r>
              <a:rPr kumimoji="1" lang="en-US" altLang="ja-JP" sz="1600" dirty="0" smtClean="0"/>
              <a:t>. </a:t>
            </a:r>
          </a:p>
          <a:p>
            <a:r>
              <a:rPr kumimoji="1" lang="en-US" altLang="ja-JP" sz="1600" dirty="0" smtClean="0"/>
              <a:t>For the case of Figure 7-</a:t>
            </a:r>
            <a:r>
              <a:rPr kumimoji="1" lang="en-US" altLang="ja-JP" sz="1600" dirty="0" err="1" smtClean="0"/>
              <a:t>20f</a:t>
            </a:r>
            <a:r>
              <a:rPr kumimoji="1" lang="en-US" altLang="ja-JP" sz="1600" dirty="0" smtClean="0"/>
              <a:t>, the DEV sends the last correctly received sequence number to the </a:t>
            </a:r>
            <a:r>
              <a:rPr kumimoji="1" lang="en-US" altLang="ja-JP" sz="1600" dirty="0" err="1" smtClean="0"/>
              <a:t>HRCP</a:t>
            </a:r>
            <a:r>
              <a:rPr kumimoji="1" lang="en-US" altLang="ja-JP" sz="1600" dirty="0" smtClean="0"/>
              <a:t> PNC, since </a:t>
            </a:r>
            <a:r>
              <a:rPr kumimoji="1" lang="en-US" altLang="ja-JP" sz="1600" dirty="0"/>
              <a:t>the DEV could only read the MAC </a:t>
            </a:r>
            <a:r>
              <a:rPr kumimoji="1" lang="en-US" altLang="ja-JP" sz="1600" dirty="0" smtClean="0"/>
              <a:t>header of </a:t>
            </a:r>
            <a:r>
              <a:rPr kumimoji="1" lang="en-US" altLang="ja-JP" sz="1600" dirty="0"/>
              <a:t>the </a:t>
            </a:r>
            <a:r>
              <a:rPr kumimoji="1" lang="en-US" altLang="ja-JP" sz="1600" dirty="0" smtClean="0"/>
              <a:t>last frame. The </a:t>
            </a:r>
            <a:r>
              <a:rPr kumimoji="1" lang="en-US" altLang="ja-JP" sz="1600" dirty="0" err="1" smtClean="0"/>
              <a:t>HRCP</a:t>
            </a:r>
            <a:r>
              <a:rPr kumimoji="1" lang="en-US" altLang="ja-JP" sz="1600" dirty="0" smtClean="0"/>
              <a:t> PNC then transmits </a:t>
            </a:r>
            <a:r>
              <a:rPr kumimoji="1" lang="en-US" altLang="ja-JP" sz="1600" dirty="0"/>
              <a:t>the same </a:t>
            </a:r>
            <a:r>
              <a:rPr kumimoji="1" lang="en-US" altLang="ja-JP" sz="1600" dirty="0" smtClean="0"/>
              <a:t>Association Response again.</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テキスト ボックス 5"/>
          <p:cNvSpPr txBox="1"/>
          <p:nvPr/>
        </p:nvSpPr>
        <p:spPr>
          <a:xfrm>
            <a:off x="899592" y="5030016"/>
            <a:ext cx="7290778" cy="523220"/>
          </a:xfrm>
          <a:prstGeom prst="rect">
            <a:avLst/>
          </a:prstGeom>
          <a:noFill/>
        </p:spPr>
        <p:txBody>
          <a:bodyPr wrap="none" rtlCol="0">
            <a:spAutoFit/>
          </a:bodyPr>
          <a:lstStyle/>
          <a:p>
            <a:r>
              <a:rPr kumimoji="1" lang="en-US" altLang="ja-JP" sz="1400" b="1" dirty="0" smtClean="0">
                <a:latin typeface="Meiryo UI" pitchFamily="50" charset="-128"/>
                <a:ea typeface="Meiryo UI" pitchFamily="50" charset="-128"/>
                <a:cs typeface="Meiryo UI" pitchFamily="50" charset="-128"/>
              </a:rPr>
              <a:t>Figure 7-</a:t>
            </a:r>
            <a:r>
              <a:rPr kumimoji="1" lang="en-US" altLang="ja-JP" sz="1400" b="1" dirty="0" err="1" smtClean="0">
                <a:latin typeface="Meiryo UI" pitchFamily="50" charset="-128"/>
                <a:ea typeface="Meiryo UI" pitchFamily="50" charset="-128"/>
                <a:cs typeface="Meiryo UI" pitchFamily="50" charset="-128"/>
              </a:rPr>
              <a:t>20b</a:t>
            </a:r>
            <a:r>
              <a:rPr kumimoji="1" lang="ja-JP" altLang="en-US" sz="1400" b="1" dirty="0">
                <a:latin typeface="Meiryo UI" pitchFamily="50" charset="-128"/>
                <a:ea typeface="Meiryo UI" pitchFamily="50" charset="-128"/>
                <a:cs typeface="Meiryo UI" pitchFamily="50" charset="-128"/>
              </a:rPr>
              <a:t> </a:t>
            </a:r>
            <a:r>
              <a:rPr kumimoji="1" lang="en-US" altLang="ja-JP" sz="1400" b="1" dirty="0" smtClean="0">
                <a:latin typeface="Meiryo UI" pitchFamily="50" charset="-128"/>
                <a:ea typeface="Meiryo UI" pitchFamily="50" charset="-128"/>
                <a:cs typeface="Meiryo UI" pitchFamily="50" charset="-128"/>
              </a:rPr>
              <a:t>- </a:t>
            </a:r>
            <a:r>
              <a:rPr kumimoji="1" lang="en-US" altLang="ja-JP" sz="1400" dirty="0">
                <a:latin typeface="Meiryo UI" pitchFamily="50" charset="-128"/>
                <a:ea typeface="Meiryo UI" pitchFamily="50" charset="-128"/>
                <a:cs typeface="Meiryo UI" pitchFamily="50" charset="-128"/>
              </a:rPr>
              <a:t>DEV receives Association Response from the </a:t>
            </a:r>
            <a:r>
              <a:rPr kumimoji="1" lang="en-US" altLang="ja-JP" sz="1400" dirty="0" err="1">
                <a:latin typeface="Meiryo UI" pitchFamily="50" charset="-128"/>
                <a:ea typeface="Meiryo UI" pitchFamily="50" charset="-128"/>
                <a:cs typeface="Meiryo UI" pitchFamily="50" charset="-128"/>
              </a:rPr>
              <a:t>HRCP</a:t>
            </a:r>
            <a:r>
              <a:rPr kumimoji="1" lang="en-US" altLang="ja-JP" sz="1400" dirty="0">
                <a:latin typeface="Meiryo UI" pitchFamily="50" charset="-128"/>
                <a:ea typeface="Meiryo UI" pitchFamily="50" charset="-128"/>
                <a:cs typeface="Meiryo UI" pitchFamily="50" charset="-128"/>
              </a:rPr>
              <a:t> PNC correctly</a:t>
            </a:r>
            <a:endParaRPr kumimoji="1" lang="ja-JP" altLang="en-US" sz="1400" dirty="0">
              <a:latin typeface="Meiryo UI" pitchFamily="50" charset="-128"/>
              <a:ea typeface="Meiryo UI" pitchFamily="50" charset="-128"/>
              <a:cs typeface="Meiryo UI" pitchFamily="50" charset="-128"/>
            </a:endParaRPr>
          </a:p>
          <a:p>
            <a:r>
              <a:rPr kumimoji="1" lang="ja-JP" altLang="en-US" sz="1400" b="1" dirty="0" smtClean="0">
                <a:latin typeface="Meiryo UI" pitchFamily="50" charset="-128"/>
                <a:ea typeface="Meiryo UI" pitchFamily="50" charset="-128"/>
                <a:cs typeface="Meiryo UI" pitchFamily="50" charset="-128"/>
              </a:rPr>
              <a:t>　</a:t>
            </a:r>
            <a:endParaRPr kumimoji="1" lang="en-US" altLang="ja-JP" sz="1400" b="1" dirty="0" smtClean="0">
              <a:latin typeface="Meiryo UI" pitchFamily="50" charset="-128"/>
              <a:ea typeface="Meiryo UI" pitchFamily="50" charset="-128"/>
              <a:cs typeface="Meiryo UI" pitchFamily="50" charset="-128"/>
            </a:endParaRPr>
          </a:p>
        </p:txBody>
      </p:sp>
      <p:cxnSp>
        <p:nvCxnSpPr>
          <p:cNvPr id="7" name="直線矢印コネクタ 6"/>
          <p:cNvCxnSpPr/>
          <p:nvPr/>
        </p:nvCxnSpPr>
        <p:spPr bwMode="auto">
          <a:xfrm>
            <a:off x="970809" y="3401275"/>
            <a:ext cx="7597635" cy="4123"/>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8" name="テキスト ボックス 7"/>
          <p:cNvSpPr txBox="1"/>
          <p:nvPr/>
        </p:nvSpPr>
        <p:spPr>
          <a:xfrm>
            <a:off x="389362" y="2816198"/>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9" name="テキスト ボックス 8"/>
          <p:cNvSpPr txBox="1"/>
          <p:nvPr/>
        </p:nvSpPr>
        <p:spPr>
          <a:xfrm>
            <a:off x="404940" y="3565270"/>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1391960" y="28453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1" name="正方形/長方形 10"/>
          <p:cNvSpPr/>
          <p:nvPr/>
        </p:nvSpPr>
        <p:spPr bwMode="auto">
          <a:xfrm>
            <a:off x="3359516" y="340539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6" name="テキスト ボックス 15"/>
          <p:cNvSpPr txBox="1"/>
          <p:nvPr/>
        </p:nvSpPr>
        <p:spPr>
          <a:xfrm>
            <a:off x="4559866" y="4185084"/>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23" name="正方形/長方形 22"/>
          <p:cNvSpPr/>
          <p:nvPr/>
        </p:nvSpPr>
        <p:spPr bwMode="auto">
          <a:xfrm>
            <a:off x="4608004" y="284353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6" name="直線矢印コネクタ 25"/>
          <p:cNvCxnSpPr/>
          <p:nvPr/>
        </p:nvCxnSpPr>
        <p:spPr bwMode="auto">
          <a:xfrm>
            <a:off x="2778922" y="366826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7" name="テキスト ボックス 26"/>
          <p:cNvSpPr txBox="1"/>
          <p:nvPr/>
        </p:nvSpPr>
        <p:spPr>
          <a:xfrm>
            <a:off x="2811327" y="3689920"/>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8" name="直線コネクタ 27"/>
          <p:cNvCxnSpPr/>
          <p:nvPr/>
        </p:nvCxnSpPr>
        <p:spPr bwMode="auto">
          <a:xfrm>
            <a:off x="2778922" y="3434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31" name="直線矢印コネクタ 30"/>
          <p:cNvCxnSpPr/>
          <p:nvPr/>
        </p:nvCxnSpPr>
        <p:spPr bwMode="auto">
          <a:xfrm>
            <a:off x="4036669" y="36810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4077089" y="3692061"/>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57135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21" name="テキスト ボックス 20"/>
          <p:cNvSpPr txBox="1"/>
          <p:nvPr/>
        </p:nvSpPr>
        <p:spPr>
          <a:xfrm>
            <a:off x="1565270" y="4963815"/>
            <a:ext cx="6211086" cy="769441"/>
          </a:xfrm>
          <a:prstGeom prst="rect">
            <a:avLst/>
          </a:prstGeom>
          <a:noFill/>
        </p:spPr>
        <p:txBody>
          <a:bodyPr wrap="square" rtlCol="0">
            <a:spAutoFit/>
          </a:bodyPr>
          <a:lstStyle/>
          <a:p>
            <a:r>
              <a:rPr kumimoji="1" lang="en-US" altLang="ja-JP" sz="1400" b="1" dirty="0" smtClean="0">
                <a:latin typeface="Meiryo UI" pitchFamily="50" charset="-128"/>
                <a:ea typeface="Meiryo UI" pitchFamily="50" charset="-128"/>
                <a:cs typeface="Meiryo UI" pitchFamily="50" charset="-128"/>
              </a:rPr>
              <a:t>Figure 7-</a:t>
            </a:r>
            <a:r>
              <a:rPr kumimoji="1" lang="en-US" altLang="ja-JP" sz="1400" b="1" dirty="0" err="1" smtClean="0">
                <a:latin typeface="Meiryo UI" pitchFamily="50" charset="-128"/>
                <a:ea typeface="Meiryo UI" pitchFamily="50" charset="-128"/>
                <a:cs typeface="Meiryo UI" pitchFamily="50" charset="-128"/>
              </a:rPr>
              <a:t>20c</a:t>
            </a:r>
            <a:r>
              <a:rPr kumimoji="1" lang="en-US" altLang="ja-JP" sz="1400" b="1" dirty="0" smtClean="0">
                <a:latin typeface="Meiryo UI" pitchFamily="50" charset="-128"/>
                <a:ea typeface="Meiryo UI" pitchFamily="50" charset="-128"/>
                <a:cs typeface="Meiryo UI" pitchFamily="50" charset="-128"/>
              </a:rPr>
              <a:t> - </a:t>
            </a:r>
            <a:r>
              <a:rPr kumimoji="1" lang="en-US" altLang="ja-JP" sz="1400" dirty="0">
                <a:latin typeface="Meiryo UI" pitchFamily="50" charset="-128"/>
                <a:ea typeface="Meiryo UI" pitchFamily="50" charset="-128"/>
                <a:cs typeface="Meiryo UI" pitchFamily="50" charset="-128"/>
              </a:rPr>
              <a:t>DEV receives Association Response correctly, </a:t>
            </a:r>
            <a:r>
              <a:rPr kumimoji="1" lang="en-US" altLang="ja-JP" sz="1400" dirty="0" smtClean="0">
                <a:latin typeface="Meiryo UI" pitchFamily="50" charset="-128"/>
                <a:ea typeface="Meiryo UI" pitchFamily="50" charset="-128"/>
                <a:cs typeface="Meiryo UI" pitchFamily="50" charset="-128"/>
              </a:rPr>
              <a:t>but </a:t>
            </a:r>
            <a:r>
              <a:rPr kumimoji="1" lang="en-US" altLang="ja-JP" sz="1400" dirty="0" err="1" smtClean="0">
                <a:latin typeface="Meiryo UI" pitchFamily="50" charset="-128"/>
                <a:ea typeface="Meiryo UI" pitchFamily="50" charset="-128"/>
                <a:cs typeface="Meiryo UI" pitchFamily="50" charset="-128"/>
              </a:rPr>
              <a:t>HRCP</a:t>
            </a:r>
            <a:r>
              <a:rPr kumimoji="1" lang="en-US" altLang="ja-JP" sz="1400" dirty="0" smtClean="0">
                <a:latin typeface="Meiryo UI" pitchFamily="50" charset="-128"/>
                <a:ea typeface="Meiryo UI" pitchFamily="50" charset="-128"/>
                <a:cs typeface="Meiryo UI" pitchFamily="50" charset="-128"/>
              </a:rPr>
              <a:t> </a:t>
            </a:r>
            <a:r>
              <a:rPr kumimoji="1" lang="en-US" altLang="ja-JP" sz="1400" dirty="0">
                <a:latin typeface="Meiryo UI" pitchFamily="50" charset="-128"/>
                <a:ea typeface="Meiryo UI" pitchFamily="50" charset="-128"/>
                <a:cs typeface="Meiryo UI" pitchFamily="50" charset="-128"/>
              </a:rPr>
              <a:t>PNC does </a:t>
            </a:r>
            <a:r>
              <a:rPr kumimoji="1" lang="en-US" altLang="ja-JP" sz="1400" u="sng" dirty="0">
                <a:latin typeface="Meiryo UI" pitchFamily="50" charset="-128"/>
                <a:ea typeface="Meiryo UI" pitchFamily="50" charset="-128"/>
                <a:cs typeface="Meiryo UI" pitchFamily="50" charset="-128"/>
              </a:rPr>
              <a:t>not</a:t>
            </a:r>
            <a:r>
              <a:rPr kumimoji="1" lang="en-US" altLang="ja-JP" sz="1400" dirty="0">
                <a:latin typeface="Meiryo UI" pitchFamily="50" charset="-128"/>
                <a:ea typeface="Meiryo UI" pitchFamily="50" charset="-128"/>
                <a:cs typeface="Meiryo UI" pitchFamily="50" charset="-128"/>
              </a:rPr>
              <a:t> receive </a:t>
            </a:r>
            <a:r>
              <a:rPr kumimoji="1" lang="en-US" altLang="ja-JP" sz="1400" dirty="0" err="1">
                <a:latin typeface="Meiryo UI" pitchFamily="50" charset="-128"/>
                <a:ea typeface="Meiryo UI" pitchFamily="50" charset="-128"/>
                <a:cs typeface="Meiryo UI" pitchFamily="50" charset="-128"/>
              </a:rPr>
              <a:t>Stk</a:t>
            </a:r>
            <a:r>
              <a:rPr kumimoji="1" lang="en-US" altLang="ja-JP" sz="1400" dirty="0">
                <a:latin typeface="Meiryo UI" pitchFamily="50" charset="-128"/>
                <a:ea typeface="Meiryo UI" pitchFamily="50" charset="-128"/>
                <a:cs typeface="Meiryo UI" pitchFamily="50" charset="-128"/>
              </a:rPr>
              <a:t>-ACK</a:t>
            </a:r>
            <a:r>
              <a:rPr lang="en-US" altLang="ja-JP" sz="1400" dirty="0">
                <a:latin typeface="Meiryo UI" pitchFamily="50" charset="-128"/>
                <a:ea typeface="Meiryo UI" pitchFamily="50" charset="-128"/>
                <a:cs typeface="Meiryo UI" pitchFamily="50" charset="-128"/>
              </a:rPr>
              <a:t>.</a:t>
            </a:r>
            <a:endParaRPr kumimoji="1" lang="ja-JP" altLang="en-US" sz="1400" dirty="0">
              <a:latin typeface="Meiryo UI" pitchFamily="50" charset="-128"/>
              <a:ea typeface="Meiryo UI" pitchFamily="50" charset="-128"/>
              <a:cs typeface="Meiryo UI" pitchFamily="50" charset="-128"/>
            </a:endParaRPr>
          </a:p>
          <a:p>
            <a:endParaRPr kumimoji="1" lang="en-US" altLang="ja-JP" sz="1600" b="1" dirty="0" smtClean="0">
              <a:latin typeface="Meiryo UI" pitchFamily="50" charset="-128"/>
              <a:ea typeface="Meiryo UI" pitchFamily="50" charset="-128"/>
              <a:cs typeface="Meiryo UI" pitchFamily="50" charset="-128"/>
            </a:endParaRPr>
          </a:p>
        </p:txBody>
      </p:sp>
      <p:cxnSp>
        <p:nvCxnSpPr>
          <p:cNvPr id="23" name="直線矢印コネクタ 22"/>
          <p:cNvCxnSpPr/>
          <p:nvPr/>
        </p:nvCxnSpPr>
        <p:spPr bwMode="auto">
          <a:xfrm flipV="1">
            <a:off x="827584" y="279040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4" name="テキスト ボックス 23"/>
          <p:cNvSpPr txBox="1"/>
          <p:nvPr/>
        </p:nvSpPr>
        <p:spPr>
          <a:xfrm>
            <a:off x="389362" y="2207100"/>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5" name="テキスト ボックス 24"/>
          <p:cNvSpPr txBox="1"/>
          <p:nvPr/>
        </p:nvSpPr>
        <p:spPr>
          <a:xfrm>
            <a:off x="404940" y="2956172"/>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6" name="正方形/長方形 25"/>
          <p:cNvSpPr/>
          <p:nvPr/>
        </p:nvSpPr>
        <p:spPr bwMode="auto">
          <a:xfrm>
            <a:off x="1391960" y="223620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27" name="正方形/長方形 26"/>
          <p:cNvSpPr/>
          <p:nvPr/>
        </p:nvSpPr>
        <p:spPr bwMode="auto">
          <a:xfrm>
            <a:off x="3359516" y="279630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8" name="直線矢印コネクタ 27"/>
          <p:cNvCxnSpPr/>
          <p:nvPr/>
        </p:nvCxnSpPr>
        <p:spPr bwMode="auto">
          <a:xfrm>
            <a:off x="2784031" y="246258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3467557" y="2204864"/>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0" name="正方形/長方形 29"/>
          <p:cNvSpPr/>
          <p:nvPr/>
        </p:nvSpPr>
        <p:spPr bwMode="auto">
          <a:xfrm>
            <a:off x="4806175" y="223620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1" name="テキスト ボックス 30"/>
          <p:cNvSpPr txBox="1"/>
          <p:nvPr/>
        </p:nvSpPr>
        <p:spPr>
          <a:xfrm>
            <a:off x="3059831" y="3484151"/>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2" name="正方形/長方形 31"/>
          <p:cNvSpPr/>
          <p:nvPr/>
        </p:nvSpPr>
        <p:spPr bwMode="auto">
          <a:xfrm>
            <a:off x="6057623" y="2792177"/>
            <a:ext cx="161072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3" name="直線矢印コネクタ 32"/>
          <p:cNvCxnSpPr/>
          <p:nvPr/>
        </p:nvCxnSpPr>
        <p:spPr bwMode="auto">
          <a:xfrm>
            <a:off x="5486288" y="302586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4" name="テキスト ボックス 33"/>
          <p:cNvSpPr txBox="1"/>
          <p:nvPr/>
        </p:nvSpPr>
        <p:spPr>
          <a:xfrm>
            <a:off x="5518693" y="304752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37" name="テキスト ボックス 36"/>
          <p:cNvSpPr txBox="1"/>
          <p:nvPr/>
        </p:nvSpPr>
        <p:spPr>
          <a:xfrm>
            <a:off x="6077074" y="3454786"/>
            <a:ext cx="2775760" cy="1200329"/>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incremented </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a:t>
            </a:r>
          </a:p>
          <a:p>
            <a:r>
              <a:rPr kumimoji="1" lang="en-US" altLang="ja-JP" dirty="0" smtClean="0">
                <a:latin typeface="Meiryo UI" pitchFamily="50" charset="-128"/>
                <a:ea typeface="Meiryo UI" pitchFamily="50" charset="-128"/>
                <a:cs typeface="Meiryo UI" pitchFamily="50" charset="-128"/>
              </a:rPr>
              <a:t>By receiving data, PNC deduces</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hat DEV has </a:t>
            </a:r>
            <a:r>
              <a:rPr kumimoji="1" lang="en-US" altLang="ja-JP" dirty="0" smtClean="0">
                <a:latin typeface="Meiryo UI" pitchFamily="50" charset="-128"/>
                <a:ea typeface="Meiryo UI" pitchFamily="50" charset="-128"/>
                <a:cs typeface="Meiryo UI" pitchFamily="50" charset="-128"/>
              </a:rPr>
              <a:t>correctly r</a:t>
            </a:r>
            <a:r>
              <a:rPr kumimoji="1" lang="en-US" altLang="ja-JP" sz="1200" dirty="0" smtClean="0">
                <a:latin typeface="Meiryo UI" pitchFamily="50" charset="-128"/>
                <a:ea typeface="Meiryo UI" pitchFamily="50" charset="-128"/>
                <a:cs typeface="Meiryo UI" pitchFamily="50" charset="-128"/>
              </a:rPr>
              <a:t>eceived</a:t>
            </a:r>
          </a:p>
          <a:p>
            <a:r>
              <a:rPr kumimoji="1" lang="en-US" altLang="ja-JP" dirty="0" smtClean="0">
                <a:latin typeface="Meiryo UI" pitchFamily="50" charset="-128"/>
                <a:ea typeface="Meiryo UI" pitchFamily="50" charset="-128"/>
                <a:cs typeface="Meiryo UI" pitchFamily="50" charset="-128"/>
              </a:rPr>
              <a:t>Association Response even though</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he </a:t>
            </a:r>
            <a:r>
              <a:rPr kumimoji="1" lang="en-US" altLang="ja-JP" sz="1200" dirty="0" err="1" smtClean="0">
                <a:latin typeface="Meiryo UI" pitchFamily="50" charset="-128"/>
                <a:ea typeface="Meiryo UI" pitchFamily="50" charset="-128"/>
                <a:cs typeface="Meiryo UI" pitchFamily="50" charset="-128"/>
              </a:rPr>
              <a:t>Stk-ACK</a:t>
            </a:r>
            <a:r>
              <a:rPr kumimoji="1" lang="en-US" altLang="ja-JP" sz="1200" dirty="0" smtClean="0">
                <a:latin typeface="Meiryo UI" pitchFamily="50" charset="-128"/>
                <a:ea typeface="Meiryo UI" pitchFamily="50" charset="-128"/>
                <a:cs typeface="Meiryo UI" pitchFamily="50" charset="-128"/>
              </a:rPr>
              <a:t> did not arrive.</a:t>
            </a:r>
            <a:endParaRPr kumimoji="1" lang="ja-JP" altLang="en-US" sz="1200" dirty="0" smtClean="0">
              <a:latin typeface="Meiryo UI" pitchFamily="50" charset="-128"/>
              <a:ea typeface="Meiryo UI" pitchFamily="50" charset="-128"/>
              <a:cs typeface="Meiryo UI" pitchFamily="50" charset="-128"/>
            </a:endParaRPr>
          </a:p>
        </p:txBody>
      </p:sp>
      <p:cxnSp>
        <p:nvCxnSpPr>
          <p:cNvPr id="39" name="直線コネクタ 38"/>
          <p:cNvCxnSpPr/>
          <p:nvPr/>
        </p:nvCxnSpPr>
        <p:spPr bwMode="auto">
          <a:xfrm>
            <a:off x="5486288" y="27921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2778922" y="305916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811327" y="308082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43" name="直線コネクタ 42"/>
          <p:cNvCxnSpPr/>
          <p:nvPr/>
        </p:nvCxnSpPr>
        <p:spPr bwMode="auto">
          <a:xfrm>
            <a:off x="2778922" y="2825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4" name="テキスト ボックス 43"/>
          <p:cNvSpPr txBox="1"/>
          <p:nvPr/>
        </p:nvSpPr>
        <p:spPr>
          <a:xfrm>
            <a:off x="3899894" y="2520447"/>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6" name="テキスト ボックス 45"/>
          <p:cNvSpPr txBox="1"/>
          <p:nvPr/>
        </p:nvSpPr>
        <p:spPr>
          <a:xfrm>
            <a:off x="5100410" y="1484784"/>
            <a:ext cx="3432030"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Stk-ACK</a:t>
            </a:r>
            <a:r>
              <a:rPr kumimoji="1" lang="en-US" altLang="ja-JP" dirty="0" smtClean="0">
                <a:latin typeface="Meiryo UI" pitchFamily="50" charset="-128"/>
                <a:ea typeface="Meiryo UI" pitchFamily="50" charset="-128"/>
                <a:cs typeface="Meiryo UI" pitchFamily="50" charset="-128"/>
              </a:rPr>
              <a:t> after waiting one </a:t>
            </a:r>
            <a:r>
              <a:rPr kumimoji="1" lang="en-US" altLang="ja-JP" dirty="0" err="1" smtClean="0">
                <a:latin typeface="Meiryo UI" pitchFamily="50" charset="-128"/>
                <a:ea typeface="Meiryo UI" pitchFamily="50" charset="-128"/>
                <a:cs typeface="Meiryo UI" pitchFamily="50" charset="-128"/>
              </a:rPr>
              <a:t>RIFS</a:t>
            </a:r>
            <a:r>
              <a:rPr kumimoji="1" lang="en-US" altLang="ja-JP" dirty="0" smtClean="0">
                <a:latin typeface="Meiryo UI" pitchFamily="50" charset="-128"/>
                <a:ea typeface="Meiryo UI" pitchFamily="50" charset="-128"/>
                <a:cs typeface="Meiryo UI" pitchFamily="50" charset="-128"/>
              </a:rPr>
              <a:t>.</a:t>
            </a:r>
          </a:p>
          <a:p>
            <a:r>
              <a:rPr kumimoji="1" lang="en-US" altLang="ja-JP" sz="1200" dirty="0" smtClean="0">
                <a:latin typeface="Meiryo UI" pitchFamily="50" charset="-128"/>
                <a:ea typeface="Meiryo UI" pitchFamily="50" charset="-128"/>
                <a:cs typeface="Meiryo UI" pitchFamily="50" charset="-128"/>
              </a:rPr>
              <a:t>Last Received Sequence stays at </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4911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cxnSp>
        <p:nvCxnSpPr>
          <p:cNvPr id="26" name="直線矢印コネクタ 25"/>
          <p:cNvCxnSpPr/>
          <p:nvPr/>
        </p:nvCxnSpPr>
        <p:spPr bwMode="auto">
          <a:xfrm flipV="1">
            <a:off x="827584" y="195526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1376772"/>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8" name="テキスト ボックス 27"/>
          <p:cNvSpPr txBox="1"/>
          <p:nvPr/>
        </p:nvSpPr>
        <p:spPr>
          <a:xfrm>
            <a:off x="326528" y="2121025"/>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9" name="正方形/長方形 28"/>
          <p:cNvSpPr/>
          <p:nvPr/>
        </p:nvSpPr>
        <p:spPr bwMode="auto">
          <a:xfrm>
            <a:off x="1313548" y="1401055"/>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cxnSp>
        <p:nvCxnSpPr>
          <p:cNvPr id="31" name="直線矢印コネクタ 30"/>
          <p:cNvCxnSpPr/>
          <p:nvPr/>
        </p:nvCxnSpPr>
        <p:spPr bwMode="auto">
          <a:xfrm>
            <a:off x="2705619" y="162743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1369717"/>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3" name="正方形/長方形 32"/>
          <p:cNvSpPr/>
          <p:nvPr/>
        </p:nvSpPr>
        <p:spPr bwMode="auto">
          <a:xfrm>
            <a:off x="4727763" y="14010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4" name="テキスト ボックス 33"/>
          <p:cNvSpPr txBox="1"/>
          <p:nvPr/>
        </p:nvSpPr>
        <p:spPr>
          <a:xfrm>
            <a:off x="1439652" y="919753"/>
            <a:ext cx="609910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t>
            </a:r>
            <a:r>
              <a:rPr kumimoji="1" lang="en-US" altLang="ja-JP" dirty="0" smtClean="0">
                <a:latin typeface="Meiryo UI" pitchFamily="50" charset="-128"/>
                <a:ea typeface="Meiryo UI" pitchFamily="50" charset="-128"/>
                <a:cs typeface="Meiryo UI" pitchFamily="50" charset="-128"/>
              </a:rPr>
              <a:t>-ACK. </a:t>
            </a:r>
            <a:r>
              <a:rPr kumimoji="1" lang="en-US" altLang="ja-JP" sz="1200" dirty="0" smtClean="0">
                <a:latin typeface="Meiryo UI" pitchFamily="50" charset="-128"/>
                <a:ea typeface="Meiryo UI" pitchFamily="50" charset="-128"/>
                <a:cs typeface="Meiryo UI" pitchFamily="50" charset="-128"/>
              </a:rPr>
              <a:t>Last Received Sequence Number is not incremented </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5" name="正方形/長方形 34"/>
          <p:cNvSpPr/>
          <p:nvPr/>
        </p:nvSpPr>
        <p:spPr bwMode="auto">
          <a:xfrm>
            <a:off x="5979211" y="195703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6" name="直線矢印コネクタ 35"/>
          <p:cNvCxnSpPr/>
          <p:nvPr/>
        </p:nvCxnSpPr>
        <p:spPr bwMode="auto">
          <a:xfrm>
            <a:off x="5407876" y="219071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221237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38" name="直線矢印コネクタ 37"/>
          <p:cNvCxnSpPr/>
          <p:nvPr/>
        </p:nvCxnSpPr>
        <p:spPr bwMode="auto">
          <a:xfrm>
            <a:off x="6644328" y="219071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221237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40" name="テキスト ボックス 39"/>
          <p:cNvSpPr txBox="1"/>
          <p:nvPr/>
        </p:nvSpPr>
        <p:spPr>
          <a:xfrm>
            <a:off x="5904148" y="2607295"/>
            <a:ext cx="2692404"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not incremented </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0x3FF</a:t>
            </a:r>
            <a:endParaRPr kumimoji="1" lang="ja-JP" altLang="en-US" sz="1200" b="1" dirty="0" smtClean="0">
              <a:latin typeface="Meiryo UI" pitchFamily="50" charset="-128"/>
              <a:ea typeface="Meiryo UI" pitchFamily="50" charset="-128"/>
              <a:cs typeface="Meiryo UI" pitchFamily="50" charset="-128"/>
            </a:endParaRPr>
          </a:p>
        </p:txBody>
      </p:sp>
      <p:cxnSp>
        <p:nvCxnSpPr>
          <p:cNvPr id="41" name="直線コネクタ 40"/>
          <p:cNvCxnSpPr/>
          <p:nvPr/>
        </p:nvCxnSpPr>
        <p:spPr bwMode="auto">
          <a:xfrm>
            <a:off x="5407876" y="195703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196096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139589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sp>
        <p:nvSpPr>
          <p:cNvPr id="47" name="テキスト ボックス 46"/>
          <p:cNvSpPr txBox="1"/>
          <p:nvPr/>
        </p:nvSpPr>
        <p:spPr>
          <a:xfrm>
            <a:off x="2555776" y="1927239"/>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426879" y="1135939"/>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49" name="テキスト ボックス 48"/>
          <p:cNvSpPr txBox="1"/>
          <p:nvPr/>
        </p:nvSpPr>
        <p:spPr>
          <a:xfrm>
            <a:off x="910794" y="3032956"/>
            <a:ext cx="7621646" cy="738664"/>
          </a:xfrm>
          <a:prstGeom prst="rect">
            <a:avLst/>
          </a:prstGeom>
          <a:noFill/>
        </p:spPr>
        <p:txBody>
          <a:bodyPr wrap="square" rtlCol="0">
            <a:spAutoFit/>
          </a:bodyPr>
          <a:lstStyle/>
          <a:p>
            <a:r>
              <a:rPr kumimoji="1" lang="en-US" altLang="ja-JP" sz="1400" b="1" dirty="0" smtClean="0">
                <a:latin typeface="Meiryo UI" pitchFamily="50" charset="-128"/>
                <a:ea typeface="Meiryo UI" pitchFamily="50" charset="-128"/>
                <a:cs typeface="Meiryo UI" pitchFamily="50" charset="-128"/>
              </a:rPr>
              <a:t>Figure 7-</a:t>
            </a:r>
            <a:r>
              <a:rPr kumimoji="1" lang="en-US" altLang="ja-JP" sz="1400" b="1" dirty="0" err="1" smtClean="0">
                <a:latin typeface="Meiryo UI" pitchFamily="50" charset="-128"/>
                <a:ea typeface="Meiryo UI" pitchFamily="50" charset="-128"/>
                <a:cs typeface="Meiryo UI" pitchFamily="50" charset="-128"/>
              </a:rPr>
              <a:t>20d</a:t>
            </a:r>
            <a:r>
              <a:rPr kumimoji="1" lang="en-US" altLang="ja-JP" sz="1400" b="1" dirty="0" smtClean="0">
                <a:latin typeface="Meiryo UI" pitchFamily="50" charset="-128"/>
                <a:ea typeface="Meiryo UI" pitchFamily="50" charset="-128"/>
                <a:cs typeface="Meiryo UI" pitchFamily="50" charset="-128"/>
              </a:rPr>
              <a:t> - </a:t>
            </a:r>
            <a:r>
              <a:rPr kumimoji="1" lang="en-US" altLang="ja-JP" sz="1400" dirty="0">
                <a:latin typeface="Meiryo UI" pitchFamily="50" charset="-128"/>
                <a:ea typeface="Meiryo UI" pitchFamily="50" charset="-128"/>
                <a:cs typeface="Meiryo UI" pitchFamily="50" charset="-128"/>
              </a:rPr>
              <a:t>DEV receives Association Response correctly, </a:t>
            </a:r>
            <a:r>
              <a:rPr kumimoji="1" lang="en-US" altLang="ja-JP" sz="1400" dirty="0" smtClean="0">
                <a:latin typeface="Meiryo UI" pitchFamily="50" charset="-128"/>
                <a:ea typeface="Meiryo UI" pitchFamily="50" charset="-128"/>
                <a:cs typeface="Meiryo UI" pitchFamily="50" charset="-128"/>
              </a:rPr>
              <a:t>but </a:t>
            </a:r>
            <a:r>
              <a:rPr kumimoji="1" lang="en-US" altLang="ja-JP" sz="1400" dirty="0" err="1" smtClean="0">
                <a:latin typeface="Meiryo UI" pitchFamily="50" charset="-128"/>
                <a:ea typeface="Meiryo UI" pitchFamily="50" charset="-128"/>
                <a:cs typeface="Meiryo UI" pitchFamily="50" charset="-128"/>
              </a:rPr>
              <a:t>HRCP</a:t>
            </a:r>
            <a:r>
              <a:rPr kumimoji="1" lang="en-US" altLang="ja-JP" sz="1400" dirty="0" smtClean="0">
                <a:latin typeface="Meiryo UI" pitchFamily="50" charset="-128"/>
                <a:ea typeface="Meiryo UI" pitchFamily="50" charset="-128"/>
                <a:cs typeface="Meiryo UI" pitchFamily="50" charset="-128"/>
              </a:rPr>
              <a:t> </a:t>
            </a:r>
            <a:r>
              <a:rPr kumimoji="1" lang="en-US" altLang="ja-JP" sz="1400" dirty="0">
                <a:latin typeface="Meiryo UI" pitchFamily="50" charset="-128"/>
                <a:ea typeface="Meiryo UI" pitchFamily="50" charset="-128"/>
                <a:cs typeface="Meiryo UI" pitchFamily="50" charset="-128"/>
              </a:rPr>
              <a:t>PNC does </a:t>
            </a:r>
            <a:r>
              <a:rPr kumimoji="1" lang="en-US" altLang="ja-JP" sz="1400" u="sng" dirty="0">
                <a:latin typeface="Meiryo UI" pitchFamily="50" charset="-128"/>
                <a:ea typeface="Meiryo UI" pitchFamily="50" charset="-128"/>
                <a:cs typeface="Meiryo UI" pitchFamily="50" charset="-128"/>
              </a:rPr>
              <a:t>not</a:t>
            </a:r>
            <a:r>
              <a:rPr kumimoji="1" lang="en-US" altLang="ja-JP" sz="1400" dirty="0">
                <a:latin typeface="Meiryo UI" pitchFamily="50" charset="-128"/>
                <a:ea typeface="Meiryo UI" pitchFamily="50" charset="-128"/>
                <a:cs typeface="Meiryo UI" pitchFamily="50" charset="-128"/>
              </a:rPr>
              <a:t> receive </a:t>
            </a:r>
            <a:r>
              <a:rPr kumimoji="1" lang="en-US" altLang="ja-JP" sz="1400" dirty="0" err="1">
                <a:latin typeface="Meiryo UI" pitchFamily="50" charset="-128"/>
                <a:ea typeface="Meiryo UI" pitchFamily="50" charset="-128"/>
                <a:cs typeface="Meiryo UI" pitchFamily="50" charset="-128"/>
              </a:rPr>
              <a:t>Stk-ACK</a:t>
            </a:r>
            <a:r>
              <a:rPr kumimoji="1" lang="en-US" altLang="ja-JP"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(MAC Header Error).</a:t>
            </a:r>
            <a:endParaRPr kumimoji="1" lang="ja-JP" altLang="en-US" sz="1400" dirty="0">
              <a:latin typeface="Meiryo UI" pitchFamily="50" charset="-128"/>
              <a:ea typeface="Meiryo UI" pitchFamily="50" charset="-128"/>
              <a:cs typeface="Meiryo UI" pitchFamily="50" charset="-128"/>
            </a:endParaRPr>
          </a:p>
          <a:p>
            <a:r>
              <a:rPr kumimoji="1" lang="en-US" altLang="ja-JP" sz="1400" b="1" dirty="0" smtClean="0">
                <a:latin typeface="Meiryo UI" pitchFamily="50" charset="-128"/>
                <a:ea typeface="Meiryo UI" pitchFamily="50" charset="-128"/>
                <a:cs typeface="Meiryo UI" pitchFamily="50" charset="-128"/>
              </a:rPr>
              <a:t> </a:t>
            </a:r>
          </a:p>
        </p:txBody>
      </p:sp>
      <p:sp>
        <p:nvSpPr>
          <p:cNvPr id="51" name="テキスト ボックス 50"/>
          <p:cNvSpPr txBox="1"/>
          <p:nvPr/>
        </p:nvSpPr>
        <p:spPr>
          <a:xfrm>
            <a:off x="1009592" y="5949280"/>
            <a:ext cx="7306823" cy="738664"/>
          </a:xfrm>
          <a:prstGeom prst="rect">
            <a:avLst/>
          </a:prstGeom>
          <a:noFill/>
        </p:spPr>
        <p:txBody>
          <a:bodyPr wrap="square" rtlCol="0">
            <a:spAutoFit/>
          </a:bodyPr>
          <a:lstStyle/>
          <a:p>
            <a:r>
              <a:rPr kumimoji="1" lang="en-US" altLang="ja-JP" sz="1400" b="1" dirty="0" smtClean="0">
                <a:latin typeface="Meiryo UI" pitchFamily="50" charset="-128"/>
                <a:ea typeface="Meiryo UI" pitchFamily="50" charset="-128"/>
                <a:cs typeface="Meiryo UI" pitchFamily="50" charset="-128"/>
              </a:rPr>
              <a:t>Figure 7-</a:t>
            </a:r>
            <a:r>
              <a:rPr kumimoji="1" lang="en-US" altLang="ja-JP" sz="1400" b="1" dirty="0" err="1" smtClean="0">
                <a:latin typeface="Meiryo UI" pitchFamily="50" charset="-128"/>
                <a:ea typeface="Meiryo UI" pitchFamily="50" charset="-128"/>
                <a:cs typeface="Meiryo UI" pitchFamily="50" charset="-128"/>
              </a:rPr>
              <a:t>20e</a:t>
            </a:r>
            <a:r>
              <a:rPr kumimoji="1" lang="en-US" altLang="ja-JP" sz="1400" b="1" dirty="0" smtClean="0">
                <a:latin typeface="Meiryo UI" pitchFamily="50" charset="-128"/>
                <a:ea typeface="Meiryo UI" pitchFamily="50" charset="-128"/>
                <a:cs typeface="Meiryo UI" pitchFamily="50" charset="-128"/>
              </a:rPr>
              <a:t> - </a:t>
            </a:r>
            <a:r>
              <a:rPr kumimoji="1" lang="en-US" altLang="ja-JP" sz="1400" dirty="0">
                <a:latin typeface="Meiryo UI" pitchFamily="50" charset="-128"/>
                <a:ea typeface="Meiryo UI" pitchFamily="50" charset="-128"/>
                <a:cs typeface="Meiryo UI" pitchFamily="50" charset="-128"/>
              </a:rPr>
              <a:t>DEV receives Association Response correctly, but</a:t>
            </a:r>
          </a:p>
          <a:p>
            <a:r>
              <a:rPr kumimoji="1" lang="en-US" altLang="ja-JP" sz="1400" dirty="0" err="1">
                <a:latin typeface="Meiryo UI" pitchFamily="50" charset="-128"/>
                <a:ea typeface="Meiryo UI" pitchFamily="50" charset="-128"/>
                <a:cs typeface="Meiryo UI" pitchFamily="50" charset="-128"/>
              </a:rPr>
              <a:t>HRCP</a:t>
            </a:r>
            <a:r>
              <a:rPr kumimoji="1" lang="en-US" altLang="ja-JP" sz="1400" dirty="0">
                <a:latin typeface="Meiryo UI" pitchFamily="50" charset="-128"/>
                <a:ea typeface="Meiryo UI" pitchFamily="50" charset="-128"/>
                <a:cs typeface="Meiryo UI" pitchFamily="50" charset="-128"/>
              </a:rPr>
              <a:t> PNC does </a:t>
            </a:r>
            <a:r>
              <a:rPr kumimoji="1" lang="en-US" altLang="ja-JP" sz="1400" u="sng" dirty="0">
                <a:latin typeface="Meiryo UI" pitchFamily="50" charset="-128"/>
                <a:ea typeface="Meiryo UI" pitchFamily="50" charset="-128"/>
                <a:cs typeface="Meiryo UI" pitchFamily="50" charset="-128"/>
              </a:rPr>
              <a:t>not</a:t>
            </a:r>
            <a:r>
              <a:rPr kumimoji="1" lang="en-US" altLang="ja-JP" sz="1400" dirty="0">
                <a:latin typeface="Meiryo UI" pitchFamily="50" charset="-128"/>
                <a:ea typeface="Meiryo UI" pitchFamily="50" charset="-128"/>
                <a:cs typeface="Meiryo UI" pitchFamily="50" charset="-128"/>
              </a:rPr>
              <a:t> receive </a:t>
            </a:r>
            <a:r>
              <a:rPr kumimoji="1" lang="en-US" altLang="ja-JP" sz="1400" dirty="0" err="1">
                <a:latin typeface="Meiryo UI" pitchFamily="50" charset="-128"/>
                <a:ea typeface="Meiryo UI" pitchFamily="50" charset="-128"/>
                <a:cs typeface="Meiryo UI" pitchFamily="50" charset="-128"/>
              </a:rPr>
              <a:t>Stk-ACK</a:t>
            </a:r>
            <a:r>
              <a:rPr kumimoji="1" lang="en-US" altLang="ja-JP"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(MAC Header Error).</a:t>
            </a:r>
            <a:endParaRPr kumimoji="1" lang="ja-JP" altLang="en-US" sz="1400" dirty="0">
              <a:latin typeface="Meiryo UI" pitchFamily="50" charset="-128"/>
              <a:ea typeface="Meiryo UI" pitchFamily="50" charset="-128"/>
              <a:cs typeface="Meiryo UI" pitchFamily="50" charset="-128"/>
            </a:endParaRPr>
          </a:p>
          <a:p>
            <a:endParaRPr kumimoji="1" lang="en-US" altLang="ja-JP" sz="1400" b="1" dirty="0" smtClean="0">
              <a:latin typeface="Meiryo UI" pitchFamily="50" charset="-128"/>
              <a:ea typeface="Meiryo UI" pitchFamily="50" charset="-128"/>
              <a:cs typeface="Meiryo UI" pitchFamily="50" charset="-128"/>
            </a:endParaRPr>
          </a:p>
        </p:txBody>
      </p:sp>
      <p:cxnSp>
        <p:nvCxnSpPr>
          <p:cNvPr id="52" name="直線矢印コネクタ 51"/>
          <p:cNvCxnSpPr/>
          <p:nvPr/>
        </p:nvCxnSpPr>
        <p:spPr bwMode="auto">
          <a:xfrm flipV="1">
            <a:off x="827584" y="4911675"/>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53" name="テキスト ボックス 52"/>
          <p:cNvSpPr txBox="1"/>
          <p:nvPr/>
        </p:nvSpPr>
        <p:spPr>
          <a:xfrm>
            <a:off x="389362" y="4328366"/>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54" name="テキスト ボックス 53"/>
          <p:cNvSpPr txBox="1"/>
          <p:nvPr/>
        </p:nvSpPr>
        <p:spPr>
          <a:xfrm>
            <a:off x="404940" y="5077438"/>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55" name="正方形/長方形 54"/>
          <p:cNvSpPr/>
          <p:nvPr/>
        </p:nvSpPr>
        <p:spPr bwMode="auto">
          <a:xfrm>
            <a:off x="1391960" y="4357468"/>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56" name="正方形/長方形 55"/>
          <p:cNvSpPr/>
          <p:nvPr/>
        </p:nvSpPr>
        <p:spPr bwMode="auto">
          <a:xfrm>
            <a:off x="3359516" y="4917566"/>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58" name="直線矢印コネクタ 57"/>
          <p:cNvCxnSpPr/>
          <p:nvPr/>
        </p:nvCxnSpPr>
        <p:spPr bwMode="auto">
          <a:xfrm>
            <a:off x="2784031" y="4583846"/>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59" name="テキスト ボックス 58"/>
          <p:cNvSpPr txBox="1"/>
          <p:nvPr/>
        </p:nvSpPr>
        <p:spPr>
          <a:xfrm>
            <a:off x="3467557" y="4326130"/>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60" name="正方形/長方形 59"/>
          <p:cNvSpPr/>
          <p:nvPr/>
        </p:nvSpPr>
        <p:spPr bwMode="auto">
          <a:xfrm>
            <a:off x="4806175" y="435746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2" name="テキスト ボックス 61"/>
          <p:cNvSpPr txBox="1"/>
          <p:nvPr/>
        </p:nvSpPr>
        <p:spPr>
          <a:xfrm>
            <a:off x="3059832" y="5486881"/>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63" name="正方形/長方形 62"/>
          <p:cNvSpPr/>
          <p:nvPr/>
        </p:nvSpPr>
        <p:spPr bwMode="auto">
          <a:xfrm>
            <a:off x="6057623" y="4913443"/>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64" name="直線矢印コネクタ 63"/>
          <p:cNvCxnSpPr/>
          <p:nvPr/>
        </p:nvCxnSpPr>
        <p:spPr bwMode="auto">
          <a:xfrm>
            <a:off x="5486288" y="5147129"/>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65" name="テキスト ボックス 64"/>
          <p:cNvSpPr txBox="1"/>
          <p:nvPr/>
        </p:nvSpPr>
        <p:spPr>
          <a:xfrm>
            <a:off x="5518693" y="5168789"/>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66" name="直線矢印コネクタ 65"/>
          <p:cNvCxnSpPr/>
          <p:nvPr/>
        </p:nvCxnSpPr>
        <p:spPr bwMode="auto">
          <a:xfrm>
            <a:off x="6722740" y="5147129"/>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67" name="テキスト ボックス 66"/>
          <p:cNvSpPr txBox="1"/>
          <p:nvPr/>
        </p:nvSpPr>
        <p:spPr>
          <a:xfrm>
            <a:off x="6755145" y="5168789"/>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68" name="テキスト ボックス 67"/>
          <p:cNvSpPr txBox="1"/>
          <p:nvPr/>
        </p:nvSpPr>
        <p:spPr>
          <a:xfrm>
            <a:off x="6077074" y="5576052"/>
            <a:ext cx="2692404"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incremented </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69" name="正方形/長方形 68"/>
          <p:cNvSpPr/>
          <p:nvPr/>
        </p:nvSpPr>
        <p:spPr bwMode="auto">
          <a:xfrm>
            <a:off x="7286060" y="4355700"/>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71" name="直線コネクタ 70"/>
          <p:cNvCxnSpPr/>
          <p:nvPr/>
        </p:nvCxnSpPr>
        <p:spPr bwMode="auto">
          <a:xfrm>
            <a:off x="5486288" y="4913443"/>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72" name="直線コネクタ 71"/>
          <p:cNvCxnSpPr/>
          <p:nvPr/>
        </p:nvCxnSpPr>
        <p:spPr bwMode="auto">
          <a:xfrm>
            <a:off x="7286060" y="49173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73" name="直線矢印コネクタ 72"/>
          <p:cNvCxnSpPr/>
          <p:nvPr/>
        </p:nvCxnSpPr>
        <p:spPr bwMode="auto">
          <a:xfrm>
            <a:off x="2778922" y="51804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74" name="テキスト ボックス 73"/>
          <p:cNvSpPr txBox="1"/>
          <p:nvPr/>
        </p:nvSpPr>
        <p:spPr>
          <a:xfrm>
            <a:off x="2811327" y="5202088"/>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75" name="直線コネクタ 74"/>
          <p:cNvCxnSpPr/>
          <p:nvPr/>
        </p:nvCxnSpPr>
        <p:spPr bwMode="auto">
          <a:xfrm>
            <a:off x="2778922" y="4946742"/>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76" name="テキスト ボックス 75"/>
          <p:cNvSpPr txBox="1"/>
          <p:nvPr/>
        </p:nvSpPr>
        <p:spPr>
          <a:xfrm>
            <a:off x="3873707" y="4633391"/>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70" name="テキスト ボックス 69"/>
          <p:cNvSpPr txBox="1"/>
          <p:nvPr/>
        </p:nvSpPr>
        <p:spPr>
          <a:xfrm>
            <a:off x="1543802" y="3872081"/>
            <a:ext cx="598052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t>
            </a:r>
            <a:r>
              <a:rPr kumimoji="1" lang="en-US" altLang="ja-JP" dirty="0" smtClean="0">
                <a:latin typeface="Meiryo UI" pitchFamily="50" charset="-128"/>
                <a:ea typeface="Meiryo UI" pitchFamily="50" charset="-128"/>
                <a:cs typeface="Meiryo UI" pitchFamily="50" charset="-128"/>
              </a:rPr>
              <a:t>-ACK. </a:t>
            </a:r>
            <a:r>
              <a:rPr kumimoji="1" lang="en-US" altLang="ja-JP" sz="1200" dirty="0" smtClean="0">
                <a:latin typeface="Meiryo UI" pitchFamily="50" charset="-128"/>
                <a:ea typeface="Meiryo UI" pitchFamily="50" charset="-128"/>
                <a:cs typeface="Meiryo UI" pitchFamily="50" charset="-128"/>
              </a:rPr>
              <a:t>Last Received Sequence Number is not incremented </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81248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cxnSp>
        <p:nvCxnSpPr>
          <p:cNvPr id="5" name="直線矢印コネクタ 4"/>
          <p:cNvCxnSpPr/>
          <p:nvPr/>
        </p:nvCxnSpPr>
        <p:spPr bwMode="auto">
          <a:xfrm>
            <a:off x="1648807" y="3041906"/>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384884"/>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7" name="テキスト ボックス 6"/>
          <p:cNvSpPr txBox="1"/>
          <p:nvPr/>
        </p:nvSpPr>
        <p:spPr>
          <a:xfrm>
            <a:off x="1082938" y="3205901"/>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8" name="正方形/長方形 7"/>
          <p:cNvSpPr/>
          <p:nvPr/>
        </p:nvSpPr>
        <p:spPr bwMode="auto">
          <a:xfrm>
            <a:off x="2069958" y="2485931"/>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0" name="正方形/長方形 9"/>
          <p:cNvSpPr/>
          <p:nvPr/>
        </p:nvSpPr>
        <p:spPr bwMode="auto">
          <a:xfrm>
            <a:off x="4063711" y="3044246"/>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4920827" y="3831431"/>
            <a:ext cx="263950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not incremented </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0x3FF</a:t>
            </a:r>
            <a:endParaRPr kumimoji="1" lang="ja-JP" altLang="en-US" sz="1200" b="1" dirty="0" smtClean="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3483117" y="329758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31924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4" name="直線コネクタ 13"/>
          <p:cNvCxnSpPr/>
          <p:nvPr/>
        </p:nvCxnSpPr>
        <p:spPr bwMode="auto">
          <a:xfrm>
            <a:off x="3483117" y="307637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32064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34230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7" name="直線コネクタ 16"/>
          <p:cNvCxnSpPr/>
          <p:nvPr/>
        </p:nvCxnSpPr>
        <p:spPr bwMode="auto">
          <a:xfrm>
            <a:off x="5304200" y="304950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480765"/>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400" b="0" i="0" u="none" strike="noStrike" cap="none" normalizeH="0" baseline="0" dirty="0" smtClean="0">
                <a:ln>
                  <a:noFill/>
                </a:ln>
                <a:effectLst/>
                <a:latin typeface="Arial" charset="0"/>
                <a:ea typeface="ＭＳ Ｐゴシック" pitchFamily="50" charset="-128"/>
              </a:rPr>
              <a:t>)</a:t>
            </a:r>
            <a:endParaRPr kumimoji="0" lang="ja-JP" altLang="en-US" sz="1400" b="0" i="0" u="none" strike="noStrike" cap="none" normalizeH="0" baseline="0" dirty="0" smtClean="0">
              <a:ln>
                <a:noFill/>
              </a:ln>
              <a:effectLst/>
              <a:latin typeface="Arial" charset="0"/>
              <a:ea typeface="ＭＳ Ｐゴシック" pitchFamily="50" charset="-128"/>
            </a:endParaRPr>
          </a:p>
        </p:txBody>
      </p:sp>
      <p:sp>
        <p:nvSpPr>
          <p:cNvPr id="20" name="テキスト ボックス 19"/>
          <p:cNvSpPr txBox="1"/>
          <p:nvPr/>
        </p:nvSpPr>
        <p:spPr>
          <a:xfrm>
            <a:off x="5422927" y="2178347"/>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1007604" y="4617132"/>
            <a:ext cx="7351006" cy="769441"/>
          </a:xfrm>
          <a:prstGeom prst="rect">
            <a:avLst/>
          </a:prstGeom>
          <a:noFill/>
        </p:spPr>
        <p:txBody>
          <a:bodyPr wrap="square" rtlCol="0">
            <a:spAutoFit/>
          </a:bodyPr>
          <a:lstStyle/>
          <a:p>
            <a:r>
              <a:rPr kumimoji="1" lang="en-US" altLang="ja-JP" sz="1400" b="1" dirty="0" smtClean="0">
                <a:latin typeface="Meiryo UI" pitchFamily="50" charset="-128"/>
                <a:ea typeface="Meiryo UI" pitchFamily="50" charset="-128"/>
                <a:cs typeface="Meiryo UI" pitchFamily="50" charset="-128"/>
              </a:rPr>
              <a:t>Figure 7-</a:t>
            </a:r>
            <a:r>
              <a:rPr kumimoji="1" lang="en-US" altLang="ja-JP" sz="1400" b="1" dirty="0" err="1" smtClean="0">
                <a:latin typeface="Meiryo UI" pitchFamily="50" charset="-128"/>
                <a:ea typeface="Meiryo UI" pitchFamily="50" charset="-128"/>
                <a:cs typeface="Meiryo UI" pitchFamily="50" charset="-128"/>
              </a:rPr>
              <a:t>20f</a:t>
            </a:r>
            <a:r>
              <a:rPr kumimoji="1" lang="en-US" altLang="ja-JP" sz="1400" b="1" dirty="0" smtClean="0">
                <a:latin typeface="Meiryo UI" pitchFamily="50" charset="-128"/>
                <a:ea typeface="Meiryo UI" pitchFamily="50" charset="-128"/>
                <a:cs typeface="Meiryo UI" pitchFamily="50" charset="-128"/>
              </a:rPr>
              <a:t> - </a:t>
            </a:r>
            <a:r>
              <a:rPr kumimoji="1" lang="en-US" altLang="ja-JP" sz="1400" dirty="0">
                <a:latin typeface="Meiryo UI" pitchFamily="50" charset="-128"/>
                <a:ea typeface="Meiryo UI" pitchFamily="50" charset="-128"/>
                <a:cs typeface="Meiryo UI" pitchFamily="50" charset="-128"/>
              </a:rPr>
              <a:t>DEV does </a:t>
            </a:r>
            <a:r>
              <a:rPr kumimoji="1" lang="en-US" altLang="ja-JP" sz="1400" u="sng" dirty="0">
                <a:latin typeface="Meiryo UI" pitchFamily="50" charset="-128"/>
                <a:ea typeface="Meiryo UI" pitchFamily="50" charset="-128"/>
                <a:cs typeface="Meiryo UI" pitchFamily="50" charset="-128"/>
              </a:rPr>
              <a:t>not</a:t>
            </a:r>
            <a:r>
              <a:rPr kumimoji="1" lang="en-US" altLang="ja-JP" sz="1400" dirty="0">
                <a:latin typeface="Meiryo UI" pitchFamily="50" charset="-128"/>
                <a:ea typeface="Meiryo UI" pitchFamily="50" charset="-128"/>
                <a:cs typeface="Meiryo UI" pitchFamily="50" charset="-128"/>
              </a:rPr>
              <a:t> receive Association Response, but </a:t>
            </a:r>
            <a:r>
              <a:rPr lang="en-US" altLang="ja-JP" sz="1400" u="sng" dirty="0" smtClean="0">
                <a:latin typeface="Meiryo UI" pitchFamily="50" charset="-128"/>
                <a:ea typeface="Meiryo UI" pitchFamily="50" charset="-128"/>
                <a:cs typeface="Meiryo UI" pitchFamily="50" charset="-128"/>
              </a:rPr>
              <a:t>does </a:t>
            </a:r>
            <a:r>
              <a:rPr lang="en-US" altLang="ja-JP" sz="1400" dirty="0">
                <a:latin typeface="Meiryo UI" pitchFamily="50" charset="-128"/>
                <a:ea typeface="Meiryo UI" pitchFamily="50" charset="-128"/>
                <a:cs typeface="Meiryo UI" pitchFamily="50" charset="-128"/>
              </a:rPr>
              <a:t>receive the MAC Header </a:t>
            </a:r>
            <a:r>
              <a:rPr lang="en-US" altLang="ja-JP" sz="1400" dirty="0" smtClean="0">
                <a:latin typeface="Meiryo UI" pitchFamily="50" charset="-128"/>
                <a:ea typeface="Meiryo UI" pitchFamily="50" charset="-128"/>
                <a:cs typeface="Meiryo UI" pitchFamily="50" charset="-128"/>
              </a:rPr>
              <a:t>part </a:t>
            </a:r>
            <a:r>
              <a:rPr lang="en-US" altLang="ja-JP" sz="1400" dirty="0">
                <a:latin typeface="Meiryo UI" pitchFamily="50" charset="-128"/>
                <a:ea typeface="Meiryo UI" pitchFamily="50" charset="-128"/>
                <a:cs typeface="Meiryo UI" pitchFamily="50" charset="-128"/>
              </a:rPr>
              <a:t>correctly.</a:t>
            </a:r>
            <a:endParaRPr kumimoji="1" lang="ja-JP" altLang="en-US" sz="1400" dirty="0">
              <a:latin typeface="Meiryo UI" pitchFamily="50" charset="-128"/>
              <a:ea typeface="Meiryo UI" pitchFamily="50" charset="-128"/>
              <a:cs typeface="Meiryo UI" pitchFamily="50" charset="-128"/>
            </a:endParaRPr>
          </a:p>
          <a:p>
            <a:endParaRPr kumimoji="1" lang="en-US" altLang="ja-JP" sz="1600" b="1" dirty="0" smtClean="0">
              <a:latin typeface="Meiryo UI" pitchFamily="50" charset="-128"/>
              <a:ea typeface="Meiryo UI" pitchFamily="50" charset="-128"/>
              <a:cs typeface="Meiryo UI" pitchFamily="50" charset="-128"/>
            </a:endParaRPr>
          </a:p>
        </p:txBody>
      </p:sp>
      <p:sp>
        <p:nvSpPr>
          <p:cNvPr id="22" name="テキスト ボックス 21"/>
          <p:cNvSpPr txBox="1"/>
          <p:nvPr/>
        </p:nvSpPr>
        <p:spPr>
          <a:xfrm>
            <a:off x="2627784" y="2996952"/>
            <a:ext cx="1191352"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a:t>
            </a:r>
            <a:r>
              <a:rPr lang="en-US" altLang="ja-JP" b="1" i="1" dirty="0" smtClean="0">
                <a:latin typeface="+mn-lt"/>
                <a:ea typeface="Meiryo UI" pitchFamily="50" charset="-128"/>
                <a:cs typeface="Meiryo UI" pitchFamily="50" charset="-128"/>
              </a:rPr>
              <a:t>Partial Error</a:t>
            </a:r>
            <a:r>
              <a:rPr lang="en-US" altLang="ja-JP" sz="1400" b="1" i="1" dirty="0" smtClean="0">
                <a:latin typeface="+mn-lt"/>
                <a:ea typeface="Meiryo UI" pitchFamily="50" charset="-128"/>
                <a:cs typeface="Meiryo UI" pitchFamily="50" charset="-128"/>
              </a:rPr>
              <a:t>)</a:t>
            </a:r>
            <a:endParaRPr kumimoji="1" lang="ja-JP" altLang="en-US" sz="1400"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7518</TotalTime>
  <Words>835</Words>
  <Application>Microsoft Office PowerPoint</Application>
  <PresentationFormat>画面に合わせる (4:3)</PresentationFormat>
  <Paragraphs>167</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638</cp:revision>
  <cp:lastPrinted>2016-05-24T01:36:36Z</cp:lastPrinted>
  <dcterms:created xsi:type="dcterms:W3CDTF">1999-11-08T18:59:45Z</dcterms:created>
  <dcterms:modified xsi:type="dcterms:W3CDTF">2016-05-24T09:10:02Z</dcterms:modified>
</cp:coreProperties>
</file>