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344" r:id="rId3"/>
    <p:sldId id="345" r:id="rId4"/>
    <p:sldId id="346" r:id="rId5"/>
    <p:sldId id="347" r:id="rId6"/>
    <p:sldId id="318"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9FF"/>
    <a:srgbClr val="FF99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58" autoAdjust="0"/>
    <p:restoredTop sz="86461" autoAdjust="0"/>
  </p:normalViewPr>
  <p:slideViewPr>
    <p:cSldViewPr>
      <p:cViewPr>
        <p:scale>
          <a:sx n="70" d="100"/>
          <a:sy n="70" d="100"/>
        </p:scale>
        <p:origin x="-1062" y="-126"/>
      </p:cViewPr>
      <p:guideLst>
        <p:guide orient="horz" pos="3793"/>
        <p:guide pos="285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510424D2-30EA-4DBF-ADD7-9935F036306A}"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028641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9522B39B-2C39-4F9C-9430-A9CD3DBEDC59}"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7894919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1</a:t>
            </a:fld>
            <a:endParaRPr lang="en-US" altLang="ja-JP"/>
          </a:p>
        </p:txBody>
      </p:sp>
    </p:spTree>
    <p:extLst>
      <p:ext uri="{BB962C8B-B14F-4D97-AF65-F5344CB8AC3E}">
        <p14:creationId xmlns:p14="http://schemas.microsoft.com/office/powerpoint/2010/main" val="2038142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4</a:t>
            </a:fld>
            <a:endParaRPr lang="en-US" altLang="ja-JP"/>
          </a:p>
        </p:txBody>
      </p:sp>
    </p:spTree>
    <p:extLst>
      <p:ext uri="{BB962C8B-B14F-4D97-AF65-F5344CB8AC3E}">
        <p14:creationId xmlns:p14="http://schemas.microsoft.com/office/powerpoint/2010/main" val="1421543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smtClean="0"/>
              <a:t>&lt;Mar. 2016&gt;</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smtClean="0"/>
              <a:t>Noda, et al. (Sony)</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6652F43B-E88C-4292-9842-7923F42985AC}" type="slidenum">
              <a:rPr lang="en-US" altLang="ja-JP"/>
              <a:pPr/>
              <a:t>‹#›</a:t>
            </a:fld>
            <a:endParaRPr lang="en-US" altLang="ja-JP"/>
          </a:p>
        </p:txBody>
      </p:sp>
    </p:spTree>
    <p:extLst>
      <p:ext uri="{BB962C8B-B14F-4D97-AF65-F5344CB8AC3E}">
        <p14:creationId xmlns:p14="http://schemas.microsoft.com/office/powerpoint/2010/main" val="5702661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867CB61E-4224-4065-A98C-4D3B055BC026}" type="slidenum">
              <a:rPr lang="en-US" altLang="ja-JP"/>
              <a:pPr/>
              <a:t>‹#›</a:t>
            </a:fld>
            <a:endParaRPr lang="en-US" altLang="ja-JP"/>
          </a:p>
        </p:txBody>
      </p:sp>
    </p:spTree>
    <p:extLst>
      <p:ext uri="{BB962C8B-B14F-4D97-AF65-F5344CB8AC3E}">
        <p14:creationId xmlns:p14="http://schemas.microsoft.com/office/powerpoint/2010/main" val="6334127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dirty="0" smtClean="0"/>
              <a:t>Click to edit Master text styles</a:t>
            </a:r>
          </a:p>
          <a:p>
            <a:pPr lvl="1"/>
            <a:r>
              <a:rPr lang="en-US" altLang="ja-JP" dirty="0" smtClean="0"/>
              <a:t>Second level</a:t>
            </a:r>
          </a:p>
          <a:p>
            <a:pPr lvl="2"/>
            <a:r>
              <a:rPr lang="en-US" altLang="ja-JP" dirty="0" smtClean="0"/>
              <a:t>Third level</a:t>
            </a:r>
          </a:p>
          <a:p>
            <a:pPr lvl="3"/>
            <a:r>
              <a:rPr lang="en-US" altLang="ja-JP" dirty="0" smtClean="0"/>
              <a:t>Fourth level</a:t>
            </a:r>
          </a:p>
          <a:p>
            <a:pPr lvl="4"/>
            <a:r>
              <a:rPr lang="en-US" altLang="ja-JP"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smtClean="0"/>
              <a:t>&lt;Mar. 2016&gt;</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en-US" altLang="ja-JP" smtClean="0"/>
              <a:t>Noda, et al. (Sony)</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54977A5C-F0ED-4241-9D3A-66015270F4BA}" type="slidenum">
              <a:rPr lang="en-US" altLang="ja-JP"/>
              <a:pPr/>
              <a:t>‹#›</a:t>
            </a:fld>
            <a:endParaRPr lang="en-US" altLang="ja-JP"/>
          </a:p>
        </p:txBody>
      </p:sp>
      <p:sp>
        <p:nvSpPr>
          <p:cNvPr id="1031" name="Rectangle 7"/>
          <p:cNvSpPr>
            <a:spLocks noChangeArrowheads="1"/>
          </p:cNvSpPr>
          <p:nvPr/>
        </p:nvSpPr>
        <p:spPr bwMode="auto">
          <a:xfrm>
            <a:off x="3635896" y="394156"/>
            <a:ext cx="482230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pitchFamily="50" charset="-128"/>
              </a:rPr>
              <a:t>doc.: IEEE </a:t>
            </a:r>
            <a:r>
              <a:rPr lang="en-US" altLang="ja-JP" sz="1400" b="1" dirty="0" smtClean="0">
                <a:ea typeface="ＭＳ Ｐゴシック" pitchFamily="50" charset="-128"/>
              </a:rPr>
              <a:t>802.15-16-0346-00-003e</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255405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b="0" i="0" dirty="0" smtClean="0">
                <a:solidFill>
                  <a:schemeClr val="tx1"/>
                </a:solidFill>
                <a:ea typeface="ＭＳ Ｐゴシック" pitchFamily="50" charset="-128"/>
              </a:rPr>
              <a:t>submission</a:t>
            </a:r>
            <a:endParaRPr lang="en-US" altLang="ja-JP" sz="1400" b="0" i="0" dirty="0">
              <a:solidFill>
                <a:schemeClr val="tx1"/>
              </a:solidFill>
              <a:ea typeface="ＭＳ Ｐゴシック" pitchFamily="50" charset="-128"/>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dirty="0" smtClean="0"/>
              <a:t>&lt;Mar. 2016&gt;</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78D5D3F8-D805-444C-8A2D-11DF22B16829}" type="slidenum">
              <a:rPr lang="en-US" altLang="ja-JP"/>
              <a:pPr/>
              <a:t>1</a:t>
            </a:fld>
            <a:endParaRPr lang="en-US" altLang="ja-JP" dirty="0"/>
          </a:p>
        </p:txBody>
      </p:sp>
      <p:sp>
        <p:nvSpPr>
          <p:cNvPr id="8" name="Rectangle 3"/>
          <p:cNvSpPr>
            <a:spLocks noChangeArrowheads="1"/>
          </p:cNvSpPr>
          <p:nvPr/>
        </p:nvSpPr>
        <p:spPr bwMode="auto">
          <a:xfrm>
            <a:off x="408102" y="944724"/>
            <a:ext cx="8340362" cy="529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1" i="0" u="sng" strike="noStrike" kern="1200" cap="none" spc="0" normalizeH="0" baseline="0" noProof="0" dirty="0">
                <a:ln>
                  <a:noFill/>
                </a:ln>
                <a:solidFill>
                  <a:srgbClr val="000000"/>
                </a:solidFill>
                <a:effectLst>
                  <a:outerShdw blurRad="38100" dist="38100" dir="2700000" algn="tl">
                    <a:srgbClr val="C0C0C0"/>
                  </a:outerShdw>
                </a:effectLst>
                <a:uLnTx/>
                <a:uFillTx/>
                <a:latin typeface="Times New Roman" pitchFamily="18" charset="0"/>
                <a:ea typeface="ＭＳ Ｐゴシック" charset="-128"/>
                <a:cs typeface="Times New Roman" pitchFamily="18" charset="0"/>
              </a:rPr>
              <a:t>Project: IEEE P802.15 Working Group for Wireless Personal Area Networks (WPANs)</a:t>
            </a:r>
            <a:endPar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Submission Title: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[Resolution on comment #</a:t>
            </a:r>
            <a:r>
              <a:rPr lang="en-US" altLang="ja-JP" sz="1600" noProof="0" dirty="0" smtClean="0">
                <a:solidFill>
                  <a:srgbClr val="000000"/>
                </a:solidFill>
                <a:latin typeface="Times New Roman" pitchFamily="18" charset="0"/>
                <a:ea typeface="ＭＳ Ｐゴシック" charset="-128"/>
                <a:cs typeface="Times New Roman" pitchFamily="18" charset="0"/>
              </a:rPr>
              <a:t>27</a:t>
            </a:r>
            <a:r>
              <a:rPr kumimoji="1" lang="pt-BR"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a:cs typeface="Times New Roman" pitchFamily="18" charset="0"/>
              </a:rPr>
              <a:t>] </a:t>
            </a:r>
            <a:endParaRPr kumimoji="1" lang="pt-BR"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Date Submitted: [</a:t>
            </a:r>
            <a:r>
              <a:rPr lang="en-US" altLang="ja-JP" sz="1600" dirty="0" smtClean="0">
                <a:solidFill>
                  <a:srgbClr val="000000"/>
                </a:solidFill>
                <a:latin typeface="Times New Roman" pitchFamily="18" charset="0"/>
                <a:ea typeface="ＭＳ Ｐゴシック" charset="-128"/>
                <a:cs typeface="Times New Roman" pitchFamily="18" charset="0"/>
              </a:rPr>
              <a:t>13</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March 2016]</a:t>
            </a:r>
          </a:p>
          <a:p>
            <a:pPr lvl="0" fontAlgn="auto">
              <a:spcBef>
                <a:spcPts val="0"/>
              </a:spcBef>
              <a:spcAft>
                <a:spcPts val="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Source: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[Kiyoshi Toshimitsu and Ko Togashi</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 </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0"/>
              </a:spcBef>
              <a:spcAft>
                <a:spcPts val="0"/>
              </a:spcAft>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Company: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lang="en-US" altLang="ja-JP" sz="1600" noProof="0" dirty="0" smtClean="0">
                <a:solidFill>
                  <a:srgbClr val="000000"/>
                </a:solidFill>
                <a:latin typeface="Times New Roman" pitchFamily="18" charset="0"/>
                <a:ea typeface="ＭＳ Ｐゴシック" charset="-128"/>
                <a:cs typeface="Times New Roman" pitchFamily="18" charset="0"/>
              </a:rPr>
              <a:t>Toshiba</a:t>
            </a:r>
            <a:r>
              <a:rPr lang="en-US" altLang="ja-JP" sz="1600" dirty="0" smtClean="0">
                <a:solidFill>
                  <a:srgbClr val="000000"/>
                </a:solidFill>
                <a:latin typeface="Times New Roman" pitchFamily="18" charset="0"/>
                <a:ea typeface="ＭＳ Ｐゴシック" charset="-128"/>
                <a:cs typeface="Times New Roman" pitchFamily="18" charset="0"/>
              </a:rPr>
              <a:t> Corporation</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Address</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1-1-1</a:t>
            </a:r>
            <a:r>
              <a:rPr kumimoji="1" lang="en-US" altLang="ja-JP" sz="1600" b="0" i="0" u="none" strike="noStrike" kern="1200" cap="none" spc="0" normalizeH="0" noProof="0" dirty="0" smtClean="0">
                <a:ln>
                  <a:noFill/>
                </a:ln>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noProof="0" dirty="0" err="1" smtClean="0">
                <a:ln>
                  <a:noFill/>
                </a:ln>
                <a:effectLst/>
                <a:uLnTx/>
                <a:uFillTx/>
                <a:latin typeface="Times New Roman" pitchFamily="18" charset="0"/>
                <a:ea typeface="ＭＳ Ｐゴシック" charset="-128"/>
                <a:cs typeface="Times New Roman" pitchFamily="18" charset="0"/>
              </a:rPr>
              <a:t>shibaura</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 Minato-</a:t>
            </a:r>
            <a:r>
              <a:rPr kumimoji="1" lang="en-US" altLang="ja-JP" sz="1600" b="0" i="0" u="none" strike="noStrike" kern="1200" cap="none" spc="0" normalizeH="0" baseline="0" noProof="0" dirty="0" err="1" smtClean="0">
                <a:ln>
                  <a:noFill/>
                </a:ln>
                <a:effectLst/>
                <a:uLnTx/>
                <a:uFillTx/>
                <a:latin typeface="Times New Roman" pitchFamily="18" charset="0"/>
                <a:ea typeface="ＭＳ Ｐゴシック" charset="-128"/>
                <a:cs typeface="Times New Roman" pitchFamily="18" charset="0"/>
              </a:rPr>
              <a:t>ku</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 Tokyo 108-8001</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E-Mail</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lang="en-US" altLang="ja-JP" sz="1600" dirty="0" smtClean="0">
                <a:solidFill>
                  <a:srgbClr val="000000"/>
                </a:solidFill>
                <a:latin typeface="Times New Roman" pitchFamily="18" charset="0"/>
                <a:ea typeface="ＭＳ Ｐゴシック" charset="-128"/>
                <a:cs typeface="Times New Roman" pitchFamily="18" charset="0"/>
              </a:rPr>
              <a:t>kiyoshi.toshimitsu@toshiba.co.jp</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ko.togashi@toshiba.co.jp</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Re: </a:t>
            </a:r>
            <a:r>
              <a:rPr kumimoji="1" lang="en-US" altLang="ja-JP" sz="160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[In response to </a:t>
            </a:r>
            <a:r>
              <a:rPr lang="en-US" altLang="ja-JP" sz="1600" dirty="0" smtClean="0">
                <a:solidFill>
                  <a:srgbClr val="000000"/>
                </a:solidFill>
                <a:latin typeface="Times New Roman" pitchFamily="18" charset="0"/>
                <a:ea typeface="ＭＳ Ｐゴシック" charset="-128"/>
                <a:cs typeface="Times New Roman" pitchFamily="18" charset="0"/>
              </a:rPr>
              <a:t>15-16-0162-01-003e-lb114-consolidated-comments]</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Abstract</a:t>
            </a: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a:solidFill>
                  <a:srgbClr val="000000"/>
                </a:solidFill>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This document presents a resolution on comment #27 in 15-16-0162-01-003e-lb114-consolidated-comments.]</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600"/>
              </a:spcBef>
              <a:spcAft>
                <a:spcPts val="60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Purpose: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[Resolving the comment #27]</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Notice: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Release: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contributors acknowledge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and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accept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that this contribution becomes the property of IEEE and may be made publicly available by P802.15</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p:txBody>
      </p:sp>
      <p:sp>
        <p:nvSpPr>
          <p:cNvPr id="7"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2</a:t>
            </a:fld>
            <a:endParaRPr lang="en-US" altLang="ja-JP"/>
          </a:p>
        </p:txBody>
      </p:sp>
      <p:sp>
        <p:nvSpPr>
          <p:cNvPr id="5" name="タイトル 4"/>
          <p:cNvSpPr>
            <a:spLocks noGrp="1"/>
          </p:cNvSpPr>
          <p:nvPr>
            <p:ph type="title" idx="4294967295"/>
          </p:nvPr>
        </p:nvSpPr>
        <p:spPr>
          <a:xfrm>
            <a:off x="685800" y="685800"/>
            <a:ext cx="7772400" cy="726976"/>
          </a:xfrm>
        </p:spPr>
        <p:txBody>
          <a:bodyPr/>
          <a:lstStyle/>
          <a:p>
            <a:r>
              <a:rPr kumimoji="1" lang="en-US" altLang="ja-JP" dirty="0" smtClean="0"/>
              <a:t>Comment and the resolution</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2186359481"/>
              </p:ext>
            </p:extLst>
          </p:nvPr>
        </p:nvGraphicFramePr>
        <p:xfrm>
          <a:off x="792420" y="1992906"/>
          <a:ext cx="7559999" cy="2084166"/>
        </p:xfrm>
        <a:graphic>
          <a:graphicData uri="http://schemas.openxmlformats.org/drawingml/2006/table">
            <a:tbl>
              <a:tblPr/>
              <a:tblGrid>
                <a:gridCol w="469057"/>
                <a:gridCol w="829870"/>
                <a:gridCol w="577301"/>
                <a:gridCol w="2897671"/>
                <a:gridCol w="2786100"/>
              </a:tblGrid>
              <a:tr h="517780">
                <a:tc>
                  <a:txBody>
                    <a:bodyPr/>
                    <a:lstStyle/>
                    <a:p>
                      <a:pPr algn="ctr" fontAlgn="b"/>
                      <a:r>
                        <a:rPr lang="en-US" sz="1200" b="1" i="0" u="none" strike="noStrike" dirty="0">
                          <a:effectLst/>
                          <a:latin typeface="Arial"/>
                        </a:rPr>
                        <a:t>Page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Sub-clause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dirty="0">
                          <a:effectLst/>
                          <a:latin typeface="Arial"/>
                        </a:rPr>
                        <a:t>Line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ja-JP" altLang="en-US" sz="1200" b="1" i="0" u="none" strike="noStrike" dirty="0">
                          <a:effectLst/>
                          <a:latin typeface="Arial"/>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Proposed Change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r>
              <a:tr h="1566386">
                <a:tc>
                  <a:txBody>
                    <a:bodyPr/>
                    <a:lstStyle/>
                    <a:p>
                      <a:pPr algn="ctr" fontAlgn="b"/>
                      <a:r>
                        <a:rPr lang="en-US" altLang="ja-JP" sz="1200" b="0" i="0" u="none" strike="noStrike" dirty="0" smtClean="0">
                          <a:effectLst/>
                          <a:latin typeface="Arial"/>
                        </a:rPr>
                        <a:t>56</a:t>
                      </a:r>
                      <a:endParaRPr lang="en-US" altLang="ja-JP"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effectLst/>
                          <a:latin typeface="Arial"/>
                        </a:rPr>
                        <a:t>7.3a.1</a:t>
                      </a:r>
                      <a:endParaRPr lang="en-US"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200" b="0" i="0" u="none" strike="noStrike" dirty="0" smtClean="0">
                          <a:effectLst/>
                          <a:latin typeface="Arial"/>
                        </a:rPr>
                        <a:t>2</a:t>
                      </a:r>
                      <a:endParaRPr lang="en-US" altLang="ja-JP"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effectLst/>
                          <a:latin typeface="+mn-lt"/>
                        </a:rPr>
                        <a:t>(1) For PPC, what is the behavior when ACK is not received after sending an Association Response? </a:t>
                      </a:r>
                    </a:p>
                    <a:p>
                      <a:pPr algn="l" fontAlgn="b"/>
                      <a:r>
                        <a:rPr lang="en-US" sz="1200" b="0" i="0" u="none" strike="noStrike" dirty="0" smtClean="0">
                          <a:effectLst/>
                          <a:latin typeface="+mn-lt"/>
                        </a:rPr>
                        <a:t>(2) For DEV, what is the behavior when ACK is not received after </a:t>
                      </a:r>
                      <a:r>
                        <a:rPr lang="en-US" sz="1200" b="0" i="0" u="none" strike="noStrike" dirty="0" smtClean="0">
                          <a:effectLst/>
                          <a:latin typeface="+mn-lt"/>
                        </a:rPr>
                        <a:t>sending </a:t>
                      </a:r>
                      <a:r>
                        <a:rPr lang="en-US" sz="1200" b="0" i="0" u="none" strike="noStrike" dirty="0" smtClean="0">
                          <a:effectLst/>
                          <a:latin typeface="+mn-lt"/>
                        </a:rPr>
                        <a:t>an ACK to PPC in reply to an Association Response?</a:t>
                      </a:r>
                      <a:endParaRPr lang="en-US"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effectLst/>
                          <a:latin typeface="+mn-lt"/>
                        </a:rPr>
                        <a:t>(1) PPC should change the state to </a:t>
                      </a:r>
                      <a:r>
                        <a:rPr lang="en-US" sz="1200" b="0" i="0" u="none" strike="noStrike" dirty="0" smtClean="0">
                          <a:effectLst/>
                          <a:latin typeface="+mn-lt"/>
                        </a:rPr>
                        <a:t>Asynchronous </a:t>
                      </a:r>
                      <a:r>
                        <a:rPr lang="en-US" sz="1200" b="0" i="0" u="none" strike="noStrike" dirty="0" smtClean="0">
                          <a:effectLst/>
                          <a:latin typeface="+mn-lt"/>
                        </a:rPr>
                        <a:t>phase and resend Association Response after a RIFS period.</a:t>
                      </a:r>
                    </a:p>
                    <a:p>
                      <a:pPr algn="l" fontAlgn="b"/>
                      <a:r>
                        <a:rPr lang="en-US" sz="1200" b="0" i="0" u="none" strike="noStrike" dirty="0" smtClean="0">
                          <a:effectLst/>
                          <a:latin typeface="+mn-lt"/>
                        </a:rPr>
                        <a:t>(2) DEV should change the state to </a:t>
                      </a:r>
                      <a:r>
                        <a:rPr lang="en-US" sz="1200" b="0" i="0" u="none" strike="noStrike" dirty="0" smtClean="0">
                          <a:effectLst/>
                          <a:latin typeface="+mn-lt"/>
                        </a:rPr>
                        <a:t>Asynchronous </a:t>
                      </a:r>
                      <a:r>
                        <a:rPr lang="en-US" sz="1200" b="0" i="0" u="none" strike="noStrike" dirty="0" smtClean="0">
                          <a:effectLst/>
                          <a:latin typeface="+mn-lt"/>
                        </a:rPr>
                        <a:t>phase and resend ACK after a RIFS period.</a:t>
                      </a:r>
                      <a:endParaRPr lang="en-US"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9" name="テキスト ボックス 8"/>
          <p:cNvSpPr txBox="1"/>
          <p:nvPr/>
        </p:nvSpPr>
        <p:spPr>
          <a:xfrm>
            <a:off x="3638681" y="1520788"/>
            <a:ext cx="2023311" cy="461665"/>
          </a:xfrm>
          <a:prstGeom prst="rect">
            <a:avLst/>
          </a:prstGeom>
          <a:noFill/>
        </p:spPr>
        <p:txBody>
          <a:bodyPr wrap="none" rtlCol="0">
            <a:spAutoFit/>
          </a:bodyPr>
          <a:lstStyle/>
          <a:p>
            <a:r>
              <a:rPr kumimoji="1" lang="en-US" altLang="ja-JP" sz="2400" b="1" dirty="0" smtClean="0"/>
              <a:t>Comment #27</a:t>
            </a:r>
            <a:endParaRPr kumimoji="1" lang="ja-JP" altLang="en-US" sz="2400" b="1" dirty="0"/>
          </a:p>
        </p:txBody>
      </p:sp>
      <p:sp>
        <p:nvSpPr>
          <p:cNvPr id="14"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extLst>
      <p:ext uri="{BB962C8B-B14F-4D97-AF65-F5344CB8AC3E}">
        <p14:creationId xmlns:p14="http://schemas.microsoft.com/office/powerpoint/2010/main" val="22046030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Toshimitsu, et al. (Toshiba)</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3</a:t>
            </a:fld>
            <a:endParaRPr lang="en-US" altLang="ja-JP"/>
          </a:p>
        </p:txBody>
      </p:sp>
      <p:sp>
        <p:nvSpPr>
          <p:cNvPr id="5" name="テキスト ボックス 4"/>
          <p:cNvSpPr txBox="1"/>
          <p:nvPr/>
        </p:nvSpPr>
        <p:spPr>
          <a:xfrm>
            <a:off x="3681432" y="764703"/>
            <a:ext cx="1587294" cy="461665"/>
          </a:xfrm>
          <a:prstGeom prst="rect">
            <a:avLst/>
          </a:prstGeom>
          <a:noFill/>
        </p:spPr>
        <p:txBody>
          <a:bodyPr wrap="none" rtlCol="0">
            <a:spAutoFit/>
          </a:bodyPr>
          <a:lstStyle/>
          <a:p>
            <a:r>
              <a:rPr kumimoji="1" lang="en-US" altLang="ja-JP" sz="2400" b="1" dirty="0" smtClean="0"/>
              <a:t>Resolution</a:t>
            </a:r>
            <a:endParaRPr kumimoji="1" lang="ja-JP" altLang="en-US" sz="2400" b="1" dirty="0"/>
          </a:p>
        </p:txBody>
      </p:sp>
      <p:sp>
        <p:nvSpPr>
          <p:cNvPr id="6" name="テキスト ボックス 5"/>
          <p:cNvSpPr txBox="1"/>
          <p:nvPr/>
        </p:nvSpPr>
        <p:spPr>
          <a:xfrm>
            <a:off x="695487" y="1226368"/>
            <a:ext cx="6125395" cy="338554"/>
          </a:xfrm>
          <a:prstGeom prst="rect">
            <a:avLst/>
          </a:prstGeom>
          <a:noFill/>
        </p:spPr>
        <p:txBody>
          <a:bodyPr wrap="none" rtlCol="0">
            <a:spAutoFit/>
          </a:bodyPr>
          <a:lstStyle/>
          <a:p>
            <a:pPr marL="285750" indent="-285750">
              <a:buFont typeface="Wingdings" panose="05000000000000000000" pitchFamily="2" charset="2"/>
              <a:buChar char="n"/>
            </a:pPr>
            <a:r>
              <a:rPr kumimoji="1" lang="en-US" altLang="ja-JP" sz="1600" dirty="0" smtClean="0"/>
              <a:t>In Sec.7.3a.1, insert the text at the end of last sentence as following: </a:t>
            </a:r>
            <a:endParaRPr kumimoji="1" lang="ja-JP" altLang="en-US" sz="1600" dirty="0"/>
          </a:p>
        </p:txBody>
      </p:sp>
      <p:sp>
        <p:nvSpPr>
          <p:cNvPr id="7" name="テキスト ボックス 6"/>
          <p:cNvSpPr txBox="1"/>
          <p:nvPr/>
        </p:nvSpPr>
        <p:spPr>
          <a:xfrm>
            <a:off x="636792" y="1802432"/>
            <a:ext cx="7676574" cy="3046988"/>
          </a:xfrm>
          <a:prstGeom prst="rect">
            <a:avLst/>
          </a:prstGeom>
          <a:noFill/>
        </p:spPr>
        <p:txBody>
          <a:bodyPr wrap="square" rtlCol="0">
            <a:spAutoFit/>
          </a:bodyPr>
          <a:lstStyle/>
          <a:p>
            <a:r>
              <a:rPr lang="en-US" altLang="ja-JP" sz="1600" dirty="0"/>
              <a:t>The </a:t>
            </a:r>
            <a:r>
              <a:rPr lang="en-US" altLang="ja-JP" sz="1600" dirty="0" err="1" smtClean="0"/>
              <a:t>HRCP</a:t>
            </a:r>
            <a:r>
              <a:rPr lang="en-US" altLang="ja-JP" sz="1600" dirty="0" smtClean="0"/>
              <a:t> PNC </a:t>
            </a:r>
            <a:r>
              <a:rPr lang="en-US" altLang="ja-JP" sz="1600" dirty="0"/>
              <a:t>determines that the association procedure has completed when </a:t>
            </a:r>
            <a:r>
              <a:rPr lang="en-US" altLang="ja-JP" sz="1600" dirty="0" smtClean="0"/>
              <a:t>either it receives: </a:t>
            </a:r>
            <a:r>
              <a:rPr lang="en-US" altLang="ja-JP" sz="1600" dirty="0"/>
              <a:t>a) </a:t>
            </a:r>
            <a:r>
              <a:rPr lang="en-US" altLang="ja-JP" sz="1600" dirty="0" smtClean="0"/>
              <a:t>a </a:t>
            </a:r>
            <a:r>
              <a:rPr lang="en-US" altLang="ja-JP" sz="1600" dirty="0" err="1"/>
              <a:t>Stk-ACK</a:t>
            </a:r>
            <a:r>
              <a:rPr lang="en-US" altLang="ja-JP" sz="1600" dirty="0"/>
              <a:t> in response to the Association Response command, or b</a:t>
            </a:r>
            <a:r>
              <a:rPr lang="en-US" altLang="ja-JP" sz="1600" dirty="0" smtClean="0"/>
              <a:t>) </a:t>
            </a:r>
            <a:r>
              <a:rPr lang="en-US" altLang="ja-JP" sz="1600" dirty="0"/>
              <a:t>a data frame from its associated DEV. The DEV that receives an Association Response command from the </a:t>
            </a:r>
            <a:r>
              <a:rPr lang="en-US" altLang="ja-JP" sz="1600" dirty="0" err="1" smtClean="0"/>
              <a:t>HRCP</a:t>
            </a:r>
            <a:r>
              <a:rPr lang="en-US" altLang="ja-JP" sz="1600" dirty="0" smtClean="0"/>
              <a:t> PNC</a:t>
            </a:r>
            <a:r>
              <a:rPr lang="en-US" altLang="ja-JP" sz="1600" dirty="0" smtClean="0"/>
              <a:t> </a:t>
            </a:r>
            <a:r>
              <a:rPr lang="en-US" altLang="ja-JP" sz="1600" dirty="0"/>
              <a:t>determines that the association procedure has completed when it transmits a </a:t>
            </a:r>
            <a:r>
              <a:rPr lang="en-US" altLang="ja-JP" sz="1600" dirty="0" err="1"/>
              <a:t>Stk-ACK</a:t>
            </a:r>
            <a:r>
              <a:rPr lang="en-US" altLang="ja-JP" sz="1600" dirty="0"/>
              <a:t> in response to the Association Response command</a:t>
            </a:r>
            <a:r>
              <a:rPr lang="en-US" altLang="ja-JP" sz="1600" dirty="0" smtClean="0"/>
              <a:t>.</a:t>
            </a:r>
          </a:p>
          <a:p>
            <a:endParaRPr kumimoji="1" lang="en-US" altLang="ja-JP" sz="1600" dirty="0"/>
          </a:p>
          <a:p>
            <a:r>
              <a:rPr kumimoji="1" lang="en-US" altLang="ja-JP" sz="1600" dirty="0" smtClean="0"/>
              <a:t>When </a:t>
            </a:r>
            <a:r>
              <a:rPr kumimoji="1" lang="en-US" altLang="ja-JP" sz="1600" dirty="0" smtClean="0"/>
              <a:t>a </a:t>
            </a:r>
            <a:r>
              <a:rPr kumimoji="1" lang="en-US" altLang="ja-JP" sz="1600" dirty="0" err="1" smtClean="0"/>
              <a:t>Stk-ACK</a:t>
            </a:r>
            <a:r>
              <a:rPr kumimoji="1" lang="en-US" altLang="ja-JP" sz="1600" dirty="0" smtClean="0"/>
              <a:t> </a:t>
            </a:r>
            <a:r>
              <a:rPr kumimoji="1" lang="en-US" altLang="ja-JP" sz="1600" dirty="0" smtClean="0"/>
              <a:t>is not received after sending an Association Response, the </a:t>
            </a:r>
            <a:r>
              <a:rPr kumimoji="1" lang="en-US" altLang="ja-JP" sz="1600" dirty="0" err="1" smtClean="0"/>
              <a:t>HRCP</a:t>
            </a:r>
            <a:r>
              <a:rPr kumimoji="1" lang="en-US" altLang="ja-JP" sz="1600" dirty="0" smtClean="0"/>
              <a:t> PNC</a:t>
            </a:r>
            <a:r>
              <a:rPr kumimoji="1" lang="en-US" altLang="ja-JP" sz="1600" dirty="0" smtClean="0"/>
              <a:t> </a:t>
            </a:r>
            <a:r>
              <a:rPr kumimoji="1" lang="en-US" altLang="ja-JP" sz="1600" dirty="0" smtClean="0"/>
              <a:t>should change the state to Asynchronous phase and retry </a:t>
            </a:r>
            <a:r>
              <a:rPr kumimoji="1" lang="en-US" altLang="ja-JP" sz="1600" dirty="0" smtClean="0"/>
              <a:t>after </a:t>
            </a:r>
            <a:r>
              <a:rPr kumimoji="1" lang="en-US" altLang="ja-JP" sz="1600" dirty="0" smtClean="0"/>
              <a:t>a </a:t>
            </a:r>
            <a:r>
              <a:rPr kumimoji="1" lang="en-US" altLang="ja-JP" sz="1600" dirty="0" err="1" smtClean="0"/>
              <a:t>RIFS</a:t>
            </a:r>
            <a:r>
              <a:rPr kumimoji="1" lang="en-US" altLang="ja-JP" sz="1600" dirty="0" smtClean="0"/>
              <a:t> </a:t>
            </a:r>
            <a:r>
              <a:rPr kumimoji="1" lang="en-US" altLang="ja-JP" sz="1600" dirty="0" smtClean="0"/>
              <a:t>period, </a:t>
            </a:r>
            <a:r>
              <a:rPr kumimoji="1" lang="en-US" altLang="ja-JP" sz="1600" dirty="0" smtClean="0"/>
              <a:t>as shown Figure 7-Xa and 7-Xb. </a:t>
            </a:r>
          </a:p>
          <a:p>
            <a:r>
              <a:rPr kumimoji="1" lang="en-US" altLang="ja-JP" sz="1600" dirty="0" smtClean="0"/>
              <a:t>For the case Figure 7-Xc, the DEV sends the last correctly received sequence number to the </a:t>
            </a:r>
            <a:r>
              <a:rPr kumimoji="1" lang="en-US" altLang="ja-JP" sz="1600" dirty="0" err="1" smtClean="0"/>
              <a:t>HRCP</a:t>
            </a:r>
            <a:r>
              <a:rPr kumimoji="1" lang="en-US" altLang="ja-JP" sz="1600" dirty="0" smtClean="0"/>
              <a:t> PNC,</a:t>
            </a:r>
            <a:r>
              <a:rPr kumimoji="1" lang="en-US" altLang="ja-JP" sz="1600" dirty="0" smtClean="0"/>
              <a:t> </a:t>
            </a:r>
            <a:r>
              <a:rPr kumimoji="1" lang="en-US" altLang="ja-JP" sz="1600" dirty="0" smtClean="0"/>
              <a:t>since </a:t>
            </a:r>
            <a:r>
              <a:rPr kumimoji="1" lang="en-US" altLang="ja-JP" sz="1600" dirty="0"/>
              <a:t>the DEV could only read the MAC </a:t>
            </a:r>
            <a:r>
              <a:rPr kumimoji="1" lang="en-US" altLang="ja-JP" sz="1600" dirty="0" smtClean="0"/>
              <a:t>header </a:t>
            </a:r>
            <a:r>
              <a:rPr kumimoji="1" lang="en-US" altLang="ja-JP" sz="1600" dirty="0" smtClean="0"/>
              <a:t>of</a:t>
            </a:r>
            <a:r>
              <a:rPr kumimoji="1" lang="en-US" altLang="ja-JP" sz="1600" dirty="0" smtClean="0"/>
              <a:t> </a:t>
            </a:r>
            <a:r>
              <a:rPr kumimoji="1" lang="en-US" altLang="ja-JP" sz="1600" dirty="0"/>
              <a:t>the </a:t>
            </a:r>
            <a:r>
              <a:rPr kumimoji="1" lang="en-US" altLang="ja-JP" sz="1600" dirty="0" smtClean="0"/>
              <a:t>last frame. The </a:t>
            </a:r>
            <a:r>
              <a:rPr kumimoji="1" lang="en-US" altLang="ja-JP" sz="1600" dirty="0" err="1" smtClean="0"/>
              <a:t>HRCP</a:t>
            </a:r>
            <a:r>
              <a:rPr kumimoji="1" lang="en-US" altLang="ja-JP" sz="1600" dirty="0" smtClean="0"/>
              <a:t> PNC</a:t>
            </a:r>
            <a:r>
              <a:rPr kumimoji="1" lang="en-US" altLang="ja-JP" sz="1600" dirty="0" smtClean="0"/>
              <a:t> then transmits </a:t>
            </a:r>
            <a:r>
              <a:rPr kumimoji="1" lang="en-US" altLang="ja-JP" sz="1600" dirty="0"/>
              <a:t>the same </a:t>
            </a:r>
            <a:r>
              <a:rPr kumimoji="1" lang="en-US" altLang="ja-JP" sz="1600" dirty="0" smtClean="0"/>
              <a:t>Association </a:t>
            </a:r>
            <a:r>
              <a:rPr kumimoji="1" lang="en-US" altLang="ja-JP" sz="1600" dirty="0" smtClean="0"/>
              <a:t>Response again.</a:t>
            </a:r>
            <a:endParaRPr kumimoji="1" lang="ja-JP" altLang="en-US" sz="1600" dirty="0">
              <a:latin typeface="+mn-ea"/>
            </a:endParaRPr>
          </a:p>
        </p:txBody>
      </p:sp>
    </p:spTree>
    <p:extLst>
      <p:ext uri="{BB962C8B-B14F-4D97-AF65-F5344CB8AC3E}">
        <p14:creationId xmlns:p14="http://schemas.microsoft.com/office/powerpoint/2010/main" val="14981750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Toshimitsu et al. (Toshiba)</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4</a:t>
            </a:fld>
            <a:endParaRPr lang="en-US" altLang="ja-JP"/>
          </a:p>
        </p:txBody>
      </p:sp>
      <p:cxnSp>
        <p:nvCxnSpPr>
          <p:cNvPr id="26" name="直線矢印コネクタ 25"/>
          <p:cNvCxnSpPr/>
          <p:nvPr/>
        </p:nvCxnSpPr>
        <p:spPr bwMode="auto">
          <a:xfrm flipV="1">
            <a:off x="892397" y="1955262"/>
            <a:ext cx="8132136" cy="1767"/>
          </a:xfrm>
          <a:prstGeom prst="straightConnector1">
            <a:avLst/>
          </a:prstGeom>
          <a:solidFill>
            <a:srgbClr val="999999"/>
          </a:solidFill>
          <a:ln w="9525" cap="flat" cmpd="sng" algn="ctr">
            <a:solidFill>
              <a:srgbClr val="000000"/>
            </a:solidFill>
            <a:prstDash val="solid"/>
            <a:round/>
            <a:headEnd type="none" w="med" len="med"/>
            <a:tailEnd type="arrow"/>
          </a:ln>
          <a:effectLst/>
        </p:spPr>
      </p:cxnSp>
      <p:sp>
        <p:nvSpPr>
          <p:cNvPr id="27" name="テキスト ボックス 26"/>
          <p:cNvSpPr txBox="1"/>
          <p:nvPr/>
        </p:nvSpPr>
        <p:spPr>
          <a:xfrm>
            <a:off x="310950" y="1504601"/>
            <a:ext cx="566181" cy="338554"/>
          </a:xfrm>
          <a:prstGeom prst="rect">
            <a:avLst/>
          </a:prstGeom>
          <a:noFill/>
        </p:spPr>
        <p:txBody>
          <a:bodyPr wrap="none" rtlCol="0">
            <a:spAutoFit/>
          </a:bodyPr>
          <a:lstStyle/>
          <a:p>
            <a:r>
              <a:rPr kumimoji="1" lang="en-US" altLang="ja-JP" sz="1600" dirty="0" smtClean="0">
                <a:latin typeface="Meiryo UI" pitchFamily="50" charset="-128"/>
                <a:ea typeface="Meiryo UI" pitchFamily="50" charset="-128"/>
                <a:cs typeface="Meiryo UI" pitchFamily="50" charset="-128"/>
              </a:rPr>
              <a:t>PPC</a:t>
            </a:r>
            <a:endParaRPr kumimoji="1" lang="ja-JP" altLang="en-US" sz="1600" dirty="0" smtClean="0">
              <a:latin typeface="Meiryo UI" pitchFamily="50" charset="-128"/>
              <a:ea typeface="Meiryo UI" pitchFamily="50" charset="-128"/>
              <a:cs typeface="Meiryo UI" pitchFamily="50" charset="-128"/>
            </a:endParaRPr>
          </a:p>
        </p:txBody>
      </p:sp>
      <p:sp>
        <p:nvSpPr>
          <p:cNvPr id="28" name="テキスト ボックス 27"/>
          <p:cNvSpPr txBox="1"/>
          <p:nvPr/>
        </p:nvSpPr>
        <p:spPr>
          <a:xfrm>
            <a:off x="326528" y="2121025"/>
            <a:ext cx="604653" cy="338554"/>
          </a:xfrm>
          <a:prstGeom prst="rect">
            <a:avLst/>
          </a:prstGeom>
          <a:noFill/>
        </p:spPr>
        <p:txBody>
          <a:bodyPr wrap="none" rtlCol="0">
            <a:spAutoFit/>
          </a:bodyPr>
          <a:lstStyle/>
          <a:p>
            <a:r>
              <a:rPr lang="en-US" altLang="ja-JP" sz="1600" dirty="0">
                <a:latin typeface="Meiryo UI" pitchFamily="50" charset="-128"/>
                <a:ea typeface="Meiryo UI" pitchFamily="50" charset="-128"/>
                <a:cs typeface="Meiryo UI" pitchFamily="50" charset="-128"/>
              </a:rPr>
              <a:t>DEV</a:t>
            </a:r>
            <a:endParaRPr kumimoji="1" lang="ja-JP" altLang="en-US" sz="1600" dirty="0" smtClean="0">
              <a:latin typeface="Meiryo UI" pitchFamily="50" charset="-128"/>
              <a:ea typeface="Meiryo UI" pitchFamily="50" charset="-128"/>
              <a:cs typeface="Meiryo UI" pitchFamily="50" charset="-128"/>
            </a:endParaRPr>
          </a:p>
        </p:txBody>
      </p:sp>
      <p:sp>
        <p:nvSpPr>
          <p:cNvPr id="29" name="正方形/長方形 28"/>
          <p:cNvSpPr/>
          <p:nvPr/>
        </p:nvSpPr>
        <p:spPr bwMode="auto">
          <a:xfrm>
            <a:off x="1313548" y="1401055"/>
            <a:ext cx="1392071"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Arial" charset="0"/>
                <a:ea typeface="ＭＳ Ｐゴシック" pitchFamily="50" charset="-128"/>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Arial" charset="0"/>
                <a:ea typeface="ＭＳ Ｐゴシック" pitchFamily="50" charset="-128"/>
              </a:rPr>
              <a:t>Resp.</a:t>
            </a:r>
            <a:r>
              <a:rPr kumimoji="0" lang="en-US" altLang="ja-JP" sz="1200" b="0" i="0" u="none" strike="noStrike" cap="none" normalizeH="0" baseline="0" dirty="0" smtClean="0">
                <a:ln>
                  <a:noFill/>
                </a:ln>
                <a:solidFill>
                  <a:schemeClr val="tx1"/>
                </a:solidFill>
                <a:effectLst/>
                <a:latin typeface="Arial" charset="0"/>
                <a:ea typeface="ＭＳ Ｐゴシック" pitchFamily="50" charset="-128"/>
              </a:rPr>
              <a:t>(SN=0</a:t>
            </a:r>
            <a:r>
              <a:rPr kumimoji="0" lang="en-US" altLang="ja-JP" sz="1600" b="0" i="0" u="none" strike="noStrike" cap="none" normalizeH="0" baseline="0" dirty="0" smtClean="0">
                <a:ln>
                  <a:noFill/>
                </a:ln>
                <a:solidFill>
                  <a:schemeClr val="tx1"/>
                </a:solidFill>
                <a:effectLst/>
                <a:latin typeface="Arial" charset="0"/>
                <a:ea typeface="ＭＳ Ｐゴシック" pitchFamily="50" charset="-128"/>
              </a:rPr>
              <a:t>)</a:t>
            </a:r>
            <a:endParaRPr kumimoji="0" lang="ja-JP" altLang="en-US" sz="16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30" name="テキスト ボックス 29"/>
          <p:cNvSpPr txBox="1"/>
          <p:nvPr/>
        </p:nvSpPr>
        <p:spPr>
          <a:xfrm>
            <a:off x="310950" y="893221"/>
            <a:ext cx="3194401" cy="461665"/>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DEV does not receive Association Resp. </a:t>
            </a:r>
          </a:p>
          <a:p>
            <a:r>
              <a:rPr lang="en-US" altLang="ja-JP" sz="1200" dirty="0" smtClean="0">
                <a:latin typeface="Meiryo UI" pitchFamily="50" charset="-128"/>
                <a:ea typeface="Meiryo UI" pitchFamily="50" charset="-128"/>
                <a:cs typeface="Meiryo UI" pitchFamily="50" charset="-128"/>
              </a:rPr>
              <a:t>(MAC Header Error)</a:t>
            </a:r>
            <a:endParaRPr kumimoji="1" lang="ja-JP" altLang="en-US" sz="1200" dirty="0" smtClean="0">
              <a:latin typeface="Meiryo UI" pitchFamily="50" charset="-128"/>
              <a:ea typeface="Meiryo UI" pitchFamily="50" charset="-128"/>
              <a:cs typeface="Meiryo UI" pitchFamily="50" charset="-128"/>
            </a:endParaRPr>
          </a:p>
        </p:txBody>
      </p:sp>
      <p:cxnSp>
        <p:nvCxnSpPr>
          <p:cNvPr id="31" name="直線矢印コネクタ 30"/>
          <p:cNvCxnSpPr/>
          <p:nvPr/>
        </p:nvCxnSpPr>
        <p:spPr bwMode="auto">
          <a:xfrm>
            <a:off x="2705619" y="1627433"/>
            <a:ext cx="2019869"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32" name="テキスト ボックス 31"/>
          <p:cNvSpPr txBox="1"/>
          <p:nvPr/>
        </p:nvSpPr>
        <p:spPr>
          <a:xfrm>
            <a:off x="3389145" y="1369717"/>
            <a:ext cx="538930" cy="276999"/>
          </a:xfrm>
          <a:prstGeom prst="rect">
            <a:avLst/>
          </a:prstGeom>
          <a:noFill/>
        </p:spPr>
        <p:txBody>
          <a:bodyPr wrap="none" rtlCol="0">
            <a:spAutoFit/>
          </a:bodyPr>
          <a:lstStyle/>
          <a:p>
            <a:r>
              <a:rPr lang="en-US" altLang="ja-JP" sz="1200" dirty="0">
                <a:latin typeface="Meiryo UI" pitchFamily="50" charset="-128"/>
                <a:ea typeface="Meiryo UI" pitchFamily="50" charset="-128"/>
                <a:cs typeface="Meiryo UI" pitchFamily="50" charset="-128"/>
              </a:rPr>
              <a:t>RIFS</a:t>
            </a:r>
            <a:endParaRPr kumimoji="1" lang="ja-JP" altLang="en-US" sz="1200" dirty="0" smtClean="0">
              <a:latin typeface="Meiryo UI" pitchFamily="50" charset="-128"/>
              <a:ea typeface="Meiryo UI" pitchFamily="50" charset="-128"/>
              <a:cs typeface="Meiryo UI" pitchFamily="50" charset="-128"/>
            </a:endParaRPr>
          </a:p>
        </p:txBody>
      </p:sp>
      <p:sp>
        <p:nvSpPr>
          <p:cNvPr id="33" name="正方形/長方形 32"/>
          <p:cNvSpPr/>
          <p:nvPr/>
        </p:nvSpPr>
        <p:spPr bwMode="auto">
          <a:xfrm>
            <a:off x="4727763" y="1401054"/>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err="1" smtClean="0">
                <a:ea typeface="ＭＳ Ｐゴシック" pitchFamily="50" charset="-128"/>
              </a:rPr>
              <a:t>Stk</a:t>
            </a:r>
            <a:r>
              <a:rPr kumimoji="0" lang="en-US" altLang="ja-JP" sz="1600" dirty="0" smtClean="0">
                <a:ea typeface="ＭＳ Ｐゴシック" pitchFamily="50" charset="-128"/>
              </a:rPr>
              <a:t>-</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34" name="テキスト ボックス 33"/>
          <p:cNvSpPr txBox="1"/>
          <p:nvPr/>
        </p:nvSpPr>
        <p:spPr>
          <a:xfrm>
            <a:off x="4821018" y="893222"/>
            <a:ext cx="2244525" cy="461665"/>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Last Received</a:t>
            </a:r>
          </a:p>
          <a:p>
            <a:r>
              <a:rPr kumimoji="1" lang="en-US" altLang="ja-JP" sz="1200" dirty="0" smtClean="0">
                <a:latin typeface="Meiryo UI" pitchFamily="50" charset="-128"/>
                <a:ea typeface="Meiryo UI" pitchFamily="50" charset="-128"/>
                <a:cs typeface="Meiryo UI" pitchFamily="50" charset="-128"/>
              </a:rPr>
              <a:t>Sequence Number = 0x3FF</a:t>
            </a:r>
            <a:endParaRPr kumimoji="1" lang="ja-JP" altLang="en-US" sz="1200" dirty="0" smtClean="0">
              <a:latin typeface="Meiryo UI" pitchFamily="50" charset="-128"/>
              <a:ea typeface="Meiryo UI" pitchFamily="50" charset="-128"/>
              <a:cs typeface="Meiryo UI" pitchFamily="50" charset="-128"/>
            </a:endParaRPr>
          </a:p>
        </p:txBody>
      </p:sp>
      <p:sp>
        <p:nvSpPr>
          <p:cNvPr id="35" name="正方形/長方形 34"/>
          <p:cNvSpPr/>
          <p:nvPr/>
        </p:nvSpPr>
        <p:spPr bwMode="auto">
          <a:xfrm>
            <a:off x="5979211" y="1957030"/>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err="1" smtClean="0">
                <a:ea typeface="ＭＳ Ｐゴシック" pitchFamily="50" charset="-128"/>
              </a:rPr>
              <a:t>Stk</a:t>
            </a:r>
            <a:r>
              <a:rPr kumimoji="0" lang="en-US" altLang="ja-JP" sz="1600" dirty="0" smtClean="0">
                <a:ea typeface="ＭＳ Ｐゴシック" pitchFamily="50" charset="-128"/>
              </a:rPr>
              <a:t>-</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Arial" charset="0"/>
              <a:ea typeface="ＭＳ Ｐゴシック" pitchFamily="50" charset="-128"/>
            </a:endParaRPr>
          </a:p>
        </p:txBody>
      </p:sp>
      <p:cxnSp>
        <p:nvCxnSpPr>
          <p:cNvPr id="36" name="直線矢印コネクタ 35"/>
          <p:cNvCxnSpPr/>
          <p:nvPr/>
        </p:nvCxnSpPr>
        <p:spPr bwMode="auto">
          <a:xfrm>
            <a:off x="5407876" y="2190716"/>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37" name="テキスト ボックス 36"/>
          <p:cNvSpPr txBox="1"/>
          <p:nvPr/>
        </p:nvSpPr>
        <p:spPr>
          <a:xfrm>
            <a:off x="5440281" y="2212376"/>
            <a:ext cx="53091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SIFS</a:t>
            </a:r>
            <a:endParaRPr kumimoji="1" lang="ja-JP" altLang="en-US" sz="1200" dirty="0" smtClean="0">
              <a:latin typeface="Meiryo UI" pitchFamily="50" charset="-128"/>
              <a:ea typeface="Meiryo UI" pitchFamily="50" charset="-128"/>
              <a:cs typeface="Meiryo UI" pitchFamily="50" charset="-128"/>
            </a:endParaRPr>
          </a:p>
        </p:txBody>
      </p:sp>
      <p:cxnSp>
        <p:nvCxnSpPr>
          <p:cNvPr id="38" name="直線矢印コネクタ 37"/>
          <p:cNvCxnSpPr/>
          <p:nvPr/>
        </p:nvCxnSpPr>
        <p:spPr bwMode="auto">
          <a:xfrm>
            <a:off x="6644328" y="2190716"/>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39" name="テキスト ボックス 38"/>
          <p:cNvSpPr txBox="1"/>
          <p:nvPr/>
        </p:nvSpPr>
        <p:spPr>
          <a:xfrm>
            <a:off x="6676733" y="2212376"/>
            <a:ext cx="53091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SIFS</a:t>
            </a:r>
            <a:endParaRPr kumimoji="1" lang="ja-JP" altLang="en-US" sz="1200" dirty="0" smtClean="0">
              <a:latin typeface="Meiryo UI" pitchFamily="50" charset="-128"/>
              <a:ea typeface="Meiryo UI" pitchFamily="50" charset="-128"/>
              <a:cs typeface="Meiryo UI" pitchFamily="50" charset="-128"/>
            </a:endParaRPr>
          </a:p>
        </p:txBody>
      </p:sp>
      <p:sp>
        <p:nvSpPr>
          <p:cNvPr id="40" name="テキスト ボックス 39"/>
          <p:cNvSpPr txBox="1"/>
          <p:nvPr/>
        </p:nvSpPr>
        <p:spPr>
          <a:xfrm>
            <a:off x="5957718" y="2510455"/>
            <a:ext cx="2244525" cy="461665"/>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Last Received</a:t>
            </a:r>
          </a:p>
          <a:p>
            <a:r>
              <a:rPr kumimoji="1" lang="en-US" altLang="ja-JP" sz="1200" dirty="0" smtClean="0">
                <a:latin typeface="Meiryo UI" pitchFamily="50" charset="-128"/>
                <a:ea typeface="Meiryo UI" pitchFamily="50" charset="-128"/>
                <a:cs typeface="Meiryo UI" pitchFamily="50" charset="-128"/>
              </a:rPr>
              <a:t>Sequence Number = 0x3FF</a:t>
            </a:r>
            <a:endParaRPr kumimoji="1" lang="ja-JP" altLang="en-US" sz="1200" dirty="0" smtClean="0">
              <a:latin typeface="Meiryo UI" pitchFamily="50" charset="-128"/>
              <a:ea typeface="Meiryo UI" pitchFamily="50" charset="-128"/>
              <a:cs typeface="Meiryo UI" pitchFamily="50" charset="-128"/>
            </a:endParaRPr>
          </a:p>
        </p:txBody>
      </p:sp>
      <p:cxnSp>
        <p:nvCxnSpPr>
          <p:cNvPr id="41" name="直線コネクタ 40"/>
          <p:cNvCxnSpPr/>
          <p:nvPr/>
        </p:nvCxnSpPr>
        <p:spPr bwMode="auto">
          <a:xfrm>
            <a:off x="5407876" y="1957030"/>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cxnSp>
        <p:nvCxnSpPr>
          <p:cNvPr id="42" name="直線コネクタ 41"/>
          <p:cNvCxnSpPr/>
          <p:nvPr/>
        </p:nvCxnSpPr>
        <p:spPr bwMode="auto">
          <a:xfrm>
            <a:off x="7207648" y="1960964"/>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sp>
        <p:nvSpPr>
          <p:cNvPr id="43" name="正方形/長方形 42"/>
          <p:cNvSpPr/>
          <p:nvPr/>
        </p:nvSpPr>
        <p:spPr bwMode="auto">
          <a:xfrm>
            <a:off x="7215663" y="1395890"/>
            <a:ext cx="1392071"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Arial" charset="0"/>
                <a:ea typeface="ＭＳ Ｐゴシック" pitchFamily="50" charset="-128"/>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Arial" charset="0"/>
                <a:ea typeface="ＭＳ Ｐゴシック" pitchFamily="50" charset="-128"/>
              </a:rPr>
              <a:t>Resp.</a:t>
            </a:r>
            <a:r>
              <a:rPr kumimoji="0" lang="en-US" altLang="ja-JP" sz="1200" b="0" i="0" u="none" strike="noStrike" cap="none" normalizeH="0" baseline="0" dirty="0" smtClean="0">
                <a:ln>
                  <a:noFill/>
                </a:ln>
                <a:solidFill>
                  <a:schemeClr val="tx1"/>
                </a:solidFill>
                <a:effectLst/>
                <a:latin typeface="Arial" charset="0"/>
                <a:ea typeface="ＭＳ Ｐゴシック" pitchFamily="50" charset="-128"/>
              </a:rPr>
              <a:t>(SN=0</a:t>
            </a:r>
            <a:r>
              <a:rPr kumimoji="0" lang="en-US" altLang="ja-JP" sz="1600" b="0" i="0" u="none" strike="noStrike" cap="none" normalizeH="0" baseline="0" dirty="0" smtClean="0">
                <a:ln>
                  <a:noFill/>
                </a:ln>
                <a:solidFill>
                  <a:schemeClr val="tx1"/>
                </a:solidFill>
                <a:effectLst/>
                <a:latin typeface="Arial" charset="0"/>
                <a:ea typeface="ＭＳ Ｐゴシック" pitchFamily="50" charset="-128"/>
              </a:rPr>
              <a:t>)</a:t>
            </a:r>
            <a:endParaRPr kumimoji="0" lang="ja-JP" altLang="en-US" sz="16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47" name="テキスト ボックス 46"/>
          <p:cNvSpPr txBox="1"/>
          <p:nvPr/>
        </p:nvSpPr>
        <p:spPr>
          <a:xfrm>
            <a:off x="1511660" y="1979548"/>
            <a:ext cx="744114" cy="307777"/>
          </a:xfrm>
          <a:prstGeom prst="rect">
            <a:avLst/>
          </a:prstGeom>
          <a:noFill/>
        </p:spPr>
        <p:txBody>
          <a:bodyPr wrap="none" rtlCol="0">
            <a:spAutoFit/>
          </a:bodyPr>
          <a:lstStyle/>
          <a:p>
            <a:r>
              <a:rPr lang="en-US" altLang="ja-JP" sz="1400" b="1" i="1" dirty="0" smtClean="0">
                <a:latin typeface="+mn-lt"/>
                <a:ea typeface="Meiryo UI" pitchFamily="50" charset="-128"/>
                <a:cs typeface="Meiryo UI" pitchFamily="50" charset="-128"/>
              </a:rPr>
              <a:t>(Error)</a:t>
            </a:r>
            <a:endParaRPr kumimoji="1" lang="ja-JP" altLang="en-US" sz="1400" b="1" i="1" dirty="0" smtClean="0">
              <a:latin typeface="+mn-lt"/>
              <a:ea typeface="Meiryo UI" pitchFamily="50" charset="-128"/>
              <a:cs typeface="Meiryo UI" pitchFamily="50" charset="-128"/>
            </a:endParaRPr>
          </a:p>
        </p:txBody>
      </p:sp>
      <p:sp>
        <p:nvSpPr>
          <p:cNvPr id="48" name="テキスト ボックス 47"/>
          <p:cNvSpPr txBox="1"/>
          <p:nvPr/>
        </p:nvSpPr>
        <p:spPr>
          <a:xfrm>
            <a:off x="7325588" y="1135939"/>
            <a:ext cx="1282146"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retransmission</a:t>
            </a:r>
            <a:endParaRPr kumimoji="1" lang="ja-JP" altLang="en-US" sz="1200" dirty="0" smtClean="0">
              <a:latin typeface="Meiryo UI" pitchFamily="50" charset="-128"/>
              <a:ea typeface="Meiryo UI" pitchFamily="50" charset="-128"/>
              <a:cs typeface="Meiryo UI" pitchFamily="50" charset="-128"/>
            </a:endParaRPr>
          </a:p>
        </p:txBody>
      </p:sp>
      <p:sp>
        <p:nvSpPr>
          <p:cNvPr id="49" name="テキスト ボックス 48"/>
          <p:cNvSpPr txBox="1"/>
          <p:nvPr/>
        </p:nvSpPr>
        <p:spPr>
          <a:xfrm>
            <a:off x="3731395" y="3212976"/>
            <a:ext cx="1951175" cy="338554"/>
          </a:xfrm>
          <a:prstGeom prst="rect">
            <a:avLst/>
          </a:prstGeom>
          <a:noFill/>
        </p:spPr>
        <p:txBody>
          <a:bodyPr wrap="none" rtlCol="0">
            <a:spAutoFit/>
          </a:bodyPr>
          <a:lstStyle/>
          <a:p>
            <a:r>
              <a:rPr kumimoji="1" lang="en-US" altLang="ja-JP" sz="1600" b="1" dirty="0" smtClean="0">
                <a:latin typeface="Meiryo UI" pitchFamily="50" charset="-128"/>
                <a:ea typeface="Meiryo UI" pitchFamily="50" charset="-128"/>
                <a:cs typeface="Meiryo UI" pitchFamily="50" charset="-128"/>
              </a:rPr>
              <a:t>Figure 7-X-a --  </a:t>
            </a:r>
          </a:p>
        </p:txBody>
      </p:sp>
      <p:sp>
        <p:nvSpPr>
          <p:cNvPr id="51" name="テキスト ボックス 50"/>
          <p:cNvSpPr txBox="1"/>
          <p:nvPr/>
        </p:nvSpPr>
        <p:spPr>
          <a:xfrm>
            <a:off x="4026955" y="6140522"/>
            <a:ext cx="1558440" cy="338554"/>
          </a:xfrm>
          <a:prstGeom prst="rect">
            <a:avLst/>
          </a:prstGeom>
          <a:noFill/>
        </p:spPr>
        <p:txBody>
          <a:bodyPr wrap="none" rtlCol="0">
            <a:spAutoFit/>
          </a:bodyPr>
          <a:lstStyle/>
          <a:p>
            <a:r>
              <a:rPr kumimoji="1" lang="en-US" altLang="ja-JP" sz="1600" b="1" dirty="0" smtClean="0">
                <a:latin typeface="Meiryo UI" pitchFamily="50" charset="-128"/>
                <a:ea typeface="Meiryo UI" pitchFamily="50" charset="-128"/>
                <a:cs typeface="Meiryo UI" pitchFamily="50" charset="-128"/>
              </a:rPr>
              <a:t>Figure 7-X-b</a:t>
            </a:r>
          </a:p>
        </p:txBody>
      </p:sp>
      <p:cxnSp>
        <p:nvCxnSpPr>
          <p:cNvPr id="52" name="直線矢印コネクタ 51"/>
          <p:cNvCxnSpPr/>
          <p:nvPr/>
        </p:nvCxnSpPr>
        <p:spPr bwMode="auto">
          <a:xfrm flipV="1">
            <a:off x="970809" y="5020421"/>
            <a:ext cx="8132136" cy="1767"/>
          </a:xfrm>
          <a:prstGeom prst="straightConnector1">
            <a:avLst/>
          </a:prstGeom>
          <a:solidFill>
            <a:srgbClr val="999999"/>
          </a:solidFill>
          <a:ln w="9525" cap="flat" cmpd="sng" algn="ctr">
            <a:solidFill>
              <a:srgbClr val="000000"/>
            </a:solidFill>
            <a:prstDash val="solid"/>
            <a:round/>
            <a:headEnd type="none" w="med" len="med"/>
            <a:tailEnd type="arrow"/>
          </a:ln>
          <a:effectLst/>
        </p:spPr>
      </p:cxnSp>
      <p:sp>
        <p:nvSpPr>
          <p:cNvPr id="53" name="テキスト ボックス 52"/>
          <p:cNvSpPr txBox="1"/>
          <p:nvPr/>
        </p:nvSpPr>
        <p:spPr>
          <a:xfrm>
            <a:off x="389362" y="4569760"/>
            <a:ext cx="566181" cy="338554"/>
          </a:xfrm>
          <a:prstGeom prst="rect">
            <a:avLst/>
          </a:prstGeom>
          <a:noFill/>
        </p:spPr>
        <p:txBody>
          <a:bodyPr wrap="none" rtlCol="0">
            <a:spAutoFit/>
          </a:bodyPr>
          <a:lstStyle/>
          <a:p>
            <a:r>
              <a:rPr kumimoji="1" lang="en-US" altLang="ja-JP" sz="1600" dirty="0" smtClean="0">
                <a:latin typeface="Meiryo UI" pitchFamily="50" charset="-128"/>
                <a:ea typeface="Meiryo UI" pitchFamily="50" charset="-128"/>
                <a:cs typeface="Meiryo UI" pitchFamily="50" charset="-128"/>
              </a:rPr>
              <a:t>PPC</a:t>
            </a:r>
            <a:endParaRPr kumimoji="1" lang="ja-JP" altLang="en-US" sz="1600" dirty="0" smtClean="0">
              <a:latin typeface="Meiryo UI" pitchFamily="50" charset="-128"/>
              <a:ea typeface="Meiryo UI" pitchFamily="50" charset="-128"/>
              <a:cs typeface="Meiryo UI" pitchFamily="50" charset="-128"/>
            </a:endParaRPr>
          </a:p>
        </p:txBody>
      </p:sp>
      <p:sp>
        <p:nvSpPr>
          <p:cNvPr id="54" name="テキスト ボックス 53"/>
          <p:cNvSpPr txBox="1"/>
          <p:nvPr/>
        </p:nvSpPr>
        <p:spPr>
          <a:xfrm>
            <a:off x="404940" y="5186184"/>
            <a:ext cx="604653" cy="338554"/>
          </a:xfrm>
          <a:prstGeom prst="rect">
            <a:avLst/>
          </a:prstGeom>
          <a:noFill/>
        </p:spPr>
        <p:txBody>
          <a:bodyPr wrap="none" rtlCol="0">
            <a:spAutoFit/>
          </a:bodyPr>
          <a:lstStyle/>
          <a:p>
            <a:r>
              <a:rPr lang="en-US" altLang="ja-JP" sz="1600" dirty="0">
                <a:latin typeface="Meiryo UI" pitchFamily="50" charset="-128"/>
                <a:ea typeface="Meiryo UI" pitchFamily="50" charset="-128"/>
                <a:cs typeface="Meiryo UI" pitchFamily="50" charset="-128"/>
              </a:rPr>
              <a:t>DEV</a:t>
            </a:r>
            <a:endParaRPr kumimoji="1" lang="ja-JP" altLang="en-US" sz="1600" dirty="0" smtClean="0">
              <a:latin typeface="Meiryo UI" pitchFamily="50" charset="-128"/>
              <a:ea typeface="Meiryo UI" pitchFamily="50" charset="-128"/>
              <a:cs typeface="Meiryo UI" pitchFamily="50" charset="-128"/>
            </a:endParaRPr>
          </a:p>
        </p:txBody>
      </p:sp>
      <p:sp>
        <p:nvSpPr>
          <p:cNvPr id="55" name="正方形/長方形 54"/>
          <p:cNvSpPr/>
          <p:nvPr/>
        </p:nvSpPr>
        <p:spPr bwMode="auto">
          <a:xfrm>
            <a:off x="1391960" y="4466214"/>
            <a:ext cx="1392071"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Arial" charset="0"/>
                <a:ea typeface="ＭＳ Ｐゴシック" pitchFamily="50" charset="-128"/>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Arial" charset="0"/>
                <a:ea typeface="ＭＳ Ｐゴシック" pitchFamily="50" charset="-128"/>
              </a:rPr>
              <a:t>Resp</a:t>
            </a:r>
            <a:r>
              <a:rPr kumimoji="0" lang="en-US" altLang="ja-JP" sz="1200" b="0" i="0" u="none" strike="noStrike" cap="none" normalizeH="0" baseline="0" dirty="0" smtClean="0">
                <a:ln>
                  <a:noFill/>
                </a:ln>
                <a:solidFill>
                  <a:schemeClr val="tx1"/>
                </a:solidFill>
                <a:effectLst/>
                <a:latin typeface="Arial" charset="0"/>
                <a:ea typeface="ＭＳ Ｐゴシック" pitchFamily="50" charset="-128"/>
              </a:rPr>
              <a:t>.</a:t>
            </a:r>
            <a:r>
              <a:rPr kumimoji="0" lang="en-US" altLang="ja-JP" sz="1200" b="0" i="0" u="none" strike="noStrike" cap="none" normalizeH="0" dirty="0" smtClean="0">
                <a:ln>
                  <a:noFill/>
                </a:ln>
                <a:solidFill>
                  <a:schemeClr val="tx1"/>
                </a:solidFill>
                <a:effectLst/>
                <a:latin typeface="Arial" charset="0"/>
                <a:ea typeface="ＭＳ Ｐゴシック" pitchFamily="50" charset="-128"/>
              </a:rPr>
              <a:t> </a:t>
            </a:r>
            <a:r>
              <a:rPr kumimoji="0" lang="en-US" altLang="ja-JP" sz="1200" b="0" i="0" u="none" strike="noStrike" cap="none" normalizeH="0" baseline="0" dirty="0" smtClean="0">
                <a:ln>
                  <a:noFill/>
                </a:ln>
                <a:solidFill>
                  <a:schemeClr val="tx1"/>
                </a:solidFill>
                <a:effectLst/>
                <a:latin typeface="Arial" charset="0"/>
                <a:ea typeface="ＭＳ Ｐゴシック" pitchFamily="50" charset="-128"/>
              </a:rPr>
              <a:t>(SN=0)</a:t>
            </a:r>
            <a:endParaRPr kumimoji="0" lang="ja-JP" altLang="en-US" sz="12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56" name="正方形/長方形 55"/>
          <p:cNvSpPr/>
          <p:nvPr/>
        </p:nvSpPr>
        <p:spPr bwMode="auto">
          <a:xfrm>
            <a:off x="3359516" y="5026312"/>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err="1" smtClean="0">
                <a:ea typeface="ＭＳ Ｐゴシック" pitchFamily="50" charset="-128"/>
              </a:rPr>
              <a:t>Stk</a:t>
            </a:r>
            <a:r>
              <a:rPr kumimoji="0" lang="en-US" altLang="ja-JP" sz="1600" dirty="0" smtClean="0">
                <a:ea typeface="ＭＳ Ｐゴシック" pitchFamily="50" charset="-128"/>
              </a:rPr>
              <a:t>-</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57" name="テキスト ボックス 56"/>
          <p:cNvSpPr txBox="1"/>
          <p:nvPr/>
        </p:nvSpPr>
        <p:spPr>
          <a:xfrm>
            <a:off x="310950" y="3757902"/>
            <a:ext cx="4386970" cy="461665"/>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DEV received Association Resp. </a:t>
            </a:r>
          </a:p>
          <a:p>
            <a:r>
              <a:rPr kumimoji="1" lang="en-US" altLang="ja-JP" sz="1200" dirty="0" smtClean="0">
                <a:latin typeface="Meiryo UI" pitchFamily="50" charset="-128"/>
                <a:ea typeface="Meiryo UI" pitchFamily="50" charset="-128"/>
                <a:cs typeface="Meiryo UI" pitchFamily="50" charset="-128"/>
              </a:rPr>
              <a:t>But, PPC does not receive </a:t>
            </a:r>
            <a:r>
              <a:rPr kumimoji="1" lang="en-US" altLang="ja-JP" sz="1200" dirty="0" err="1" smtClean="0">
                <a:latin typeface="Meiryo UI" pitchFamily="50" charset="-128"/>
                <a:ea typeface="Meiryo UI" pitchFamily="50" charset="-128"/>
                <a:cs typeface="Meiryo UI" pitchFamily="50" charset="-128"/>
              </a:rPr>
              <a:t>Stk</a:t>
            </a:r>
            <a:r>
              <a:rPr kumimoji="1" lang="en-US" altLang="ja-JP" sz="1200" dirty="0" smtClean="0">
                <a:latin typeface="Meiryo UI" pitchFamily="50" charset="-128"/>
                <a:ea typeface="Meiryo UI" pitchFamily="50" charset="-128"/>
                <a:cs typeface="Meiryo UI" pitchFamily="50" charset="-128"/>
              </a:rPr>
              <a:t>-ACK </a:t>
            </a:r>
            <a:r>
              <a:rPr lang="en-US" altLang="ja-JP" sz="1200" dirty="0" smtClean="0">
                <a:latin typeface="Meiryo UI" pitchFamily="50" charset="-128"/>
                <a:ea typeface="Meiryo UI" pitchFamily="50" charset="-128"/>
                <a:cs typeface="Meiryo UI" pitchFamily="50" charset="-128"/>
              </a:rPr>
              <a:t>(MAC Header Error).</a:t>
            </a:r>
            <a:endParaRPr kumimoji="1" lang="ja-JP" altLang="en-US" sz="1200" dirty="0" smtClean="0">
              <a:latin typeface="Meiryo UI" pitchFamily="50" charset="-128"/>
              <a:ea typeface="Meiryo UI" pitchFamily="50" charset="-128"/>
              <a:cs typeface="Meiryo UI" pitchFamily="50" charset="-128"/>
            </a:endParaRPr>
          </a:p>
        </p:txBody>
      </p:sp>
      <p:cxnSp>
        <p:nvCxnSpPr>
          <p:cNvPr id="58" name="直線矢印コネクタ 57"/>
          <p:cNvCxnSpPr/>
          <p:nvPr/>
        </p:nvCxnSpPr>
        <p:spPr bwMode="auto">
          <a:xfrm>
            <a:off x="2784031" y="4692592"/>
            <a:ext cx="2019869"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59" name="テキスト ボックス 58"/>
          <p:cNvSpPr txBox="1"/>
          <p:nvPr/>
        </p:nvSpPr>
        <p:spPr>
          <a:xfrm>
            <a:off x="3467557" y="4434876"/>
            <a:ext cx="538930" cy="276999"/>
          </a:xfrm>
          <a:prstGeom prst="rect">
            <a:avLst/>
          </a:prstGeom>
          <a:noFill/>
        </p:spPr>
        <p:txBody>
          <a:bodyPr wrap="none" rtlCol="0">
            <a:spAutoFit/>
          </a:bodyPr>
          <a:lstStyle/>
          <a:p>
            <a:r>
              <a:rPr lang="en-US" altLang="ja-JP" sz="1200" dirty="0">
                <a:latin typeface="Meiryo UI" pitchFamily="50" charset="-128"/>
                <a:ea typeface="Meiryo UI" pitchFamily="50" charset="-128"/>
                <a:cs typeface="Meiryo UI" pitchFamily="50" charset="-128"/>
              </a:rPr>
              <a:t>RIFS</a:t>
            </a:r>
            <a:endParaRPr kumimoji="1" lang="ja-JP" altLang="en-US" sz="1200" dirty="0" smtClean="0">
              <a:latin typeface="Meiryo UI" pitchFamily="50" charset="-128"/>
              <a:ea typeface="Meiryo UI" pitchFamily="50" charset="-128"/>
              <a:cs typeface="Meiryo UI" pitchFamily="50" charset="-128"/>
            </a:endParaRPr>
          </a:p>
        </p:txBody>
      </p:sp>
      <p:sp>
        <p:nvSpPr>
          <p:cNvPr id="60" name="正方形/長方形 59"/>
          <p:cNvSpPr/>
          <p:nvPr/>
        </p:nvSpPr>
        <p:spPr bwMode="auto">
          <a:xfrm>
            <a:off x="4806175" y="4466213"/>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err="1" smtClean="0">
                <a:ea typeface="ＭＳ Ｐゴシック" pitchFamily="50" charset="-128"/>
              </a:rPr>
              <a:t>Stk</a:t>
            </a:r>
            <a:r>
              <a:rPr kumimoji="0" lang="en-US" altLang="ja-JP" sz="1600" dirty="0" smtClean="0">
                <a:ea typeface="ＭＳ Ｐゴシック" pitchFamily="50" charset="-128"/>
              </a:rPr>
              <a:t>-</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61" name="テキスト ボックス 60"/>
          <p:cNvSpPr txBox="1"/>
          <p:nvPr/>
        </p:nvSpPr>
        <p:spPr>
          <a:xfrm>
            <a:off x="5131440" y="3958379"/>
            <a:ext cx="2244525" cy="461665"/>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Last Received</a:t>
            </a:r>
          </a:p>
          <a:p>
            <a:r>
              <a:rPr kumimoji="1" lang="en-US" altLang="ja-JP" sz="1200" dirty="0" smtClean="0">
                <a:latin typeface="Meiryo UI" pitchFamily="50" charset="-128"/>
                <a:ea typeface="Meiryo UI" pitchFamily="50" charset="-128"/>
                <a:cs typeface="Meiryo UI" pitchFamily="50" charset="-128"/>
              </a:rPr>
              <a:t>Sequence Number = 0x3FF</a:t>
            </a:r>
            <a:endParaRPr kumimoji="1" lang="ja-JP" altLang="en-US" sz="1200" dirty="0" smtClean="0">
              <a:latin typeface="Meiryo UI" pitchFamily="50" charset="-128"/>
              <a:ea typeface="Meiryo UI" pitchFamily="50" charset="-128"/>
              <a:cs typeface="Meiryo UI" pitchFamily="50" charset="-128"/>
            </a:endParaRPr>
          </a:p>
        </p:txBody>
      </p:sp>
      <p:sp>
        <p:nvSpPr>
          <p:cNvPr id="62" name="テキスト ボックス 61"/>
          <p:cNvSpPr txBox="1"/>
          <p:nvPr/>
        </p:nvSpPr>
        <p:spPr>
          <a:xfrm>
            <a:off x="3118357" y="5578164"/>
            <a:ext cx="1887055" cy="461665"/>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Last Received</a:t>
            </a:r>
          </a:p>
          <a:p>
            <a:r>
              <a:rPr kumimoji="1" lang="en-US" altLang="ja-JP" sz="1200" dirty="0" smtClean="0">
                <a:latin typeface="Meiryo UI" pitchFamily="50" charset="-128"/>
                <a:ea typeface="Meiryo UI" pitchFamily="50" charset="-128"/>
                <a:cs typeface="Meiryo UI" pitchFamily="50" charset="-128"/>
              </a:rPr>
              <a:t>Sequence Number = 0</a:t>
            </a:r>
            <a:endParaRPr kumimoji="1" lang="ja-JP" altLang="en-US" sz="1200" dirty="0" smtClean="0">
              <a:latin typeface="Meiryo UI" pitchFamily="50" charset="-128"/>
              <a:ea typeface="Meiryo UI" pitchFamily="50" charset="-128"/>
              <a:cs typeface="Meiryo UI" pitchFamily="50" charset="-128"/>
            </a:endParaRPr>
          </a:p>
        </p:txBody>
      </p:sp>
      <p:sp>
        <p:nvSpPr>
          <p:cNvPr id="63" name="正方形/長方形 62"/>
          <p:cNvSpPr/>
          <p:nvPr/>
        </p:nvSpPr>
        <p:spPr bwMode="auto">
          <a:xfrm>
            <a:off x="6057623" y="5022189"/>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err="1" smtClean="0">
                <a:ea typeface="ＭＳ Ｐゴシック" pitchFamily="50" charset="-128"/>
              </a:rPr>
              <a:t>Stk</a:t>
            </a:r>
            <a:r>
              <a:rPr kumimoji="0" lang="en-US" altLang="ja-JP" sz="1600" dirty="0" smtClean="0">
                <a:ea typeface="ＭＳ Ｐゴシック" pitchFamily="50" charset="-128"/>
              </a:rPr>
              <a:t>-</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Arial" charset="0"/>
              <a:ea typeface="ＭＳ Ｐゴシック" pitchFamily="50" charset="-128"/>
            </a:endParaRPr>
          </a:p>
        </p:txBody>
      </p:sp>
      <p:cxnSp>
        <p:nvCxnSpPr>
          <p:cNvPr id="64" name="直線矢印コネクタ 63"/>
          <p:cNvCxnSpPr/>
          <p:nvPr/>
        </p:nvCxnSpPr>
        <p:spPr bwMode="auto">
          <a:xfrm>
            <a:off x="5486288" y="5255875"/>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65" name="テキスト ボックス 64"/>
          <p:cNvSpPr txBox="1"/>
          <p:nvPr/>
        </p:nvSpPr>
        <p:spPr>
          <a:xfrm>
            <a:off x="5518693" y="5277535"/>
            <a:ext cx="53091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SIFS</a:t>
            </a:r>
            <a:endParaRPr kumimoji="1" lang="ja-JP" altLang="en-US" sz="1200" dirty="0" smtClean="0">
              <a:latin typeface="Meiryo UI" pitchFamily="50" charset="-128"/>
              <a:ea typeface="Meiryo UI" pitchFamily="50" charset="-128"/>
              <a:cs typeface="Meiryo UI" pitchFamily="50" charset="-128"/>
            </a:endParaRPr>
          </a:p>
        </p:txBody>
      </p:sp>
      <p:cxnSp>
        <p:nvCxnSpPr>
          <p:cNvPr id="66" name="直線矢印コネクタ 65"/>
          <p:cNvCxnSpPr/>
          <p:nvPr/>
        </p:nvCxnSpPr>
        <p:spPr bwMode="auto">
          <a:xfrm>
            <a:off x="6722740" y="5255875"/>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67" name="テキスト ボックス 66"/>
          <p:cNvSpPr txBox="1"/>
          <p:nvPr/>
        </p:nvSpPr>
        <p:spPr>
          <a:xfrm>
            <a:off x="6755145" y="5277535"/>
            <a:ext cx="53091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SIFS</a:t>
            </a:r>
            <a:endParaRPr kumimoji="1" lang="ja-JP" altLang="en-US" sz="1200" dirty="0" smtClean="0">
              <a:latin typeface="Meiryo UI" pitchFamily="50" charset="-128"/>
              <a:ea typeface="Meiryo UI" pitchFamily="50" charset="-128"/>
              <a:cs typeface="Meiryo UI" pitchFamily="50" charset="-128"/>
            </a:endParaRPr>
          </a:p>
        </p:txBody>
      </p:sp>
      <p:sp>
        <p:nvSpPr>
          <p:cNvPr id="68" name="テキスト ボックス 67"/>
          <p:cNvSpPr txBox="1"/>
          <p:nvPr/>
        </p:nvSpPr>
        <p:spPr>
          <a:xfrm>
            <a:off x="6077074" y="5684798"/>
            <a:ext cx="1887055" cy="461665"/>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Last Received</a:t>
            </a:r>
          </a:p>
          <a:p>
            <a:r>
              <a:rPr kumimoji="1" lang="en-US" altLang="ja-JP" sz="1200" dirty="0" smtClean="0">
                <a:latin typeface="Meiryo UI" pitchFamily="50" charset="-128"/>
                <a:ea typeface="Meiryo UI" pitchFamily="50" charset="-128"/>
                <a:cs typeface="Meiryo UI" pitchFamily="50" charset="-128"/>
              </a:rPr>
              <a:t>Sequence Number = 0</a:t>
            </a:r>
            <a:endParaRPr kumimoji="1" lang="ja-JP" altLang="en-US" sz="1200" dirty="0" smtClean="0">
              <a:latin typeface="Meiryo UI" pitchFamily="50" charset="-128"/>
              <a:ea typeface="Meiryo UI" pitchFamily="50" charset="-128"/>
              <a:cs typeface="Meiryo UI" pitchFamily="50" charset="-128"/>
            </a:endParaRPr>
          </a:p>
        </p:txBody>
      </p:sp>
      <p:sp>
        <p:nvSpPr>
          <p:cNvPr id="69" name="正方形/長方形 68"/>
          <p:cNvSpPr/>
          <p:nvPr/>
        </p:nvSpPr>
        <p:spPr bwMode="auto">
          <a:xfrm>
            <a:off x="7286060" y="4464446"/>
            <a:ext cx="1148144"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Data</a:t>
            </a:r>
            <a:endParaRPr kumimoji="0" lang="en-US" altLang="ja-JP" sz="1600" b="0" i="0" u="none" strike="noStrike" cap="none" normalizeH="0" baseline="0" dirty="0" smtClean="0">
              <a:ln>
                <a:noFill/>
              </a:ln>
              <a:solidFill>
                <a:schemeClr val="tx1"/>
              </a:solidFill>
              <a:effectLst/>
              <a:latin typeface="Arial" charset="0"/>
              <a:ea typeface="ＭＳ Ｐゴシック" pitchFamily="50" charset="-128"/>
            </a:endParaRPr>
          </a:p>
        </p:txBody>
      </p:sp>
      <p:cxnSp>
        <p:nvCxnSpPr>
          <p:cNvPr id="71" name="直線コネクタ 70"/>
          <p:cNvCxnSpPr/>
          <p:nvPr/>
        </p:nvCxnSpPr>
        <p:spPr bwMode="auto">
          <a:xfrm>
            <a:off x="5486288" y="5022189"/>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cxnSp>
        <p:nvCxnSpPr>
          <p:cNvPr id="72" name="直線コネクタ 71"/>
          <p:cNvCxnSpPr/>
          <p:nvPr/>
        </p:nvCxnSpPr>
        <p:spPr bwMode="auto">
          <a:xfrm>
            <a:off x="7286060" y="5026123"/>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cxnSp>
        <p:nvCxnSpPr>
          <p:cNvPr id="73" name="直線矢印コネクタ 72"/>
          <p:cNvCxnSpPr/>
          <p:nvPr/>
        </p:nvCxnSpPr>
        <p:spPr bwMode="auto">
          <a:xfrm>
            <a:off x="2778922" y="5289174"/>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74" name="テキスト ボックス 73"/>
          <p:cNvSpPr txBox="1"/>
          <p:nvPr/>
        </p:nvSpPr>
        <p:spPr>
          <a:xfrm>
            <a:off x="2811327" y="5310834"/>
            <a:ext cx="53091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SIFS</a:t>
            </a:r>
            <a:endParaRPr kumimoji="1" lang="ja-JP" altLang="en-US" sz="1200" dirty="0" smtClean="0">
              <a:latin typeface="Meiryo UI" pitchFamily="50" charset="-128"/>
              <a:ea typeface="Meiryo UI" pitchFamily="50" charset="-128"/>
              <a:cs typeface="Meiryo UI" pitchFamily="50" charset="-128"/>
            </a:endParaRPr>
          </a:p>
        </p:txBody>
      </p:sp>
      <p:cxnSp>
        <p:nvCxnSpPr>
          <p:cNvPr id="75" name="直線コネクタ 74"/>
          <p:cNvCxnSpPr/>
          <p:nvPr/>
        </p:nvCxnSpPr>
        <p:spPr bwMode="auto">
          <a:xfrm>
            <a:off x="2778922" y="5055488"/>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sp>
        <p:nvSpPr>
          <p:cNvPr id="76" name="テキスト ボックス 75"/>
          <p:cNvSpPr txBox="1"/>
          <p:nvPr/>
        </p:nvSpPr>
        <p:spPr>
          <a:xfrm>
            <a:off x="4026955" y="5200159"/>
            <a:ext cx="744114" cy="307777"/>
          </a:xfrm>
          <a:prstGeom prst="rect">
            <a:avLst/>
          </a:prstGeom>
          <a:noFill/>
        </p:spPr>
        <p:txBody>
          <a:bodyPr wrap="none" rtlCol="0">
            <a:spAutoFit/>
          </a:bodyPr>
          <a:lstStyle/>
          <a:p>
            <a:r>
              <a:rPr lang="en-US" altLang="ja-JP" sz="1400" b="1" i="1" dirty="0" smtClean="0">
                <a:latin typeface="+mn-lt"/>
                <a:ea typeface="Meiryo UI" pitchFamily="50" charset="-128"/>
                <a:cs typeface="Meiryo UI" pitchFamily="50" charset="-128"/>
              </a:rPr>
              <a:t>(Error)</a:t>
            </a:r>
            <a:endParaRPr kumimoji="1" lang="ja-JP" altLang="en-US" sz="1400" b="1" i="1" dirty="0" smtClean="0">
              <a:latin typeface="+mn-lt"/>
              <a:ea typeface="Meiryo UI" pitchFamily="50" charset="-128"/>
              <a:cs typeface="Meiryo UI" pitchFamily="50" charset="-128"/>
            </a:endParaRPr>
          </a:p>
        </p:txBody>
      </p:sp>
    </p:spTree>
    <p:extLst>
      <p:ext uri="{BB962C8B-B14F-4D97-AF65-F5344CB8AC3E}">
        <p14:creationId xmlns:p14="http://schemas.microsoft.com/office/powerpoint/2010/main" val="1581248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a:t>Toshimitsu</a:t>
            </a:r>
            <a:r>
              <a:rPr lang="en-US" altLang="ja-JP" dirty="0" smtClean="0"/>
              <a:t>, et al. (Toshiba)</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5</a:t>
            </a:fld>
            <a:endParaRPr lang="en-US" altLang="ja-JP"/>
          </a:p>
        </p:txBody>
      </p:sp>
      <p:cxnSp>
        <p:nvCxnSpPr>
          <p:cNvPr id="5" name="直線矢印コネクタ 4"/>
          <p:cNvCxnSpPr/>
          <p:nvPr/>
        </p:nvCxnSpPr>
        <p:spPr bwMode="auto">
          <a:xfrm>
            <a:off x="1648807" y="2825882"/>
            <a:ext cx="6961831" cy="0"/>
          </a:xfrm>
          <a:prstGeom prst="straightConnector1">
            <a:avLst/>
          </a:prstGeom>
          <a:solidFill>
            <a:srgbClr val="999999"/>
          </a:solidFill>
          <a:ln w="9525" cap="flat" cmpd="sng" algn="ctr">
            <a:solidFill>
              <a:srgbClr val="000000"/>
            </a:solidFill>
            <a:prstDash val="solid"/>
            <a:round/>
            <a:headEnd type="none" w="med" len="med"/>
            <a:tailEnd type="arrow"/>
          </a:ln>
          <a:effectLst/>
        </p:spPr>
      </p:cxnSp>
      <p:sp>
        <p:nvSpPr>
          <p:cNvPr id="6" name="テキスト ボックス 5"/>
          <p:cNvSpPr txBox="1"/>
          <p:nvPr/>
        </p:nvSpPr>
        <p:spPr>
          <a:xfrm>
            <a:off x="1067360" y="2373453"/>
            <a:ext cx="566181" cy="338554"/>
          </a:xfrm>
          <a:prstGeom prst="rect">
            <a:avLst/>
          </a:prstGeom>
          <a:noFill/>
        </p:spPr>
        <p:txBody>
          <a:bodyPr wrap="none" rtlCol="0">
            <a:spAutoFit/>
          </a:bodyPr>
          <a:lstStyle/>
          <a:p>
            <a:r>
              <a:rPr kumimoji="1" lang="en-US" altLang="ja-JP" sz="1600" dirty="0" smtClean="0">
                <a:latin typeface="Meiryo UI" pitchFamily="50" charset="-128"/>
                <a:ea typeface="Meiryo UI" pitchFamily="50" charset="-128"/>
                <a:cs typeface="Meiryo UI" pitchFamily="50" charset="-128"/>
              </a:rPr>
              <a:t>PPC</a:t>
            </a:r>
            <a:endParaRPr kumimoji="1" lang="ja-JP" altLang="en-US" sz="1600" dirty="0" smtClean="0">
              <a:latin typeface="Meiryo UI" pitchFamily="50" charset="-128"/>
              <a:ea typeface="Meiryo UI" pitchFamily="50" charset="-128"/>
              <a:cs typeface="Meiryo UI" pitchFamily="50" charset="-128"/>
            </a:endParaRPr>
          </a:p>
        </p:txBody>
      </p:sp>
      <p:sp>
        <p:nvSpPr>
          <p:cNvPr id="7" name="テキスト ボックス 6"/>
          <p:cNvSpPr txBox="1"/>
          <p:nvPr/>
        </p:nvSpPr>
        <p:spPr>
          <a:xfrm>
            <a:off x="1082938" y="2989877"/>
            <a:ext cx="604653" cy="338554"/>
          </a:xfrm>
          <a:prstGeom prst="rect">
            <a:avLst/>
          </a:prstGeom>
          <a:noFill/>
        </p:spPr>
        <p:txBody>
          <a:bodyPr wrap="none" rtlCol="0">
            <a:spAutoFit/>
          </a:bodyPr>
          <a:lstStyle/>
          <a:p>
            <a:r>
              <a:rPr lang="en-US" altLang="ja-JP" sz="1600" dirty="0">
                <a:latin typeface="Meiryo UI" pitchFamily="50" charset="-128"/>
                <a:ea typeface="Meiryo UI" pitchFamily="50" charset="-128"/>
                <a:cs typeface="Meiryo UI" pitchFamily="50" charset="-128"/>
              </a:rPr>
              <a:t>DEV</a:t>
            </a:r>
            <a:endParaRPr kumimoji="1" lang="ja-JP" altLang="en-US" sz="1600" dirty="0" smtClean="0">
              <a:latin typeface="Meiryo UI" pitchFamily="50" charset="-128"/>
              <a:ea typeface="Meiryo UI" pitchFamily="50" charset="-128"/>
              <a:cs typeface="Meiryo UI" pitchFamily="50" charset="-128"/>
            </a:endParaRPr>
          </a:p>
        </p:txBody>
      </p:sp>
      <p:sp>
        <p:nvSpPr>
          <p:cNvPr id="8" name="正方形/長方形 7"/>
          <p:cNvSpPr/>
          <p:nvPr/>
        </p:nvSpPr>
        <p:spPr bwMode="auto">
          <a:xfrm>
            <a:off x="2069958" y="2269907"/>
            <a:ext cx="1392071"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Arial" charset="0"/>
                <a:ea typeface="ＭＳ Ｐゴシック" pitchFamily="50" charset="-128"/>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Arial" charset="0"/>
                <a:ea typeface="ＭＳ Ｐゴシック" pitchFamily="50" charset="-128"/>
              </a:rPr>
              <a:t>Resp.</a:t>
            </a:r>
            <a:r>
              <a:rPr kumimoji="0" lang="en-US" altLang="ja-JP" sz="1200" b="0" i="0" u="none" strike="noStrike" cap="none" normalizeH="0" baseline="0" dirty="0" smtClean="0">
                <a:ln>
                  <a:noFill/>
                </a:ln>
                <a:solidFill>
                  <a:schemeClr val="tx1"/>
                </a:solidFill>
                <a:effectLst/>
                <a:latin typeface="Arial" charset="0"/>
                <a:ea typeface="ＭＳ Ｐゴシック" pitchFamily="50" charset="-128"/>
              </a:rPr>
              <a:t>(SN=0)</a:t>
            </a:r>
            <a:endParaRPr kumimoji="0" lang="ja-JP" altLang="en-US" sz="12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9" name="テキスト ボックス 8"/>
          <p:cNvSpPr txBox="1"/>
          <p:nvPr/>
        </p:nvSpPr>
        <p:spPr>
          <a:xfrm>
            <a:off x="755576" y="1448779"/>
            <a:ext cx="3194401" cy="461665"/>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DEV does not receive Association Resp. </a:t>
            </a:r>
          </a:p>
          <a:p>
            <a:r>
              <a:rPr lang="en-US" altLang="ja-JP" sz="1200" dirty="0" smtClean="0">
                <a:latin typeface="Meiryo UI" pitchFamily="50" charset="-128"/>
                <a:ea typeface="Meiryo UI" pitchFamily="50" charset="-128"/>
                <a:cs typeface="Meiryo UI" pitchFamily="50" charset="-128"/>
              </a:rPr>
              <a:t>(MAC Header is correct)</a:t>
            </a:r>
            <a:endParaRPr kumimoji="1" lang="ja-JP" altLang="en-US" sz="1200" dirty="0" smtClean="0">
              <a:latin typeface="Meiryo UI" pitchFamily="50" charset="-128"/>
              <a:ea typeface="Meiryo UI" pitchFamily="50" charset="-128"/>
              <a:cs typeface="Meiryo UI" pitchFamily="50" charset="-128"/>
            </a:endParaRPr>
          </a:p>
        </p:txBody>
      </p:sp>
      <p:sp>
        <p:nvSpPr>
          <p:cNvPr id="10" name="正方形/長方形 9"/>
          <p:cNvSpPr/>
          <p:nvPr/>
        </p:nvSpPr>
        <p:spPr bwMode="auto">
          <a:xfrm>
            <a:off x="4063711" y="2840696"/>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err="1" smtClean="0">
                <a:ea typeface="ＭＳ Ｐゴシック" pitchFamily="50" charset="-128"/>
              </a:rPr>
              <a:t>Stk</a:t>
            </a:r>
            <a:r>
              <a:rPr kumimoji="0" lang="en-US" altLang="ja-JP" sz="1600" dirty="0" smtClean="0">
                <a:ea typeface="ＭＳ Ｐゴシック" pitchFamily="50" charset="-128"/>
              </a:rPr>
              <a:t>-</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11" name="テキスト ボックス 10"/>
          <p:cNvSpPr txBox="1"/>
          <p:nvPr/>
        </p:nvSpPr>
        <p:spPr>
          <a:xfrm>
            <a:off x="3822552" y="3383023"/>
            <a:ext cx="2244525" cy="461665"/>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Last Received</a:t>
            </a:r>
          </a:p>
          <a:p>
            <a:r>
              <a:rPr kumimoji="1" lang="en-US" altLang="ja-JP" sz="1200" dirty="0" smtClean="0">
                <a:latin typeface="Meiryo UI" pitchFamily="50" charset="-128"/>
                <a:ea typeface="Meiryo UI" pitchFamily="50" charset="-128"/>
                <a:cs typeface="Meiryo UI" pitchFamily="50" charset="-128"/>
              </a:rPr>
              <a:t>Sequence Number = 0x3FF</a:t>
            </a:r>
            <a:endParaRPr kumimoji="1" lang="ja-JP" altLang="en-US" sz="1200" dirty="0" smtClean="0">
              <a:latin typeface="Meiryo UI" pitchFamily="50" charset="-128"/>
              <a:ea typeface="Meiryo UI" pitchFamily="50" charset="-128"/>
              <a:cs typeface="Meiryo UI" pitchFamily="50" charset="-128"/>
            </a:endParaRPr>
          </a:p>
        </p:txBody>
      </p:sp>
      <p:cxnSp>
        <p:nvCxnSpPr>
          <p:cNvPr id="12" name="直線矢印コネクタ 11"/>
          <p:cNvCxnSpPr/>
          <p:nvPr/>
        </p:nvCxnSpPr>
        <p:spPr bwMode="auto">
          <a:xfrm>
            <a:off x="3483117" y="3094033"/>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13" name="テキスト ボックス 12"/>
          <p:cNvSpPr txBox="1"/>
          <p:nvPr/>
        </p:nvSpPr>
        <p:spPr>
          <a:xfrm>
            <a:off x="3515522" y="3115693"/>
            <a:ext cx="53091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SIFS</a:t>
            </a:r>
            <a:endParaRPr kumimoji="1" lang="ja-JP" altLang="en-US" sz="1200" dirty="0" smtClean="0">
              <a:latin typeface="Meiryo UI" pitchFamily="50" charset="-128"/>
              <a:ea typeface="Meiryo UI" pitchFamily="50" charset="-128"/>
              <a:cs typeface="Meiryo UI" pitchFamily="50" charset="-128"/>
            </a:endParaRPr>
          </a:p>
        </p:txBody>
      </p:sp>
      <p:cxnSp>
        <p:nvCxnSpPr>
          <p:cNvPr id="14" name="直線コネクタ 13"/>
          <p:cNvCxnSpPr/>
          <p:nvPr/>
        </p:nvCxnSpPr>
        <p:spPr bwMode="auto">
          <a:xfrm>
            <a:off x="3483117" y="2860347"/>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cxnSp>
        <p:nvCxnSpPr>
          <p:cNvPr id="15" name="直線矢印コネクタ 14"/>
          <p:cNvCxnSpPr/>
          <p:nvPr/>
        </p:nvCxnSpPr>
        <p:spPr bwMode="auto">
          <a:xfrm>
            <a:off x="4732865" y="3117092"/>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16" name="テキスト ボックス 15"/>
          <p:cNvSpPr txBox="1"/>
          <p:nvPr/>
        </p:nvSpPr>
        <p:spPr>
          <a:xfrm>
            <a:off x="4765270" y="3138752"/>
            <a:ext cx="53091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SIFS</a:t>
            </a:r>
            <a:endParaRPr kumimoji="1" lang="ja-JP" altLang="en-US" sz="1200" dirty="0" smtClean="0">
              <a:latin typeface="Meiryo UI" pitchFamily="50" charset="-128"/>
              <a:ea typeface="Meiryo UI" pitchFamily="50" charset="-128"/>
              <a:cs typeface="Meiryo UI" pitchFamily="50" charset="-128"/>
            </a:endParaRPr>
          </a:p>
        </p:txBody>
      </p:sp>
      <p:cxnSp>
        <p:nvCxnSpPr>
          <p:cNvPr id="17" name="直線コネクタ 16"/>
          <p:cNvCxnSpPr/>
          <p:nvPr/>
        </p:nvCxnSpPr>
        <p:spPr bwMode="auto">
          <a:xfrm>
            <a:off x="5304200" y="2833476"/>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sp>
        <p:nvSpPr>
          <p:cNvPr id="18" name="正方形/長方形 17"/>
          <p:cNvSpPr/>
          <p:nvPr/>
        </p:nvSpPr>
        <p:spPr bwMode="auto">
          <a:xfrm>
            <a:off x="5309833" y="2264741"/>
            <a:ext cx="1392071"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Arial" charset="0"/>
                <a:ea typeface="ＭＳ Ｐゴシック" pitchFamily="50" charset="-128"/>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Arial" charset="0"/>
                <a:ea typeface="ＭＳ Ｐゴシック" pitchFamily="50" charset="-128"/>
              </a:rPr>
              <a:t>Resp</a:t>
            </a:r>
            <a:r>
              <a:rPr kumimoji="0" lang="en-US" altLang="ja-JP" sz="1200" b="0" i="0" u="none" strike="noStrike" cap="none" normalizeH="0" baseline="0" dirty="0" smtClean="0">
                <a:ln>
                  <a:noFill/>
                </a:ln>
                <a:solidFill>
                  <a:schemeClr val="tx1"/>
                </a:solidFill>
                <a:effectLst/>
                <a:latin typeface="Arial" charset="0"/>
                <a:ea typeface="ＭＳ Ｐゴシック" pitchFamily="50" charset="-128"/>
              </a:rPr>
              <a:t>.(SN=0</a:t>
            </a:r>
            <a:r>
              <a:rPr kumimoji="0" lang="en-US" altLang="ja-JP" sz="1400" b="0" i="0" u="none" strike="noStrike" cap="none" normalizeH="0" baseline="0" dirty="0" smtClean="0">
                <a:ln>
                  <a:noFill/>
                </a:ln>
                <a:solidFill>
                  <a:schemeClr val="tx1"/>
                </a:solidFill>
                <a:effectLst/>
                <a:latin typeface="Arial" charset="0"/>
                <a:ea typeface="ＭＳ Ｐゴシック" pitchFamily="50" charset="-128"/>
              </a:rPr>
              <a:t>)</a:t>
            </a:r>
            <a:endParaRPr kumimoji="0" lang="ja-JP" altLang="en-US" sz="14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20" name="テキスト ボックス 19"/>
          <p:cNvSpPr txBox="1"/>
          <p:nvPr/>
        </p:nvSpPr>
        <p:spPr>
          <a:xfrm>
            <a:off x="5422927" y="1962323"/>
            <a:ext cx="1282146"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retransmission</a:t>
            </a:r>
            <a:endParaRPr kumimoji="1" lang="ja-JP" altLang="en-US" sz="1200" dirty="0" smtClean="0">
              <a:latin typeface="Meiryo UI" pitchFamily="50" charset="-128"/>
              <a:ea typeface="Meiryo UI" pitchFamily="50" charset="-128"/>
              <a:cs typeface="Meiryo UI" pitchFamily="50" charset="-128"/>
            </a:endParaRPr>
          </a:p>
        </p:txBody>
      </p:sp>
      <p:sp>
        <p:nvSpPr>
          <p:cNvPr id="21" name="テキスト ボックス 20"/>
          <p:cNvSpPr txBox="1"/>
          <p:nvPr/>
        </p:nvSpPr>
        <p:spPr>
          <a:xfrm>
            <a:off x="3751261" y="4005064"/>
            <a:ext cx="1534394" cy="338554"/>
          </a:xfrm>
          <a:prstGeom prst="rect">
            <a:avLst/>
          </a:prstGeom>
          <a:noFill/>
        </p:spPr>
        <p:txBody>
          <a:bodyPr wrap="none" rtlCol="0">
            <a:spAutoFit/>
          </a:bodyPr>
          <a:lstStyle/>
          <a:p>
            <a:r>
              <a:rPr kumimoji="1" lang="en-US" altLang="ja-JP" sz="1600" b="1" dirty="0" smtClean="0">
                <a:latin typeface="Meiryo UI" pitchFamily="50" charset="-128"/>
                <a:ea typeface="Meiryo UI" pitchFamily="50" charset="-128"/>
                <a:cs typeface="Meiryo UI" pitchFamily="50" charset="-128"/>
              </a:rPr>
              <a:t>Figure 7-X-c</a:t>
            </a:r>
          </a:p>
        </p:txBody>
      </p:sp>
      <p:sp>
        <p:nvSpPr>
          <p:cNvPr id="22" name="テキスト ボックス 21"/>
          <p:cNvSpPr txBox="1"/>
          <p:nvPr/>
        </p:nvSpPr>
        <p:spPr>
          <a:xfrm>
            <a:off x="2393936" y="2850886"/>
            <a:ext cx="744114" cy="307777"/>
          </a:xfrm>
          <a:prstGeom prst="rect">
            <a:avLst/>
          </a:prstGeom>
          <a:noFill/>
        </p:spPr>
        <p:txBody>
          <a:bodyPr wrap="none" rtlCol="0">
            <a:spAutoFit/>
          </a:bodyPr>
          <a:lstStyle/>
          <a:p>
            <a:r>
              <a:rPr lang="en-US" altLang="ja-JP" sz="1400" b="1" i="1" dirty="0" smtClean="0">
                <a:latin typeface="+mn-lt"/>
                <a:ea typeface="Meiryo UI" pitchFamily="50" charset="-128"/>
                <a:cs typeface="Meiryo UI" pitchFamily="50" charset="-128"/>
              </a:rPr>
              <a:t>(Error)</a:t>
            </a:r>
            <a:endParaRPr kumimoji="1" lang="ja-JP" altLang="en-US" sz="1400" b="1" i="1" dirty="0" smtClean="0">
              <a:latin typeface="+mn-lt"/>
              <a:ea typeface="Meiryo UI" pitchFamily="50" charset="-128"/>
              <a:cs typeface="Meiryo UI" pitchFamily="50" charset="-128"/>
            </a:endParaRPr>
          </a:p>
        </p:txBody>
      </p:sp>
    </p:spTree>
    <p:extLst>
      <p:ext uri="{BB962C8B-B14F-4D97-AF65-F5344CB8AC3E}">
        <p14:creationId xmlns:p14="http://schemas.microsoft.com/office/powerpoint/2010/main" val="1682581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6</a:t>
            </a:fld>
            <a:endParaRPr lang="en-US" altLang="ja-JP"/>
          </a:p>
        </p:txBody>
      </p:sp>
      <p:sp>
        <p:nvSpPr>
          <p:cNvPr id="5" name="タイトル 4"/>
          <p:cNvSpPr>
            <a:spLocks noGrp="1"/>
          </p:cNvSpPr>
          <p:nvPr>
            <p:ph type="title" idx="4294967295"/>
          </p:nvPr>
        </p:nvSpPr>
        <p:spPr>
          <a:xfrm>
            <a:off x="616024" y="2816932"/>
            <a:ext cx="7772400" cy="1066800"/>
          </a:xfrm>
        </p:spPr>
        <p:txBody>
          <a:bodyPr/>
          <a:lstStyle/>
          <a:p>
            <a:r>
              <a:rPr kumimoji="1" lang="ja-JP" altLang="en-US" sz="5400" b="1" dirty="0" smtClean="0"/>
              <a:t>E</a:t>
            </a:r>
            <a:r>
              <a:rPr kumimoji="1" lang="en-US" altLang="ja-JP" sz="5400" b="1" dirty="0" smtClean="0"/>
              <a:t>ND</a:t>
            </a:r>
            <a:endParaRPr kumimoji="1" lang="ja-JP" altLang="en-US" sz="5400" b="1" dirty="0"/>
          </a:p>
        </p:txBody>
      </p:sp>
      <p:sp>
        <p:nvSpPr>
          <p:cNvPr id="6"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extLst>
      <p:ext uri="{BB962C8B-B14F-4D97-AF65-F5344CB8AC3E}">
        <p14:creationId xmlns:p14="http://schemas.microsoft.com/office/powerpoint/2010/main" val="22135332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7159</TotalTime>
  <Words>624</Words>
  <Application>Microsoft Office PowerPoint</Application>
  <PresentationFormat>画面に合わせる (4:3)</PresentationFormat>
  <Paragraphs>124</Paragraphs>
  <Slides>6</Slides>
  <Notes>2</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Office ​​テーマ</vt:lpstr>
      <vt:lpstr>PowerPoint プレゼンテーション</vt:lpstr>
      <vt:lpstr>Comment and the resolution</vt:lpstr>
      <vt:lpstr>PowerPoint プレゼンテーション</vt:lpstr>
      <vt:lpstr>PowerPoint プレゼンテーション</vt:lpstr>
      <vt:lpstr>PowerPoint プレゼンテーション</vt:lpstr>
      <vt:lpstr>END</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T</cp:lastModifiedBy>
  <cp:revision>616</cp:revision>
  <cp:lastPrinted>1998-02-10T13:28:06Z</cp:lastPrinted>
  <dcterms:created xsi:type="dcterms:W3CDTF">1999-11-08T18:59:45Z</dcterms:created>
  <dcterms:modified xsi:type="dcterms:W3CDTF">2016-04-28T06:10:22Z</dcterms:modified>
</cp:coreProperties>
</file>