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10"/>
  </p:notesMasterIdLst>
  <p:handoutMasterIdLst>
    <p:handoutMasterId r:id="rId11"/>
  </p:handoutMasterIdLst>
  <p:sldIdLst>
    <p:sldId id="259" r:id="rId2"/>
    <p:sldId id="345" r:id="rId3"/>
    <p:sldId id="347" r:id="rId4"/>
    <p:sldId id="346" r:id="rId5"/>
    <p:sldId id="348" r:id="rId6"/>
    <p:sldId id="349" r:id="rId7"/>
    <p:sldId id="350" r:id="rId8"/>
    <p:sldId id="31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97734" autoAdjust="0"/>
  </p:normalViewPr>
  <p:slideViewPr>
    <p:cSldViewPr>
      <p:cViewPr>
        <p:scale>
          <a:sx n="75" d="100"/>
          <a:sy n="75" d="100"/>
        </p:scale>
        <p:origin x="-1692" y="-31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2952" y="-108"/>
      </p:cViewPr>
      <p:guideLst>
        <p:guide orient="horz" pos="2923"/>
        <p:guide pos="218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 name="スライド番号プレースホルダー 2"/>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A6F88A9B-0C08-42CE-8358-423A7BF88930}" type="slidenum">
              <a:rPr kumimoji="1" lang="ja-JP" altLang="en-US" smtClean="0"/>
              <a:t>‹#›</a:t>
            </a:fld>
            <a:endParaRPr kumimoji="1"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a:t>
            </a:fld>
            <a:endParaRPr lang="en-US" altLang="ja-JP"/>
          </a:p>
        </p:txBody>
      </p:sp>
    </p:spTree>
    <p:extLst>
      <p:ext uri="{BB962C8B-B14F-4D97-AF65-F5344CB8AC3E}">
        <p14:creationId xmlns:p14="http://schemas.microsoft.com/office/powerpoint/2010/main" val="3552080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5</a:t>
            </a:fld>
            <a:endParaRPr lang="en-US" altLang="ja-JP"/>
          </a:p>
        </p:txBody>
      </p:sp>
    </p:spTree>
    <p:extLst>
      <p:ext uri="{BB962C8B-B14F-4D97-AF65-F5344CB8AC3E}">
        <p14:creationId xmlns:p14="http://schemas.microsoft.com/office/powerpoint/2010/main" val="355208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66138263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701938966"/>
      </p:ext>
    </p:extLst>
  </p:cSld>
  <p:clrMapOvr>
    <a:masterClrMapping/>
  </p:clrMapOvr>
  <p:timing>
    <p:tnLst>
      <p:par>
        <p:cTn id="1" dur="indefinite" restart="never" nodeType="tmRoot"/>
      </p:par>
    </p:tnLst>
  </p:timing>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smtClean="0"/>
              <a:t>Slide </a:t>
            </a:r>
            <a:fld id="{54977A5C-F0ED-4241-9D3A-66015270F4BA}" type="slidenum">
              <a:rPr lang="en-US" altLang="ja-JP" smtClean="0"/>
              <a:pPr/>
              <a:t>‹#›</a:t>
            </a:fld>
            <a:endParaRPr lang="en-US" altLang="ja-JP" dirty="0"/>
          </a:p>
        </p:txBody>
      </p:sp>
    </p:spTree>
    <p:extLst>
      <p:ext uri="{BB962C8B-B14F-4D97-AF65-F5344CB8AC3E}">
        <p14:creationId xmlns:p14="http://schemas.microsoft.com/office/powerpoint/2010/main" val="4153432361"/>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275680556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339537352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11263590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61719484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smtClean="0"/>
              <a:t>Slide </a:t>
            </a:r>
            <a:fld id="{6652F43B-E88C-4292-9842-7923F42985AC}" type="slidenum">
              <a:rPr lang="en-US" altLang="ja-JP" smtClean="0"/>
              <a:pPr/>
              <a:t>‹#›</a:t>
            </a:fld>
            <a:endParaRPr lang="en-US" altLang="ja-JP"/>
          </a:p>
        </p:txBody>
      </p:sp>
    </p:spTree>
    <p:extLst>
      <p:ext uri="{BB962C8B-B14F-4D97-AF65-F5344CB8AC3E}">
        <p14:creationId xmlns:p14="http://schemas.microsoft.com/office/powerpoint/2010/main" val="223443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smtClean="0"/>
              <a:t>Slide </a:t>
            </a:r>
            <a:fld id="{867CB61E-4224-4065-A98C-4D3B055BC026}" type="slidenum">
              <a:rPr lang="en-US" altLang="ja-JP" smtClean="0"/>
              <a:pPr/>
              <a:t>‹#›</a:t>
            </a:fld>
            <a:endParaRPr lang="en-US" altLang="ja-JP"/>
          </a:p>
        </p:txBody>
      </p:sp>
    </p:spTree>
    <p:extLst>
      <p:ext uri="{BB962C8B-B14F-4D97-AF65-F5344CB8AC3E}">
        <p14:creationId xmlns:p14="http://schemas.microsoft.com/office/powerpoint/2010/main" val="13117984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160566801"/>
      </p:ext>
    </p:extLst>
  </p:cSld>
  <p:clrMapOvr>
    <a:masterClrMapping/>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2124935790"/>
      </p:ext>
    </p:extLst>
  </p:cSld>
  <p:clrMapOvr>
    <a:masterClrMapping/>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&lt;Apr. 2016&gt;</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mtClean="0"/>
              <a:t>Slide </a:t>
            </a:r>
            <a:fld id="{54977A5C-F0ED-4241-9D3A-66015270F4BA}" type="slidenum">
              <a:rPr lang="en-US" altLang="ja-JP" smtClean="0"/>
              <a:pPr/>
              <a:t>‹#›</a:t>
            </a:fld>
            <a:endParaRPr lang="en-US" altLang="ja-JP"/>
          </a:p>
        </p:txBody>
      </p:sp>
      <p:sp>
        <p:nvSpPr>
          <p:cNvPr id="1031" name="Rectangle 7"/>
          <p:cNvSpPr>
            <a:spLocks noChangeArrowheads="1"/>
          </p:cNvSpPr>
          <p:nvPr/>
        </p:nvSpPr>
        <p:spPr bwMode="auto">
          <a:xfrm>
            <a:off x="3599892" y="394156"/>
            <a:ext cx="48583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802.15-16-0337-00-003e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about</a:t>
            </a:r>
            <a:r>
              <a:rPr lang="en-US" altLang="ja-JP" sz="1600" dirty="0" smtClean="0">
                <a:solidFill>
                  <a:srgbClr val="000000"/>
                </a:solidFill>
                <a:latin typeface="Times New Roman" pitchFamily="18" charset="0"/>
                <a:ea typeface="ＭＳ Ｐゴシック" charset="-128"/>
                <a:cs typeface="Times New Roman" pitchFamily="18" charset="0"/>
              </a:rPr>
              <a:t> relaxing regulations</a:t>
            </a:r>
            <a:r>
              <a:rPr lang="en-US" altLang="ja-JP" sz="1600" dirty="0" smtClean="0">
                <a:solidFill>
                  <a:srgbClr val="000000"/>
                </a:solidFill>
                <a:latin typeface="Times New Roman" pitchFamily="18" charset="0"/>
                <a:ea typeface="ＭＳ Ｐゴシック" charset="-128"/>
                <a:cs typeface="Times New Roman" pitchFamily="18" charset="0"/>
              </a:rPr>
              <a:t>]</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21</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Apr</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a:t>
            </a:r>
            <a:r>
              <a:rPr lang="en-US" altLang="ja-JP" sz="1600" dirty="0" smtClean="0">
                <a:solidFill>
                  <a:srgbClr val="000000"/>
                </a:solidFill>
                <a:latin typeface="Times New Roman" pitchFamily="18" charset="0"/>
                <a:ea typeface="ＭＳ Ｐゴシック" charset="-128"/>
                <a:cs typeface="Times New Roman" pitchFamily="18" charset="0"/>
              </a:rPr>
              <a:t>Kondou</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Semiconductor Solutions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4-14-1 Asahi-</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cho</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Atsugi-</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shi</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Kanagawa </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243-0014</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15-16-0162-04-003e-lb114-consolidated-comments]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comment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about relaxing</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clock accuracy and </a:t>
            </a:r>
            <a:r>
              <a:rPr lang="en-US" altLang="ja-JP" sz="1600" dirty="0" smtClean="0">
                <a:solidFill>
                  <a:srgbClr val="000000"/>
                </a:solidFill>
                <a:latin typeface="Times New Roman" pitchFamily="18" charset="0"/>
                <a:ea typeface="ＭＳ Ｐゴシック" charset="-128"/>
                <a:cs typeface="Times New Roman" pitchFamily="18" charset="0"/>
              </a:rPr>
              <a:t>receiver</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maximum input level in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15-16-0162-04-003e-lb114-consolidated-comments.]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46, #48</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867CB61E-4224-4065-A98C-4D3B055BC026}" type="slidenum">
              <a:rPr lang="en-US" altLang="ja-JP" smtClean="0"/>
              <a:pPr/>
              <a:t>2</a:t>
            </a:fld>
            <a:endParaRPr lang="en-US" altLang="ja-JP" dirty="0"/>
          </a:p>
        </p:txBody>
      </p:sp>
      <p:sp>
        <p:nvSpPr>
          <p:cNvPr id="90" name="タイトル 89"/>
          <p:cNvSpPr>
            <a:spLocks noGrp="1"/>
          </p:cNvSpPr>
          <p:nvPr>
            <p:ph type="title" idx="4294967295"/>
          </p:nvPr>
        </p:nvSpPr>
        <p:spPr>
          <a:xfrm>
            <a:off x="612775" y="685800"/>
            <a:ext cx="7918450" cy="655638"/>
          </a:xfrm>
        </p:spPr>
        <p:txBody>
          <a:bodyPr/>
          <a:lstStyle/>
          <a:p>
            <a:r>
              <a:rPr kumimoji="1" lang="en-US" altLang="ja-JP" sz="3200" dirty="0" smtClean="0"/>
              <a:t>Comment </a:t>
            </a:r>
            <a:r>
              <a:rPr kumimoji="1" lang="en-US" altLang="ja-JP" sz="3200" dirty="0" smtClean="0"/>
              <a:t>#46 </a:t>
            </a:r>
            <a:r>
              <a:rPr kumimoji="1" lang="en-US" altLang="ja-JP" sz="3200" dirty="0" smtClean="0"/>
              <a:t>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333639041"/>
              </p:ext>
            </p:extLst>
          </p:nvPr>
        </p:nvGraphicFramePr>
        <p:xfrm>
          <a:off x="792001" y="1556792"/>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400" b="0" i="0" u="none" strike="noStrike" dirty="0" smtClean="0">
                          <a:effectLst/>
                          <a:latin typeface="+mn-lt"/>
                        </a:rPr>
                        <a:t>46</a:t>
                      </a:r>
                      <a:endParaRPr lang="en-US" altLang="ja-JP" sz="1400" b="0" i="0" u="none" strike="noStrike" dirty="0" smtClean="0">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Arial"/>
                        </a:rPr>
                        <a:t>11a.2.4.2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Arial"/>
                        </a:rPr>
                        <a:t>Can we relax this spec e.g. up to 30*10^(-6)?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Arial"/>
                        </a:rPr>
                        <a:t>Discuss and change.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66806" y="3645024"/>
            <a:ext cx="7596844" cy="1169551"/>
          </a:xfrm>
          <a:prstGeom prst="rect">
            <a:avLst/>
          </a:prstGeom>
          <a:noFill/>
        </p:spPr>
        <p:txBody>
          <a:bodyPr wrap="square" rtlCol="0">
            <a:spAutoFit/>
          </a:bodyPr>
          <a:lstStyle/>
          <a:p>
            <a:r>
              <a:rPr kumimoji="1" lang="en-US" altLang="ja-JP" sz="1800" dirty="0" smtClean="0">
                <a:solidFill>
                  <a:srgbClr val="0000FF"/>
                </a:solidFill>
                <a:latin typeface="+mn-lt"/>
              </a:rPr>
              <a:t>Accepted, and Change </a:t>
            </a:r>
            <a:r>
              <a:rPr kumimoji="1" lang="en-US" altLang="ja-JP" sz="1800" dirty="0" smtClean="0">
                <a:latin typeface="+mn-lt"/>
              </a:rPr>
              <a:t>the spec up to </a:t>
            </a:r>
            <a:r>
              <a:rPr kumimoji="1" lang="en-US" altLang="ja-JP" sz="1800" dirty="0" smtClean="0">
                <a:latin typeface="+mn-lt"/>
              </a:rPr>
              <a:t>±30 </a:t>
            </a:r>
            <a:r>
              <a:rPr kumimoji="1" lang="en-US" altLang="ja-JP" sz="1800" dirty="0">
                <a:latin typeface="+mn-lt"/>
              </a:rPr>
              <a:t>× 10</a:t>
            </a:r>
            <a:r>
              <a:rPr kumimoji="1" lang="en-US" altLang="ja-JP" sz="1800" baseline="30000" dirty="0">
                <a:latin typeface="+mn-lt"/>
              </a:rPr>
              <a:t>-6</a:t>
            </a:r>
            <a:r>
              <a:rPr kumimoji="1" lang="en-US" altLang="ja-JP" sz="1800" dirty="0" smtClean="0">
                <a:latin typeface="+mn-lt"/>
              </a:rPr>
              <a:t>.</a:t>
            </a:r>
          </a:p>
          <a:p>
            <a:endParaRPr kumimoji="1" lang="en-US" altLang="ja-JP" sz="1800" dirty="0" smtClean="0">
              <a:latin typeface="+mn-lt"/>
            </a:endParaRPr>
          </a:p>
          <a:p>
            <a:r>
              <a:rPr kumimoji="1" lang="en-US" altLang="ja-JP" sz="1800" dirty="0" smtClean="0">
                <a:latin typeface="+mn-lt"/>
              </a:rPr>
              <a:t>See next page </a:t>
            </a:r>
            <a:r>
              <a:rPr kumimoji="1" lang="en-US" altLang="ja-JP" sz="1800" dirty="0" smtClean="0">
                <a:latin typeface="+mn-lt"/>
              </a:rPr>
              <a:t>for the reason. </a:t>
            </a:r>
            <a:endParaRPr kumimoji="1" lang="en-US" altLang="ja-JP" sz="1800" dirty="0">
              <a:latin typeface="+mn-lt"/>
            </a:endParaRPr>
          </a:p>
          <a:p>
            <a:endParaRPr kumimoji="1" lang="en-US" altLang="ja-JP" sz="1600" dirty="0" smtClean="0"/>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en-US" altLang="ja-JP" dirty="0" smtClean="0"/>
              <a:t>Evaluation</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6" name="テキスト ボックス 5"/>
          <p:cNvSpPr txBox="1"/>
          <p:nvPr/>
        </p:nvSpPr>
        <p:spPr>
          <a:xfrm>
            <a:off x="251520" y="2168860"/>
            <a:ext cx="8604956" cy="3108543"/>
          </a:xfrm>
          <a:prstGeom prst="rect">
            <a:avLst/>
          </a:prstGeom>
          <a:noFill/>
        </p:spPr>
        <p:txBody>
          <a:bodyPr wrap="square" rtlCol="0">
            <a:spAutoFit/>
          </a:bodyPr>
          <a:lstStyle/>
          <a:p>
            <a:pPr marL="342900" indent="-342900">
              <a:buFont typeface="Arial" panose="020B0604020202020204" pitchFamily="34" charset="0"/>
              <a:buChar char="•"/>
            </a:pPr>
            <a:r>
              <a:rPr kumimoji="1" lang="en-US" altLang="ja-JP" sz="2800" dirty="0" smtClean="0"/>
              <a:t>Same channel model and RF parameters are used for simulation as those employed in SC-PHY proposal document 15-15/662r0.</a:t>
            </a:r>
          </a:p>
          <a:p>
            <a:pPr marL="342900" indent="-342900">
              <a:buFont typeface="Arial" panose="020B0604020202020204" pitchFamily="34" charset="0"/>
              <a:buChar char="•"/>
            </a:pPr>
            <a:endParaRPr kumimoji="1" lang="en-US" altLang="ja-JP" sz="2800" dirty="0"/>
          </a:p>
          <a:p>
            <a:pPr marL="342900" indent="-342900">
              <a:buFont typeface="Arial" panose="020B0604020202020204" pitchFamily="34" charset="0"/>
              <a:buChar char="•"/>
            </a:pPr>
            <a:r>
              <a:rPr kumimoji="1" lang="en-US" altLang="ja-JP" sz="2800" dirty="0" smtClean="0"/>
              <a:t>FER and required SNR for the criteria is evaluated as a function of frequency offset. </a:t>
            </a:r>
          </a:p>
          <a:p>
            <a:pPr marL="342900" indent="-342900">
              <a:buFont typeface="Arial" panose="020B0604020202020204" pitchFamily="34" charset="0"/>
              <a:buChar char="•"/>
            </a:pPr>
            <a:endParaRPr kumimoji="1" lang="ja-JP" altLang="en-US" sz="2800" dirty="0"/>
          </a:p>
        </p:txBody>
      </p:sp>
    </p:spTree>
    <p:extLst>
      <p:ext uri="{BB962C8B-B14F-4D97-AF65-F5344CB8AC3E}">
        <p14:creationId xmlns:p14="http://schemas.microsoft.com/office/powerpoint/2010/main" val="69194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7"/>
          <p:cNvSpPr>
            <a:spLocks noGrp="1"/>
          </p:cNvSpPr>
          <p:nvPr>
            <p:ph type="title"/>
          </p:nvPr>
        </p:nvSpPr>
        <p:spPr/>
        <p:txBody>
          <a:bodyPr/>
          <a:lstStyle/>
          <a:p>
            <a:r>
              <a:rPr kumimoji="1" lang="en-US" altLang="ja-JP" dirty="0" smtClean="0"/>
              <a:t>Result</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pic>
        <p:nvPicPr>
          <p:cNvPr id="6"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76188"/>
            <a:ext cx="4320000" cy="249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直線コネクタ 6"/>
          <p:cNvCxnSpPr/>
          <p:nvPr/>
        </p:nvCxnSpPr>
        <p:spPr>
          <a:xfrm>
            <a:off x="2979792" y="2799338"/>
            <a:ext cx="0" cy="2052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2250695" y="2787763"/>
            <a:ext cx="0" cy="2052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2250695" y="3925602"/>
            <a:ext cx="738000" cy="0"/>
          </a:xfrm>
          <a:prstGeom prst="straightConnector1">
            <a:avLst/>
          </a:prstGeom>
          <a:ln>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161996" y="3601527"/>
            <a:ext cx="918841" cy="307777"/>
          </a:xfrm>
          <a:prstGeom prst="rect">
            <a:avLst/>
          </a:prstGeom>
          <a:noFill/>
        </p:spPr>
        <p:txBody>
          <a:bodyPr wrap="none" rtlCol="0">
            <a:spAutoFit/>
          </a:bodyPr>
          <a:lstStyle/>
          <a:p>
            <a:r>
              <a:rPr lang="en-US" altLang="ja-JP" sz="1400" dirty="0"/>
              <a:t>±</a:t>
            </a:r>
            <a:r>
              <a:rPr kumimoji="1" lang="en-US" altLang="ja-JP" sz="1400" dirty="0" smtClean="0"/>
              <a:t>60 ppm</a:t>
            </a:r>
            <a:endParaRPr kumimoji="1" lang="ja-JP" altLang="en-US" sz="1400" dirty="0"/>
          </a:p>
        </p:txBody>
      </p:sp>
      <p:sp>
        <p:nvSpPr>
          <p:cNvPr id="11" name="テキスト ボックス 10"/>
          <p:cNvSpPr txBox="1"/>
          <p:nvPr/>
        </p:nvSpPr>
        <p:spPr>
          <a:xfrm>
            <a:off x="1681391" y="5146632"/>
            <a:ext cx="1887633" cy="307777"/>
          </a:xfrm>
          <a:prstGeom prst="rect">
            <a:avLst/>
          </a:prstGeom>
          <a:noFill/>
        </p:spPr>
        <p:txBody>
          <a:bodyPr wrap="none" rtlCol="0">
            <a:spAutoFit/>
          </a:bodyPr>
          <a:lstStyle/>
          <a:p>
            <a:r>
              <a:rPr kumimoji="1" lang="en-US" altLang="ja-JP" sz="1400" dirty="0" smtClean="0"/>
              <a:t>Frequency offset (ppm)</a:t>
            </a:r>
            <a:endParaRPr kumimoji="1" lang="ja-JP" altLang="en-US" sz="1400" dirty="0"/>
          </a:p>
        </p:txBody>
      </p:sp>
      <p:sp>
        <p:nvSpPr>
          <p:cNvPr id="12" name="テキスト ボックス 11"/>
          <p:cNvSpPr txBox="1"/>
          <p:nvPr/>
        </p:nvSpPr>
        <p:spPr>
          <a:xfrm rot="16200000">
            <a:off x="-529267" y="3687271"/>
            <a:ext cx="1400383" cy="307777"/>
          </a:xfrm>
          <a:prstGeom prst="rect">
            <a:avLst/>
          </a:prstGeom>
          <a:noFill/>
        </p:spPr>
        <p:txBody>
          <a:bodyPr wrap="none" rtlCol="0">
            <a:spAutoFit/>
          </a:bodyPr>
          <a:lstStyle/>
          <a:p>
            <a:r>
              <a:rPr lang="en-US" altLang="ja-JP" sz="1400" dirty="0" smtClean="0"/>
              <a:t>Frame-error rate</a:t>
            </a:r>
            <a:endParaRPr kumimoji="1" lang="ja-JP" altLang="en-US" sz="1400" dirty="0"/>
          </a:p>
        </p:txBody>
      </p:sp>
      <p:sp>
        <p:nvSpPr>
          <p:cNvPr id="13" name="テキスト ボックス 12"/>
          <p:cNvSpPr txBox="1"/>
          <p:nvPr/>
        </p:nvSpPr>
        <p:spPr>
          <a:xfrm>
            <a:off x="180798" y="5445224"/>
            <a:ext cx="4612801" cy="369332"/>
          </a:xfrm>
          <a:prstGeom prst="rect">
            <a:avLst/>
          </a:prstGeom>
          <a:noFill/>
        </p:spPr>
        <p:txBody>
          <a:bodyPr wrap="none" rtlCol="0">
            <a:spAutoFit/>
          </a:bodyPr>
          <a:lstStyle/>
          <a:p>
            <a:r>
              <a:rPr lang="en-US" altLang="ja-JP" sz="1800" dirty="0" smtClean="0"/>
              <a:t>FER@SNR 15.8 dB as a function of freq. offset</a:t>
            </a:r>
            <a:endParaRPr kumimoji="1" lang="ja-JP" altLang="en-US" sz="1800" dirty="0"/>
          </a:p>
        </p:txBody>
      </p:sp>
      <p:sp>
        <p:nvSpPr>
          <p:cNvPr id="14" name="テキスト ボックス 13"/>
          <p:cNvSpPr txBox="1"/>
          <p:nvPr/>
        </p:nvSpPr>
        <p:spPr>
          <a:xfrm>
            <a:off x="5148064" y="5471978"/>
            <a:ext cx="3890809" cy="369332"/>
          </a:xfrm>
          <a:prstGeom prst="rect">
            <a:avLst/>
          </a:prstGeom>
          <a:noFill/>
        </p:spPr>
        <p:txBody>
          <a:bodyPr wrap="none" rtlCol="0">
            <a:spAutoFit/>
          </a:bodyPr>
          <a:lstStyle/>
          <a:p>
            <a:r>
              <a:rPr lang="en-US" altLang="ja-JP" sz="1800" dirty="0" smtClean="0"/>
              <a:t>Required SNR for obtaining 8% of FER</a:t>
            </a:r>
            <a:endParaRPr kumimoji="1" lang="ja-JP" altLang="en-US" sz="1800" dirty="0"/>
          </a:p>
        </p:txBody>
      </p:sp>
      <p:pic>
        <p:nvPicPr>
          <p:cNvPr id="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2517101"/>
            <a:ext cx="4320000" cy="2817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テキスト ボックス 15"/>
          <p:cNvSpPr txBox="1"/>
          <p:nvPr/>
        </p:nvSpPr>
        <p:spPr>
          <a:xfrm>
            <a:off x="6228184" y="5157192"/>
            <a:ext cx="1887633" cy="307777"/>
          </a:xfrm>
          <a:prstGeom prst="rect">
            <a:avLst/>
          </a:prstGeom>
          <a:noFill/>
        </p:spPr>
        <p:txBody>
          <a:bodyPr wrap="none" rtlCol="0">
            <a:spAutoFit/>
          </a:bodyPr>
          <a:lstStyle/>
          <a:p>
            <a:r>
              <a:rPr kumimoji="1" lang="en-US" altLang="ja-JP" sz="1400" dirty="0" smtClean="0"/>
              <a:t>Frequency offset (ppm)</a:t>
            </a:r>
            <a:endParaRPr kumimoji="1" lang="ja-JP" altLang="en-US" sz="1400" dirty="0"/>
          </a:p>
        </p:txBody>
      </p:sp>
      <p:sp>
        <p:nvSpPr>
          <p:cNvPr id="17" name="テキスト ボックス 16"/>
          <p:cNvSpPr txBox="1"/>
          <p:nvPr/>
        </p:nvSpPr>
        <p:spPr>
          <a:xfrm rot="16200000">
            <a:off x="3964171" y="3810822"/>
            <a:ext cx="1520866" cy="307777"/>
          </a:xfrm>
          <a:prstGeom prst="rect">
            <a:avLst/>
          </a:prstGeom>
          <a:noFill/>
        </p:spPr>
        <p:txBody>
          <a:bodyPr wrap="none" rtlCol="0">
            <a:spAutoFit/>
          </a:bodyPr>
          <a:lstStyle/>
          <a:p>
            <a:r>
              <a:rPr kumimoji="1" lang="en-US" altLang="ja-JP" sz="1400" dirty="0" smtClean="0"/>
              <a:t>Required SNR (dB)</a:t>
            </a:r>
            <a:endParaRPr kumimoji="1" lang="ja-JP" altLang="en-US" sz="1400" dirty="0"/>
          </a:p>
        </p:txBody>
      </p:sp>
      <p:sp>
        <p:nvSpPr>
          <p:cNvPr id="19" name="テキスト ボックス 18"/>
          <p:cNvSpPr txBox="1"/>
          <p:nvPr/>
        </p:nvSpPr>
        <p:spPr>
          <a:xfrm>
            <a:off x="125899" y="1664804"/>
            <a:ext cx="8766581" cy="707886"/>
          </a:xfrm>
          <a:prstGeom prst="rect">
            <a:avLst/>
          </a:prstGeom>
          <a:noFill/>
        </p:spPr>
        <p:txBody>
          <a:bodyPr wrap="square" rtlCol="0">
            <a:spAutoFit/>
          </a:bodyPr>
          <a:lstStyle/>
          <a:p>
            <a:r>
              <a:rPr kumimoji="1" lang="en-US" altLang="ja-JP" sz="2000" dirty="0" smtClean="0"/>
              <a:t>Changing the spec from ±25 </a:t>
            </a:r>
            <a:r>
              <a:rPr kumimoji="1" lang="en-US" altLang="ja-JP" sz="2000" dirty="0"/>
              <a:t>× 10</a:t>
            </a:r>
            <a:r>
              <a:rPr kumimoji="1" lang="en-US" altLang="ja-JP" sz="2000" baseline="30000" dirty="0"/>
              <a:t>-6 </a:t>
            </a:r>
            <a:r>
              <a:rPr kumimoji="1" lang="en-US" altLang="ja-JP" sz="2000" baseline="30000" dirty="0" smtClean="0"/>
              <a:t> </a:t>
            </a:r>
            <a:r>
              <a:rPr kumimoji="1" lang="en-US" altLang="ja-JP" sz="2000" dirty="0" smtClean="0"/>
              <a:t>to  ±30 </a:t>
            </a:r>
            <a:r>
              <a:rPr kumimoji="1" lang="en-US" altLang="ja-JP" sz="2000" dirty="0"/>
              <a:t>× </a:t>
            </a:r>
            <a:r>
              <a:rPr kumimoji="1" lang="en-US" altLang="ja-JP" sz="2000" dirty="0" smtClean="0"/>
              <a:t>10</a:t>
            </a:r>
            <a:r>
              <a:rPr kumimoji="1" lang="en-US" altLang="ja-JP" sz="2000" baseline="30000" dirty="0" smtClean="0"/>
              <a:t>-6</a:t>
            </a:r>
            <a:r>
              <a:rPr kumimoji="1" lang="en-US" altLang="ja-JP" sz="2000" dirty="0" smtClean="0"/>
              <a:t> is acceptable, because we still have margin if we have relaxed the spec.</a:t>
            </a:r>
            <a:endParaRPr kumimoji="1" lang="ja-JP" altLang="en-US" sz="2000" dirty="0"/>
          </a:p>
        </p:txBody>
      </p:sp>
    </p:spTree>
    <p:extLst>
      <p:ext uri="{BB962C8B-B14F-4D97-AF65-F5344CB8AC3E}">
        <p14:creationId xmlns:p14="http://schemas.microsoft.com/office/powerpoint/2010/main" val="401441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867CB61E-4224-4065-A98C-4D3B055BC026}" type="slidenum">
              <a:rPr lang="en-US" altLang="ja-JP" smtClean="0"/>
              <a:pPr/>
              <a:t>5</a:t>
            </a:fld>
            <a:endParaRPr lang="en-US" altLang="ja-JP" dirty="0"/>
          </a:p>
        </p:txBody>
      </p:sp>
      <p:sp>
        <p:nvSpPr>
          <p:cNvPr id="90" name="タイトル 89"/>
          <p:cNvSpPr>
            <a:spLocks noGrp="1"/>
          </p:cNvSpPr>
          <p:nvPr>
            <p:ph type="title" idx="4294967295"/>
          </p:nvPr>
        </p:nvSpPr>
        <p:spPr>
          <a:xfrm>
            <a:off x="612775" y="685800"/>
            <a:ext cx="7918450" cy="655638"/>
          </a:xfrm>
        </p:spPr>
        <p:txBody>
          <a:bodyPr/>
          <a:lstStyle/>
          <a:p>
            <a:r>
              <a:rPr kumimoji="1" lang="en-US" altLang="ja-JP" sz="3200" dirty="0" smtClean="0"/>
              <a:t>Comment </a:t>
            </a:r>
            <a:r>
              <a:rPr kumimoji="1" lang="en-US" altLang="ja-JP" sz="3200" dirty="0" smtClean="0"/>
              <a:t>#46 </a:t>
            </a:r>
            <a:r>
              <a:rPr kumimoji="1" lang="en-US" altLang="ja-JP" sz="3200" dirty="0" smtClean="0"/>
              <a:t>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2877614476"/>
              </p:ext>
            </p:extLst>
          </p:nvPr>
        </p:nvGraphicFramePr>
        <p:xfrm>
          <a:off x="792001" y="1556792"/>
          <a:ext cx="7559999" cy="128928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400" b="0" i="0" u="none" strike="noStrike" dirty="0" smtClean="0">
                          <a:effectLst/>
                          <a:latin typeface="+mn-lt"/>
                        </a:rPr>
                        <a:t>48</a:t>
                      </a:r>
                      <a:endParaRPr lang="en-US" altLang="ja-JP" sz="1400" b="0" i="0" u="none" strike="noStrike" dirty="0" smtClean="0">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Arial"/>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Arial"/>
                        </a:rPr>
                        <a:t>11a.2.5.2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Arial"/>
                        </a:rPr>
                        <a:t>Receiver maximum input level should be relaxed.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Arial"/>
                        </a:rPr>
                        <a:t>Specs should be revised considering usage scenario and process potential for advanced CMOS circuit.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66806" y="3645024"/>
            <a:ext cx="7596844" cy="2000548"/>
          </a:xfrm>
          <a:prstGeom prst="rect">
            <a:avLst/>
          </a:prstGeom>
          <a:noFill/>
        </p:spPr>
        <p:txBody>
          <a:bodyPr wrap="square" rtlCol="0">
            <a:spAutoFit/>
          </a:bodyPr>
          <a:lstStyle/>
          <a:p>
            <a:r>
              <a:rPr kumimoji="1" lang="en-US" altLang="ja-JP" sz="1800" dirty="0" smtClean="0">
                <a:solidFill>
                  <a:srgbClr val="0000FF"/>
                </a:solidFill>
                <a:latin typeface="+mn-lt"/>
              </a:rPr>
              <a:t>Accepted, and Change </a:t>
            </a:r>
            <a:r>
              <a:rPr kumimoji="1" lang="en-US" altLang="ja-JP" sz="1800" dirty="0" smtClean="0">
                <a:latin typeface="+mn-lt"/>
              </a:rPr>
              <a:t>the receiver maximum input level from −10 </a:t>
            </a:r>
            <a:r>
              <a:rPr kumimoji="1" lang="en-US" altLang="ja-JP" sz="1800" dirty="0" err="1" smtClean="0">
                <a:latin typeface="+mn-lt"/>
              </a:rPr>
              <a:t>dBm</a:t>
            </a:r>
            <a:r>
              <a:rPr kumimoji="1" lang="en-US" altLang="ja-JP" sz="1800" dirty="0" smtClean="0">
                <a:latin typeface="+mn-lt"/>
              </a:rPr>
              <a:t> </a:t>
            </a:r>
            <a:r>
              <a:rPr kumimoji="1" lang="en-US" altLang="ja-JP" sz="1800" dirty="0">
                <a:latin typeface="+mn-lt"/>
              </a:rPr>
              <a:t>to  </a:t>
            </a:r>
            <a:r>
              <a:rPr kumimoji="1" lang="en-US" altLang="ja-JP" sz="1800" dirty="0" smtClean="0">
                <a:latin typeface="+mn-lt"/>
              </a:rPr>
              <a:t>−30 </a:t>
            </a:r>
            <a:r>
              <a:rPr kumimoji="1" lang="en-US" altLang="ja-JP" sz="1800" dirty="0" err="1" smtClean="0">
                <a:latin typeface="+mn-lt"/>
              </a:rPr>
              <a:t>dBm</a:t>
            </a:r>
            <a:r>
              <a:rPr kumimoji="1" lang="en-US" altLang="ja-JP" sz="1800" dirty="0">
                <a:latin typeface="+mn-lt"/>
              </a:rPr>
              <a:t> </a:t>
            </a:r>
            <a:r>
              <a:rPr kumimoji="1" lang="en-US" altLang="ja-JP" sz="1800" dirty="0" smtClean="0">
                <a:latin typeface="+mn-lt"/>
              </a:rPr>
              <a:t>to obtain enough back-off at the receiver.  Further, make this restriction for mandatory MCSs only because higher modulation may require more relaxed maximum input power. </a:t>
            </a:r>
          </a:p>
          <a:p>
            <a:endParaRPr kumimoji="1" lang="en-US" altLang="ja-JP" sz="1800" dirty="0" smtClean="0">
              <a:latin typeface="+mn-lt"/>
            </a:endParaRPr>
          </a:p>
          <a:p>
            <a:r>
              <a:rPr kumimoji="1" lang="en-US" altLang="ja-JP" sz="1800" dirty="0" smtClean="0">
                <a:latin typeface="+mn-lt"/>
              </a:rPr>
              <a:t>See next page for evaluation.</a:t>
            </a:r>
          </a:p>
          <a:p>
            <a:endParaRPr kumimoji="1" lang="en-US" altLang="ja-JP" sz="1600" dirty="0" smtClean="0"/>
          </a:p>
        </p:txBody>
      </p:sp>
    </p:spTree>
    <p:extLst>
      <p:ext uri="{BB962C8B-B14F-4D97-AF65-F5344CB8AC3E}">
        <p14:creationId xmlns:p14="http://schemas.microsoft.com/office/powerpoint/2010/main" val="4032108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cxnSp>
        <p:nvCxnSpPr>
          <p:cNvPr id="164" name="直線矢印コネクタ 163"/>
          <p:cNvCxnSpPr/>
          <p:nvPr/>
        </p:nvCxnSpPr>
        <p:spPr>
          <a:xfrm>
            <a:off x="7239000" y="2146779"/>
            <a:ext cx="1362554" cy="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5" name="直線矢印コネクタ 164"/>
          <p:cNvCxnSpPr/>
          <p:nvPr/>
        </p:nvCxnSpPr>
        <p:spPr>
          <a:xfrm>
            <a:off x="3691228" y="2146779"/>
            <a:ext cx="1800000" cy="0"/>
          </a:xfrm>
          <a:prstGeom prst="straightConnector1">
            <a:avLst/>
          </a:prstGeom>
          <a:ln w="190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66" name="テキスト ボックス 165"/>
          <p:cNvSpPr txBox="1"/>
          <p:nvPr/>
        </p:nvSpPr>
        <p:spPr>
          <a:xfrm>
            <a:off x="4316817" y="1729731"/>
            <a:ext cx="572593" cy="338554"/>
          </a:xfrm>
          <a:prstGeom prst="rect">
            <a:avLst/>
          </a:prstGeom>
          <a:noFill/>
        </p:spPr>
        <p:txBody>
          <a:bodyPr wrap="none" rtlCol="0">
            <a:spAutoFit/>
          </a:bodyPr>
          <a:lstStyle/>
          <a:p>
            <a:r>
              <a:rPr kumimoji="1" lang="en-US" altLang="ja-JP" sz="1600" dirty="0" smtClean="0"/>
              <a:t>9cm</a:t>
            </a:r>
            <a:endParaRPr kumimoji="1" lang="ja-JP" altLang="en-US" sz="1600" dirty="0"/>
          </a:p>
        </p:txBody>
      </p:sp>
      <p:sp>
        <p:nvSpPr>
          <p:cNvPr id="167" name="正方形/長方形 166"/>
          <p:cNvSpPr/>
          <p:nvPr/>
        </p:nvSpPr>
        <p:spPr>
          <a:xfrm>
            <a:off x="2616200" y="1773799"/>
            <a:ext cx="1062740"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Horn Ant</a:t>
            </a:r>
          </a:p>
          <a:p>
            <a:pPr algn="ctr"/>
            <a:r>
              <a:rPr lang="en-US" altLang="ja-JP" sz="1200" dirty="0" smtClean="0">
                <a:solidFill>
                  <a:schemeClr val="tx1"/>
                </a:solidFill>
              </a:rPr>
              <a:t>15dBi</a:t>
            </a:r>
            <a:endParaRPr kumimoji="1" lang="ja-JP" altLang="en-US" sz="1200" dirty="0">
              <a:solidFill>
                <a:schemeClr val="tx1"/>
              </a:solidFill>
            </a:endParaRPr>
          </a:p>
        </p:txBody>
      </p:sp>
      <p:cxnSp>
        <p:nvCxnSpPr>
          <p:cNvPr id="168" name="直線矢印コネクタ 167"/>
          <p:cNvCxnSpPr/>
          <p:nvPr/>
        </p:nvCxnSpPr>
        <p:spPr>
          <a:xfrm>
            <a:off x="1379240" y="2146779"/>
            <a:ext cx="792460" cy="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9" name="正方形/長方形 168"/>
          <p:cNvSpPr/>
          <p:nvPr/>
        </p:nvSpPr>
        <p:spPr>
          <a:xfrm>
            <a:off x="1835824" y="1773799"/>
            <a:ext cx="808604"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adapter</a:t>
            </a:r>
            <a:endParaRPr kumimoji="1" lang="ja-JP" altLang="en-US" sz="1200" dirty="0">
              <a:solidFill>
                <a:schemeClr val="tx1"/>
              </a:solidFill>
            </a:endParaRPr>
          </a:p>
        </p:txBody>
      </p:sp>
      <p:sp>
        <p:nvSpPr>
          <p:cNvPr id="170" name="正方形/長方形 169"/>
          <p:cNvSpPr/>
          <p:nvPr/>
        </p:nvSpPr>
        <p:spPr>
          <a:xfrm>
            <a:off x="431540" y="1773799"/>
            <a:ext cx="972108"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SG</a:t>
            </a:r>
            <a:endParaRPr kumimoji="1" lang="ja-JP" altLang="en-US" sz="1200" dirty="0">
              <a:solidFill>
                <a:schemeClr val="tx1"/>
              </a:solidFill>
            </a:endParaRPr>
          </a:p>
        </p:txBody>
      </p:sp>
      <p:sp>
        <p:nvSpPr>
          <p:cNvPr id="171" name="正方形/長方形 170"/>
          <p:cNvSpPr/>
          <p:nvPr/>
        </p:nvSpPr>
        <p:spPr>
          <a:xfrm>
            <a:off x="5498062" y="1773799"/>
            <a:ext cx="1062740"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Horn Ant</a:t>
            </a:r>
          </a:p>
          <a:p>
            <a:pPr algn="ctr"/>
            <a:r>
              <a:rPr lang="en-US" altLang="ja-JP" sz="1200" dirty="0" smtClean="0">
                <a:solidFill>
                  <a:schemeClr val="tx1"/>
                </a:solidFill>
              </a:rPr>
              <a:t>15dBi</a:t>
            </a:r>
            <a:endParaRPr kumimoji="1" lang="ja-JP" altLang="en-US" sz="1200" dirty="0">
              <a:solidFill>
                <a:schemeClr val="tx1"/>
              </a:solidFill>
            </a:endParaRPr>
          </a:p>
        </p:txBody>
      </p:sp>
      <p:sp>
        <p:nvSpPr>
          <p:cNvPr id="172" name="正方形/長方形 171"/>
          <p:cNvSpPr/>
          <p:nvPr/>
        </p:nvSpPr>
        <p:spPr>
          <a:xfrm>
            <a:off x="6565456" y="1773799"/>
            <a:ext cx="808604"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adapter</a:t>
            </a:r>
            <a:endParaRPr kumimoji="1" lang="ja-JP" altLang="en-US" sz="1200" dirty="0">
              <a:solidFill>
                <a:schemeClr val="tx1"/>
              </a:solidFill>
            </a:endParaRPr>
          </a:p>
        </p:txBody>
      </p:sp>
      <p:sp>
        <p:nvSpPr>
          <p:cNvPr id="173" name="正方形/長方形 172"/>
          <p:cNvSpPr/>
          <p:nvPr/>
        </p:nvSpPr>
        <p:spPr>
          <a:xfrm>
            <a:off x="8244408" y="1773799"/>
            <a:ext cx="683212"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SA</a:t>
            </a:r>
            <a:endParaRPr kumimoji="1" lang="ja-JP" altLang="en-US" sz="1200" dirty="0">
              <a:solidFill>
                <a:schemeClr val="tx1"/>
              </a:solidFill>
            </a:endParaRPr>
          </a:p>
        </p:txBody>
      </p:sp>
      <p:cxnSp>
        <p:nvCxnSpPr>
          <p:cNvPr id="174" name="直線矢印コネクタ 173"/>
          <p:cNvCxnSpPr/>
          <p:nvPr/>
        </p:nvCxnSpPr>
        <p:spPr>
          <a:xfrm>
            <a:off x="3691228" y="3558725"/>
            <a:ext cx="1800000" cy="0"/>
          </a:xfrm>
          <a:prstGeom prst="straightConnector1">
            <a:avLst/>
          </a:prstGeom>
          <a:ln w="190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75" name="正方形/長方形 174"/>
          <p:cNvSpPr/>
          <p:nvPr/>
        </p:nvSpPr>
        <p:spPr>
          <a:xfrm>
            <a:off x="7110538" y="3193920"/>
            <a:ext cx="746313"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BB Rx</a:t>
            </a:r>
            <a:endParaRPr kumimoji="1" lang="ja-JP" altLang="en-US" sz="1200" dirty="0">
              <a:solidFill>
                <a:schemeClr val="tx1"/>
              </a:solidFill>
            </a:endParaRPr>
          </a:p>
        </p:txBody>
      </p:sp>
      <p:cxnSp>
        <p:nvCxnSpPr>
          <p:cNvPr id="176" name="直線矢印コネクタ 175"/>
          <p:cNvCxnSpPr/>
          <p:nvPr/>
        </p:nvCxnSpPr>
        <p:spPr>
          <a:xfrm>
            <a:off x="6587067" y="1697113"/>
            <a:ext cx="1652058"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77" name="テキスト ボックス 176"/>
          <p:cNvSpPr txBox="1"/>
          <p:nvPr/>
        </p:nvSpPr>
        <p:spPr>
          <a:xfrm>
            <a:off x="7159097" y="1421645"/>
            <a:ext cx="394660" cy="276999"/>
          </a:xfrm>
          <a:prstGeom prst="rect">
            <a:avLst/>
          </a:prstGeom>
          <a:noFill/>
        </p:spPr>
        <p:txBody>
          <a:bodyPr wrap="none" rtlCol="0">
            <a:spAutoFit/>
          </a:bodyPr>
          <a:lstStyle/>
          <a:p>
            <a:r>
              <a:rPr kumimoji="1" lang="en-US" altLang="ja-JP" sz="1200" dirty="0" err="1" smtClean="0"/>
              <a:t>L</a:t>
            </a:r>
            <a:r>
              <a:rPr lang="en-US" altLang="ja-JP" sz="1200" baseline="-25000" dirty="0" err="1" smtClean="0"/>
              <a:t>Rx</a:t>
            </a:r>
            <a:endParaRPr kumimoji="1" lang="ja-JP" altLang="en-US" sz="1200" baseline="-25000" dirty="0"/>
          </a:p>
        </p:txBody>
      </p:sp>
      <p:cxnSp>
        <p:nvCxnSpPr>
          <p:cNvPr id="178" name="直線矢印コネクタ 177"/>
          <p:cNvCxnSpPr/>
          <p:nvPr/>
        </p:nvCxnSpPr>
        <p:spPr>
          <a:xfrm>
            <a:off x="5544540" y="1697113"/>
            <a:ext cx="974793"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79" name="テキスト ボックス 178"/>
          <p:cNvSpPr txBox="1"/>
          <p:nvPr/>
        </p:nvSpPr>
        <p:spPr>
          <a:xfrm>
            <a:off x="5633589" y="1421645"/>
            <a:ext cx="655949" cy="276999"/>
          </a:xfrm>
          <a:prstGeom prst="rect">
            <a:avLst/>
          </a:prstGeom>
          <a:noFill/>
        </p:spPr>
        <p:txBody>
          <a:bodyPr wrap="none" rtlCol="0">
            <a:spAutoFit/>
          </a:bodyPr>
          <a:lstStyle/>
          <a:p>
            <a:r>
              <a:rPr kumimoji="1" lang="en-US" altLang="ja-JP" sz="1200" dirty="0" err="1" smtClean="0"/>
              <a:t>G</a:t>
            </a:r>
            <a:r>
              <a:rPr kumimoji="1" lang="en-US" altLang="ja-JP" sz="1200" baseline="-25000" dirty="0" err="1" smtClean="0"/>
              <a:t>hornant</a:t>
            </a:r>
            <a:endParaRPr kumimoji="1" lang="ja-JP" altLang="en-US" sz="1200" baseline="-25000" dirty="0"/>
          </a:p>
        </p:txBody>
      </p:sp>
      <p:cxnSp>
        <p:nvCxnSpPr>
          <p:cNvPr id="180" name="直線コネクタ 179"/>
          <p:cNvCxnSpPr/>
          <p:nvPr/>
        </p:nvCxnSpPr>
        <p:spPr>
          <a:xfrm>
            <a:off x="8248650" y="1502009"/>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1" name="テキスト ボックス 180"/>
          <p:cNvSpPr txBox="1"/>
          <p:nvPr/>
        </p:nvSpPr>
        <p:spPr>
          <a:xfrm>
            <a:off x="8196694" y="2419597"/>
            <a:ext cx="875806" cy="276999"/>
          </a:xfrm>
          <a:prstGeom prst="rect">
            <a:avLst/>
          </a:prstGeom>
          <a:noFill/>
        </p:spPr>
        <p:txBody>
          <a:bodyPr wrap="square" rtlCol="0">
            <a:spAutoFit/>
          </a:bodyPr>
          <a:lstStyle/>
          <a:p>
            <a:r>
              <a:rPr kumimoji="1" lang="en-US" altLang="ja-JP" sz="1200" dirty="0" smtClean="0"/>
              <a:t>P</a:t>
            </a:r>
            <a:r>
              <a:rPr kumimoji="1" lang="en-US" altLang="ja-JP" sz="1200" baseline="-25000" dirty="0" smtClean="0"/>
              <a:t>SA1</a:t>
            </a:r>
            <a:r>
              <a:rPr kumimoji="1" lang="en-US" altLang="ja-JP" sz="1200" dirty="0" smtClean="0"/>
              <a:t>(x)</a:t>
            </a:r>
            <a:endParaRPr kumimoji="1" lang="ja-JP" altLang="en-US" sz="1200" dirty="0"/>
          </a:p>
        </p:txBody>
      </p:sp>
      <p:cxnSp>
        <p:nvCxnSpPr>
          <p:cNvPr id="182" name="直線矢印コネクタ 181"/>
          <p:cNvCxnSpPr/>
          <p:nvPr/>
        </p:nvCxnSpPr>
        <p:spPr>
          <a:xfrm>
            <a:off x="8248710" y="2700785"/>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a:xfrm>
            <a:off x="7115175" y="2961470"/>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4" name="テキスト ボックス 183"/>
          <p:cNvSpPr txBox="1"/>
          <p:nvPr/>
        </p:nvSpPr>
        <p:spPr>
          <a:xfrm>
            <a:off x="7080151" y="3842752"/>
            <a:ext cx="858874" cy="276999"/>
          </a:xfrm>
          <a:prstGeom prst="rect">
            <a:avLst/>
          </a:prstGeom>
          <a:noFill/>
        </p:spPr>
        <p:txBody>
          <a:bodyPr wrap="square" rtlCol="0">
            <a:spAutoFit/>
          </a:bodyPr>
          <a:lstStyle/>
          <a:p>
            <a:r>
              <a:rPr kumimoji="1" lang="en-US" altLang="ja-JP" sz="1200" dirty="0" err="1" smtClean="0"/>
              <a:t>P</a:t>
            </a:r>
            <a:r>
              <a:rPr kumimoji="1" lang="en-US" altLang="ja-JP" sz="1200" baseline="-25000" dirty="0" err="1" smtClean="0"/>
              <a:t>BBRx</a:t>
            </a:r>
            <a:r>
              <a:rPr lang="en-US" altLang="ja-JP" sz="1200" dirty="0" smtClean="0"/>
              <a:t>(x</a:t>
            </a:r>
            <a:r>
              <a:rPr lang="en-US" altLang="ja-JP" sz="1200" dirty="0"/>
              <a:t>)</a:t>
            </a:r>
            <a:endParaRPr kumimoji="1" lang="ja-JP" altLang="en-US" sz="1200" baseline="-25000" dirty="0"/>
          </a:p>
        </p:txBody>
      </p:sp>
      <p:cxnSp>
        <p:nvCxnSpPr>
          <p:cNvPr id="185" name="直線矢印コネクタ 184"/>
          <p:cNvCxnSpPr/>
          <p:nvPr/>
        </p:nvCxnSpPr>
        <p:spPr>
          <a:xfrm>
            <a:off x="7115235" y="4137701"/>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6" name="正方形/長方形 185"/>
          <p:cNvSpPr/>
          <p:nvPr/>
        </p:nvSpPr>
        <p:spPr>
          <a:xfrm>
            <a:off x="5499735" y="3193920"/>
            <a:ext cx="661283"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6dBi</a:t>
            </a:r>
          </a:p>
          <a:p>
            <a:pPr algn="ctr"/>
            <a:r>
              <a:rPr lang="en-US" altLang="ja-JP" sz="1200" dirty="0" smtClean="0">
                <a:solidFill>
                  <a:schemeClr val="tx1"/>
                </a:solidFill>
              </a:rPr>
              <a:t>Ant</a:t>
            </a:r>
            <a:endParaRPr kumimoji="1" lang="ja-JP" altLang="en-US" sz="1200" dirty="0">
              <a:solidFill>
                <a:schemeClr val="tx1"/>
              </a:solidFill>
            </a:endParaRPr>
          </a:p>
        </p:txBody>
      </p:sp>
      <p:sp>
        <p:nvSpPr>
          <p:cNvPr id="187" name="正方形/長方形 186"/>
          <p:cNvSpPr/>
          <p:nvPr/>
        </p:nvSpPr>
        <p:spPr>
          <a:xfrm>
            <a:off x="6161018" y="3193920"/>
            <a:ext cx="949520"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rPr>
              <a:t>RF Rx</a:t>
            </a:r>
            <a:endParaRPr kumimoji="1" lang="ja-JP" altLang="en-US" sz="1200" dirty="0">
              <a:solidFill>
                <a:schemeClr val="tx1"/>
              </a:solidFill>
            </a:endParaRPr>
          </a:p>
        </p:txBody>
      </p:sp>
      <mc:AlternateContent xmlns:mc="http://schemas.openxmlformats.org/markup-compatibility/2006">
        <mc:Choice xmlns:a14="http://schemas.microsoft.com/office/drawing/2010/main" Requires="a14">
          <p:sp>
            <p:nvSpPr>
              <p:cNvPr id="188" name="テキスト ボックス 187"/>
              <p:cNvSpPr txBox="1"/>
              <p:nvPr/>
            </p:nvSpPr>
            <p:spPr>
              <a:xfrm>
                <a:off x="69240" y="4401108"/>
                <a:ext cx="5186836"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altLang="ja-JP" sz="1800" b="0" i="1" smtClean="0">
                          <a:latin typeface="Cambria Math"/>
                        </a:rPr>
                        <m:t>𝑒𝑞</m:t>
                      </m:r>
                      <m:r>
                        <a:rPr lang="en-US" altLang="ja-JP" sz="1800" b="0" i="1" smtClean="0">
                          <a:latin typeface="Cambria Math"/>
                        </a:rPr>
                        <m:t>1:</m:t>
                      </m:r>
                      <m:sSub>
                        <m:sSubPr>
                          <m:ctrlPr>
                            <a:rPr lang="en-US" altLang="ja-JP" sz="1800" b="0" i="1" smtClean="0">
                              <a:latin typeface="Cambria Math"/>
                            </a:rPr>
                          </m:ctrlPr>
                        </m:sSubPr>
                        <m:e>
                          <m:r>
                            <a:rPr lang="en-US" altLang="ja-JP" sz="1800" b="0" i="1" smtClean="0">
                              <a:latin typeface="Cambria Math"/>
                            </a:rPr>
                            <m:t>𝑃</m:t>
                          </m:r>
                        </m:e>
                        <m:sub>
                          <m:r>
                            <a:rPr lang="en-US" altLang="ja-JP" sz="1800" b="0" i="1" smtClean="0">
                              <a:latin typeface="Cambria Math"/>
                            </a:rPr>
                            <m:t>𝑅𝑥𝑎𝑛𝑡</m:t>
                          </m:r>
                        </m:sub>
                      </m:sSub>
                      <m:r>
                        <a:rPr lang="en-US" altLang="ja-JP" sz="1800" b="0" i="1" smtClean="0">
                          <a:latin typeface="Cambria Math"/>
                        </a:rPr>
                        <m:t>(</m:t>
                      </m:r>
                      <m:r>
                        <a:rPr lang="en-US" altLang="ja-JP" sz="1800" b="0" i="1" smtClean="0">
                          <a:latin typeface="Cambria Math"/>
                        </a:rPr>
                        <m:t>𝑥</m:t>
                      </m:r>
                      <m:r>
                        <a:rPr lang="en-US" altLang="ja-JP" sz="1800" b="0" i="1" smtClean="0">
                          <a:latin typeface="Cambria Math"/>
                        </a:rPr>
                        <m:t>) =</m:t>
                      </m:r>
                      <m:sSub>
                        <m:sSubPr>
                          <m:ctrlPr>
                            <a:rPr kumimoji="1" lang="en-US" altLang="ja-JP" sz="1800" b="0" i="1" smtClean="0">
                              <a:latin typeface="Cambria Math"/>
                            </a:rPr>
                          </m:ctrlPr>
                        </m:sSubPr>
                        <m:e>
                          <m:r>
                            <a:rPr kumimoji="1" lang="en-US" altLang="ja-JP" sz="1800" b="0" i="1" smtClean="0">
                              <a:latin typeface="Cambria Math"/>
                            </a:rPr>
                            <m:t>𝑃</m:t>
                          </m:r>
                        </m:e>
                        <m:sub>
                          <m:r>
                            <a:rPr kumimoji="1" lang="en-US" altLang="ja-JP" sz="1800" b="0" i="1" smtClean="0">
                              <a:latin typeface="Cambria Math"/>
                            </a:rPr>
                            <m:t>𝑆𝐴</m:t>
                          </m:r>
                          <m:r>
                            <a:rPr kumimoji="1" lang="en-US" altLang="ja-JP" sz="1800" b="0" i="1" smtClean="0">
                              <a:latin typeface="Cambria Math"/>
                            </a:rPr>
                            <m:t>1</m:t>
                          </m:r>
                        </m:sub>
                      </m:sSub>
                      <m:r>
                        <a:rPr kumimoji="1" lang="en-US" altLang="ja-JP" sz="1800" b="0" i="1" smtClean="0">
                          <a:latin typeface="Cambria Math"/>
                        </a:rPr>
                        <m:t>(</m:t>
                      </m:r>
                      <m:r>
                        <a:rPr kumimoji="1" lang="en-US" altLang="ja-JP" sz="1800" b="0" i="1" smtClean="0">
                          <a:latin typeface="Cambria Math"/>
                        </a:rPr>
                        <m:t>𝑥</m:t>
                      </m:r>
                      <m:r>
                        <a:rPr kumimoji="1" lang="en-US" altLang="ja-JP" sz="1800" b="0" i="1" smtClean="0">
                          <a:latin typeface="Cambria Math"/>
                        </a:rPr>
                        <m:t>)−(</m:t>
                      </m:r>
                      <m:sSub>
                        <m:sSubPr>
                          <m:ctrlPr>
                            <a:rPr kumimoji="1" lang="en-US" altLang="ja-JP" sz="1800" b="0" i="1" smtClean="0">
                              <a:latin typeface="Cambria Math"/>
                            </a:rPr>
                          </m:ctrlPr>
                        </m:sSubPr>
                        <m:e>
                          <m:r>
                            <a:rPr kumimoji="1" lang="en-US" altLang="ja-JP" sz="1800" b="0" i="1" smtClean="0">
                              <a:latin typeface="Cambria Math"/>
                            </a:rPr>
                            <m:t>𝐺</m:t>
                          </m:r>
                        </m:e>
                        <m:sub>
                          <m:r>
                            <a:rPr kumimoji="1" lang="en-US" altLang="ja-JP" sz="1800" b="0" i="1" smtClean="0">
                              <a:latin typeface="Cambria Math"/>
                            </a:rPr>
                            <m:t>h𝑜𝑟𝑛𝑎𝑛𝑡</m:t>
                          </m:r>
                        </m:sub>
                      </m:sSub>
                      <m:r>
                        <a:rPr kumimoji="1" lang="en-US" altLang="ja-JP" sz="1800" b="0" i="1" smtClean="0">
                          <a:latin typeface="Cambria Math"/>
                        </a:rPr>
                        <m:t>−</m:t>
                      </m:r>
                      <m:sSub>
                        <m:sSubPr>
                          <m:ctrlPr>
                            <a:rPr kumimoji="1" lang="en-US" altLang="ja-JP" sz="1800" b="0" i="1" smtClean="0">
                              <a:latin typeface="Cambria Math"/>
                            </a:rPr>
                          </m:ctrlPr>
                        </m:sSubPr>
                        <m:e>
                          <m:r>
                            <a:rPr kumimoji="1" lang="en-US" altLang="ja-JP" sz="1800" b="0" i="1" smtClean="0">
                              <a:latin typeface="Cambria Math"/>
                            </a:rPr>
                            <m:t>𝐿</m:t>
                          </m:r>
                        </m:e>
                        <m:sub>
                          <m:r>
                            <a:rPr kumimoji="1" lang="en-US" altLang="ja-JP" sz="1800" b="0" i="1" smtClean="0">
                              <a:latin typeface="Cambria Math"/>
                            </a:rPr>
                            <m:t>𝑅𝑥</m:t>
                          </m:r>
                        </m:sub>
                      </m:sSub>
                      <m:r>
                        <a:rPr kumimoji="1" lang="en-US" altLang="ja-JP" sz="1800" b="0" i="1" smtClean="0">
                          <a:latin typeface="Cambria Math"/>
                        </a:rPr>
                        <m:t>)</m:t>
                      </m:r>
                    </m:oMath>
                  </m:oMathPara>
                </a14:m>
                <a:endParaRPr kumimoji="1" lang="ja-JP" altLang="en-US" sz="1800" dirty="0"/>
              </a:p>
            </p:txBody>
          </p:sp>
        </mc:Choice>
        <mc:Fallback>
          <p:sp>
            <p:nvSpPr>
              <p:cNvPr id="188" name="テキスト ボックス 187"/>
              <p:cNvSpPr txBox="1">
                <a:spLocks noRot="1" noChangeAspect="1" noMove="1" noResize="1" noEditPoints="1" noAdjustHandles="1" noChangeArrowheads="1" noChangeShapeType="1" noTextEdit="1"/>
              </p:cNvSpPr>
              <p:nvPr/>
            </p:nvSpPr>
            <p:spPr>
              <a:xfrm>
                <a:off x="69240" y="4401108"/>
                <a:ext cx="5186836" cy="369332"/>
              </a:xfrm>
              <a:prstGeom prst="rect">
                <a:avLst/>
              </a:prstGeom>
              <a:blipFill rotWithShape="1">
                <a:blip r:embed="rId2"/>
                <a:stretch>
                  <a:fillRect l="-235" b="-13115"/>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189" name="テキスト ボックス 188"/>
              <p:cNvSpPr txBox="1"/>
              <p:nvPr/>
            </p:nvSpPr>
            <p:spPr>
              <a:xfrm>
                <a:off x="69240" y="4850996"/>
                <a:ext cx="5186835" cy="369332"/>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US" altLang="ja-JP" sz="1800" b="0" i="1" smtClean="0">
                              <a:latin typeface="Cambria Math"/>
                            </a:rPr>
                          </m:ctrlPr>
                        </m:sSubPr>
                        <m:e>
                          <m:r>
                            <a:rPr lang="en-US" altLang="ja-JP" sz="1800" b="0" i="1" smtClean="0">
                              <a:latin typeface="Cambria Math"/>
                            </a:rPr>
                            <m:t>𝑒𝑞</m:t>
                          </m:r>
                          <m:r>
                            <a:rPr lang="en-US" altLang="ja-JP" sz="1800" b="0" i="1" smtClean="0">
                              <a:latin typeface="Cambria Math"/>
                            </a:rPr>
                            <m:t>2: </m:t>
                          </m:r>
                          <m:r>
                            <a:rPr lang="en-US" altLang="ja-JP" sz="1800" i="1" smtClean="0">
                              <a:latin typeface="Cambria Math"/>
                            </a:rPr>
                            <m:t>𝑃</m:t>
                          </m:r>
                        </m:e>
                        <m:sub>
                          <m:r>
                            <a:rPr lang="en-US" altLang="ja-JP" sz="1800" b="0" i="1" smtClean="0">
                              <a:latin typeface="Cambria Math"/>
                            </a:rPr>
                            <m:t>𝑅𝐹𝑅𝑥</m:t>
                          </m:r>
                        </m:sub>
                      </m:sSub>
                      <m:d>
                        <m:dPr>
                          <m:ctrlPr>
                            <a:rPr lang="en-US" altLang="ja-JP" sz="1800" b="0" i="1" smtClean="0">
                              <a:latin typeface="Cambria Math"/>
                            </a:rPr>
                          </m:ctrlPr>
                        </m:dPr>
                        <m:e>
                          <m:r>
                            <a:rPr lang="en-US" altLang="ja-JP" sz="1800" b="0" i="1" smtClean="0">
                              <a:latin typeface="Cambria Math"/>
                            </a:rPr>
                            <m:t>𝑥</m:t>
                          </m:r>
                        </m:e>
                      </m:d>
                      <m:r>
                        <a:rPr lang="en-US" altLang="ja-JP" sz="1800" b="0" i="1" smtClean="0">
                          <a:latin typeface="Cambria Math"/>
                        </a:rPr>
                        <m:t>=</m:t>
                      </m:r>
                      <m:sSub>
                        <m:sSubPr>
                          <m:ctrlPr>
                            <a:rPr lang="en-US" altLang="ja-JP" sz="1800" b="0" i="1" smtClean="0">
                              <a:latin typeface="Cambria Math"/>
                            </a:rPr>
                          </m:ctrlPr>
                        </m:sSubPr>
                        <m:e>
                          <m:r>
                            <a:rPr lang="en-US" altLang="ja-JP" sz="1800" b="0" i="1" smtClean="0">
                              <a:latin typeface="Cambria Math"/>
                            </a:rPr>
                            <m:t>𝑃</m:t>
                          </m:r>
                        </m:e>
                        <m:sub>
                          <m:r>
                            <a:rPr lang="en-US" altLang="ja-JP" sz="1800" b="0" i="1" smtClean="0">
                              <a:latin typeface="Cambria Math"/>
                            </a:rPr>
                            <m:t>𝑅𝑥𝐴𝑛𝑡</m:t>
                          </m:r>
                        </m:sub>
                      </m:sSub>
                      <m:d>
                        <m:dPr>
                          <m:ctrlPr>
                            <a:rPr lang="en-US" altLang="ja-JP" sz="1800" b="0" i="1" smtClean="0">
                              <a:latin typeface="Cambria Math"/>
                            </a:rPr>
                          </m:ctrlPr>
                        </m:dPr>
                        <m:e>
                          <m:r>
                            <a:rPr lang="en-US" altLang="ja-JP" sz="1800" b="0" i="1" smtClean="0">
                              <a:latin typeface="Cambria Math"/>
                            </a:rPr>
                            <m:t>𝑥</m:t>
                          </m:r>
                        </m:e>
                      </m:d>
                      <m:r>
                        <a:rPr lang="en-US" altLang="ja-JP" sz="1800" b="0" i="1" smtClean="0">
                          <a:latin typeface="Cambria Math"/>
                        </a:rPr>
                        <m:t>−</m:t>
                      </m:r>
                      <m:sSub>
                        <m:sSubPr>
                          <m:ctrlPr>
                            <a:rPr lang="en-US" altLang="ja-JP" sz="1800" b="0" i="1" smtClean="0">
                              <a:latin typeface="Cambria Math"/>
                            </a:rPr>
                          </m:ctrlPr>
                        </m:sSubPr>
                        <m:e>
                          <m:r>
                            <a:rPr lang="en-US" altLang="ja-JP" sz="1800" b="0" i="1" smtClean="0">
                              <a:latin typeface="Cambria Math"/>
                            </a:rPr>
                            <m:t>𝐺</m:t>
                          </m:r>
                        </m:e>
                        <m:sub>
                          <m:r>
                            <a:rPr lang="en-US" altLang="ja-JP" sz="1800" b="0" i="1" smtClean="0">
                              <a:latin typeface="Cambria Math"/>
                            </a:rPr>
                            <m:t>𝑅𝑥𝑎𝑛𝑡</m:t>
                          </m:r>
                        </m:sub>
                      </m:sSub>
                    </m:oMath>
                  </m:oMathPara>
                </a14:m>
                <a:endParaRPr kumimoji="1" lang="ja-JP" altLang="en-US" sz="1800" dirty="0"/>
              </a:p>
            </p:txBody>
          </p:sp>
        </mc:Choice>
        <mc:Fallback>
          <p:sp>
            <p:nvSpPr>
              <p:cNvPr id="189" name="テキスト ボックス 188"/>
              <p:cNvSpPr txBox="1">
                <a:spLocks noRot="1" noChangeAspect="1" noMove="1" noResize="1" noEditPoints="1" noAdjustHandles="1" noChangeArrowheads="1" noChangeShapeType="1" noTextEdit="1"/>
              </p:cNvSpPr>
              <p:nvPr/>
            </p:nvSpPr>
            <p:spPr>
              <a:xfrm>
                <a:off x="69240" y="4850996"/>
                <a:ext cx="5186835" cy="369332"/>
              </a:xfrm>
              <a:prstGeom prst="rect">
                <a:avLst/>
              </a:prstGeom>
              <a:blipFill rotWithShape="1">
                <a:blip r:embed="rId3"/>
                <a:stretch>
                  <a:fillRect l="-235" b="-15000"/>
                </a:stretch>
              </a:blipFill>
            </p:spPr>
            <p:txBody>
              <a:bodyPr/>
              <a:lstStyle/>
              <a:p>
                <a:r>
                  <a:rPr lang="ja-JP" altLang="en-US">
                    <a:noFill/>
                  </a:rPr>
                  <a:t> </a:t>
                </a:r>
              </a:p>
            </p:txBody>
          </p:sp>
        </mc:Fallback>
      </mc:AlternateContent>
      <p:sp>
        <p:nvSpPr>
          <p:cNvPr id="190" name="テキスト ボックス 189"/>
          <p:cNvSpPr txBox="1"/>
          <p:nvPr/>
        </p:nvSpPr>
        <p:spPr>
          <a:xfrm>
            <a:off x="183336" y="1160748"/>
            <a:ext cx="8744284" cy="338554"/>
          </a:xfrm>
          <a:prstGeom prst="rect">
            <a:avLst/>
          </a:prstGeom>
          <a:noFill/>
        </p:spPr>
        <p:txBody>
          <a:bodyPr wrap="square" rtlCol="0">
            <a:spAutoFit/>
          </a:bodyPr>
          <a:lstStyle/>
          <a:p>
            <a:r>
              <a:rPr lang="en-US" altLang="ja-JP" sz="1600" dirty="0" smtClean="0"/>
              <a:t>measurement setup No.1: to determine </a:t>
            </a:r>
            <a:r>
              <a:rPr lang="en-US" altLang="ja-JP" sz="1600" dirty="0" err="1" smtClean="0"/>
              <a:t>P</a:t>
            </a:r>
            <a:r>
              <a:rPr lang="en-US" altLang="ja-JP" sz="1600" baseline="-25000" dirty="0" err="1" smtClean="0"/>
              <a:t>Rxant</a:t>
            </a:r>
            <a:r>
              <a:rPr lang="en-US" altLang="ja-JP" sz="1600" baseline="-25000" dirty="0" smtClean="0"/>
              <a:t> </a:t>
            </a:r>
            <a:r>
              <a:rPr lang="en-US" altLang="ja-JP" sz="1600" dirty="0" smtClean="0"/>
              <a:t>(Rx antenna power)</a:t>
            </a:r>
            <a:endParaRPr kumimoji="1" lang="ja-JP" altLang="en-US" sz="1600" dirty="0"/>
          </a:p>
        </p:txBody>
      </p:sp>
      <p:sp>
        <p:nvSpPr>
          <p:cNvPr id="191" name="テキスト ボックス 190"/>
          <p:cNvSpPr txBox="1"/>
          <p:nvPr/>
        </p:nvSpPr>
        <p:spPr>
          <a:xfrm>
            <a:off x="183336" y="2694402"/>
            <a:ext cx="7121307" cy="338554"/>
          </a:xfrm>
          <a:prstGeom prst="rect">
            <a:avLst/>
          </a:prstGeom>
          <a:noFill/>
        </p:spPr>
        <p:txBody>
          <a:bodyPr wrap="square" rtlCol="0">
            <a:spAutoFit/>
          </a:bodyPr>
          <a:lstStyle/>
          <a:p>
            <a:r>
              <a:rPr lang="en-US" altLang="ja-JP" sz="1600" dirty="0" smtClean="0"/>
              <a:t>measurement setup No.2</a:t>
            </a:r>
            <a:r>
              <a:rPr lang="en-US" altLang="ja-JP" sz="1600" dirty="0"/>
              <a:t>: to determine </a:t>
            </a:r>
            <a:r>
              <a:rPr lang="en-US" altLang="ja-JP" sz="1600" dirty="0" smtClean="0"/>
              <a:t>P</a:t>
            </a:r>
            <a:r>
              <a:rPr lang="en-US" altLang="ja-JP" sz="1600" baseline="-25000" dirty="0" smtClean="0"/>
              <a:t>RFRx</a:t>
            </a:r>
            <a:r>
              <a:rPr lang="en-US" altLang="ja-JP" sz="1600" dirty="0" smtClean="0"/>
              <a:t> (RF Rx power)</a:t>
            </a:r>
            <a:endParaRPr lang="ja-JP" altLang="en-US" sz="1600" dirty="0"/>
          </a:p>
        </p:txBody>
      </p:sp>
      <p:graphicFrame>
        <p:nvGraphicFramePr>
          <p:cNvPr id="192" name="表 191"/>
          <p:cNvGraphicFramePr>
            <a:graphicFrameLocks noGrp="1"/>
          </p:cNvGraphicFramePr>
          <p:nvPr>
            <p:extLst>
              <p:ext uri="{D42A27DB-BD31-4B8C-83A1-F6EECF244321}">
                <p14:modId xmlns:p14="http://schemas.microsoft.com/office/powerpoint/2010/main" val="211258146"/>
              </p:ext>
            </p:extLst>
          </p:nvPr>
        </p:nvGraphicFramePr>
        <p:xfrm>
          <a:off x="4994812" y="4308688"/>
          <a:ext cx="3908948" cy="2072640"/>
        </p:xfrm>
        <a:graphic>
          <a:graphicData uri="http://schemas.openxmlformats.org/drawingml/2006/table">
            <a:tbl>
              <a:tblPr bandRow="1">
                <a:tableStyleId>{5C22544A-7EE6-4342-B048-85BDC9FD1C3A}</a:tableStyleId>
              </a:tblPr>
              <a:tblGrid>
                <a:gridCol w="958088"/>
                <a:gridCol w="2950860"/>
              </a:tblGrid>
              <a:tr h="184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aseline="0" dirty="0" smtClean="0"/>
                        <a:t>x</a:t>
                      </a:r>
                      <a:endParaRPr kumimoji="1" lang="ja-JP" altLang="en-US" sz="1100" baseline="0" dirty="0" smtClean="0"/>
                    </a:p>
                  </a:txBody>
                  <a:tcPr anchor="ctr"/>
                </a:tc>
                <a:tc>
                  <a:txBody>
                    <a:bodyPr/>
                    <a:lstStyle/>
                    <a:p>
                      <a:r>
                        <a:rPr kumimoji="1" lang="en-US" altLang="ja-JP" sz="1100" dirty="0" smtClean="0"/>
                        <a:t>SG</a:t>
                      </a:r>
                      <a:r>
                        <a:rPr kumimoji="1" lang="en-US" altLang="ja-JP" sz="1100" baseline="0" dirty="0" smtClean="0"/>
                        <a:t> output power</a:t>
                      </a:r>
                      <a:endParaRPr kumimoji="1" lang="ja-JP" altLang="en-US" sz="1100" dirty="0"/>
                    </a:p>
                  </a:txBody>
                  <a:tcPr anchor="ctr"/>
                </a:tc>
              </a:tr>
              <a:tr h="184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P</a:t>
                      </a:r>
                      <a:r>
                        <a:rPr kumimoji="1" lang="en-US" altLang="ja-JP" sz="1100" baseline="-25000" dirty="0" smtClean="0"/>
                        <a:t>RxANT</a:t>
                      </a:r>
                      <a:r>
                        <a:rPr kumimoji="1" lang="en-US" altLang="ja-JP" sz="1100" baseline="0" dirty="0" smtClean="0"/>
                        <a:t>(x)</a:t>
                      </a:r>
                      <a:endParaRPr kumimoji="1" lang="ja-JP" altLang="en-US" sz="1100" baseline="0" dirty="0" smtClean="0"/>
                    </a:p>
                  </a:txBody>
                  <a:tcPr anchor="ctr"/>
                </a:tc>
                <a:tc>
                  <a:txBody>
                    <a:bodyPr/>
                    <a:lstStyle/>
                    <a:p>
                      <a:r>
                        <a:rPr kumimoji="1" lang="en-US" altLang="ja-JP" sz="1100" dirty="0" smtClean="0"/>
                        <a:t>Rx antenna power(calculated by</a:t>
                      </a:r>
                      <a:r>
                        <a:rPr kumimoji="1" lang="en-US" altLang="ja-JP" sz="1100" baseline="0" dirty="0" smtClean="0"/>
                        <a:t> eq1)</a:t>
                      </a:r>
                      <a:endParaRPr kumimoji="1" lang="ja-JP" altLang="en-US" sz="1100" dirty="0"/>
                    </a:p>
                  </a:txBody>
                  <a:tcPr anchor="ctr"/>
                </a:tc>
              </a:tr>
              <a:tr h="184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aseline="0" dirty="0" smtClean="0"/>
                        <a:t>P</a:t>
                      </a:r>
                      <a:r>
                        <a:rPr kumimoji="1" lang="en-US" altLang="ja-JP" sz="1100" baseline="-25000" dirty="0" smtClean="0"/>
                        <a:t>SA1</a:t>
                      </a:r>
                      <a:r>
                        <a:rPr kumimoji="1" lang="en-US" altLang="ja-JP" sz="1100" baseline="0" dirty="0" smtClean="0"/>
                        <a:t>(x)  </a:t>
                      </a:r>
                      <a:endParaRPr kumimoji="1" lang="ja-JP" altLang="en-US" sz="1100" baseline="0" dirty="0" smtClean="0"/>
                    </a:p>
                  </a:txBody>
                  <a:tcPr anchor="ctr"/>
                </a:tc>
                <a:tc>
                  <a:txBody>
                    <a:bodyPr/>
                    <a:lstStyle/>
                    <a:p>
                      <a:r>
                        <a:rPr kumimoji="1" lang="en-US" altLang="ja-JP" sz="1100" dirty="0" smtClean="0"/>
                        <a:t>SA measured power(measured)</a:t>
                      </a:r>
                      <a:endParaRPr kumimoji="1" lang="ja-JP" altLang="en-US" sz="1100" dirty="0"/>
                    </a:p>
                  </a:txBody>
                  <a:tcPr anchor="ctr"/>
                </a:tc>
              </a:tr>
              <a:tr h="184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err="1" smtClean="0"/>
                        <a:t>G</a:t>
                      </a:r>
                      <a:r>
                        <a:rPr kumimoji="1" lang="en-US" altLang="ja-JP" sz="1100" baseline="-25000" dirty="0" err="1" smtClean="0"/>
                        <a:t>hornant</a:t>
                      </a:r>
                      <a:endParaRPr kumimoji="1" lang="ja-JP" altLang="en-US" sz="1100" dirty="0"/>
                    </a:p>
                  </a:txBody>
                  <a:tcPr anchor="ctr"/>
                </a:tc>
                <a:tc>
                  <a:txBody>
                    <a:bodyPr/>
                    <a:lstStyle/>
                    <a:p>
                      <a:r>
                        <a:rPr kumimoji="1" lang="en-US" altLang="ja-JP" sz="1100" dirty="0" smtClean="0"/>
                        <a:t>Horn Ant. Gain (15dBi</a:t>
                      </a:r>
                      <a:r>
                        <a:rPr kumimoji="1" lang="en-US" altLang="ja-JP" sz="1100" baseline="30000" dirty="0" smtClean="0"/>
                        <a:t>**</a:t>
                      </a:r>
                      <a:r>
                        <a:rPr kumimoji="1" lang="en-US" altLang="ja-JP" sz="1100" dirty="0" smtClean="0"/>
                        <a:t>)</a:t>
                      </a:r>
                      <a:endParaRPr kumimoji="1" lang="ja-JP" altLang="en-US" sz="1100" dirty="0"/>
                    </a:p>
                  </a:txBody>
                  <a:tcPr anchor="ctr"/>
                </a:tc>
              </a:tr>
              <a:tr h="184782">
                <a:tc>
                  <a:txBody>
                    <a:bodyPr/>
                    <a:lstStyle/>
                    <a:p>
                      <a:r>
                        <a:rPr kumimoji="1" lang="en-US" altLang="ja-JP" sz="1100" dirty="0" err="1" smtClean="0"/>
                        <a:t>L</a:t>
                      </a:r>
                      <a:r>
                        <a:rPr kumimoji="1" lang="en-US" altLang="ja-JP" sz="1100" baseline="-25000" dirty="0" err="1" smtClean="0"/>
                        <a:t>Rx</a:t>
                      </a:r>
                      <a:endParaRPr kumimoji="1" lang="ja-JP" altLang="en-US" sz="1100" baseline="-25000" dirty="0"/>
                    </a:p>
                  </a:txBody>
                  <a:tcPr anchor="ctr"/>
                </a:tc>
                <a:tc>
                  <a:txBody>
                    <a:bodyPr/>
                    <a:lstStyle/>
                    <a:p>
                      <a:r>
                        <a:rPr kumimoji="1" lang="en-US" altLang="ja-JP" sz="1100" dirty="0" smtClean="0"/>
                        <a:t>loss</a:t>
                      </a:r>
                      <a:r>
                        <a:rPr kumimoji="1" lang="en-US" altLang="ja-JP" sz="1100" baseline="0" dirty="0" smtClean="0"/>
                        <a:t> from horn ant to SA (3.7dB</a:t>
                      </a:r>
                      <a:r>
                        <a:rPr kumimoji="1" lang="en-US" altLang="ja-JP" sz="1100" baseline="30000" dirty="0" smtClean="0"/>
                        <a:t>*</a:t>
                      </a:r>
                      <a:r>
                        <a:rPr kumimoji="1" lang="en-US" altLang="ja-JP" sz="1100" baseline="0" dirty="0" smtClean="0"/>
                        <a:t>)</a:t>
                      </a:r>
                      <a:endParaRPr kumimoji="1" lang="ja-JP" altLang="en-US" sz="1100" dirty="0"/>
                    </a:p>
                  </a:txBody>
                  <a:tcPr anchor="ctr"/>
                </a:tc>
              </a:tr>
              <a:tr h="184782">
                <a:tc>
                  <a:txBody>
                    <a:bodyPr/>
                    <a:lstStyle/>
                    <a:p>
                      <a:r>
                        <a:rPr lang="en-US" altLang="ja-JP" sz="1100" dirty="0" err="1" smtClean="0"/>
                        <a:t>G</a:t>
                      </a:r>
                      <a:r>
                        <a:rPr lang="en-US" altLang="ja-JP" sz="1100" baseline="-25000" dirty="0" err="1" smtClean="0"/>
                        <a:t>Rxant</a:t>
                      </a:r>
                      <a:endParaRPr kumimoji="1" lang="ja-JP" altLang="en-US" sz="1100" dirty="0"/>
                    </a:p>
                  </a:txBody>
                  <a:tcPr anchor="ctr"/>
                </a:tc>
                <a:tc>
                  <a:txBody>
                    <a:bodyPr/>
                    <a:lstStyle/>
                    <a:p>
                      <a:r>
                        <a:rPr kumimoji="1" lang="en-US" altLang="ja-JP" sz="1100" dirty="0" smtClean="0"/>
                        <a:t>Rx ant gain w/</a:t>
                      </a:r>
                      <a:r>
                        <a:rPr kumimoji="1" lang="en-US" altLang="ja-JP" sz="1100" baseline="0" dirty="0" smtClean="0"/>
                        <a:t> </a:t>
                      </a:r>
                      <a:r>
                        <a:rPr kumimoji="1" lang="en-US" altLang="ja-JP" sz="1100" baseline="0" dirty="0" err="1" smtClean="0"/>
                        <a:t>impl</a:t>
                      </a:r>
                      <a:r>
                        <a:rPr kumimoji="1" lang="en-US" altLang="ja-JP" sz="1100" baseline="0" dirty="0" smtClean="0"/>
                        <a:t>. loss </a:t>
                      </a:r>
                      <a:r>
                        <a:rPr kumimoji="1" lang="en-US" altLang="ja-JP" sz="1100" dirty="0" smtClean="0"/>
                        <a:t>(4.1dBi</a:t>
                      </a:r>
                      <a:r>
                        <a:rPr kumimoji="1" lang="en-US" altLang="ja-JP" sz="1100" baseline="30000" dirty="0" smtClean="0"/>
                        <a:t>**</a:t>
                      </a:r>
                      <a:r>
                        <a:rPr kumimoji="1" lang="en-US" altLang="ja-JP" sz="1100" dirty="0" smtClean="0"/>
                        <a:t>)</a:t>
                      </a:r>
                      <a:endParaRPr kumimoji="1" lang="ja-JP" altLang="en-US" sz="1100" dirty="0"/>
                    </a:p>
                  </a:txBody>
                  <a:tcPr anchor="ctr"/>
                </a:tc>
              </a:tr>
              <a:tr h="184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smtClean="0"/>
                        <a:t>P</a:t>
                      </a:r>
                      <a:r>
                        <a:rPr lang="en-US" altLang="ja-JP" sz="1100" baseline="-25000" dirty="0" smtClean="0"/>
                        <a:t>RFRx</a:t>
                      </a:r>
                      <a:r>
                        <a:rPr lang="en-US" altLang="ja-JP" sz="1100" baseline="0" dirty="0" smtClean="0"/>
                        <a:t>(x)</a:t>
                      </a:r>
                      <a:endParaRPr kumimoji="1" lang="ja-JP" altLang="en-US" sz="1100" baseline="0" dirty="0" smtClean="0"/>
                    </a:p>
                  </a:txBody>
                  <a:tcPr anchor="ctr"/>
                </a:tc>
                <a:tc>
                  <a:txBody>
                    <a:bodyPr/>
                    <a:lstStyle/>
                    <a:p>
                      <a:r>
                        <a:rPr kumimoji="1" lang="en-US" altLang="ja-JP" sz="1100" dirty="0" smtClean="0"/>
                        <a:t>RF Rx Power (calculated</a:t>
                      </a:r>
                      <a:r>
                        <a:rPr kumimoji="1" lang="en-US" altLang="ja-JP" sz="1100" baseline="0" dirty="0" smtClean="0"/>
                        <a:t> by eq2)</a:t>
                      </a:r>
                      <a:endParaRPr kumimoji="1" lang="ja-JP" altLang="en-US" sz="1100" dirty="0"/>
                    </a:p>
                  </a:txBody>
                  <a:tcPr anchor="ctr"/>
                </a:tc>
              </a:tr>
              <a:tr h="184782">
                <a:tc>
                  <a:txBody>
                    <a:bodyPr/>
                    <a:lstStyle/>
                    <a:p>
                      <a:r>
                        <a:rPr kumimoji="1" lang="en-US" altLang="ja-JP" sz="1100" smtClean="0"/>
                        <a:t>P</a:t>
                      </a:r>
                      <a:r>
                        <a:rPr kumimoji="1" lang="en-US" altLang="ja-JP" sz="1100" baseline="-25000" smtClean="0"/>
                        <a:t>BBRx</a:t>
                      </a:r>
                      <a:r>
                        <a:rPr lang="en-US" altLang="ja-JP" sz="1100" smtClean="0"/>
                        <a:t>(x)</a:t>
                      </a:r>
                      <a:endParaRPr kumimoji="1" lang="ja-JP" altLang="en-US" sz="1100" baseline="-25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aseline="0" dirty="0" smtClean="0"/>
                        <a:t>BB Rx</a:t>
                      </a:r>
                      <a:r>
                        <a:rPr kumimoji="1" lang="ja-JP" altLang="en-US" sz="1100" baseline="0" dirty="0" smtClean="0"/>
                        <a:t> </a:t>
                      </a:r>
                      <a:r>
                        <a:rPr kumimoji="1" lang="en-US" altLang="ja-JP" sz="1100" baseline="0" dirty="0" smtClean="0"/>
                        <a:t>input power (measured)</a:t>
                      </a:r>
                      <a:endParaRPr kumimoji="1" lang="ja-JP" altLang="en-US" sz="1100" dirty="0"/>
                    </a:p>
                  </a:txBody>
                  <a:tcPr anchor="ctr"/>
                </a:tc>
              </a:tr>
            </a:tbl>
          </a:graphicData>
        </a:graphic>
      </p:graphicFrame>
      <p:sp>
        <p:nvSpPr>
          <p:cNvPr id="193" name="テキスト ボックス 192"/>
          <p:cNvSpPr txBox="1"/>
          <p:nvPr/>
        </p:nvSpPr>
        <p:spPr>
          <a:xfrm>
            <a:off x="3306797" y="5492053"/>
            <a:ext cx="1470274" cy="461665"/>
          </a:xfrm>
          <a:prstGeom prst="rect">
            <a:avLst/>
          </a:prstGeom>
          <a:noFill/>
        </p:spPr>
        <p:txBody>
          <a:bodyPr wrap="none" rtlCol="0">
            <a:spAutoFit/>
          </a:bodyPr>
          <a:lstStyle/>
          <a:p>
            <a:r>
              <a:rPr kumimoji="1" lang="en-US" altLang="ja-JP" dirty="0" smtClean="0"/>
              <a:t>*measured by VNA</a:t>
            </a:r>
          </a:p>
          <a:p>
            <a:r>
              <a:rPr kumimoji="1" lang="en-US" altLang="ja-JP" dirty="0" smtClean="0"/>
              <a:t>**from </a:t>
            </a:r>
            <a:r>
              <a:rPr lang="en-US" altLang="ja-JP" dirty="0" smtClean="0"/>
              <a:t>a</a:t>
            </a:r>
            <a:r>
              <a:rPr kumimoji="1" lang="en-US" altLang="ja-JP" dirty="0" smtClean="0"/>
              <a:t>ntenna spec</a:t>
            </a:r>
            <a:endParaRPr kumimoji="1" lang="ja-JP" altLang="en-US" dirty="0"/>
          </a:p>
        </p:txBody>
      </p:sp>
      <p:sp>
        <p:nvSpPr>
          <p:cNvPr id="194" name="テキスト ボックス 193"/>
          <p:cNvSpPr txBox="1"/>
          <p:nvPr/>
        </p:nvSpPr>
        <p:spPr>
          <a:xfrm>
            <a:off x="2375757" y="5953718"/>
            <a:ext cx="2433112" cy="307777"/>
          </a:xfrm>
          <a:prstGeom prst="rect">
            <a:avLst/>
          </a:prstGeom>
          <a:noFill/>
        </p:spPr>
        <p:txBody>
          <a:bodyPr wrap="square" rtlCol="0">
            <a:spAutoFit/>
          </a:bodyPr>
          <a:lstStyle/>
          <a:p>
            <a:r>
              <a:rPr kumimoji="1" lang="en-US" altLang="ja-JP" sz="1400" dirty="0" smtClean="0"/>
              <a:t>SG </a:t>
            </a:r>
            <a:r>
              <a:rPr kumimoji="1" lang="en-US" altLang="ja-JP" sz="1400" dirty="0" err="1" smtClean="0"/>
              <a:t>freq</a:t>
            </a:r>
            <a:r>
              <a:rPr kumimoji="1" lang="en-US" altLang="ja-JP" sz="1400" dirty="0" smtClean="0"/>
              <a:t> : </a:t>
            </a:r>
            <a:r>
              <a:rPr lang="en-US" altLang="ja-JP" sz="1400" dirty="0" smtClean="0"/>
              <a:t>60.508359375GHz</a:t>
            </a:r>
            <a:endParaRPr kumimoji="1" lang="ja-JP" altLang="en-US" sz="1400" dirty="0"/>
          </a:p>
        </p:txBody>
      </p:sp>
      <p:sp>
        <p:nvSpPr>
          <p:cNvPr id="195" name="テキスト ボックス 194"/>
          <p:cNvSpPr txBox="1"/>
          <p:nvPr/>
        </p:nvSpPr>
        <p:spPr>
          <a:xfrm>
            <a:off x="4316817" y="3185745"/>
            <a:ext cx="572593" cy="338554"/>
          </a:xfrm>
          <a:prstGeom prst="rect">
            <a:avLst/>
          </a:prstGeom>
          <a:noFill/>
        </p:spPr>
        <p:txBody>
          <a:bodyPr wrap="none" rtlCol="0">
            <a:spAutoFit/>
          </a:bodyPr>
          <a:lstStyle/>
          <a:p>
            <a:r>
              <a:rPr kumimoji="1" lang="en-US" altLang="ja-JP" sz="1600" dirty="0" smtClean="0"/>
              <a:t>9cm</a:t>
            </a:r>
            <a:endParaRPr kumimoji="1" lang="ja-JP" altLang="en-US" sz="1600" dirty="0"/>
          </a:p>
        </p:txBody>
      </p:sp>
      <p:cxnSp>
        <p:nvCxnSpPr>
          <p:cNvPr id="196" name="直線コネクタ 195"/>
          <p:cNvCxnSpPr/>
          <p:nvPr/>
        </p:nvCxnSpPr>
        <p:spPr>
          <a:xfrm>
            <a:off x="5499735" y="1502009"/>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7" name="テキスト ボックス 196"/>
          <p:cNvSpPr txBox="1"/>
          <p:nvPr/>
        </p:nvSpPr>
        <p:spPr>
          <a:xfrm>
            <a:off x="5459517" y="2419597"/>
            <a:ext cx="899219" cy="276999"/>
          </a:xfrm>
          <a:prstGeom prst="rect">
            <a:avLst/>
          </a:prstGeom>
          <a:noFill/>
        </p:spPr>
        <p:txBody>
          <a:bodyPr wrap="square" rtlCol="0">
            <a:spAutoFit/>
          </a:bodyPr>
          <a:lstStyle/>
          <a:p>
            <a:r>
              <a:rPr lang="en-US" altLang="ja-JP" sz="1200" dirty="0" err="1" smtClean="0"/>
              <a:t>P</a:t>
            </a:r>
            <a:r>
              <a:rPr lang="en-US" altLang="ja-JP" sz="1200" baseline="-25000" dirty="0" err="1" smtClean="0"/>
              <a:t>Rxant</a:t>
            </a:r>
            <a:r>
              <a:rPr lang="en-US" altLang="ja-JP" sz="1200" dirty="0" smtClean="0"/>
              <a:t>(x)</a:t>
            </a:r>
            <a:endParaRPr kumimoji="1" lang="ja-JP" altLang="en-US" sz="1200" dirty="0"/>
          </a:p>
        </p:txBody>
      </p:sp>
      <p:cxnSp>
        <p:nvCxnSpPr>
          <p:cNvPr id="198" name="直線矢印コネクタ 197"/>
          <p:cNvCxnSpPr/>
          <p:nvPr/>
        </p:nvCxnSpPr>
        <p:spPr>
          <a:xfrm>
            <a:off x="5492484" y="2700785"/>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9" name="正方形/長方形 198"/>
          <p:cNvSpPr/>
          <p:nvPr/>
        </p:nvSpPr>
        <p:spPr>
          <a:xfrm>
            <a:off x="2616200" y="3193920"/>
            <a:ext cx="1062740"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Horn Ant</a:t>
            </a:r>
          </a:p>
          <a:p>
            <a:pPr algn="ctr"/>
            <a:r>
              <a:rPr lang="en-US" altLang="ja-JP" sz="1200" dirty="0" smtClean="0">
                <a:solidFill>
                  <a:schemeClr val="tx1"/>
                </a:solidFill>
              </a:rPr>
              <a:t>15dBi</a:t>
            </a:r>
            <a:endParaRPr kumimoji="1" lang="ja-JP" altLang="en-US" sz="1200" dirty="0">
              <a:solidFill>
                <a:schemeClr val="tx1"/>
              </a:solidFill>
            </a:endParaRPr>
          </a:p>
        </p:txBody>
      </p:sp>
      <p:cxnSp>
        <p:nvCxnSpPr>
          <p:cNvPr id="200" name="直線矢印コネクタ 199"/>
          <p:cNvCxnSpPr/>
          <p:nvPr/>
        </p:nvCxnSpPr>
        <p:spPr>
          <a:xfrm>
            <a:off x="1379240" y="3568225"/>
            <a:ext cx="792460" cy="0"/>
          </a:xfrm>
          <a:prstGeom prst="straightConnector1">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1" name="正方形/長方形 200"/>
          <p:cNvSpPr/>
          <p:nvPr/>
        </p:nvSpPr>
        <p:spPr>
          <a:xfrm>
            <a:off x="1835824" y="3193920"/>
            <a:ext cx="808604"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adapter</a:t>
            </a:r>
            <a:endParaRPr kumimoji="1" lang="ja-JP" altLang="en-US" sz="1200" dirty="0">
              <a:solidFill>
                <a:schemeClr val="tx1"/>
              </a:solidFill>
            </a:endParaRPr>
          </a:p>
        </p:txBody>
      </p:sp>
      <p:sp>
        <p:nvSpPr>
          <p:cNvPr id="202" name="正方形/長方形 201"/>
          <p:cNvSpPr/>
          <p:nvPr/>
        </p:nvSpPr>
        <p:spPr>
          <a:xfrm>
            <a:off x="431540" y="3193920"/>
            <a:ext cx="972108" cy="64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SG</a:t>
            </a:r>
            <a:endParaRPr kumimoji="1" lang="ja-JP" altLang="en-US" sz="1200" dirty="0">
              <a:solidFill>
                <a:schemeClr val="tx1"/>
              </a:solidFill>
            </a:endParaRPr>
          </a:p>
        </p:txBody>
      </p:sp>
      <p:cxnSp>
        <p:nvCxnSpPr>
          <p:cNvPr id="203" name="直線コネクタ 202"/>
          <p:cNvCxnSpPr/>
          <p:nvPr/>
        </p:nvCxnSpPr>
        <p:spPr>
          <a:xfrm>
            <a:off x="5499735" y="2961470"/>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4" name="テキスト ボックス 203"/>
          <p:cNvSpPr txBox="1"/>
          <p:nvPr/>
        </p:nvSpPr>
        <p:spPr>
          <a:xfrm>
            <a:off x="5459517" y="3842752"/>
            <a:ext cx="899219" cy="276999"/>
          </a:xfrm>
          <a:prstGeom prst="rect">
            <a:avLst/>
          </a:prstGeom>
          <a:noFill/>
        </p:spPr>
        <p:txBody>
          <a:bodyPr wrap="square" rtlCol="0">
            <a:spAutoFit/>
          </a:bodyPr>
          <a:lstStyle/>
          <a:p>
            <a:r>
              <a:rPr lang="en-US" altLang="ja-JP" sz="1200" dirty="0" err="1" smtClean="0"/>
              <a:t>P</a:t>
            </a:r>
            <a:r>
              <a:rPr lang="en-US" altLang="ja-JP" sz="1200" baseline="-25000" dirty="0" err="1" smtClean="0"/>
              <a:t>Rxant</a:t>
            </a:r>
            <a:r>
              <a:rPr lang="en-US" altLang="ja-JP" sz="1200" dirty="0" smtClean="0"/>
              <a:t>(x)</a:t>
            </a:r>
            <a:endParaRPr kumimoji="1" lang="ja-JP" altLang="en-US" sz="1200" dirty="0"/>
          </a:p>
        </p:txBody>
      </p:sp>
      <p:cxnSp>
        <p:nvCxnSpPr>
          <p:cNvPr id="205" name="直線矢印コネクタ 204"/>
          <p:cNvCxnSpPr/>
          <p:nvPr/>
        </p:nvCxnSpPr>
        <p:spPr>
          <a:xfrm>
            <a:off x="5492484" y="4108254"/>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6" name="直線矢印コネクタ 205"/>
          <p:cNvCxnSpPr/>
          <p:nvPr/>
        </p:nvCxnSpPr>
        <p:spPr>
          <a:xfrm>
            <a:off x="5544540" y="3125797"/>
            <a:ext cx="618135"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07" name="テキスト ボックス 206"/>
          <p:cNvSpPr txBox="1"/>
          <p:nvPr/>
        </p:nvSpPr>
        <p:spPr>
          <a:xfrm>
            <a:off x="5519803" y="2850329"/>
            <a:ext cx="574196" cy="276999"/>
          </a:xfrm>
          <a:prstGeom prst="rect">
            <a:avLst/>
          </a:prstGeom>
          <a:noFill/>
        </p:spPr>
        <p:txBody>
          <a:bodyPr wrap="none" rtlCol="0">
            <a:spAutoFit/>
          </a:bodyPr>
          <a:lstStyle/>
          <a:p>
            <a:r>
              <a:rPr kumimoji="1" lang="en-US" altLang="ja-JP" sz="1200" dirty="0" err="1" smtClean="0"/>
              <a:t>G</a:t>
            </a:r>
            <a:r>
              <a:rPr lang="en-US" altLang="ja-JP" sz="1200" baseline="-25000" dirty="0" err="1" smtClean="0"/>
              <a:t>Rx</a:t>
            </a:r>
            <a:r>
              <a:rPr kumimoji="1" lang="en-US" altLang="ja-JP" sz="1200" baseline="-25000" dirty="0" err="1" smtClean="0"/>
              <a:t>ant</a:t>
            </a:r>
            <a:endParaRPr kumimoji="1" lang="ja-JP" altLang="en-US" sz="1200" baseline="-25000" dirty="0"/>
          </a:p>
        </p:txBody>
      </p:sp>
      <p:cxnSp>
        <p:nvCxnSpPr>
          <p:cNvPr id="208" name="直線コネクタ 207"/>
          <p:cNvCxnSpPr/>
          <p:nvPr/>
        </p:nvCxnSpPr>
        <p:spPr>
          <a:xfrm>
            <a:off x="6166485" y="2961470"/>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09" name="テキスト ボックス 208"/>
          <p:cNvSpPr txBox="1"/>
          <p:nvPr/>
        </p:nvSpPr>
        <p:spPr>
          <a:xfrm>
            <a:off x="6126267" y="3842752"/>
            <a:ext cx="899219" cy="276999"/>
          </a:xfrm>
          <a:prstGeom prst="rect">
            <a:avLst/>
          </a:prstGeom>
          <a:noFill/>
        </p:spPr>
        <p:txBody>
          <a:bodyPr wrap="square" rtlCol="0">
            <a:spAutoFit/>
          </a:bodyPr>
          <a:lstStyle/>
          <a:p>
            <a:r>
              <a:rPr lang="en-US" altLang="ja-JP" sz="1200" dirty="0" smtClean="0"/>
              <a:t>P</a:t>
            </a:r>
            <a:r>
              <a:rPr lang="en-US" altLang="ja-JP" sz="1200" baseline="-25000" dirty="0" smtClean="0"/>
              <a:t>RFRx</a:t>
            </a:r>
            <a:r>
              <a:rPr lang="en-US" altLang="ja-JP" sz="1200" dirty="0" smtClean="0"/>
              <a:t>(x)</a:t>
            </a:r>
            <a:endParaRPr kumimoji="1" lang="ja-JP" altLang="en-US" sz="1200" dirty="0"/>
          </a:p>
        </p:txBody>
      </p:sp>
      <p:cxnSp>
        <p:nvCxnSpPr>
          <p:cNvPr id="210" name="直線矢印コネクタ 209"/>
          <p:cNvCxnSpPr/>
          <p:nvPr/>
        </p:nvCxnSpPr>
        <p:spPr>
          <a:xfrm>
            <a:off x="6159234" y="4108254"/>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a:xfrm>
            <a:off x="1401867" y="1502009"/>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2" name="テキスト ボックス 211"/>
          <p:cNvSpPr txBox="1"/>
          <p:nvPr/>
        </p:nvSpPr>
        <p:spPr>
          <a:xfrm>
            <a:off x="1361649" y="2404208"/>
            <a:ext cx="899219" cy="307777"/>
          </a:xfrm>
          <a:prstGeom prst="rect">
            <a:avLst/>
          </a:prstGeom>
          <a:noFill/>
        </p:spPr>
        <p:txBody>
          <a:bodyPr wrap="square" rtlCol="0">
            <a:spAutoFit/>
          </a:bodyPr>
          <a:lstStyle/>
          <a:p>
            <a:r>
              <a:rPr lang="en-US" altLang="ja-JP" sz="1400" dirty="0" smtClean="0"/>
              <a:t>x</a:t>
            </a:r>
            <a:endParaRPr kumimoji="1" lang="ja-JP" altLang="en-US" sz="1400" baseline="-25000" dirty="0"/>
          </a:p>
        </p:txBody>
      </p:sp>
      <p:cxnSp>
        <p:nvCxnSpPr>
          <p:cNvPr id="213" name="直線矢印コネクタ 212"/>
          <p:cNvCxnSpPr/>
          <p:nvPr/>
        </p:nvCxnSpPr>
        <p:spPr>
          <a:xfrm>
            <a:off x="1394616" y="2700785"/>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4" name="直線コネクタ 213"/>
          <p:cNvCxnSpPr/>
          <p:nvPr/>
        </p:nvCxnSpPr>
        <p:spPr>
          <a:xfrm>
            <a:off x="1401867" y="2961470"/>
            <a:ext cx="0" cy="1260000"/>
          </a:xfrm>
          <a:prstGeom prst="line">
            <a:avLst/>
          </a:prstGeom>
          <a:ln>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直線矢印コネクタ 214"/>
          <p:cNvCxnSpPr/>
          <p:nvPr/>
        </p:nvCxnSpPr>
        <p:spPr>
          <a:xfrm>
            <a:off x="1394616" y="4102749"/>
            <a:ext cx="378816"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6" name="テキスト ボックス 215"/>
          <p:cNvSpPr txBox="1"/>
          <p:nvPr/>
        </p:nvSpPr>
        <p:spPr>
          <a:xfrm>
            <a:off x="1361649" y="3827363"/>
            <a:ext cx="899219" cy="307777"/>
          </a:xfrm>
          <a:prstGeom prst="rect">
            <a:avLst/>
          </a:prstGeom>
          <a:noFill/>
        </p:spPr>
        <p:txBody>
          <a:bodyPr wrap="square" rtlCol="0">
            <a:spAutoFit/>
          </a:bodyPr>
          <a:lstStyle/>
          <a:p>
            <a:r>
              <a:rPr lang="en-US" altLang="ja-JP" sz="1400" dirty="0" smtClean="0"/>
              <a:t>x</a:t>
            </a:r>
            <a:endParaRPr kumimoji="1" lang="ja-JP" altLang="en-US" sz="1400" baseline="-25000" dirty="0"/>
          </a:p>
        </p:txBody>
      </p:sp>
      <p:sp>
        <p:nvSpPr>
          <p:cNvPr id="217" name="タイトル 1"/>
          <p:cNvSpPr txBox="1">
            <a:spLocks/>
          </p:cNvSpPr>
          <p:nvPr/>
        </p:nvSpPr>
        <p:spPr>
          <a:xfrm>
            <a:off x="457200" y="670682"/>
            <a:ext cx="8229600" cy="526070"/>
          </a:xfrm>
          <a:prstGeom prst="rect">
            <a:avLst/>
          </a:prstGeom>
        </p:spPr>
        <p:txBody>
          <a:bodyPr>
            <a:normAutofit fontScale="90000" lnSpcReduction="20000"/>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smtClean="0"/>
              <a:t>RF Rx Power, </a:t>
            </a:r>
            <a:r>
              <a:rPr lang="en-US" altLang="ja-JP" dirty="0" err="1"/>
              <a:t>P</a:t>
            </a:r>
            <a:r>
              <a:rPr lang="en-US" altLang="ja-JP" baseline="-25000" dirty="0" err="1"/>
              <a:t>RFRx</a:t>
            </a:r>
            <a:r>
              <a:rPr lang="en-US" altLang="ja-JP" dirty="0"/>
              <a:t>(x</a:t>
            </a:r>
            <a:r>
              <a:rPr lang="en-US" altLang="ja-JP" dirty="0" smtClean="0"/>
              <a:t>), </a:t>
            </a:r>
            <a:r>
              <a:rPr lang="en-US" altLang="ja-JP" kern="0" dirty="0" smtClean="0"/>
              <a:t>measurement setup</a:t>
            </a:r>
            <a:endParaRPr lang="ja-JP" altLang="en-US" kern="0" dirty="0"/>
          </a:p>
        </p:txBody>
      </p:sp>
    </p:spTree>
    <p:extLst>
      <p:ext uri="{BB962C8B-B14F-4D97-AF65-F5344CB8AC3E}">
        <p14:creationId xmlns:p14="http://schemas.microsoft.com/office/powerpoint/2010/main" val="513477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685800" y="685800"/>
            <a:ext cx="7772400" cy="798984"/>
          </a:xfrm>
        </p:spPr>
        <p:txBody>
          <a:bodyPr/>
          <a:lstStyle/>
          <a:p>
            <a:r>
              <a:rPr kumimoji="1" lang="en-US" altLang="ja-JP" dirty="0" smtClean="0"/>
              <a:t>Result</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93174" y="2115117"/>
            <a:ext cx="5270098" cy="395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テキスト ボックス 6"/>
          <p:cNvSpPr txBox="1"/>
          <p:nvPr/>
        </p:nvSpPr>
        <p:spPr>
          <a:xfrm>
            <a:off x="2575585" y="6053226"/>
            <a:ext cx="3972585" cy="400110"/>
          </a:xfrm>
          <a:prstGeom prst="rect">
            <a:avLst/>
          </a:prstGeom>
          <a:noFill/>
        </p:spPr>
        <p:txBody>
          <a:bodyPr wrap="square" rtlCol="0">
            <a:spAutoFit/>
          </a:bodyPr>
          <a:lstStyle/>
          <a:p>
            <a:pPr algn="ctr"/>
            <a:r>
              <a:rPr lang="en-US" altLang="ja-JP" sz="2000" dirty="0"/>
              <a:t>RF Rx </a:t>
            </a:r>
            <a:r>
              <a:rPr lang="en-US" altLang="ja-JP" sz="2000" dirty="0" smtClean="0"/>
              <a:t>Power(P</a:t>
            </a:r>
            <a:r>
              <a:rPr lang="en-US" altLang="ja-JP" sz="2000" baseline="-25000" dirty="0" smtClean="0"/>
              <a:t>RFRx</a:t>
            </a:r>
            <a:r>
              <a:rPr lang="en-US" altLang="ja-JP" sz="2000" dirty="0" smtClean="0"/>
              <a:t>)</a:t>
            </a:r>
            <a:r>
              <a:rPr lang="ja-JP" altLang="en-US" sz="2000" dirty="0" smtClean="0"/>
              <a:t> </a:t>
            </a:r>
            <a:r>
              <a:rPr lang="en-US" altLang="ja-JP" sz="2000" dirty="0" smtClean="0"/>
              <a:t>(</a:t>
            </a:r>
            <a:r>
              <a:rPr lang="en-US" altLang="ja-JP" sz="2000" dirty="0" err="1" smtClean="0"/>
              <a:t>dBm</a:t>
            </a:r>
            <a:r>
              <a:rPr lang="en-US" altLang="ja-JP" sz="2000" dirty="0"/>
              <a:t>)</a:t>
            </a:r>
            <a:endParaRPr kumimoji="1" lang="ja-JP" altLang="en-US" sz="2000" dirty="0"/>
          </a:p>
        </p:txBody>
      </p:sp>
      <p:sp>
        <p:nvSpPr>
          <p:cNvPr id="8" name="テキスト ボックス 7"/>
          <p:cNvSpPr txBox="1"/>
          <p:nvPr/>
        </p:nvSpPr>
        <p:spPr>
          <a:xfrm rot="5400000">
            <a:off x="5735705" y="3948828"/>
            <a:ext cx="3833339" cy="400110"/>
          </a:xfrm>
          <a:prstGeom prst="rect">
            <a:avLst/>
          </a:prstGeom>
          <a:noFill/>
        </p:spPr>
        <p:txBody>
          <a:bodyPr wrap="square" rtlCol="0">
            <a:spAutoFit/>
          </a:bodyPr>
          <a:lstStyle/>
          <a:p>
            <a:pPr algn="ctr"/>
            <a:r>
              <a:rPr lang="en-US" altLang="ja-JP" sz="2000" dirty="0"/>
              <a:t>BB</a:t>
            </a:r>
            <a:r>
              <a:rPr lang="ja-JP" altLang="en-US" sz="2000" dirty="0"/>
              <a:t> </a:t>
            </a:r>
            <a:r>
              <a:rPr lang="en-US" altLang="ja-JP" sz="2000" dirty="0"/>
              <a:t>Rx </a:t>
            </a:r>
            <a:r>
              <a:rPr lang="en-US" altLang="ja-JP" sz="2000" dirty="0" smtClean="0"/>
              <a:t>power (</a:t>
            </a:r>
            <a:r>
              <a:rPr lang="en-US" altLang="ja-JP" sz="2000" dirty="0" err="1" smtClean="0"/>
              <a:t>P</a:t>
            </a:r>
            <a:r>
              <a:rPr lang="en-US" altLang="ja-JP" sz="2000" baseline="-25000" dirty="0" err="1" smtClean="0"/>
              <a:t>BBRx</a:t>
            </a:r>
            <a:r>
              <a:rPr lang="en-US" altLang="ja-JP" sz="2000" dirty="0" smtClean="0"/>
              <a:t>) (</a:t>
            </a:r>
            <a:r>
              <a:rPr kumimoji="1" lang="en-US" altLang="ja-JP" sz="2000" dirty="0" err="1" smtClean="0"/>
              <a:t>dBm</a:t>
            </a:r>
            <a:r>
              <a:rPr lang="en-US" altLang="ja-JP" sz="2000" dirty="0"/>
              <a:t>)</a:t>
            </a:r>
            <a:endParaRPr kumimoji="1" lang="ja-JP" altLang="en-US" sz="2000" dirty="0"/>
          </a:p>
        </p:txBody>
      </p:sp>
      <p:sp>
        <p:nvSpPr>
          <p:cNvPr id="9" name="テキスト ボックス 8"/>
          <p:cNvSpPr txBox="1"/>
          <p:nvPr/>
        </p:nvSpPr>
        <p:spPr>
          <a:xfrm>
            <a:off x="2347302" y="2322912"/>
            <a:ext cx="1582484" cy="369332"/>
          </a:xfrm>
          <a:prstGeom prst="rect">
            <a:avLst/>
          </a:prstGeom>
          <a:noFill/>
        </p:spPr>
        <p:txBody>
          <a:bodyPr wrap="none" rtlCol="0">
            <a:spAutoFit/>
          </a:bodyPr>
          <a:lstStyle/>
          <a:p>
            <a:r>
              <a:rPr kumimoji="1" lang="en-US" altLang="ja-JP" dirty="0" smtClean="0"/>
              <a:t>Psat</a:t>
            </a:r>
            <a:r>
              <a:rPr kumimoji="1" lang="ja-JP" altLang="en-US" dirty="0" smtClean="0"/>
              <a:t> </a:t>
            </a:r>
            <a:r>
              <a:rPr kumimoji="1" lang="en-US" altLang="ja-JP" dirty="0" smtClean="0"/>
              <a:t>-7.6dBm</a:t>
            </a:r>
            <a:endParaRPr kumimoji="1" lang="ja-JP" altLang="en-US" dirty="0"/>
          </a:p>
        </p:txBody>
      </p:sp>
      <p:sp>
        <p:nvSpPr>
          <p:cNvPr id="10" name="テキスト ボックス 9"/>
          <p:cNvSpPr txBox="1"/>
          <p:nvPr/>
        </p:nvSpPr>
        <p:spPr>
          <a:xfrm>
            <a:off x="3898007" y="2887338"/>
            <a:ext cx="1001236" cy="646331"/>
          </a:xfrm>
          <a:prstGeom prst="rect">
            <a:avLst/>
          </a:prstGeom>
          <a:noFill/>
        </p:spPr>
        <p:txBody>
          <a:bodyPr wrap="none" rtlCol="0">
            <a:spAutoFit/>
          </a:bodyPr>
          <a:lstStyle/>
          <a:p>
            <a:r>
              <a:rPr lang="en-US" altLang="ja-JP" dirty="0" smtClean="0"/>
              <a:t>12</a:t>
            </a:r>
            <a:r>
              <a:rPr kumimoji="1" lang="en-US" altLang="ja-JP" dirty="0" smtClean="0"/>
              <a:t>dB</a:t>
            </a:r>
          </a:p>
          <a:p>
            <a:r>
              <a:rPr kumimoji="1" lang="en-US" altLang="ja-JP" dirty="0" smtClean="0"/>
              <a:t>back-off</a:t>
            </a:r>
            <a:endParaRPr kumimoji="1" lang="ja-JP" altLang="en-US" dirty="0"/>
          </a:p>
        </p:txBody>
      </p:sp>
      <p:cxnSp>
        <p:nvCxnSpPr>
          <p:cNvPr id="11" name="直線矢印コネクタ 10"/>
          <p:cNvCxnSpPr/>
          <p:nvPr/>
        </p:nvCxnSpPr>
        <p:spPr>
          <a:xfrm>
            <a:off x="3884530" y="2691515"/>
            <a:ext cx="0" cy="1575272"/>
          </a:xfrm>
          <a:prstGeom prst="straightConnector1">
            <a:avLst/>
          </a:prstGeom>
          <a:ln>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3888980" y="4282259"/>
            <a:ext cx="1476392" cy="646331"/>
          </a:xfrm>
          <a:prstGeom prst="rect">
            <a:avLst/>
          </a:prstGeom>
          <a:noFill/>
        </p:spPr>
        <p:txBody>
          <a:bodyPr wrap="square" rtlCol="0">
            <a:spAutoFit/>
          </a:bodyPr>
          <a:lstStyle/>
          <a:p>
            <a:r>
              <a:rPr kumimoji="1" lang="en-US" altLang="ja-JP" dirty="0" smtClean="0">
                <a:ea typeface="HGPｺﾞｼｯｸE" panose="020B0900000000000000" pitchFamily="50" charset="-128"/>
              </a:rPr>
              <a:t>−29.5dBm input</a:t>
            </a:r>
            <a:endParaRPr kumimoji="1" lang="ja-JP" altLang="en-US" dirty="0">
              <a:ea typeface="HGPｺﾞｼｯｸE" panose="020B0900000000000000" pitchFamily="50" charset="-128"/>
            </a:endParaRPr>
          </a:p>
        </p:txBody>
      </p:sp>
      <p:sp>
        <p:nvSpPr>
          <p:cNvPr id="13" name="円/楕円 12"/>
          <p:cNvSpPr/>
          <p:nvPr/>
        </p:nvSpPr>
        <p:spPr>
          <a:xfrm>
            <a:off x="3797664" y="4162853"/>
            <a:ext cx="180020" cy="18002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15517" y="1340768"/>
            <a:ext cx="8640960" cy="830997"/>
          </a:xfrm>
          <a:prstGeom prst="rect">
            <a:avLst/>
          </a:prstGeom>
          <a:noFill/>
        </p:spPr>
        <p:txBody>
          <a:bodyPr wrap="square" rtlCol="0">
            <a:spAutoFit/>
          </a:bodyPr>
          <a:lstStyle/>
          <a:p>
            <a:r>
              <a:rPr lang="en-US" altLang="ja-JP" sz="2400" dirty="0" smtClean="0"/>
              <a:t>By changing the receiver maximum input level to −30dBm,  enough back-off level of 12dB is achieved in the current RF devices.</a:t>
            </a:r>
            <a:endParaRPr kumimoji="1" lang="ja-JP" altLang="en-US" sz="2400" dirty="0"/>
          </a:p>
        </p:txBody>
      </p:sp>
    </p:spTree>
    <p:extLst>
      <p:ext uri="{BB962C8B-B14F-4D97-AF65-F5344CB8AC3E}">
        <p14:creationId xmlns:p14="http://schemas.microsoft.com/office/powerpoint/2010/main" val="664544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5" name="タイトル 4"/>
          <p:cNvSpPr>
            <a:spLocks noGrp="1"/>
          </p:cNvSpPr>
          <p:nvPr>
            <p:ph type="title" idx="4294967295"/>
          </p:nvPr>
        </p:nvSpPr>
        <p:spPr>
          <a:xfrm>
            <a:off x="685800" y="2816225"/>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7225</TotalTime>
  <Words>715</Words>
  <Application>Microsoft Office PowerPoint</Application>
  <PresentationFormat>画面に合わせる (4:3)</PresentationFormat>
  <Paragraphs>152</Paragraphs>
  <Slides>8</Slides>
  <Notes>3</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PowerPoint プレゼンテーション</vt:lpstr>
      <vt:lpstr>Comment #46 and the resolution</vt:lpstr>
      <vt:lpstr>Evaluation</vt:lpstr>
      <vt:lpstr>Result</vt:lpstr>
      <vt:lpstr>Comment #46 and the resolution</vt:lpstr>
      <vt:lpstr>PowerPoint プレゼンテーション</vt:lpstr>
      <vt:lpstr>Result</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654</cp:revision>
  <cp:lastPrinted>1998-02-10T13:28:06Z</cp:lastPrinted>
  <dcterms:created xsi:type="dcterms:W3CDTF">1999-11-08T18:59:45Z</dcterms:created>
  <dcterms:modified xsi:type="dcterms:W3CDTF">2016-04-21T03:40:21Z</dcterms:modified>
</cp:coreProperties>
</file>