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6" r:id="rId1"/>
  </p:sldMasterIdLst>
  <p:notesMasterIdLst>
    <p:notesMasterId r:id="rId9"/>
  </p:notesMasterIdLst>
  <p:handoutMasterIdLst>
    <p:handoutMasterId r:id="rId10"/>
  </p:handoutMasterIdLst>
  <p:sldIdLst>
    <p:sldId id="259" r:id="rId2"/>
    <p:sldId id="345" r:id="rId3"/>
    <p:sldId id="348" r:id="rId4"/>
    <p:sldId id="349" r:id="rId5"/>
    <p:sldId id="346" r:id="rId6"/>
    <p:sldId id="350" r:id="rId7"/>
    <p:sldId id="318"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90" autoAdjust="0"/>
    <p:restoredTop sz="99561" autoAdjust="0"/>
  </p:normalViewPr>
  <p:slideViewPr>
    <p:cSldViewPr>
      <p:cViewPr varScale="1">
        <p:scale>
          <a:sx n="84" d="100"/>
          <a:sy n="84" d="100"/>
        </p:scale>
        <p:origin x="-258" y="-90"/>
      </p:cViewPr>
      <p:guideLst>
        <p:guide orient="horz" pos="3793"/>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2952" y="-108"/>
      </p:cViewPr>
      <p:guideLst>
        <p:guide orient="horz" pos="2923"/>
        <p:guide pos="218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 name="スライド番号プレースホルダー 2"/>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A6F88A9B-0C08-42CE-8358-423A7BF88930}" type="slidenum">
              <a:rPr kumimoji="1" lang="ja-JP" altLang="en-US" smtClean="0"/>
              <a:t>‹#›</a:t>
            </a:fld>
            <a:endParaRPr kumimoji="1"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2</a:t>
            </a:fld>
            <a:endParaRPr lang="en-US" altLang="ja-JP"/>
          </a:p>
        </p:txBody>
      </p:sp>
    </p:spTree>
    <p:extLst>
      <p:ext uri="{BB962C8B-B14F-4D97-AF65-F5344CB8AC3E}">
        <p14:creationId xmlns:p14="http://schemas.microsoft.com/office/powerpoint/2010/main" val="3552080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smtClean="0"/>
              <a:t>Slide </a:t>
            </a:r>
            <a:fld id="{54977A5C-F0ED-4241-9D3A-66015270F4BA}" type="slidenum">
              <a:rPr lang="en-US" altLang="ja-JP" smtClean="0"/>
              <a:pPr/>
              <a:t>‹#›</a:t>
            </a:fld>
            <a:endParaRPr lang="en-US" altLang="ja-JP"/>
          </a:p>
        </p:txBody>
      </p:sp>
    </p:spTree>
    <p:extLst>
      <p:ext uri="{BB962C8B-B14F-4D97-AF65-F5344CB8AC3E}">
        <p14:creationId xmlns:p14="http://schemas.microsoft.com/office/powerpoint/2010/main" val="661382636"/>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smtClean="0"/>
              <a:t>Slide </a:t>
            </a:r>
            <a:fld id="{54977A5C-F0ED-4241-9D3A-66015270F4BA}" type="slidenum">
              <a:rPr lang="en-US" altLang="ja-JP" smtClean="0"/>
              <a:pPr/>
              <a:t>‹#›</a:t>
            </a:fld>
            <a:endParaRPr lang="en-US" altLang="ja-JP"/>
          </a:p>
        </p:txBody>
      </p:sp>
    </p:spTree>
    <p:extLst>
      <p:ext uri="{BB962C8B-B14F-4D97-AF65-F5344CB8AC3E}">
        <p14:creationId xmlns:p14="http://schemas.microsoft.com/office/powerpoint/2010/main" val="701938966"/>
      </p:ext>
    </p:extLst>
  </p:cSld>
  <p:clrMapOvr>
    <a:masterClrMapping/>
  </p:clrMapOvr>
  <p:timing>
    <p:tnLst>
      <p:par>
        <p:cTn id="1" dur="indefinite" restart="never" nodeType="tmRoot"/>
      </p:par>
    </p:tnLst>
  </p:timing>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Kondou (Sony)</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smtClean="0"/>
              <a:t>Slide </a:t>
            </a:r>
            <a:fld id="{54977A5C-F0ED-4241-9D3A-66015270F4BA}" type="slidenum">
              <a:rPr lang="en-US" altLang="ja-JP" smtClean="0"/>
              <a:pPr/>
              <a:t>‹#›</a:t>
            </a:fld>
            <a:endParaRPr lang="en-US" altLang="ja-JP" dirty="0"/>
          </a:p>
        </p:txBody>
      </p:sp>
    </p:spTree>
    <p:extLst>
      <p:ext uri="{BB962C8B-B14F-4D97-AF65-F5344CB8AC3E}">
        <p14:creationId xmlns:p14="http://schemas.microsoft.com/office/powerpoint/2010/main" val="4153432361"/>
      </p:ext>
    </p:extLst>
  </p:cSld>
  <p:clrMapOvr>
    <a:masterClrMapping/>
  </p:clrMapOvr>
  <p:timing>
    <p:tnLst>
      <p:par>
        <p:cTn id="1" dur="indefinite" restart="never" nodeType="tmRoot"/>
      </p:par>
    </p:tnLst>
  </p:timing>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smtClean="0"/>
              <a:t>Slide </a:t>
            </a:r>
            <a:fld id="{54977A5C-F0ED-4241-9D3A-66015270F4BA}" type="slidenum">
              <a:rPr lang="en-US" altLang="ja-JP" smtClean="0"/>
              <a:pPr/>
              <a:t>‹#›</a:t>
            </a:fld>
            <a:endParaRPr lang="en-US" altLang="ja-JP"/>
          </a:p>
        </p:txBody>
      </p:sp>
    </p:spTree>
    <p:extLst>
      <p:ext uri="{BB962C8B-B14F-4D97-AF65-F5344CB8AC3E}">
        <p14:creationId xmlns:p14="http://schemas.microsoft.com/office/powerpoint/2010/main" val="2756805560"/>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smtClean="0"/>
              <a:t>Slide </a:t>
            </a:r>
            <a:fld id="{54977A5C-F0ED-4241-9D3A-66015270F4BA}" type="slidenum">
              <a:rPr lang="en-US" altLang="ja-JP" smtClean="0"/>
              <a:pPr/>
              <a:t>‹#›</a:t>
            </a:fld>
            <a:endParaRPr lang="en-US" altLang="ja-JP"/>
          </a:p>
        </p:txBody>
      </p:sp>
    </p:spTree>
    <p:extLst>
      <p:ext uri="{BB962C8B-B14F-4D97-AF65-F5344CB8AC3E}">
        <p14:creationId xmlns:p14="http://schemas.microsoft.com/office/powerpoint/2010/main" val="3395373523"/>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smtClean="0"/>
              <a:t>Slide </a:t>
            </a:r>
            <a:fld id="{54977A5C-F0ED-4241-9D3A-66015270F4BA}" type="slidenum">
              <a:rPr lang="en-US" altLang="ja-JP" smtClean="0"/>
              <a:pPr/>
              <a:t>‹#›</a:t>
            </a:fld>
            <a:endParaRPr lang="en-US" altLang="ja-JP"/>
          </a:p>
        </p:txBody>
      </p:sp>
    </p:spTree>
    <p:extLst>
      <p:ext uri="{BB962C8B-B14F-4D97-AF65-F5344CB8AC3E}">
        <p14:creationId xmlns:p14="http://schemas.microsoft.com/office/powerpoint/2010/main" val="1112635904"/>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8" name="フッター プレースホルダー 7"/>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9" name="スライド番号プレースホルダー 8"/>
          <p:cNvSpPr>
            <a:spLocks noGrp="1"/>
          </p:cNvSpPr>
          <p:nvPr>
            <p:ph type="sldNum" sz="quarter" idx="12"/>
          </p:nvPr>
        </p:nvSpPr>
        <p:spPr/>
        <p:txBody>
          <a:bodyPr/>
          <a:lstStyle>
            <a:lvl1pPr>
              <a:defRPr/>
            </a:lvl1pPr>
          </a:lstStyle>
          <a:p>
            <a:r>
              <a:rPr lang="en-US" altLang="ja-JP" smtClean="0"/>
              <a:t>Slide </a:t>
            </a:r>
            <a:fld id="{54977A5C-F0ED-4241-9D3A-66015270F4BA}" type="slidenum">
              <a:rPr lang="en-US" altLang="ja-JP" smtClean="0"/>
              <a:pPr/>
              <a:t>‹#›</a:t>
            </a:fld>
            <a:endParaRPr lang="en-US" altLang="ja-JP"/>
          </a:p>
        </p:txBody>
      </p:sp>
    </p:spTree>
    <p:extLst>
      <p:ext uri="{BB962C8B-B14F-4D97-AF65-F5344CB8AC3E}">
        <p14:creationId xmlns:p14="http://schemas.microsoft.com/office/powerpoint/2010/main" val="1617194840"/>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smtClean="0"/>
              <a:t>Slide </a:t>
            </a:r>
            <a:fld id="{6652F43B-E88C-4292-9842-7923F42985AC}" type="slidenum">
              <a:rPr lang="en-US" altLang="ja-JP" smtClean="0"/>
              <a:pPr/>
              <a:t>‹#›</a:t>
            </a:fld>
            <a:endParaRPr lang="en-US" altLang="ja-JP"/>
          </a:p>
        </p:txBody>
      </p:sp>
    </p:spTree>
    <p:extLst>
      <p:ext uri="{BB962C8B-B14F-4D97-AF65-F5344CB8AC3E}">
        <p14:creationId xmlns:p14="http://schemas.microsoft.com/office/powerpoint/2010/main" val="2234438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smtClean="0"/>
              <a:t>Slide </a:t>
            </a:r>
            <a:fld id="{867CB61E-4224-4065-A98C-4D3B055BC026}" type="slidenum">
              <a:rPr lang="en-US" altLang="ja-JP" smtClean="0"/>
              <a:pPr/>
              <a:t>‹#›</a:t>
            </a:fld>
            <a:endParaRPr lang="en-US" altLang="ja-JP"/>
          </a:p>
        </p:txBody>
      </p:sp>
    </p:spTree>
    <p:extLst>
      <p:ext uri="{BB962C8B-B14F-4D97-AF65-F5344CB8AC3E}">
        <p14:creationId xmlns:p14="http://schemas.microsoft.com/office/powerpoint/2010/main" val="131179844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smtClean="0"/>
              <a:t>Slide </a:t>
            </a:r>
            <a:fld id="{54977A5C-F0ED-4241-9D3A-66015270F4BA}" type="slidenum">
              <a:rPr lang="en-US" altLang="ja-JP" smtClean="0"/>
              <a:pPr/>
              <a:t>‹#›</a:t>
            </a:fld>
            <a:endParaRPr lang="en-US" altLang="ja-JP"/>
          </a:p>
        </p:txBody>
      </p:sp>
    </p:spTree>
    <p:extLst>
      <p:ext uri="{BB962C8B-B14F-4D97-AF65-F5344CB8AC3E}">
        <p14:creationId xmlns:p14="http://schemas.microsoft.com/office/powerpoint/2010/main" val="1160566801"/>
      </p:ext>
    </p:extLst>
  </p:cSld>
  <p:clrMapOvr>
    <a:masterClrMapping/>
  </p:clrMapOvr>
  <p:timing>
    <p:tnLst>
      <p:par>
        <p:cTn id="1" dur="indefinite" restart="never" nodeType="tmRoot"/>
      </p:par>
    </p:tnLst>
  </p:timing>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smtClean="0"/>
              <a:t>Slide </a:t>
            </a:r>
            <a:fld id="{54977A5C-F0ED-4241-9D3A-66015270F4BA}" type="slidenum">
              <a:rPr lang="en-US" altLang="ja-JP" smtClean="0"/>
              <a:pPr/>
              <a:t>‹#›</a:t>
            </a:fld>
            <a:endParaRPr lang="en-US" altLang="ja-JP"/>
          </a:p>
        </p:txBody>
      </p:sp>
    </p:spTree>
    <p:extLst>
      <p:ext uri="{BB962C8B-B14F-4D97-AF65-F5344CB8AC3E}">
        <p14:creationId xmlns:p14="http://schemas.microsoft.com/office/powerpoint/2010/main" val="2124935790"/>
      </p:ext>
    </p:extLst>
  </p:cSld>
  <p:clrMapOvr>
    <a:masterClrMapping/>
  </p:clrMapOvr>
  <p:timing>
    <p:tnLst>
      <p:par>
        <p:cTn id="1" dur="indefinite" restart="never" nodeType="tmRoot"/>
      </p:par>
    </p:tnLst>
  </p:timing>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&lt;Apr. 2016&gt;</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Kondou (Sony)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smtClean="0"/>
              <a:t>Slide </a:t>
            </a:r>
            <a:fld id="{54977A5C-F0ED-4241-9D3A-66015270F4BA}" type="slidenum">
              <a:rPr lang="en-US" altLang="ja-JP" smtClean="0"/>
              <a:pPr/>
              <a:t>‹#›</a:t>
            </a:fld>
            <a:endParaRPr lang="en-US" altLang="ja-JP"/>
          </a:p>
        </p:txBody>
      </p:sp>
      <p:sp>
        <p:nvSpPr>
          <p:cNvPr id="1031" name="Rectangle 7"/>
          <p:cNvSpPr>
            <a:spLocks noChangeArrowheads="1"/>
          </p:cNvSpPr>
          <p:nvPr/>
        </p:nvSpPr>
        <p:spPr bwMode="auto">
          <a:xfrm>
            <a:off x="3599892" y="394156"/>
            <a:ext cx="485830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charset="-128"/>
              </a:rPr>
              <a:t>doc.: IEEE </a:t>
            </a:r>
            <a:r>
              <a:rPr lang="en-US" altLang="ja-JP" sz="1400" b="1" dirty="0" smtClean="0">
                <a:ea typeface="ＭＳ Ｐゴシック" charset="-128"/>
              </a:rPr>
              <a:t>802.15-16-0333-01-003e</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&lt;Apr. 2016&gt;</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Kondou (Sony)</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408102" y="944724"/>
            <a:ext cx="8340362"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[Resolution on comment #83</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and</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116</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for</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HRCP MAC</a:t>
            </a:r>
            <a:r>
              <a:rPr lang="en-US" altLang="ja-JP" sz="1600" dirty="0" smtClean="0">
                <a:solidFill>
                  <a:srgbClr val="000000"/>
                </a:solidFill>
                <a:latin typeface="Times New Roman" pitchFamily="18" charset="0"/>
                <a:ea typeface="ＭＳ Ｐゴシック" charset="-128"/>
                <a:cs typeface="Times New Roman" pitchFamily="18" charset="0"/>
              </a:rPr>
              <a:t>]</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lang="en-US" altLang="ja-JP" sz="1600" noProof="0" dirty="0" smtClean="0">
                <a:solidFill>
                  <a:srgbClr val="000000"/>
                </a:solidFill>
                <a:latin typeface="Times New Roman" pitchFamily="18" charset="0"/>
                <a:ea typeface="ＭＳ Ｐゴシック" charset="-128"/>
                <a:cs typeface="Times New Roman" pitchFamily="18" charset="0"/>
              </a:rPr>
              <a:t>13</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Apr</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2016]</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[Keitarou Kondou, Keiji Akiyama</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Sony Semiconductor Solutions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4-14-1 Asahi-</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cho</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Atsugi-</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shi</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Kanagawa 243-0014</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[Keitarou.Kondou@jp.sony.com</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[In response to </a:t>
            </a:r>
            <a:r>
              <a:rPr lang="en-US" altLang="ja-JP" sz="1600" dirty="0" smtClean="0">
                <a:solidFill>
                  <a:srgbClr val="000000"/>
                </a:solidFill>
                <a:latin typeface="Times New Roman" pitchFamily="18" charset="0"/>
                <a:ea typeface="ＭＳ Ｐゴシック" charset="-128"/>
                <a:cs typeface="Times New Roman" pitchFamily="18" charset="0"/>
              </a:rPr>
              <a:t>15-16-0162-04-003e-lb114-consolidated-comments]</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a:solidFill>
                  <a:srgbClr val="000000"/>
                </a:solidFill>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a resolution on comment #</a:t>
            </a:r>
            <a:r>
              <a:rPr lang="en-US" altLang="ja-JP" sz="1600" dirty="0" smtClean="0">
                <a:solidFill>
                  <a:srgbClr val="000000"/>
                </a:solidFill>
                <a:latin typeface="Times New Roman" pitchFamily="18" charset="0"/>
                <a:ea typeface="ＭＳ Ｐゴシック" charset="-128"/>
                <a:cs typeface="Times New Roman" pitchFamily="18" charset="0"/>
              </a:rPr>
              <a:t>83</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and #</a:t>
            </a:r>
            <a:r>
              <a:rPr lang="en-US" altLang="ja-JP" sz="1600" dirty="0" smtClean="0">
                <a:solidFill>
                  <a:srgbClr val="000000"/>
                </a:solidFill>
                <a:latin typeface="Times New Roman" pitchFamily="18" charset="0"/>
                <a:ea typeface="ＭＳ Ｐゴシック" charset="-128"/>
                <a:cs typeface="Times New Roman" pitchFamily="18" charset="0"/>
              </a:rPr>
              <a:t>116</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for HRCP</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MAC</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in 15-16-0162-04-003e-lb114-consolidated-comments.]</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[Resolving the comment #</a:t>
            </a:r>
            <a:r>
              <a:rPr lang="en-US" altLang="ja-JP" sz="1600" dirty="0" smtClean="0">
                <a:solidFill>
                  <a:srgbClr val="000000"/>
                </a:solidFill>
                <a:latin typeface="Times New Roman" pitchFamily="18" charset="0"/>
                <a:ea typeface="ＭＳ Ｐゴシック" charset="-128"/>
                <a:cs typeface="Times New Roman" pitchFamily="18" charset="0"/>
              </a:rPr>
              <a:t>83, #116</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smtClean="0"/>
              <a:t>&lt;Apr.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867CB61E-4224-4065-A98C-4D3B055BC026}" type="slidenum">
              <a:rPr lang="en-US" altLang="ja-JP" smtClean="0"/>
              <a:pPr/>
              <a:t>2</a:t>
            </a:fld>
            <a:endParaRPr lang="en-US" altLang="ja-JP" dirty="0"/>
          </a:p>
        </p:txBody>
      </p:sp>
      <p:sp>
        <p:nvSpPr>
          <p:cNvPr id="90" name="タイトル 89"/>
          <p:cNvSpPr>
            <a:spLocks noGrp="1"/>
          </p:cNvSpPr>
          <p:nvPr>
            <p:ph type="title" idx="4294967295"/>
          </p:nvPr>
        </p:nvSpPr>
        <p:spPr>
          <a:xfrm>
            <a:off x="1225550" y="685800"/>
            <a:ext cx="7918450" cy="655638"/>
          </a:xfrm>
        </p:spPr>
        <p:txBody>
          <a:bodyPr/>
          <a:lstStyle/>
          <a:p>
            <a:r>
              <a:rPr kumimoji="1" lang="en-US" altLang="ja-JP" sz="3200" dirty="0" smtClean="0"/>
              <a:t>Comment #83 and the resolution</a:t>
            </a:r>
            <a:endParaRPr kumimoji="1" lang="ja-JP" altLang="en-US" sz="3200" dirty="0"/>
          </a:p>
        </p:txBody>
      </p:sp>
      <p:graphicFrame>
        <p:nvGraphicFramePr>
          <p:cNvPr id="6" name="表 5"/>
          <p:cNvGraphicFramePr>
            <a:graphicFrameLocks noGrp="1"/>
          </p:cNvGraphicFramePr>
          <p:nvPr>
            <p:extLst>
              <p:ext uri="{D42A27DB-BD31-4B8C-83A1-F6EECF244321}">
                <p14:modId xmlns:p14="http://schemas.microsoft.com/office/powerpoint/2010/main" val="610953454"/>
              </p:ext>
            </p:extLst>
          </p:nvPr>
        </p:nvGraphicFramePr>
        <p:xfrm>
          <a:off x="792001" y="1556792"/>
          <a:ext cx="7559999" cy="1807440"/>
        </p:xfrm>
        <a:graphic>
          <a:graphicData uri="http://schemas.openxmlformats.org/drawingml/2006/table">
            <a:tbl>
              <a:tblPr/>
              <a:tblGrid>
                <a:gridCol w="441655"/>
                <a:gridCol w="441655"/>
                <a:gridCol w="781389"/>
                <a:gridCol w="543575"/>
                <a:gridCol w="2728389"/>
                <a:gridCol w="2623336"/>
              </a:tblGrid>
              <a:tr h="426315">
                <a:tc>
                  <a:txBody>
                    <a:bodyPr/>
                    <a:lstStyle/>
                    <a:p>
                      <a:pPr algn="ctr" fontAlgn="b"/>
                      <a:r>
                        <a:rPr lang="en-US" sz="1200" b="1" i="0" u="none" strike="noStrike" dirty="0" smtClean="0">
                          <a:effectLst/>
                          <a:latin typeface="Arial"/>
                        </a:rPr>
                        <a:t>CID</a:t>
                      </a:r>
                      <a:endParaRPr lang="en-US" sz="1200" b="1"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Comment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797685">
                <a:tc>
                  <a:txBody>
                    <a:bodyPr/>
                    <a:lstStyle/>
                    <a:p>
                      <a:pPr algn="ctr" fontAlgn="b"/>
                      <a:r>
                        <a:rPr lang="en-US" altLang="ja-JP" sz="1200" b="0" i="0" u="none" strike="noStrike" dirty="0" smtClean="0">
                          <a:effectLst/>
                          <a:latin typeface="+mn-lt"/>
                        </a:rPr>
                        <a:t>83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smtClean="0">
                          <a:solidFill>
                            <a:srgbClr val="000000"/>
                          </a:solidFill>
                          <a:effectLst/>
                          <a:latin typeface="Arial"/>
                        </a:rPr>
                        <a:t>44	</a:t>
                      </a:r>
                      <a:endParaRPr lang="en-US" altLang="ja-JP" sz="1000" b="0" i="0" u="none" strike="noStrike" dirty="0">
                        <a:solidFill>
                          <a:srgbClr val="000000"/>
                        </a:solidFill>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smtClean="0">
                          <a:solidFill>
                            <a:srgbClr val="000000"/>
                          </a:solidFill>
                          <a:effectLst/>
                          <a:latin typeface="Arial"/>
                        </a:rPr>
                        <a:t>6.4.11a</a:t>
                      </a:r>
                      <a:endParaRPr lang="en-US" sz="1000" b="0" i="0" u="none" strike="noStrike" dirty="0">
                        <a:solidFill>
                          <a:srgbClr val="000000"/>
                        </a:solidFill>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smtClean="0">
                          <a:solidFill>
                            <a:srgbClr val="000000"/>
                          </a:solidFill>
                          <a:effectLst/>
                          <a:latin typeface="Arial"/>
                        </a:rPr>
                        <a:t>25</a:t>
                      </a:r>
                      <a:endParaRPr lang="en-US" altLang="ja-JP" sz="1000" b="0" i="0" u="none" strike="noStrike" dirty="0">
                        <a:solidFill>
                          <a:srgbClr val="000000"/>
                        </a:solidFill>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Arial"/>
                        </a:rPr>
                        <a:t>The way table 6-17a, 6-17b </a:t>
                      </a:r>
                      <a:r>
                        <a:rPr lang="en-US" sz="1000" b="0" i="0" u="none" strike="noStrike" dirty="0" err="1">
                          <a:effectLst/>
                          <a:latin typeface="Arial"/>
                        </a:rPr>
                        <a:t>etc</a:t>
                      </a:r>
                      <a:r>
                        <a:rPr lang="en-US" sz="1000" b="0" i="0" u="none" strike="noStrike" dirty="0">
                          <a:effectLst/>
                          <a:latin typeface="Arial"/>
                        </a:rPr>
                        <a:t> are expressed would indicate that bit b22 is the MSB of the value from the table, i.e. it is 0 for 1ms-50ms and 1 for 100ms and reserved values. This means that the bit patterns needs to be formatted as bit patterns, it must not be expressed as numbers, as then the order would be LSB first, i.e. bit 22 would be the LSB of the number. Is this intended?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solidFill>
                            <a:srgbClr val="000000"/>
                          </a:solidFill>
                          <a:effectLst/>
                          <a:latin typeface="+mn-lt"/>
                        </a:rPr>
                        <a:t>It would be better to really then separate the bits i.e. make one column for bit b22, another for b23 </a:t>
                      </a:r>
                      <a:r>
                        <a:rPr lang="en-US" sz="1000" b="0" i="0" u="none" strike="noStrike" dirty="0" err="1" smtClean="0">
                          <a:solidFill>
                            <a:srgbClr val="000000"/>
                          </a:solidFill>
                          <a:effectLst/>
                          <a:latin typeface="+mn-lt"/>
                        </a:rPr>
                        <a:t>etc</a:t>
                      </a:r>
                      <a:r>
                        <a:rPr lang="en-US" sz="1000" b="0" i="0" u="none" strike="noStrike" dirty="0" smtClean="0">
                          <a:solidFill>
                            <a:srgbClr val="000000"/>
                          </a:solidFill>
                          <a:effectLst/>
                          <a:latin typeface="+mn-lt"/>
                        </a:rPr>
                        <a:t> so it would be really clear that we are not talking about integers here.</a:t>
                      </a:r>
                      <a:endParaRPr lang="en-US" sz="1000" b="0" i="0" u="none" strike="noStrike" dirty="0">
                        <a:solidFill>
                          <a:srgbClr val="000000"/>
                        </a:solidFill>
                        <a:effectLst/>
                        <a:latin typeface="+mn-lt"/>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766806" y="3645024"/>
            <a:ext cx="7596844" cy="892552"/>
          </a:xfrm>
          <a:prstGeom prst="rect">
            <a:avLst/>
          </a:prstGeom>
          <a:noFill/>
        </p:spPr>
        <p:txBody>
          <a:bodyPr wrap="square" rtlCol="0">
            <a:spAutoFit/>
          </a:bodyPr>
          <a:lstStyle/>
          <a:p>
            <a:r>
              <a:rPr kumimoji="1" lang="en-US" altLang="ja-JP" sz="1800" dirty="0" smtClean="0">
                <a:solidFill>
                  <a:srgbClr val="0000FF"/>
                </a:solidFill>
                <a:latin typeface="+mn-lt"/>
              </a:rPr>
              <a:t>Accepted, and Change </a:t>
            </a:r>
            <a:r>
              <a:rPr kumimoji="1" lang="en-US" altLang="ja-JP" sz="1800" dirty="0">
                <a:latin typeface="+mn-lt"/>
              </a:rPr>
              <a:t>the table to one column per </a:t>
            </a:r>
            <a:r>
              <a:rPr kumimoji="1" lang="en-US" altLang="ja-JP" sz="1800" dirty="0" smtClean="0">
                <a:latin typeface="+mn-lt"/>
              </a:rPr>
              <a:t>bit</a:t>
            </a:r>
          </a:p>
          <a:p>
            <a:r>
              <a:rPr kumimoji="1" lang="en-US" altLang="ja-JP" sz="1800" dirty="0" smtClean="0">
                <a:latin typeface="+mn-lt"/>
              </a:rPr>
              <a:t>See next page for Changed </a:t>
            </a:r>
            <a:endParaRPr kumimoji="1" lang="en-US" altLang="ja-JP" sz="1800" dirty="0">
              <a:latin typeface="+mn-lt"/>
            </a:endParaRPr>
          </a:p>
          <a:p>
            <a:endParaRPr kumimoji="1" lang="en-US" altLang="ja-JP" sz="1600" dirty="0" smtClean="0"/>
          </a:p>
        </p:txBody>
      </p:sp>
    </p:spTree>
    <p:extLst>
      <p:ext uri="{BB962C8B-B14F-4D97-AF65-F5344CB8AC3E}">
        <p14:creationId xmlns:p14="http://schemas.microsoft.com/office/powerpoint/2010/main" val="6541241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54968"/>
          </a:xfrm>
        </p:spPr>
        <p:txBody>
          <a:bodyPr/>
          <a:lstStyle/>
          <a:p>
            <a:r>
              <a:rPr kumimoji="1" lang="en-US" altLang="ja-JP" dirty="0"/>
              <a:t>Comment #83 and the </a:t>
            </a:r>
            <a:r>
              <a:rPr kumimoji="1" lang="en-US" altLang="ja-JP" dirty="0" smtClean="0"/>
              <a:t>resolution(Cont’d)</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&lt;Apr. 2016&gt;</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Kondou (Sony)</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6652F43B-E88C-4292-9842-7923F42985AC}" type="slidenum">
              <a:rPr lang="en-US" altLang="ja-JP" smtClean="0"/>
              <a:pPr/>
              <a:t>3</a:t>
            </a:fld>
            <a:endParaRPr lang="en-US" altLang="ja-JP" dirty="0"/>
          </a:p>
        </p:txBody>
      </p:sp>
      <p:graphicFrame>
        <p:nvGraphicFramePr>
          <p:cNvPr id="6" name="表 5"/>
          <p:cNvGraphicFramePr>
            <a:graphicFrameLocks noGrp="1"/>
          </p:cNvGraphicFramePr>
          <p:nvPr>
            <p:extLst>
              <p:ext uri="{D42A27DB-BD31-4B8C-83A1-F6EECF244321}">
                <p14:modId xmlns:p14="http://schemas.microsoft.com/office/powerpoint/2010/main" val="1040207538"/>
              </p:ext>
            </p:extLst>
          </p:nvPr>
        </p:nvGraphicFramePr>
        <p:xfrm>
          <a:off x="5076056" y="2204864"/>
          <a:ext cx="2896019" cy="1874889"/>
        </p:xfrm>
        <a:graphic>
          <a:graphicData uri="http://schemas.openxmlformats.org/drawingml/2006/table">
            <a:tbl>
              <a:tblPr/>
              <a:tblGrid>
                <a:gridCol w="670560"/>
                <a:gridCol w="392748"/>
                <a:gridCol w="392748"/>
                <a:gridCol w="1439963"/>
              </a:tblGrid>
              <a:tr h="208321">
                <a:tc>
                  <a:txBody>
                    <a:bodyPr/>
                    <a:lstStyle/>
                    <a:p>
                      <a:pPr algn="l">
                        <a:spcAft>
                          <a:spcPts val="0"/>
                        </a:spcAft>
                      </a:pPr>
                      <a:r>
                        <a:rPr lang="en-US" sz="1100" b="1" kern="0" dirty="0">
                          <a:solidFill>
                            <a:srgbClr val="000000"/>
                          </a:solidFill>
                          <a:effectLst/>
                          <a:latin typeface="Times New Roman"/>
                          <a:ea typeface="ＭＳ 明朝"/>
                          <a:cs typeface="Times New Roman"/>
                        </a:rPr>
                        <a:t>Bits: b9 </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b="1" kern="0" dirty="0">
                          <a:solidFill>
                            <a:srgbClr val="000000"/>
                          </a:solidFill>
                          <a:effectLst/>
                          <a:latin typeface="Times New Roman"/>
                          <a:ea typeface="ＭＳ 明朝"/>
                          <a:cs typeface="Times New Roman"/>
                        </a:rPr>
                        <a:t>b10</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b="1" kern="0">
                          <a:solidFill>
                            <a:srgbClr val="000000"/>
                          </a:solidFill>
                          <a:effectLst/>
                          <a:latin typeface="Times New Roman"/>
                          <a:ea typeface="ＭＳ 明朝"/>
                          <a:cs typeface="Times New Roman"/>
                        </a:rPr>
                        <a:t>b11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b="1" kern="0" dirty="0">
                          <a:solidFill>
                            <a:srgbClr val="000000"/>
                          </a:solidFill>
                          <a:effectLst/>
                          <a:latin typeface="Times New Roman"/>
                          <a:ea typeface="ＭＳ 明朝"/>
                          <a:cs typeface="Times New Roman"/>
                        </a:rPr>
                        <a:t>LLPS Interval </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321">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 ms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321">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5 ms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321">
                <a:tc>
                  <a:txBody>
                    <a:bodyPr/>
                    <a:lstStyle/>
                    <a:p>
                      <a:pPr algn="l">
                        <a:spcAft>
                          <a:spcPts val="0"/>
                        </a:spcAft>
                      </a:pPr>
                      <a:r>
                        <a:rPr lang="en-US" sz="1100" kern="0">
                          <a:solidFill>
                            <a:srgbClr val="000000"/>
                          </a:solidFill>
                          <a:effectLst/>
                          <a:latin typeface="Times New Roman"/>
                          <a:ea typeface="ＭＳ 明朝"/>
                          <a:cs typeface="Times New Roman"/>
                        </a:rPr>
                        <a:t>0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10 ms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321">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50 ms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321">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100 ms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321">
                <a:tc>
                  <a:txBody>
                    <a:bodyPr/>
                    <a:lstStyle/>
                    <a:p>
                      <a:pPr algn="l">
                        <a:spcAft>
                          <a:spcPts val="0"/>
                        </a:spcAft>
                      </a:pPr>
                      <a:r>
                        <a:rPr lang="en-US" sz="1100" kern="0" dirty="0">
                          <a:solidFill>
                            <a:srgbClr val="000000"/>
                          </a:solidFill>
                          <a:effectLst/>
                          <a:latin typeface="Times New Roman"/>
                          <a:ea typeface="ＭＳ 明朝"/>
                          <a:cs typeface="Times New Roman"/>
                        </a:rPr>
                        <a:t>1</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Reserved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321">
                <a:tc>
                  <a:txBody>
                    <a:bodyPr/>
                    <a:lstStyle/>
                    <a:p>
                      <a:pPr algn="l">
                        <a:spcAft>
                          <a:spcPts val="0"/>
                        </a:spcAft>
                      </a:pPr>
                      <a:r>
                        <a:rPr lang="en-US" sz="1100" kern="0" dirty="0">
                          <a:solidFill>
                            <a:srgbClr val="000000"/>
                          </a:solidFill>
                          <a:effectLst/>
                          <a:latin typeface="Times New Roman"/>
                          <a:ea typeface="ＭＳ 明朝"/>
                          <a:cs typeface="Times New Roman"/>
                        </a:rPr>
                        <a:t> </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321">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dirty="0">
                          <a:solidFill>
                            <a:srgbClr val="000000"/>
                          </a:solidFill>
                          <a:effectLst/>
                          <a:latin typeface="Times New Roman"/>
                          <a:ea typeface="ＭＳ 明朝"/>
                          <a:cs typeface="Times New Roman"/>
                        </a:rPr>
                        <a:t>Reserved </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正方形/長方形 6"/>
          <p:cNvSpPr/>
          <p:nvPr/>
        </p:nvSpPr>
        <p:spPr>
          <a:xfrm>
            <a:off x="5031659" y="1988840"/>
            <a:ext cx="2831544" cy="276999"/>
          </a:xfrm>
          <a:prstGeom prst="rect">
            <a:avLst/>
          </a:prstGeom>
        </p:spPr>
        <p:txBody>
          <a:bodyPr wrap="none">
            <a:spAutoFit/>
          </a:bodyPr>
          <a:lstStyle/>
          <a:p>
            <a:r>
              <a:rPr lang="en-US" altLang="ja-JP" b="1" dirty="0"/>
              <a:t>Table 6-17a—LLPS Interval field values</a:t>
            </a:r>
            <a:endParaRPr lang="ja-JP" altLang="en-US"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871" y="1890990"/>
            <a:ext cx="4090042" cy="19497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テキスト ボックス 7"/>
          <p:cNvSpPr txBox="1"/>
          <p:nvPr/>
        </p:nvSpPr>
        <p:spPr>
          <a:xfrm>
            <a:off x="1921874" y="1521658"/>
            <a:ext cx="889987" cy="369332"/>
          </a:xfrm>
          <a:prstGeom prst="rect">
            <a:avLst/>
          </a:prstGeom>
          <a:noFill/>
        </p:spPr>
        <p:txBody>
          <a:bodyPr wrap="none" rtlCol="0">
            <a:spAutoFit/>
          </a:bodyPr>
          <a:lstStyle/>
          <a:p>
            <a:r>
              <a:rPr kumimoji="1" lang="en-US" altLang="ja-JP" sz="1800" dirty="0" smtClean="0"/>
              <a:t>Current</a:t>
            </a:r>
            <a:endParaRPr kumimoji="1" lang="ja-JP" altLang="en-US" sz="1800" dirty="0"/>
          </a:p>
        </p:txBody>
      </p:sp>
      <p:sp>
        <p:nvSpPr>
          <p:cNvPr id="11" name="テキスト ボックス 10"/>
          <p:cNvSpPr txBox="1"/>
          <p:nvPr/>
        </p:nvSpPr>
        <p:spPr>
          <a:xfrm>
            <a:off x="5760132" y="1521658"/>
            <a:ext cx="1120820" cy="369332"/>
          </a:xfrm>
          <a:prstGeom prst="rect">
            <a:avLst/>
          </a:prstGeom>
          <a:noFill/>
        </p:spPr>
        <p:txBody>
          <a:bodyPr wrap="none" rtlCol="0">
            <a:spAutoFit/>
          </a:bodyPr>
          <a:lstStyle/>
          <a:p>
            <a:r>
              <a:rPr kumimoji="1" lang="en-US" altLang="ja-JP" sz="1800" dirty="0" smtClean="0"/>
              <a:t>Changed*</a:t>
            </a:r>
            <a:endParaRPr kumimoji="1" lang="ja-JP" altLang="en-US" sz="1800" dirty="0"/>
          </a:p>
        </p:txBody>
      </p:sp>
      <p:cxnSp>
        <p:nvCxnSpPr>
          <p:cNvPr id="12" name="直線矢印コネクタ 11"/>
          <p:cNvCxnSpPr/>
          <p:nvPr/>
        </p:nvCxnSpPr>
        <p:spPr bwMode="auto">
          <a:xfrm>
            <a:off x="3563888" y="1706324"/>
            <a:ext cx="1656184"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3" name="表 12"/>
          <p:cNvGraphicFramePr>
            <a:graphicFrameLocks noGrp="1"/>
          </p:cNvGraphicFramePr>
          <p:nvPr>
            <p:extLst>
              <p:ext uri="{D42A27DB-BD31-4B8C-83A1-F6EECF244321}">
                <p14:modId xmlns:p14="http://schemas.microsoft.com/office/powerpoint/2010/main" val="2978600063"/>
              </p:ext>
            </p:extLst>
          </p:nvPr>
        </p:nvGraphicFramePr>
        <p:xfrm>
          <a:off x="5102370" y="4943057"/>
          <a:ext cx="2810657" cy="1101314"/>
        </p:xfrm>
        <a:graphic>
          <a:graphicData uri="http://schemas.openxmlformats.org/drawingml/2006/table">
            <a:tbl>
              <a:tblPr/>
              <a:tblGrid>
                <a:gridCol w="705485"/>
                <a:gridCol w="445085"/>
                <a:gridCol w="1660087"/>
              </a:tblGrid>
              <a:tr h="366126">
                <a:tc>
                  <a:txBody>
                    <a:bodyPr/>
                    <a:lstStyle/>
                    <a:p>
                      <a:pPr algn="l">
                        <a:spcAft>
                          <a:spcPts val="0"/>
                        </a:spcAft>
                      </a:pPr>
                      <a:r>
                        <a:rPr lang="en-US" sz="1100" b="1" kern="0" dirty="0">
                          <a:solidFill>
                            <a:srgbClr val="000000"/>
                          </a:solidFill>
                          <a:effectLst/>
                          <a:latin typeface="Times New Roman"/>
                          <a:ea typeface="ＭＳ 明朝"/>
                          <a:cs typeface="Times New Roman"/>
                        </a:rPr>
                        <a:t>Bits: b16</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b="1" kern="0" dirty="0">
                          <a:solidFill>
                            <a:srgbClr val="000000"/>
                          </a:solidFill>
                          <a:effectLst/>
                          <a:latin typeface="Times New Roman"/>
                          <a:ea typeface="ＭＳ 明朝"/>
                          <a:cs typeface="Times New Roman"/>
                        </a:rPr>
                        <a:t>b17</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b="1" kern="0" dirty="0">
                          <a:solidFill>
                            <a:srgbClr val="000000"/>
                          </a:solidFill>
                          <a:effectLst/>
                          <a:latin typeface="Times New Roman"/>
                          <a:ea typeface="ＭＳ 明朝"/>
                          <a:cs typeface="Times New Roman"/>
                        </a:rPr>
                        <a:t>Preferred Payload Size </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797">
                <a:tc>
                  <a:txBody>
                    <a:bodyPr/>
                    <a:lstStyle/>
                    <a:p>
                      <a:pPr algn="l">
                        <a:spcAft>
                          <a:spcPts val="0"/>
                        </a:spcAft>
                      </a:pPr>
                      <a:r>
                        <a:rPr lang="en-US" sz="1100" kern="0" dirty="0">
                          <a:solidFill>
                            <a:srgbClr val="000000"/>
                          </a:solidFill>
                          <a:effectLst/>
                          <a:latin typeface="Times New Roman"/>
                          <a:ea typeface="ＭＳ 明朝"/>
                          <a:cs typeface="Times New Roman"/>
                        </a:rPr>
                        <a:t>0</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dirty="0">
                          <a:solidFill>
                            <a:srgbClr val="000000"/>
                          </a:solidFill>
                          <a:effectLst/>
                          <a:latin typeface="Times New Roman"/>
                          <a:ea typeface="ＭＳ 明朝"/>
                          <a:cs typeface="Times New Roman"/>
                        </a:rPr>
                        <a:t>2048 octets </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797">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dirty="0">
                          <a:solidFill>
                            <a:srgbClr val="000000"/>
                          </a:solidFill>
                          <a:effectLst/>
                          <a:latin typeface="Times New Roman"/>
                          <a:ea typeface="ＭＳ 明朝"/>
                          <a:cs typeface="Times New Roman"/>
                        </a:rPr>
                        <a:t>4096 octets </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797">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dirty="0">
                          <a:solidFill>
                            <a:srgbClr val="000000"/>
                          </a:solidFill>
                          <a:effectLst/>
                          <a:latin typeface="Times New Roman"/>
                          <a:ea typeface="ＭＳ 明朝"/>
                          <a:cs typeface="Times New Roman"/>
                        </a:rPr>
                        <a:t>8192 octets </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797">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dirty="0">
                          <a:solidFill>
                            <a:srgbClr val="000000"/>
                          </a:solidFill>
                          <a:effectLst/>
                          <a:latin typeface="Times New Roman"/>
                          <a:ea typeface="ＭＳ 明朝"/>
                          <a:cs typeface="Times New Roman"/>
                        </a:rPr>
                        <a:t>Reserved</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Rectangle 3"/>
          <p:cNvSpPr>
            <a:spLocks noChangeArrowheads="1"/>
          </p:cNvSpPr>
          <p:nvPr/>
        </p:nvSpPr>
        <p:spPr bwMode="auto">
          <a:xfrm>
            <a:off x="5031658" y="4666058"/>
            <a:ext cx="350078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b="1" i="0" u="none" strike="noStrike" cap="none" normalizeH="0" baseline="0" dirty="0" smtClean="0">
                <a:ln>
                  <a:noFill/>
                </a:ln>
                <a:solidFill>
                  <a:srgbClr val="000000"/>
                </a:solidFill>
                <a:effectLst/>
                <a:ea typeface="ＭＳ 明朝" pitchFamily="17" charset="-128"/>
                <a:cs typeface="Times New Roman" pitchFamily="18" charset="0"/>
              </a:rPr>
              <a:t>Table 6-17b</a:t>
            </a:r>
            <a:r>
              <a:rPr kumimoji="1" lang="en-US" altLang="ja-JP" b="0" i="0" u="none" strike="noStrike" cap="none" normalizeH="0" baseline="0" dirty="0" smtClean="0">
                <a:ln>
                  <a:noFill/>
                </a:ln>
                <a:solidFill>
                  <a:srgbClr val="000000"/>
                </a:solidFill>
                <a:effectLst/>
                <a:latin typeface="Century"/>
                <a:ea typeface="ＭＳ 明朝" pitchFamily="17" charset="-128"/>
                <a:cs typeface="Arial" pitchFamily="34" charset="0"/>
              </a:rPr>
              <a:t>—</a:t>
            </a:r>
            <a:r>
              <a:rPr kumimoji="1" lang="en-US" altLang="ja-JP" b="1" i="0" u="none" strike="noStrike" cap="none" normalizeH="0" baseline="0" dirty="0" smtClean="0">
                <a:ln>
                  <a:noFill/>
                </a:ln>
                <a:solidFill>
                  <a:srgbClr val="000000"/>
                </a:solidFill>
                <a:effectLst/>
                <a:ea typeface="ＭＳ 明朝" pitchFamily="17" charset="-128"/>
                <a:cs typeface="Times New Roman" pitchFamily="18" charset="0"/>
              </a:rPr>
              <a:t>Preferred Payload Size field</a:t>
            </a:r>
            <a:r>
              <a:rPr kumimoji="1" lang="en-US" altLang="ja-JP" b="1" i="0" u="none" strike="noStrike" cap="none" normalizeH="0" dirty="0" smtClean="0">
                <a:ln>
                  <a:noFill/>
                </a:ln>
                <a:solidFill>
                  <a:srgbClr val="000000"/>
                </a:solidFill>
                <a:effectLst/>
                <a:ea typeface="ＭＳ 明朝" pitchFamily="17" charset="-128"/>
                <a:cs typeface="Times New Roman" pitchFamily="18" charset="0"/>
              </a:rPr>
              <a:t> </a:t>
            </a:r>
            <a:r>
              <a:rPr kumimoji="1" lang="en-US" altLang="ja-JP" b="1" i="0" u="none" strike="noStrike" cap="none" normalizeH="0" baseline="0" dirty="0" smtClean="0">
                <a:ln>
                  <a:noFill/>
                </a:ln>
                <a:solidFill>
                  <a:srgbClr val="000000"/>
                </a:solidFill>
                <a:effectLst/>
                <a:ea typeface="ＭＳ 明朝" pitchFamily="17" charset="-128"/>
                <a:cs typeface="Times New Roman" pitchFamily="18" charset="0"/>
              </a:rPr>
              <a:t>format</a:t>
            </a:r>
            <a:endParaRPr kumimoji="1" lang="en-US" altLang="ja-JP" sz="10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775" y="4018813"/>
            <a:ext cx="3508231" cy="2088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テキスト ボックス 14"/>
          <p:cNvSpPr txBox="1"/>
          <p:nvPr/>
        </p:nvSpPr>
        <p:spPr>
          <a:xfrm>
            <a:off x="5025907" y="6104330"/>
            <a:ext cx="2462534" cy="276999"/>
          </a:xfrm>
          <a:prstGeom prst="rect">
            <a:avLst/>
          </a:prstGeom>
          <a:noFill/>
        </p:spPr>
        <p:txBody>
          <a:bodyPr wrap="none" rtlCol="0">
            <a:spAutoFit/>
          </a:bodyPr>
          <a:lstStyle/>
          <a:p>
            <a:r>
              <a:rPr kumimoji="1" lang="en-US" altLang="ja-JP" dirty="0" smtClean="0"/>
              <a:t>*Includes other editorial corrections</a:t>
            </a:r>
            <a:endParaRPr kumimoji="1" lang="ja-JP" altLang="en-US" dirty="0"/>
          </a:p>
        </p:txBody>
      </p:sp>
    </p:spTree>
    <p:extLst>
      <p:ext uri="{BB962C8B-B14F-4D97-AF65-F5344CB8AC3E}">
        <p14:creationId xmlns:p14="http://schemas.microsoft.com/office/powerpoint/2010/main" val="22194633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54968"/>
          </a:xfrm>
        </p:spPr>
        <p:txBody>
          <a:bodyPr/>
          <a:lstStyle/>
          <a:p>
            <a:r>
              <a:rPr kumimoji="1" lang="en-US" altLang="ja-JP" dirty="0"/>
              <a:t>Comment #83 and the </a:t>
            </a:r>
            <a:r>
              <a:rPr kumimoji="1" lang="en-US" altLang="ja-JP" dirty="0" smtClean="0"/>
              <a:t>resolution(Cont’d)</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&lt;Apr. 2016&gt;</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Kondou (Sony)</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6652F43B-E88C-4292-9842-7923F42985AC}" type="slidenum">
              <a:rPr lang="en-US" altLang="ja-JP" smtClean="0"/>
              <a:pPr/>
              <a:t>4</a:t>
            </a:fld>
            <a:endParaRPr lang="en-US" altLang="ja-JP" dirty="0"/>
          </a:p>
        </p:txBody>
      </p:sp>
      <p:sp>
        <p:nvSpPr>
          <p:cNvPr id="8" name="テキスト ボックス 7"/>
          <p:cNvSpPr txBox="1"/>
          <p:nvPr/>
        </p:nvSpPr>
        <p:spPr>
          <a:xfrm>
            <a:off x="1921874" y="1521658"/>
            <a:ext cx="889987" cy="369332"/>
          </a:xfrm>
          <a:prstGeom prst="rect">
            <a:avLst/>
          </a:prstGeom>
          <a:noFill/>
        </p:spPr>
        <p:txBody>
          <a:bodyPr wrap="none" rtlCol="0">
            <a:spAutoFit/>
          </a:bodyPr>
          <a:lstStyle/>
          <a:p>
            <a:r>
              <a:rPr kumimoji="1" lang="en-US" altLang="ja-JP" sz="1800" dirty="0" smtClean="0"/>
              <a:t>Current</a:t>
            </a:r>
            <a:endParaRPr kumimoji="1" lang="ja-JP" altLang="en-US" sz="1800" dirty="0"/>
          </a:p>
        </p:txBody>
      </p:sp>
      <p:sp>
        <p:nvSpPr>
          <p:cNvPr id="11" name="テキスト ボックス 10"/>
          <p:cNvSpPr txBox="1"/>
          <p:nvPr/>
        </p:nvSpPr>
        <p:spPr>
          <a:xfrm>
            <a:off x="5760132" y="1521658"/>
            <a:ext cx="1120820" cy="369332"/>
          </a:xfrm>
          <a:prstGeom prst="rect">
            <a:avLst/>
          </a:prstGeom>
          <a:noFill/>
        </p:spPr>
        <p:txBody>
          <a:bodyPr wrap="none" rtlCol="0">
            <a:spAutoFit/>
          </a:bodyPr>
          <a:lstStyle/>
          <a:p>
            <a:r>
              <a:rPr kumimoji="1" lang="en-US" altLang="ja-JP" sz="1800" dirty="0" smtClean="0"/>
              <a:t>Changed*</a:t>
            </a:r>
            <a:endParaRPr kumimoji="1" lang="ja-JP" altLang="en-US" sz="1800" dirty="0"/>
          </a:p>
        </p:txBody>
      </p:sp>
      <p:cxnSp>
        <p:nvCxnSpPr>
          <p:cNvPr id="12" name="直線矢印コネクタ 11"/>
          <p:cNvCxnSpPr/>
          <p:nvPr/>
        </p:nvCxnSpPr>
        <p:spPr bwMode="auto">
          <a:xfrm>
            <a:off x="3563888" y="1706324"/>
            <a:ext cx="1656184"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テキスト ボックス 14"/>
          <p:cNvSpPr txBox="1"/>
          <p:nvPr/>
        </p:nvSpPr>
        <p:spPr>
          <a:xfrm>
            <a:off x="5025907" y="6104330"/>
            <a:ext cx="2462534" cy="276999"/>
          </a:xfrm>
          <a:prstGeom prst="rect">
            <a:avLst/>
          </a:prstGeom>
          <a:noFill/>
        </p:spPr>
        <p:txBody>
          <a:bodyPr wrap="none" rtlCol="0">
            <a:spAutoFit/>
          </a:bodyPr>
          <a:lstStyle/>
          <a:p>
            <a:r>
              <a:rPr kumimoji="1" lang="en-US" altLang="ja-JP" dirty="0" smtClean="0"/>
              <a:t>*Includes other editorial corrections</a:t>
            </a:r>
            <a:endParaRPr kumimoji="1" lang="ja-JP" altLang="en-US" dirty="0"/>
          </a:p>
        </p:txBody>
      </p:sp>
      <p:graphicFrame>
        <p:nvGraphicFramePr>
          <p:cNvPr id="9" name="表 8"/>
          <p:cNvGraphicFramePr>
            <a:graphicFrameLocks noGrp="1"/>
          </p:cNvGraphicFramePr>
          <p:nvPr>
            <p:extLst>
              <p:ext uri="{D42A27DB-BD31-4B8C-83A1-F6EECF244321}">
                <p14:modId xmlns:p14="http://schemas.microsoft.com/office/powerpoint/2010/main" val="2136095272"/>
              </p:ext>
            </p:extLst>
          </p:nvPr>
        </p:nvGraphicFramePr>
        <p:xfrm>
          <a:off x="4805993" y="2888940"/>
          <a:ext cx="3736093" cy="1590675"/>
        </p:xfrm>
        <a:graphic>
          <a:graphicData uri="http://schemas.openxmlformats.org/drawingml/2006/table">
            <a:tbl>
              <a:tblPr/>
              <a:tblGrid>
                <a:gridCol w="686819"/>
                <a:gridCol w="429738"/>
                <a:gridCol w="429738"/>
                <a:gridCol w="2189798"/>
              </a:tblGrid>
              <a:tr h="249555">
                <a:tc>
                  <a:txBody>
                    <a:bodyPr/>
                    <a:lstStyle/>
                    <a:p>
                      <a:pPr algn="l">
                        <a:spcAft>
                          <a:spcPts val="0"/>
                        </a:spcAft>
                      </a:pPr>
                      <a:r>
                        <a:rPr lang="en-US" sz="1100" b="1" kern="0" dirty="0">
                          <a:solidFill>
                            <a:srgbClr val="000000"/>
                          </a:solidFill>
                          <a:effectLst/>
                          <a:latin typeface="Times New Roman"/>
                          <a:ea typeface="ＭＳ 明朝"/>
                          <a:cs typeface="Times New Roman"/>
                        </a:rPr>
                        <a:t>Bits: b18</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b="1" kern="0" dirty="0">
                          <a:solidFill>
                            <a:srgbClr val="000000"/>
                          </a:solidFill>
                          <a:effectLst/>
                          <a:latin typeface="Times New Roman"/>
                          <a:ea typeface="ＭＳ 明朝"/>
                          <a:cs typeface="Times New Roman"/>
                        </a:rPr>
                        <a:t>b19</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b="1" kern="0">
                          <a:solidFill>
                            <a:srgbClr val="000000"/>
                          </a:solidFill>
                          <a:effectLst/>
                          <a:latin typeface="Times New Roman"/>
                          <a:ea typeface="ＭＳ 明朝"/>
                          <a:cs typeface="Times New Roman"/>
                        </a:rPr>
                        <a:t>b20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b="1" kern="0">
                          <a:solidFill>
                            <a:srgbClr val="000000"/>
                          </a:solidFill>
                          <a:effectLst/>
                          <a:latin typeface="Times New Roman"/>
                          <a:ea typeface="ＭＳ 明朝"/>
                          <a:cs typeface="Times New Roman"/>
                        </a:rPr>
                        <a:t>Preferred Total Aggregation Size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30">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16448 octets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30">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32896 octets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30">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65792 octets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30">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131584 octets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30">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263168 octets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30">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526336 octets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30">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1050624 octets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30">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dirty="0">
                          <a:solidFill>
                            <a:srgbClr val="000000"/>
                          </a:solidFill>
                          <a:effectLst/>
                          <a:latin typeface="Times New Roman"/>
                          <a:ea typeface="ＭＳ 明朝"/>
                          <a:cs typeface="Times New Roman"/>
                        </a:rPr>
                        <a:t>2099200 octets </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Rectangle 1"/>
          <p:cNvSpPr>
            <a:spLocks noChangeArrowheads="1"/>
          </p:cNvSpPr>
          <p:nvPr/>
        </p:nvSpPr>
        <p:spPr bwMode="auto">
          <a:xfrm>
            <a:off x="4722968" y="2601065"/>
            <a:ext cx="432048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b="1" i="0" u="none" strike="noStrike" cap="none" normalizeH="0" baseline="0" dirty="0" smtClean="0">
                <a:ln>
                  <a:noFill/>
                </a:ln>
                <a:solidFill>
                  <a:srgbClr val="000000"/>
                </a:solidFill>
                <a:effectLst/>
                <a:ea typeface="ＭＳ 明朝" pitchFamily="17" charset="-128"/>
                <a:cs typeface="Times New Roman" pitchFamily="18" charset="0"/>
              </a:rPr>
              <a:t>Table 6-17c</a:t>
            </a:r>
            <a:r>
              <a:rPr kumimoji="1" lang="en-US" altLang="ja-JP" b="0" i="0" u="none" strike="noStrike" cap="none" normalizeH="0" baseline="0" dirty="0" smtClean="0">
                <a:ln>
                  <a:noFill/>
                </a:ln>
                <a:solidFill>
                  <a:srgbClr val="000000"/>
                </a:solidFill>
                <a:effectLst/>
                <a:latin typeface="Century"/>
                <a:ea typeface="ＭＳ 明朝" pitchFamily="17" charset="-128"/>
                <a:cs typeface="Arial" pitchFamily="34" charset="0"/>
              </a:rPr>
              <a:t>—</a:t>
            </a:r>
            <a:r>
              <a:rPr kumimoji="1" lang="en-US" altLang="ja-JP" b="1" i="0" u="none" strike="noStrike" cap="none" normalizeH="0" baseline="0" dirty="0" smtClean="0">
                <a:ln>
                  <a:noFill/>
                </a:ln>
                <a:solidFill>
                  <a:srgbClr val="000000"/>
                </a:solidFill>
                <a:effectLst/>
                <a:ea typeface="ＭＳ 明朝" pitchFamily="17" charset="-128"/>
                <a:cs typeface="Times New Roman" pitchFamily="18" charset="0"/>
              </a:rPr>
              <a:t>Preferred Total Aggregation Size field format</a:t>
            </a:r>
            <a:endParaRPr kumimoji="1" lang="en-US" altLang="ja-JP" sz="32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102398"/>
            <a:ext cx="3648160" cy="25488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103564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&lt;Apr.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5</a:t>
            </a:fld>
            <a:endParaRPr lang="en-US" altLang="ja-JP"/>
          </a:p>
        </p:txBody>
      </p:sp>
      <p:sp>
        <p:nvSpPr>
          <p:cNvPr id="90" name="タイトル 89"/>
          <p:cNvSpPr>
            <a:spLocks noGrp="1"/>
          </p:cNvSpPr>
          <p:nvPr>
            <p:ph type="title" idx="4294967295"/>
          </p:nvPr>
        </p:nvSpPr>
        <p:spPr>
          <a:xfrm>
            <a:off x="1225550" y="685800"/>
            <a:ext cx="7918450" cy="655638"/>
          </a:xfrm>
        </p:spPr>
        <p:txBody>
          <a:bodyPr/>
          <a:lstStyle/>
          <a:p>
            <a:r>
              <a:rPr kumimoji="1" lang="en-US" altLang="ja-JP" sz="3200" dirty="0"/>
              <a:t>Comment </a:t>
            </a:r>
            <a:r>
              <a:rPr kumimoji="1" lang="en-US" altLang="ja-JP" sz="3200" dirty="0" smtClean="0"/>
              <a:t>#116 and </a:t>
            </a:r>
            <a:r>
              <a:rPr kumimoji="1" lang="en-US" altLang="ja-JP" sz="3200" dirty="0"/>
              <a:t>the resolution</a:t>
            </a:r>
            <a:endParaRPr kumimoji="1" lang="ja-JP" altLang="en-US" sz="3200" dirty="0"/>
          </a:p>
        </p:txBody>
      </p:sp>
      <p:graphicFrame>
        <p:nvGraphicFramePr>
          <p:cNvPr id="6" name="表 5"/>
          <p:cNvGraphicFramePr>
            <a:graphicFrameLocks noGrp="1"/>
          </p:cNvGraphicFramePr>
          <p:nvPr>
            <p:extLst>
              <p:ext uri="{D42A27DB-BD31-4B8C-83A1-F6EECF244321}">
                <p14:modId xmlns:p14="http://schemas.microsoft.com/office/powerpoint/2010/main" val="842298653"/>
              </p:ext>
            </p:extLst>
          </p:nvPr>
        </p:nvGraphicFramePr>
        <p:xfrm>
          <a:off x="792001" y="1448780"/>
          <a:ext cx="7559999" cy="1224000"/>
        </p:xfrm>
        <a:graphic>
          <a:graphicData uri="http://schemas.openxmlformats.org/drawingml/2006/table">
            <a:tbl>
              <a:tblPr/>
              <a:tblGrid>
                <a:gridCol w="441655"/>
                <a:gridCol w="441655"/>
                <a:gridCol w="781389"/>
                <a:gridCol w="543575"/>
                <a:gridCol w="2728389"/>
                <a:gridCol w="2623336"/>
              </a:tblGrid>
              <a:tr h="426315">
                <a:tc>
                  <a:txBody>
                    <a:bodyPr/>
                    <a:lstStyle/>
                    <a:p>
                      <a:pPr algn="ctr" fontAlgn="b"/>
                      <a:r>
                        <a:rPr lang="en-US" sz="1200" b="1" i="0" u="none" strike="noStrike" dirty="0" smtClean="0">
                          <a:effectLst/>
                          <a:latin typeface="Arial"/>
                        </a:rPr>
                        <a:t>CID</a:t>
                      </a:r>
                      <a:endParaRPr lang="en-US" sz="1200" b="1"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Comment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797685">
                <a:tc>
                  <a:txBody>
                    <a:bodyPr/>
                    <a:lstStyle/>
                    <a:p>
                      <a:pPr algn="ctr" fontAlgn="b"/>
                      <a:r>
                        <a:rPr lang="en-US" altLang="ja-JP" sz="1200" b="0" i="0" u="none" strike="noStrike" dirty="0" smtClean="0">
                          <a:effectLst/>
                          <a:latin typeface="+mn-lt"/>
                        </a:rPr>
                        <a:t>116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smtClean="0">
                          <a:solidFill>
                            <a:srgbClr val="000000"/>
                          </a:solidFill>
                          <a:effectLst/>
                          <a:latin typeface="+mn-lt"/>
                        </a:rPr>
                        <a:t>52</a:t>
                      </a:r>
                      <a:endParaRPr lang="en-US" altLang="ja-JP" sz="1000" b="0" i="0" u="none" strike="noStrike" dirty="0">
                        <a:solidFill>
                          <a:srgbClr val="000000"/>
                        </a:solidFill>
                        <a:effectLst/>
                        <a:latin typeface="+mn-lt"/>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smtClean="0">
                          <a:solidFill>
                            <a:srgbClr val="000000"/>
                          </a:solidFill>
                          <a:effectLst/>
                          <a:latin typeface="+mn-lt"/>
                        </a:rPr>
                        <a:t>6.5.1.1</a:t>
                      </a:r>
                      <a:endParaRPr lang="en-US" sz="1000" b="0" i="0" u="none" strike="noStrike" dirty="0">
                        <a:solidFill>
                          <a:srgbClr val="000000"/>
                        </a:solidFill>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smtClean="0">
                          <a:solidFill>
                            <a:srgbClr val="000000"/>
                          </a:solidFill>
                          <a:effectLst/>
                          <a:latin typeface="+mn-lt"/>
                        </a:rPr>
                        <a:t>8</a:t>
                      </a:r>
                      <a:r>
                        <a:rPr lang="ja-JP" altLang="en-US" sz="1000" b="0" i="0" u="none" strike="noStrike" dirty="0">
                          <a:solidFill>
                            <a:srgbClr val="000000"/>
                          </a:solidFill>
                          <a:effectLst/>
                          <a:latin typeface="Arial"/>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solidFill>
                            <a:srgbClr val="000000"/>
                          </a:solidFill>
                          <a:effectLst/>
                          <a:latin typeface="+mn-lt"/>
                        </a:rPr>
                        <a:t>in figure the "device utility" field form 802.15.3 is missing</a:t>
                      </a:r>
                      <a:endParaRPr lang="en-US" sz="1000" b="0" i="0" u="none" strike="noStrike" dirty="0">
                        <a:solidFill>
                          <a:srgbClr val="000000"/>
                        </a:solidFill>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solidFill>
                            <a:srgbClr val="000000"/>
                          </a:solidFill>
                          <a:effectLst/>
                          <a:latin typeface="+mn-lt"/>
                        </a:rPr>
                        <a:t>add device </a:t>
                      </a:r>
                      <a:r>
                        <a:rPr lang="en-US" sz="1000" b="0" i="0" u="none" strike="noStrike" dirty="0" err="1" smtClean="0">
                          <a:solidFill>
                            <a:srgbClr val="000000"/>
                          </a:solidFill>
                          <a:effectLst/>
                          <a:latin typeface="+mn-lt"/>
                        </a:rPr>
                        <a:t>utiity</a:t>
                      </a:r>
                      <a:r>
                        <a:rPr lang="en-US" sz="1000" b="0" i="0" u="none" strike="noStrike" dirty="0" smtClean="0">
                          <a:solidFill>
                            <a:srgbClr val="000000"/>
                          </a:solidFill>
                          <a:effectLst/>
                          <a:latin typeface="+mn-lt"/>
                        </a:rPr>
                        <a:t> field or add two different figures (one of HRCP DEV and one for none-HRCP DEV)</a:t>
                      </a:r>
                      <a:endParaRPr lang="en-US" sz="1000" b="0" i="0" u="none" strike="noStrike" dirty="0">
                        <a:solidFill>
                          <a:srgbClr val="000000"/>
                        </a:solidFill>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7" name="テキスト ボックス 6"/>
          <p:cNvSpPr txBox="1"/>
          <p:nvPr/>
        </p:nvSpPr>
        <p:spPr>
          <a:xfrm>
            <a:off x="503548" y="2816932"/>
            <a:ext cx="8172908" cy="2277547"/>
          </a:xfrm>
          <a:prstGeom prst="rect">
            <a:avLst/>
          </a:prstGeom>
          <a:noFill/>
        </p:spPr>
        <p:txBody>
          <a:bodyPr wrap="square" rtlCol="0">
            <a:spAutoFit/>
          </a:bodyPr>
          <a:lstStyle/>
          <a:p>
            <a:r>
              <a:rPr kumimoji="1" lang="en-US" altLang="ja-JP" sz="1800" dirty="0" smtClean="0">
                <a:solidFill>
                  <a:srgbClr val="0000FF"/>
                </a:solidFill>
                <a:latin typeface="+mn-lt"/>
              </a:rPr>
              <a:t>Revised,</a:t>
            </a:r>
            <a:r>
              <a:rPr kumimoji="1" lang="en-US" altLang="ja-JP" sz="1800" dirty="0" smtClean="0">
                <a:latin typeface="+mn-lt"/>
              </a:rPr>
              <a:t> </a:t>
            </a:r>
            <a:r>
              <a:rPr kumimoji="1" lang="en-US" altLang="ja-JP" sz="1800" dirty="0">
                <a:latin typeface="+mn-lt"/>
              </a:rPr>
              <a:t>Accept the comment. Also check lines 11-14 against the latest version of the .3 revision. </a:t>
            </a:r>
            <a:endParaRPr kumimoji="1" lang="en-US" altLang="ja-JP" sz="1800" dirty="0" smtClean="0">
              <a:latin typeface="+mn-lt"/>
            </a:endParaRPr>
          </a:p>
          <a:p>
            <a:endParaRPr kumimoji="1" lang="en-US" altLang="ja-JP" sz="1600" dirty="0" smtClean="0">
              <a:latin typeface="+mn-lt"/>
            </a:endParaRPr>
          </a:p>
          <a:p>
            <a:pPr marL="171450" indent="-171450">
              <a:buFontTx/>
              <a:buChar char="-"/>
            </a:pPr>
            <a:r>
              <a:rPr lang="en-US" altLang="ja-JP" sz="1800" dirty="0" smtClean="0">
                <a:latin typeface="+mn-lt"/>
              </a:rPr>
              <a:t>Description</a:t>
            </a:r>
            <a:r>
              <a:rPr lang="en-US" altLang="ja-JP" sz="1800" dirty="0">
                <a:latin typeface="+mn-lt"/>
              </a:rPr>
              <a:t/>
            </a:r>
            <a:br>
              <a:rPr lang="en-US" altLang="ja-JP" sz="1800" dirty="0">
                <a:latin typeface="+mn-lt"/>
              </a:rPr>
            </a:br>
            <a:r>
              <a:rPr lang="en-US" altLang="ja-JP" sz="1800" dirty="0" smtClean="0">
                <a:latin typeface="+mn-lt"/>
              </a:rPr>
              <a:t>Add </a:t>
            </a:r>
            <a:r>
              <a:rPr lang="en-US" altLang="ja-JP" sz="1800" dirty="0" smtClean="0">
                <a:latin typeface="+mn-lt"/>
              </a:rPr>
              <a:t>new Figure </a:t>
            </a:r>
            <a:r>
              <a:rPr lang="en-US" altLang="ja-JP" sz="1800" dirty="0" smtClean="0">
                <a:latin typeface="+mn-lt"/>
              </a:rPr>
              <a:t>6-126a for </a:t>
            </a:r>
            <a:r>
              <a:rPr lang="en-US" altLang="ja-JP" sz="1800" dirty="0" err="1" smtClean="0">
                <a:latin typeface="+mn-lt"/>
              </a:rPr>
              <a:t>pairnet</a:t>
            </a:r>
            <a:r>
              <a:rPr lang="en-US" altLang="ja-JP" sz="1800" dirty="0" smtClean="0">
                <a:latin typeface="+mn-lt"/>
              </a:rPr>
              <a:t> without DEV utility field.</a:t>
            </a:r>
            <a:r>
              <a:rPr lang="en-US" altLang="ja-JP" sz="1800" dirty="0">
                <a:latin typeface="+mn-lt"/>
              </a:rPr>
              <a:t/>
            </a:r>
            <a:br>
              <a:rPr lang="en-US" altLang="ja-JP" sz="1800" dirty="0">
                <a:latin typeface="+mn-lt"/>
              </a:rPr>
            </a:br>
            <a:r>
              <a:rPr lang="en-US" altLang="ja-JP" sz="1800" dirty="0" smtClean="0">
                <a:latin typeface="+mn-lt"/>
              </a:rPr>
              <a:t>Change the </a:t>
            </a:r>
            <a:r>
              <a:rPr lang="en-US" altLang="ja-JP" sz="1800" dirty="0" smtClean="0">
                <a:solidFill>
                  <a:srgbClr val="FF0000"/>
                </a:solidFill>
                <a:latin typeface="+mn-lt"/>
              </a:rPr>
              <a:t>1</a:t>
            </a:r>
            <a:r>
              <a:rPr lang="en-US" altLang="ja-JP" sz="1800" baseline="30000" dirty="0" smtClean="0">
                <a:solidFill>
                  <a:srgbClr val="FF0000"/>
                </a:solidFill>
                <a:latin typeface="+mn-lt"/>
              </a:rPr>
              <a:t>st</a:t>
            </a:r>
            <a:r>
              <a:rPr lang="en-US" altLang="ja-JP" sz="1800" dirty="0" smtClean="0">
                <a:solidFill>
                  <a:srgbClr val="FF0000"/>
                </a:solidFill>
                <a:latin typeface="+mn-lt"/>
              </a:rPr>
              <a:t> </a:t>
            </a:r>
            <a:r>
              <a:rPr lang="en-US" altLang="ja-JP" sz="1800" dirty="0" smtClean="0">
                <a:latin typeface="+mn-lt"/>
              </a:rPr>
              <a:t>paragraph including description for Association request command format for </a:t>
            </a:r>
            <a:r>
              <a:rPr lang="en-US" altLang="ja-JP" sz="1800" dirty="0" err="1" smtClean="0">
                <a:latin typeface="+mn-lt"/>
              </a:rPr>
              <a:t>pairnet</a:t>
            </a:r>
            <a:r>
              <a:rPr lang="en-US" altLang="ja-JP" sz="1800" dirty="0" smtClean="0">
                <a:latin typeface="+mn-lt"/>
              </a:rPr>
              <a:t>.</a:t>
            </a:r>
            <a:r>
              <a:rPr lang="en-US" altLang="ja-JP" sz="1800" dirty="0">
                <a:latin typeface="+mn-lt"/>
              </a:rPr>
              <a:t/>
            </a:r>
            <a:br>
              <a:rPr lang="en-US" altLang="ja-JP" sz="1800" dirty="0">
                <a:latin typeface="+mn-lt"/>
              </a:rPr>
            </a:br>
            <a:r>
              <a:rPr lang="en-US" altLang="ja-JP" sz="1800" dirty="0" smtClean="0">
                <a:latin typeface="+mn-lt"/>
              </a:rPr>
              <a:t>Check current D02 version of 15.3m draft (for lines 11-14)</a:t>
            </a:r>
          </a:p>
        </p:txBody>
      </p:sp>
    </p:spTree>
    <p:extLst>
      <p:ext uri="{BB962C8B-B14F-4D97-AF65-F5344CB8AC3E}">
        <p14:creationId xmlns:p14="http://schemas.microsoft.com/office/powerpoint/2010/main" val="19434920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&lt;Apr.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6</a:t>
            </a:fld>
            <a:endParaRPr lang="en-US" altLang="ja-JP"/>
          </a:p>
        </p:txBody>
      </p:sp>
      <p:sp>
        <p:nvSpPr>
          <p:cNvPr id="9" name="正方形/長方形 8"/>
          <p:cNvSpPr/>
          <p:nvPr/>
        </p:nvSpPr>
        <p:spPr>
          <a:xfrm>
            <a:off x="558729" y="1232756"/>
            <a:ext cx="8028892" cy="2862322"/>
          </a:xfrm>
          <a:prstGeom prst="rect">
            <a:avLst/>
          </a:prstGeom>
        </p:spPr>
        <p:txBody>
          <a:bodyPr wrap="square">
            <a:spAutoFit/>
          </a:bodyPr>
          <a:lstStyle/>
          <a:p>
            <a:pPr>
              <a:spcAft>
                <a:spcPts val="0"/>
              </a:spcAft>
            </a:pPr>
            <a:r>
              <a:rPr lang="en-US" altLang="ja-JP" b="1" dirty="0">
                <a:solidFill>
                  <a:srgbClr val="000000"/>
                </a:solidFill>
                <a:latin typeface="Arial"/>
                <a:ea typeface="ＭＳ 明朝"/>
              </a:rPr>
              <a:t>6.5.1.1 Association Request </a:t>
            </a:r>
            <a:r>
              <a:rPr lang="en-US" altLang="ja-JP" b="1" dirty="0" smtClean="0">
                <a:solidFill>
                  <a:srgbClr val="000000"/>
                </a:solidFill>
                <a:latin typeface="Arial"/>
                <a:ea typeface="ＭＳ 明朝"/>
              </a:rPr>
              <a:t>command</a:t>
            </a:r>
          </a:p>
          <a:p>
            <a:pPr>
              <a:spcAft>
                <a:spcPts val="0"/>
              </a:spcAft>
            </a:pPr>
            <a:endParaRPr lang="ja-JP" altLang="ja-JP" sz="1800" dirty="0">
              <a:solidFill>
                <a:srgbClr val="000000"/>
              </a:solidFill>
              <a:latin typeface="Arial"/>
              <a:ea typeface="ＭＳ 明朝"/>
            </a:endParaRPr>
          </a:p>
          <a:p>
            <a:pPr>
              <a:spcAft>
                <a:spcPts val="0"/>
              </a:spcAft>
            </a:pPr>
            <a:r>
              <a:rPr lang="en-US" altLang="ja-JP" b="1" i="1" dirty="0">
                <a:solidFill>
                  <a:srgbClr val="000000"/>
                </a:solidFill>
                <a:latin typeface="Times New Roman"/>
                <a:ea typeface="ＭＳ 明朝"/>
              </a:rPr>
              <a:t>Change the text in the first paragraph as shown: </a:t>
            </a:r>
            <a:endParaRPr lang="ja-JP" altLang="ja-JP" sz="1800" dirty="0">
              <a:solidFill>
                <a:srgbClr val="000000"/>
              </a:solidFill>
              <a:latin typeface="Arial"/>
              <a:ea typeface="ＭＳ 明朝"/>
            </a:endParaRPr>
          </a:p>
          <a:p>
            <a:pPr>
              <a:spcAft>
                <a:spcPts val="0"/>
              </a:spcAft>
            </a:pPr>
            <a:r>
              <a:rPr lang="en-US" altLang="ja-JP" dirty="0">
                <a:solidFill>
                  <a:srgbClr val="000000"/>
                </a:solidFill>
                <a:latin typeface="Times New Roman"/>
                <a:ea typeface="ＭＳ 明朝"/>
              </a:rPr>
              <a:t>The Association Request command Payload field shall be formatted as illustrated in Figure </a:t>
            </a:r>
            <a:r>
              <a:rPr lang="en-US" altLang="ja-JP" dirty="0" smtClean="0">
                <a:solidFill>
                  <a:srgbClr val="000000"/>
                </a:solidFill>
                <a:latin typeface="Times New Roman"/>
                <a:ea typeface="ＭＳ 明朝"/>
              </a:rPr>
              <a:t>6-12</a:t>
            </a:r>
            <a:r>
              <a:rPr lang="en-US" altLang="ja-JP" dirty="0" smtClean="0">
                <a:solidFill>
                  <a:srgbClr val="FF0000"/>
                </a:solidFill>
                <a:latin typeface="Times New Roman"/>
                <a:ea typeface="ＭＳ 明朝"/>
              </a:rPr>
              <a:t>6 for </a:t>
            </a:r>
            <a:r>
              <a:rPr lang="en-US" altLang="ja-JP" dirty="0" err="1" smtClean="0">
                <a:solidFill>
                  <a:srgbClr val="FF0000"/>
                </a:solidFill>
                <a:latin typeface="Times New Roman"/>
                <a:ea typeface="ＭＳ 明朝"/>
              </a:rPr>
              <a:t>piconet</a:t>
            </a:r>
            <a:r>
              <a:rPr lang="en-US" altLang="ja-JP" dirty="0" smtClean="0">
                <a:solidFill>
                  <a:srgbClr val="FF0000"/>
                </a:solidFill>
                <a:latin typeface="Times New Roman"/>
                <a:ea typeface="ＭＳ 明朝"/>
              </a:rPr>
              <a:t> and Figure 6-126a for </a:t>
            </a:r>
            <a:r>
              <a:rPr lang="en-US" altLang="ja-JP" dirty="0" err="1" smtClean="0">
                <a:solidFill>
                  <a:srgbClr val="FF0000"/>
                </a:solidFill>
                <a:latin typeface="Times New Roman"/>
                <a:ea typeface="ＭＳ 明朝"/>
              </a:rPr>
              <a:t>pairnet</a:t>
            </a:r>
            <a:r>
              <a:rPr lang="en-US" altLang="ja-JP" dirty="0" smtClean="0">
                <a:solidFill>
                  <a:srgbClr val="000000"/>
                </a:solidFill>
                <a:latin typeface="Times New Roman"/>
                <a:ea typeface="ＭＳ 明朝"/>
              </a:rPr>
              <a:t>. </a:t>
            </a:r>
            <a:r>
              <a:rPr lang="en-US" altLang="ja-JP" dirty="0">
                <a:solidFill>
                  <a:srgbClr val="000000"/>
                </a:solidFill>
                <a:latin typeface="Times New Roman"/>
                <a:ea typeface="ＭＳ 明朝"/>
              </a:rPr>
              <a:t>The SEC</a:t>
            </a:r>
            <a:r>
              <a:rPr lang="en-US" altLang="ja-JP" sz="1800" dirty="0">
                <a:solidFill>
                  <a:srgbClr val="000000"/>
                </a:solidFill>
                <a:latin typeface="Times New Roman"/>
                <a:ea typeface="ＭＳ 明朝"/>
              </a:rPr>
              <a:t> </a:t>
            </a:r>
            <a:r>
              <a:rPr lang="en-US" altLang="ja-JP" dirty="0">
                <a:solidFill>
                  <a:srgbClr val="000000"/>
                </a:solidFill>
                <a:latin typeface="Times New Roman"/>
                <a:ea typeface="ＭＳ 明朝"/>
              </a:rPr>
              <a:t>field in the Frame Control field shall be set to zero. The </a:t>
            </a:r>
            <a:r>
              <a:rPr lang="en-US" altLang="ja-JP" dirty="0" err="1">
                <a:solidFill>
                  <a:srgbClr val="000000"/>
                </a:solidFill>
                <a:latin typeface="Times New Roman"/>
                <a:ea typeface="ＭＳ 明朝"/>
              </a:rPr>
              <a:t>DestID</a:t>
            </a:r>
            <a:r>
              <a:rPr lang="en-US" altLang="ja-JP" dirty="0">
                <a:solidFill>
                  <a:srgbClr val="000000"/>
                </a:solidFill>
                <a:latin typeface="Times New Roman"/>
                <a:ea typeface="ＭＳ 明朝"/>
              </a:rPr>
              <a:t> shall be set to the </a:t>
            </a:r>
            <a:r>
              <a:rPr lang="en-US" altLang="ja-JP" i="1" dirty="0">
                <a:solidFill>
                  <a:srgbClr val="0000FF"/>
                </a:solidFill>
                <a:latin typeface="Times New Roman"/>
                <a:ea typeface="ＭＳ 明朝"/>
              </a:rPr>
              <a:t>PNCID</a:t>
            </a:r>
            <a:r>
              <a:rPr lang="en-US" altLang="ja-JP" dirty="0">
                <a:solidFill>
                  <a:srgbClr val="000000"/>
                </a:solidFill>
                <a:latin typeface="Times New Roman"/>
                <a:ea typeface="ＭＳ 明朝"/>
              </a:rPr>
              <a:t>. </a:t>
            </a:r>
            <a:r>
              <a:rPr lang="en-US" altLang="ja-JP" dirty="0">
                <a:solidFill>
                  <a:srgbClr val="FF0000"/>
                </a:solidFill>
                <a:latin typeface="Times New Roman"/>
                <a:ea typeface="ＭＳ 明朝"/>
              </a:rPr>
              <a:t>For </a:t>
            </a:r>
            <a:r>
              <a:rPr lang="en-US" altLang="ja-JP" dirty="0" err="1">
                <a:solidFill>
                  <a:srgbClr val="FF0000"/>
                </a:solidFill>
                <a:latin typeface="Times New Roman"/>
                <a:ea typeface="ＭＳ 明朝"/>
              </a:rPr>
              <a:t>piconet</a:t>
            </a:r>
            <a:r>
              <a:rPr lang="en-US" altLang="ja-JP" sz="1800" dirty="0">
                <a:solidFill>
                  <a:srgbClr val="FF0000"/>
                </a:solidFill>
                <a:latin typeface="Times New Roman"/>
                <a:ea typeface="ＭＳ 明朝"/>
              </a:rPr>
              <a:t> </a:t>
            </a:r>
            <a:r>
              <a:rPr lang="en-US" altLang="ja-JP" dirty="0">
                <a:solidFill>
                  <a:srgbClr val="FF0000"/>
                </a:solidFill>
                <a:latin typeface="Times New Roman"/>
                <a:ea typeface="ＭＳ 明朝"/>
              </a:rPr>
              <a:t>operation,</a:t>
            </a:r>
            <a:r>
              <a:rPr lang="en-US" altLang="ja-JP" dirty="0">
                <a:solidFill>
                  <a:srgbClr val="000000"/>
                </a:solidFill>
                <a:latin typeface="Times New Roman"/>
                <a:ea typeface="ＭＳ 明朝"/>
              </a:rPr>
              <a:t> the </a:t>
            </a:r>
            <a:r>
              <a:rPr lang="en-US" altLang="ja-JP" dirty="0" err="1">
                <a:solidFill>
                  <a:srgbClr val="000000"/>
                </a:solidFill>
                <a:latin typeface="Times New Roman"/>
                <a:ea typeface="ＭＳ 明朝"/>
              </a:rPr>
              <a:t>SrcID</a:t>
            </a:r>
            <a:r>
              <a:rPr lang="en-US" altLang="ja-JP" dirty="0">
                <a:solidFill>
                  <a:srgbClr val="000000"/>
                </a:solidFill>
                <a:latin typeface="Times New Roman"/>
                <a:ea typeface="ＭＳ 明朝"/>
              </a:rPr>
              <a:t> shall be set to either the </a:t>
            </a:r>
            <a:r>
              <a:rPr lang="en-US" altLang="ja-JP" dirty="0" err="1">
                <a:solidFill>
                  <a:srgbClr val="000000"/>
                </a:solidFill>
                <a:latin typeface="Times New Roman"/>
                <a:ea typeface="ＭＳ 明朝"/>
              </a:rPr>
              <a:t>UnassocID</a:t>
            </a:r>
            <a:r>
              <a:rPr lang="en-US" altLang="ja-JP" dirty="0">
                <a:solidFill>
                  <a:srgbClr val="000000"/>
                </a:solidFill>
                <a:latin typeface="Times New Roman"/>
                <a:ea typeface="ＭＳ 明朝"/>
              </a:rPr>
              <a:t>, as described in 6.2.3, or the DEV’s newly</a:t>
            </a:r>
            <a:r>
              <a:rPr lang="en-US" altLang="ja-JP" sz="1800" dirty="0">
                <a:solidFill>
                  <a:srgbClr val="000000"/>
                </a:solidFill>
                <a:latin typeface="Times New Roman"/>
                <a:ea typeface="ＭＳ 明朝"/>
              </a:rPr>
              <a:t> </a:t>
            </a:r>
            <a:r>
              <a:rPr lang="en-US" altLang="ja-JP" dirty="0">
                <a:solidFill>
                  <a:srgbClr val="000000"/>
                </a:solidFill>
                <a:latin typeface="Times New Roman"/>
                <a:ea typeface="ＭＳ 明朝"/>
              </a:rPr>
              <a:t>allocated DEVID, as described in </a:t>
            </a:r>
            <a:r>
              <a:rPr lang="en-US" altLang="ja-JP" dirty="0" smtClean="0">
                <a:solidFill>
                  <a:srgbClr val="000000"/>
                </a:solidFill>
                <a:latin typeface="Times New Roman"/>
                <a:ea typeface="ＭＳ 明朝"/>
              </a:rPr>
              <a:t>7.3.1. </a:t>
            </a:r>
            <a:r>
              <a:rPr lang="en-US" altLang="ja-JP" dirty="0">
                <a:solidFill>
                  <a:srgbClr val="FF0000"/>
                </a:solidFill>
                <a:latin typeface="Times New Roman"/>
                <a:ea typeface="ＭＳ 明朝"/>
              </a:rPr>
              <a:t>For P2PLink operation, the </a:t>
            </a:r>
            <a:r>
              <a:rPr lang="en-US" altLang="ja-JP" dirty="0" err="1">
                <a:solidFill>
                  <a:srgbClr val="FF0000"/>
                </a:solidFill>
                <a:latin typeface="Times New Roman"/>
                <a:ea typeface="ＭＳ 明朝"/>
              </a:rPr>
              <a:t>SrcID</a:t>
            </a:r>
            <a:r>
              <a:rPr lang="en-US" altLang="ja-JP" dirty="0">
                <a:solidFill>
                  <a:srgbClr val="FF0000"/>
                </a:solidFill>
                <a:latin typeface="Times New Roman"/>
                <a:ea typeface="ＭＳ 明朝"/>
              </a:rPr>
              <a:t> shall be set to the </a:t>
            </a:r>
            <a:r>
              <a:rPr lang="en-US" altLang="ja-JP" dirty="0" smtClean="0">
                <a:solidFill>
                  <a:srgbClr val="FF0000"/>
                </a:solidFill>
                <a:latin typeface="Times New Roman"/>
                <a:ea typeface="ＭＳ 明朝"/>
              </a:rPr>
              <a:t>DEVID </a:t>
            </a:r>
            <a:r>
              <a:rPr lang="en-US" altLang="ja-JP" dirty="0">
                <a:solidFill>
                  <a:srgbClr val="FF0000"/>
                </a:solidFill>
                <a:latin typeface="Times New Roman"/>
                <a:ea typeface="ＭＳ 明朝"/>
              </a:rPr>
              <a:t>obtained from </a:t>
            </a:r>
            <a:r>
              <a:rPr lang="en-US" altLang="ja-JP" dirty="0" smtClean="0">
                <a:solidFill>
                  <a:srgbClr val="FF0000"/>
                </a:solidFill>
                <a:latin typeface="Times New Roman"/>
                <a:ea typeface="ＭＳ 明朝"/>
              </a:rPr>
              <a:t>the Next </a:t>
            </a:r>
            <a:r>
              <a:rPr lang="en-US" altLang="ja-JP" dirty="0" err="1">
                <a:solidFill>
                  <a:srgbClr val="FF0000"/>
                </a:solidFill>
                <a:latin typeface="Times New Roman"/>
                <a:ea typeface="ＭＳ 明朝"/>
              </a:rPr>
              <a:t>DevID</a:t>
            </a:r>
            <a:r>
              <a:rPr lang="en-US" altLang="ja-JP" dirty="0">
                <a:solidFill>
                  <a:srgbClr val="FF0000"/>
                </a:solidFill>
                <a:latin typeface="Times New Roman"/>
                <a:ea typeface="ＭＳ 明朝"/>
              </a:rPr>
              <a:t> field in </a:t>
            </a:r>
            <a:r>
              <a:rPr lang="en-US" altLang="ja-JP" dirty="0" smtClean="0">
                <a:solidFill>
                  <a:srgbClr val="FF0000"/>
                </a:solidFill>
                <a:latin typeface="Times New Roman"/>
                <a:ea typeface="ＭＳ 明朝"/>
              </a:rPr>
              <a:t>the beacon</a:t>
            </a:r>
            <a:r>
              <a:rPr lang="en-US" altLang="ja-JP" dirty="0">
                <a:solidFill>
                  <a:srgbClr val="FF0000"/>
                </a:solidFill>
                <a:latin typeface="Times New Roman"/>
                <a:ea typeface="ＭＳ 明朝"/>
              </a:rPr>
              <a:t>, as described in </a:t>
            </a:r>
            <a:r>
              <a:rPr lang="en-US" altLang="ja-JP" dirty="0" smtClean="0">
                <a:solidFill>
                  <a:srgbClr val="FF0000"/>
                </a:solidFill>
                <a:latin typeface="Times New Roman"/>
                <a:ea typeface="ＭＳ 明朝"/>
              </a:rPr>
              <a:t>7.3</a:t>
            </a:r>
            <a:r>
              <a:rPr lang="en-US" altLang="ja-JP" dirty="0">
                <a:solidFill>
                  <a:srgbClr val="FF0000"/>
                </a:solidFill>
                <a:latin typeface="Times New Roman"/>
                <a:ea typeface="ＭＳ 明朝"/>
              </a:rPr>
              <a:t>a</a:t>
            </a:r>
            <a:r>
              <a:rPr lang="en-US" altLang="ja-JP" dirty="0" smtClean="0">
                <a:solidFill>
                  <a:srgbClr val="FF0000"/>
                </a:solidFill>
                <a:latin typeface="Times New Roman"/>
                <a:ea typeface="ＭＳ 明朝"/>
              </a:rPr>
              <a:t>.1</a:t>
            </a:r>
            <a:r>
              <a:rPr lang="en-US" altLang="ja-JP" dirty="0" smtClean="0">
                <a:solidFill>
                  <a:srgbClr val="FF0000"/>
                </a:solidFill>
                <a:latin typeface="Times New Roman"/>
                <a:ea typeface="ＭＳ 明朝"/>
              </a:rPr>
              <a:t>.</a:t>
            </a:r>
            <a:endParaRPr lang="ja-JP" altLang="ja-JP" sz="1800" dirty="0">
              <a:solidFill>
                <a:srgbClr val="FF0000"/>
              </a:solidFill>
              <a:latin typeface="Arial"/>
              <a:ea typeface="ＭＳ 明朝"/>
            </a:endParaRPr>
          </a:p>
          <a:p>
            <a:endParaRPr lang="en-US" altLang="ja-JP" b="1" i="1" dirty="0" smtClean="0">
              <a:solidFill>
                <a:srgbClr val="FF0000"/>
              </a:solidFill>
              <a:latin typeface="Times New Roman"/>
              <a:ea typeface="ＭＳ 明朝"/>
            </a:endParaRPr>
          </a:p>
          <a:p>
            <a:r>
              <a:rPr lang="en-US" altLang="ja-JP" b="1" i="1" dirty="0">
                <a:solidFill>
                  <a:srgbClr val="FF0000"/>
                </a:solidFill>
              </a:rPr>
              <a:t>Change caption of Figure </a:t>
            </a:r>
            <a:r>
              <a:rPr lang="en-US" altLang="ja-JP" b="1" i="1" dirty="0" smtClean="0">
                <a:solidFill>
                  <a:srgbClr val="FF0000"/>
                </a:solidFill>
              </a:rPr>
              <a:t>6-126 </a:t>
            </a:r>
            <a:r>
              <a:rPr lang="en-US" altLang="ja-JP" b="1" i="1" dirty="0">
                <a:solidFill>
                  <a:srgbClr val="FF0000"/>
                </a:solidFill>
              </a:rPr>
              <a:t>as shown</a:t>
            </a:r>
            <a:r>
              <a:rPr lang="en-US" altLang="ja-JP" b="1" i="1" dirty="0" smtClean="0">
                <a:solidFill>
                  <a:srgbClr val="FF0000"/>
                </a:solidFill>
              </a:rPr>
              <a:t>:</a:t>
            </a:r>
            <a:endParaRPr lang="ja-JP" altLang="en-US" sz="1800" dirty="0">
              <a:solidFill>
                <a:srgbClr val="000000"/>
              </a:solidFill>
              <a:latin typeface="Arial"/>
            </a:endParaRPr>
          </a:p>
          <a:p>
            <a:pPr algn="ctr"/>
            <a:r>
              <a:rPr lang="en-US" altLang="ja-JP" b="1" dirty="0">
                <a:solidFill>
                  <a:srgbClr val="FF0000"/>
                </a:solidFill>
                <a:latin typeface="Arial"/>
              </a:rPr>
              <a:t>Figure 6-126—Association Request command Payload field </a:t>
            </a:r>
            <a:r>
              <a:rPr lang="en-US" altLang="ja-JP" b="1" dirty="0" smtClean="0">
                <a:solidFill>
                  <a:srgbClr val="FF0000"/>
                </a:solidFill>
                <a:latin typeface="Arial"/>
              </a:rPr>
              <a:t>format for </a:t>
            </a:r>
            <a:r>
              <a:rPr lang="en-US" altLang="ja-JP" b="1" dirty="0" err="1" smtClean="0">
                <a:solidFill>
                  <a:srgbClr val="FF0000"/>
                </a:solidFill>
                <a:latin typeface="Arial"/>
              </a:rPr>
              <a:t>piconet</a:t>
            </a:r>
            <a:endParaRPr lang="en-US" altLang="ja-JP" b="1" i="1" dirty="0" smtClean="0">
              <a:solidFill>
                <a:srgbClr val="FF0000"/>
              </a:solidFill>
              <a:latin typeface="Times New Roman"/>
              <a:ea typeface="ＭＳ 明朝"/>
            </a:endParaRPr>
          </a:p>
          <a:p>
            <a:endParaRPr lang="en-US" altLang="ja-JP" b="1" i="1" dirty="0" smtClean="0">
              <a:solidFill>
                <a:srgbClr val="FF0000"/>
              </a:solidFill>
              <a:latin typeface="Times New Roman"/>
              <a:ea typeface="ＭＳ 明朝"/>
            </a:endParaRPr>
          </a:p>
          <a:p>
            <a:r>
              <a:rPr lang="en-US" altLang="ja-JP" b="1" i="1" dirty="0" smtClean="0">
                <a:solidFill>
                  <a:srgbClr val="FF0000"/>
                </a:solidFill>
                <a:latin typeface="Times New Roman"/>
                <a:ea typeface="ＭＳ 明朝"/>
              </a:rPr>
              <a:t>Insert </a:t>
            </a:r>
            <a:r>
              <a:rPr lang="en-US" altLang="ja-JP" b="1" i="1" dirty="0">
                <a:solidFill>
                  <a:srgbClr val="FF0000"/>
                </a:solidFill>
                <a:latin typeface="Times New Roman"/>
                <a:ea typeface="ＭＳ 明朝"/>
              </a:rPr>
              <a:t>Figure </a:t>
            </a:r>
            <a:r>
              <a:rPr lang="en-US" altLang="ja-JP" b="1" i="1" dirty="0" smtClean="0">
                <a:solidFill>
                  <a:srgbClr val="FF0000"/>
                </a:solidFill>
                <a:latin typeface="Times New Roman"/>
                <a:ea typeface="ＭＳ 明朝"/>
              </a:rPr>
              <a:t>6-126a as shown:</a:t>
            </a:r>
            <a:endParaRPr lang="ja-JP" altLang="en-US" dirty="0">
              <a:solidFill>
                <a:srgbClr val="FF0000"/>
              </a:solidFill>
            </a:endParaRPr>
          </a:p>
        </p:txBody>
      </p:sp>
      <p:graphicFrame>
        <p:nvGraphicFramePr>
          <p:cNvPr id="11" name="表 10"/>
          <p:cNvGraphicFramePr>
            <a:graphicFrameLocks noGrp="1"/>
          </p:cNvGraphicFramePr>
          <p:nvPr>
            <p:extLst>
              <p:ext uri="{D42A27DB-BD31-4B8C-83A1-F6EECF244321}">
                <p14:modId xmlns:p14="http://schemas.microsoft.com/office/powerpoint/2010/main" val="2133037620"/>
              </p:ext>
            </p:extLst>
          </p:nvPr>
        </p:nvGraphicFramePr>
        <p:xfrm>
          <a:off x="2123728" y="4095078"/>
          <a:ext cx="4085590" cy="274320"/>
        </p:xfrm>
        <a:graphic>
          <a:graphicData uri="http://schemas.openxmlformats.org/drawingml/2006/table">
            <a:tbl>
              <a:tblPr/>
              <a:tblGrid>
                <a:gridCol w="777240"/>
                <a:gridCol w="1753870"/>
                <a:gridCol w="777240"/>
                <a:gridCol w="777240"/>
              </a:tblGrid>
              <a:tr h="75565">
                <a:tc>
                  <a:txBody>
                    <a:bodyPr/>
                    <a:lstStyle/>
                    <a:p>
                      <a:pPr>
                        <a:spcAft>
                          <a:spcPts val="0"/>
                        </a:spcAft>
                      </a:pPr>
                      <a:r>
                        <a:rPr lang="en-US" sz="900" b="1" strike="noStrike" kern="100" dirty="0">
                          <a:solidFill>
                            <a:srgbClr val="FF0000"/>
                          </a:solidFill>
                          <a:effectLst/>
                          <a:latin typeface="Times New Roman"/>
                          <a:ea typeface="ＭＳ 明朝"/>
                        </a:rPr>
                        <a:t>Octets: 6 </a:t>
                      </a:r>
                      <a:endParaRPr lang="ja-JP" sz="1200" strike="noStrike" kern="100" dirty="0">
                        <a:solidFill>
                          <a:srgbClr val="000000"/>
                        </a:solidFill>
                        <a:effectLst/>
                        <a:latin typeface="Arial"/>
                        <a:ea typeface="ＭＳ 明朝"/>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strike="noStrike" kern="100" dirty="0">
                          <a:solidFill>
                            <a:srgbClr val="FF0000"/>
                          </a:solidFill>
                          <a:effectLst/>
                          <a:latin typeface="Times New Roman"/>
                          <a:ea typeface="ＭＳ 明朝"/>
                        </a:rPr>
                        <a:t>as defined </a:t>
                      </a:r>
                      <a:r>
                        <a:rPr lang="en-US" sz="900" b="1" strike="noStrike" kern="100" dirty="0" smtClean="0">
                          <a:solidFill>
                            <a:srgbClr val="FF0000"/>
                          </a:solidFill>
                          <a:effectLst/>
                          <a:latin typeface="Times New Roman"/>
                          <a:ea typeface="ＭＳ 明朝"/>
                        </a:rPr>
                        <a:t>in </a:t>
                      </a:r>
                      <a:r>
                        <a:rPr lang="en-US" sz="900" b="1" strike="noStrike" kern="100" dirty="0">
                          <a:solidFill>
                            <a:srgbClr val="FF0000"/>
                          </a:solidFill>
                          <a:effectLst/>
                          <a:latin typeface="Times New Roman"/>
                          <a:ea typeface="ＭＳ 明朝"/>
                        </a:rPr>
                        <a:t>6.4.11b </a:t>
                      </a:r>
                      <a:endParaRPr lang="ja-JP" sz="1200" strike="noStrike" kern="100" dirty="0">
                        <a:solidFill>
                          <a:srgbClr val="000000"/>
                        </a:solidFill>
                        <a:effectLst/>
                        <a:latin typeface="Arial"/>
                        <a:ea typeface="ＭＳ 明朝"/>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strike="noStrike" kern="100" dirty="0">
                          <a:solidFill>
                            <a:srgbClr val="FF0000"/>
                          </a:solidFill>
                          <a:effectLst/>
                          <a:latin typeface="Times New Roman"/>
                          <a:ea typeface="ＭＳ 明朝"/>
                        </a:rPr>
                        <a:t>2 </a:t>
                      </a:r>
                      <a:endParaRPr lang="ja-JP" sz="1200" strike="noStrike" kern="100" dirty="0">
                        <a:solidFill>
                          <a:srgbClr val="000000"/>
                        </a:solidFill>
                        <a:effectLst/>
                        <a:latin typeface="Arial"/>
                        <a:ea typeface="ＭＳ 明朝"/>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strike="noStrike" kern="100">
                          <a:solidFill>
                            <a:srgbClr val="FF0000"/>
                          </a:solidFill>
                          <a:effectLst/>
                          <a:latin typeface="Times New Roman"/>
                          <a:ea typeface="ＭＳ 明朝"/>
                        </a:rPr>
                        <a:t>variable </a:t>
                      </a:r>
                      <a:endParaRPr lang="ja-JP" sz="1200" strike="noStrike" kern="100">
                        <a:solidFill>
                          <a:srgbClr val="000000"/>
                        </a:solidFill>
                        <a:effectLst/>
                        <a:latin typeface="Arial"/>
                        <a:ea typeface="ＭＳ 明朝"/>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30">
                <a:tc>
                  <a:txBody>
                    <a:bodyPr/>
                    <a:lstStyle/>
                    <a:p>
                      <a:pPr>
                        <a:spcAft>
                          <a:spcPts val="0"/>
                        </a:spcAft>
                      </a:pPr>
                      <a:r>
                        <a:rPr lang="en-US" sz="900" strike="noStrike" kern="100" dirty="0">
                          <a:solidFill>
                            <a:srgbClr val="FF0000"/>
                          </a:solidFill>
                          <a:effectLst/>
                          <a:latin typeface="Times New Roman"/>
                          <a:ea typeface="ＭＳ 明朝"/>
                        </a:rPr>
                        <a:t>DEV Address </a:t>
                      </a:r>
                      <a:endParaRPr lang="ja-JP" sz="1200" strike="noStrike" kern="100" dirty="0">
                        <a:solidFill>
                          <a:srgbClr val="000000"/>
                        </a:solidFill>
                        <a:effectLst/>
                        <a:latin typeface="Arial"/>
                        <a:ea typeface="ＭＳ 明朝"/>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ja-JP" sz="900" strike="noStrike" kern="100" dirty="0" smtClean="0">
                          <a:solidFill>
                            <a:srgbClr val="FF0000"/>
                          </a:solidFill>
                          <a:effectLst/>
                          <a:latin typeface="Times New Roman"/>
                          <a:ea typeface="ＭＳ 明朝"/>
                        </a:rPr>
                        <a:t>HRCP</a:t>
                      </a:r>
                      <a:r>
                        <a:rPr lang="ja-JP" altLang="en-US" sz="900" strike="noStrike" kern="100" baseline="0" dirty="0" smtClean="0">
                          <a:solidFill>
                            <a:srgbClr val="FF0000"/>
                          </a:solidFill>
                          <a:effectLst/>
                          <a:latin typeface="Times New Roman"/>
                          <a:ea typeface="ＭＳ 明朝"/>
                        </a:rPr>
                        <a:t> </a:t>
                      </a:r>
                      <a:r>
                        <a:rPr lang="en-US" altLang="ja-JP" sz="900" strike="noStrike" kern="100" baseline="0" dirty="0" smtClean="0">
                          <a:solidFill>
                            <a:srgbClr val="FF0000"/>
                          </a:solidFill>
                          <a:effectLst/>
                          <a:latin typeface="Times New Roman"/>
                          <a:ea typeface="ＭＳ 明朝"/>
                        </a:rPr>
                        <a:t>DEV </a:t>
                      </a:r>
                      <a:r>
                        <a:rPr lang="en-US" sz="900" strike="noStrike" kern="100" dirty="0" smtClean="0">
                          <a:solidFill>
                            <a:srgbClr val="FF0000"/>
                          </a:solidFill>
                          <a:effectLst/>
                          <a:latin typeface="Times New Roman"/>
                          <a:ea typeface="ＭＳ 明朝"/>
                        </a:rPr>
                        <a:t>Capability</a:t>
                      </a:r>
                      <a:endParaRPr lang="ja-JP" sz="1200" strike="noStrike" kern="100" dirty="0">
                        <a:solidFill>
                          <a:srgbClr val="000000"/>
                        </a:solidFill>
                        <a:effectLst/>
                        <a:latin typeface="Arial"/>
                        <a:ea typeface="ＭＳ 明朝"/>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strike="noStrike" kern="100" dirty="0">
                          <a:solidFill>
                            <a:srgbClr val="FF0000"/>
                          </a:solidFill>
                          <a:effectLst/>
                          <a:latin typeface="Times New Roman"/>
                          <a:ea typeface="ＭＳ 明朝"/>
                        </a:rPr>
                        <a:t>ATP </a:t>
                      </a:r>
                      <a:endParaRPr lang="ja-JP" sz="1200" strike="noStrike" kern="100" dirty="0">
                        <a:solidFill>
                          <a:srgbClr val="000000"/>
                        </a:solidFill>
                        <a:effectLst/>
                        <a:latin typeface="Arial"/>
                        <a:ea typeface="ＭＳ 明朝"/>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strike="noStrike" kern="100" dirty="0">
                          <a:solidFill>
                            <a:srgbClr val="FF0000"/>
                          </a:solidFill>
                          <a:effectLst/>
                          <a:latin typeface="Times New Roman"/>
                          <a:ea typeface="ＭＳ 明朝"/>
                        </a:rPr>
                        <a:t>IEs </a:t>
                      </a:r>
                      <a:endParaRPr lang="ja-JP" sz="1200" strike="noStrike" kern="100" dirty="0">
                        <a:solidFill>
                          <a:srgbClr val="000000"/>
                        </a:solidFill>
                        <a:effectLst/>
                        <a:latin typeface="Arial"/>
                        <a:ea typeface="ＭＳ 明朝"/>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タイトル 89"/>
          <p:cNvSpPr txBox="1">
            <a:spLocks/>
          </p:cNvSpPr>
          <p:nvPr/>
        </p:nvSpPr>
        <p:spPr bwMode="auto">
          <a:xfrm>
            <a:off x="668973" y="683190"/>
            <a:ext cx="7918648" cy="40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kumimoji="1" lang="en-US" altLang="ja-JP" sz="2800" kern="0" dirty="0" smtClean="0"/>
              <a:t>Comment #116 Changed Text</a:t>
            </a:r>
            <a:endParaRPr kumimoji="1" lang="ja-JP" altLang="en-US" sz="2800" kern="0" dirty="0"/>
          </a:p>
        </p:txBody>
      </p:sp>
      <p:sp>
        <p:nvSpPr>
          <p:cNvPr id="5" name="正方形/長方形 4"/>
          <p:cNvSpPr/>
          <p:nvPr/>
        </p:nvSpPr>
        <p:spPr>
          <a:xfrm>
            <a:off x="1475656" y="4391115"/>
            <a:ext cx="6192688" cy="461665"/>
          </a:xfrm>
          <a:prstGeom prst="rect">
            <a:avLst/>
          </a:prstGeom>
        </p:spPr>
        <p:txBody>
          <a:bodyPr wrap="square">
            <a:spAutoFit/>
          </a:bodyPr>
          <a:lstStyle/>
          <a:p>
            <a:pPr algn="ctr"/>
            <a:r>
              <a:rPr lang="en-US" altLang="ja-JP" b="1" dirty="0">
                <a:solidFill>
                  <a:srgbClr val="FF0000"/>
                </a:solidFill>
                <a:latin typeface="Arial"/>
              </a:rPr>
              <a:t>Figure </a:t>
            </a:r>
            <a:r>
              <a:rPr lang="en-US" altLang="ja-JP" b="1" dirty="0" smtClean="0">
                <a:solidFill>
                  <a:srgbClr val="FF0000"/>
                </a:solidFill>
                <a:latin typeface="Arial"/>
              </a:rPr>
              <a:t>6-126a—Association </a:t>
            </a:r>
            <a:r>
              <a:rPr lang="en-US" altLang="ja-JP" b="1" dirty="0">
                <a:solidFill>
                  <a:srgbClr val="FF0000"/>
                </a:solidFill>
                <a:latin typeface="Arial"/>
              </a:rPr>
              <a:t>Request command Payload field format for </a:t>
            </a:r>
            <a:r>
              <a:rPr lang="en-US" altLang="ja-JP" b="1" dirty="0" err="1" smtClean="0">
                <a:solidFill>
                  <a:srgbClr val="FF0000"/>
                </a:solidFill>
                <a:latin typeface="Arial"/>
              </a:rPr>
              <a:t>pairnet</a:t>
            </a:r>
            <a:endParaRPr lang="en-US" altLang="ja-JP" b="1" i="1" dirty="0">
              <a:solidFill>
                <a:srgbClr val="FF0000"/>
              </a:solidFill>
              <a:latin typeface="Times New Roman"/>
              <a:ea typeface="ＭＳ 明朝"/>
            </a:endParaRPr>
          </a:p>
          <a:p>
            <a:pPr algn="ctr"/>
            <a:endParaRPr lang="en-US" altLang="ja-JP" b="1" i="1" dirty="0">
              <a:solidFill>
                <a:srgbClr val="FF0000"/>
              </a:solidFill>
              <a:latin typeface="Times New Roman"/>
              <a:ea typeface="ＭＳ 明朝"/>
            </a:endParaRPr>
          </a:p>
        </p:txBody>
      </p:sp>
      <p:sp>
        <p:nvSpPr>
          <p:cNvPr id="6" name="正方形/長方形 5"/>
          <p:cNvSpPr/>
          <p:nvPr/>
        </p:nvSpPr>
        <p:spPr>
          <a:xfrm>
            <a:off x="558729" y="4852780"/>
            <a:ext cx="3239990" cy="276999"/>
          </a:xfrm>
          <a:prstGeom prst="rect">
            <a:avLst/>
          </a:prstGeom>
        </p:spPr>
        <p:txBody>
          <a:bodyPr wrap="none">
            <a:spAutoFit/>
          </a:bodyPr>
          <a:lstStyle/>
          <a:p>
            <a:pPr>
              <a:spcAft>
                <a:spcPts val="0"/>
              </a:spcAft>
            </a:pPr>
            <a:r>
              <a:rPr lang="en-US" altLang="ja-JP" b="1" i="1" kern="0" dirty="0" smtClean="0">
                <a:solidFill>
                  <a:srgbClr val="FF0000"/>
                </a:solidFill>
                <a:latin typeface="Times New Roman"/>
                <a:ea typeface="ＭＳ 明朝"/>
                <a:cs typeface="Times New Roman"/>
              </a:rPr>
              <a:t>Insert following paragraph after 3</a:t>
            </a:r>
            <a:r>
              <a:rPr lang="en-US" altLang="ja-JP" b="1" i="1" kern="0" baseline="30000" dirty="0" smtClean="0">
                <a:solidFill>
                  <a:srgbClr val="FF0000"/>
                </a:solidFill>
                <a:latin typeface="Times New Roman"/>
                <a:ea typeface="ＭＳ 明朝"/>
                <a:cs typeface="Times New Roman"/>
              </a:rPr>
              <a:t>rd</a:t>
            </a:r>
            <a:r>
              <a:rPr lang="en-US" altLang="ja-JP" b="1" i="1" kern="0" dirty="0" smtClean="0">
                <a:solidFill>
                  <a:srgbClr val="FF0000"/>
                </a:solidFill>
                <a:latin typeface="Times New Roman"/>
                <a:ea typeface="ＭＳ 明朝"/>
                <a:cs typeface="Times New Roman"/>
              </a:rPr>
              <a:t> paragraph:</a:t>
            </a:r>
            <a:endParaRPr lang="ja-JP" altLang="ja-JP" sz="1400" kern="100" dirty="0">
              <a:solidFill>
                <a:srgbClr val="FF0000"/>
              </a:solidFill>
              <a:latin typeface="Century"/>
              <a:ea typeface="ＭＳ 明朝"/>
              <a:cs typeface="Times New Roman"/>
            </a:endParaRPr>
          </a:p>
        </p:txBody>
      </p:sp>
      <p:sp>
        <p:nvSpPr>
          <p:cNvPr id="7" name="正方形/長方形 6"/>
          <p:cNvSpPr/>
          <p:nvPr/>
        </p:nvSpPr>
        <p:spPr>
          <a:xfrm>
            <a:off x="558729" y="5118577"/>
            <a:ext cx="4572000" cy="276999"/>
          </a:xfrm>
          <a:prstGeom prst="rect">
            <a:avLst/>
          </a:prstGeom>
        </p:spPr>
        <p:txBody>
          <a:bodyPr>
            <a:spAutoFit/>
          </a:bodyPr>
          <a:lstStyle/>
          <a:p>
            <a:r>
              <a:rPr lang="en-US" altLang="ja-JP" dirty="0" smtClean="0">
                <a:solidFill>
                  <a:srgbClr val="FF0000"/>
                </a:solidFill>
              </a:rPr>
              <a:t>The HRCP DEV Capability </a:t>
            </a:r>
            <a:r>
              <a:rPr lang="en-US" altLang="ja-JP" dirty="0">
                <a:solidFill>
                  <a:srgbClr val="FF0000"/>
                </a:solidFill>
              </a:rPr>
              <a:t>field is defined in </a:t>
            </a:r>
            <a:r>
              <a:rPr lang="en-US" altLang="ja-JP" dirty="0" smtClean="0">
                <a:solidFill>
                  <a:srgbClr val="FF0000"/>
                </a:solidFill>
              </a:rPr>
              <a:t>6.4.11b</a:t>
            </a:r>
            <a:r>
              <a:rPr lang="en-US" altLang="ja-JP" dirty="0" smtClean="0"/>
              <a:t>.</a:t>
            </a:r>
            <a:endParaRPr lang="ja-JP" altLang="en-US" dirty="0"/>
          </a:p>
        </p:txBody>
      </p:sp>
      <p:sp>
        <p:nvSpPr>
          <p:cNvPr id="8" name="正方形/長方形 7"/>
          <p:cNvSpPr/>
          <p:nvPr/>
        </p:nvSpPr>
        <p:spPr>
          <a:xfrm>
            <a:off x="558729" y="5425559"/>
            <a:ext cx="2805576" cy="276999"/>
          </a:xfrm>
          <a:prstGeom prst="rect">
            <a:avLst/>
          </a:prstGeom>
        </p:spPr>
        <p:txBody>
          <a:bodyPr wrap="none">
            <a:spAutoFit/>
          </a:bodyPr>
          <a:lstStyle/>
          <a:p>
            <a:pPr>
              <a:spcAft>
                <a:spcPts val="0"/>
              </a:spcAft>
            </a:pPr>
            <a:r>
              <a:rPr lang="en-US" altLang="ja-JP" b="1" i="1" kern="0" dirty="0">
                <a:solidFill>
                  <a:srgbClr val="FF0000"/>
                </a:solidFill>
                <a:latin typeface="Times New Roman"/>
                <a:ea typeface="ＭＳ 明朝"/>
                <a:cs typeface="Times New Roman"/>
              </a:rPr>
              <a:t>Insert following </a:t>
            </a:r>
            <a:r>
              <a:rPr lang="en-US" altLang="ja-JP" b="1" i="1" kern="0" dirty="0" smtClean="0">
                <a:solidFill>
                  <a:srgbClr val="FF0000"/>
                </a:solidFill>
                <a:latin typeface="Times New Roman"/>
                <a:ea typeface="ＭＳ 明朝"/>
                <a:cs typeface="Times New Roman"/>
              </a:rPr>
              <a:t>note </a:t>
            </a:r>
            <a:r>
              <a:rPr lang="en-US" altLang="ja-JP" b="1" i="1" kern="0" dirty="0">
                <a:solidFill>
                  <a:srgbClr val="FF0000"/>
                </a:solidFill>
                <a:latin typeface="Times New Roman"/>
                <a:ea typeface="ＭＳ 明朝"/>
                <a:cs typeface="Times New Roman"/>
              </a:rPr>
              <a:t>after </a:t>
            </a:r>
            <a:r>
              <a:rPr lang="en-US" altLang="ja-JP" b="1" i="1" kern="0" dirty="0" smtClean="0">
                <a:solidFill>
                  <a:srgbClr val="FF0000"/>
                </a:solidFill>
                <a:latin typeface="Times New Roman"/>
                <a:ea typeface="ＭＳ 明朝"/>
                <a:cs typeface="Times New Roman"/>
              </a:rPr>
              <a:t>4</a:t>
            </a:r>
            <a:r>
              <a:rPr lang="en-US" altLang="ja-JP" b="1" i="1" kern="0" baseline="30000" dirty="0" smtClean="0">
                <a:solidFill>
                  <a:srgbClr val="FF0000"/>
                </a:solidFill>
                <a:latin typeface="Times New Roman"/>
                <a:ea typeface="ＭＳ 明朝"/>
                <a:cs typeface="Times New Roman"/>
              </a:rPr>
              <a:t>th</a:t>
            </a:r>
            <a:r>
              <a:rPr lang="en-US" altLang="ja-JP" b="1" i="1" kern="0" dirty="0" smtClean="0">
                <a:solidFill>
                  <a:srgbClr val="FF0000"/>
                </a:solidFill>
                <a:latin typeface="Times New Roman"/>
                <a:ea typeface="ＭＳ 明朝"/>
                <a:cs typeface="Times New Roman"/>
              </a:rPr>
              <a:t> paragraph:</a:t>
            </a:r>
            <a:endParaRPr lang="ja-JP" altLang="ja-JP" sz="1400" kern="100" dirty="0">
              <a:solidFill>
                <a:srgbClr val="FF0000"/>
              </a:solidFill>
              <a:latin typeface="Century"/>
              <a:ea typeface="ＭＳ 明朝"/>
              <a:cs typeface="Times New Roman"/>
            </a:endParaRPr>
          </a:p>
        </p:txBody>
      </p:sp>
      <p:sp>
        <p:nvSpPr>
          <p:cNvPr id="13" name="正方形/長方形 12"/>
          <p:cNvSpPr/>
          <p:nvPr/>
        </p:nvSpPr>
        <p:spPr>
          <a:xfrm>
            <a:off x="558729" y="5702558"/>
            <a:ext cx="7967822" cy="276999"/>
          </a:xfrm>
          <a:prstGeom prst="rect">
            <a:avLst/>
          </a:prstGeom>
        </p:spPr>
        <p:txBody>
          <a:bodyPr wrap="square">
            <a:spAutoFit/>
          </a:bodyPr>
          <a:lstStyle/>
          <a:p>
            <a:pPr>
              <a:spcAft>
                <a:spcPts val="0"/>
              </a:spcAft>
            </a:pPr>
            <a:r>
              <a:rPr lang="en-US" altLang="ja-JP" u="sng" kern="0" dirty="0">
                <a:solidFill>
                  <a:srgbClr val="FF0000"/>
                </a:solidFill>
                <a:latin typeface="Times New Roman"/>
                <a:ea typeface="ＭＳ 明朝"/>
                <a:cs typeface="Times New Roman"/>
              </a:rPr>
              <a:t>NOTE—It is recommended that an HRCP DEV should use a short ATP length value less than or equal to 500 </a:t>
            </a:r>
            <a:r>
              <a:rPr lang="en-US" altLang="ja-JP" u="sng" kern="0" dirty="0" err="1" smtClean="0">
                <a:solidFill>
                  <a:srgbClr val="FF0000"/>
                </a:solidFill>
                <a:latin typeface="Times New Roman"/>
                <a:ea typeface="ＭＳ 明朝"/>
                <a:cs typeface="Times New Roman"/>
              </a:rPr>
              <a:t>ms</a:t>
            </a:r>
            <a:r>
              <a:rPr lang="en-US" altLang="ja-JP" u="sng" kern="0" dirty="0" smtClean="0">
                <a:solidFill>
                  <a:srgbClr val="FF0000"/>
                </a:solidFill>
                <a:latin typeface="Times New Roman"/>
                <a:ea typeface="ＭＳ 明朝"/>
                <a:cs typeface="Times New Roman"/>
              </a:rPr>
              <a:t> for </a:t>
            </a:r>
            <a:r>
              <a:rPr lang="en-US" altLang="ja-JP" u="sng" kern="0" dirty="0" err="1" smtClean="0">
                <a:solidFill>
                  <a:srgbClr val="FF0000"/>
                </a:solidFill>
                <a:latin typeface="Times New Roman"/>
                <a:ea typeface="ＭＳ 明朝"/>
                <a:cs typeface="Times New Roman"/>
              </a:rPr>
              <a:t>pairnet</a:t>
            </a:r>
            <a:r>
              <a:rPr lang="en-US" altLang="ja-JP" u="sng" kern="0" dirty="0" smtClean="0">
                <a:solidFill>
                  <a:srgbClr val="FF0000"/>
                </a:solidFill>
                <a:latin typeface="Times New Roman"/>
                <a:ea typeface="ＭＳ 明朝"/>
                <a:cs typeface="Times New Roman"/>
              </a:rPr>
              <a:t>.</a:t>
            </a:r>
            <a:endParaRPr lang="ja-JP" altLang="ja-JP" sz="1600" kern="100" dirty="0">
              <a:solidFill>
                <a:srgbClr val="FF0000"/>
              </a:solidFill>
              <a:latin typeface="Century"/>
              <a:ea typeface="ＭＳ 明朝"/>
              <a:cs typeface="Times New Roman"/>
            </a:endParaRPr>
          </a:p>
        </p:txBody>
      </p:sp>
    </p:spTree>
    <p:extLst>
      <p:ext uri="{BB962C8B-B14F-4D97-AF65-F5344CB8AC3E}">
        <p14:creationId xmlns:p14="http://schemas.microsoft.com/office/powerpoint/2010/main" val="2143127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&lt;Apr.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7</a:t>
            </a:fld>
            <a:endParaRPr lang="en-US" altLang="ja-JP"/>
          </a:p>
        </p:txBody>
      </p:sp>
      <p:sp>
        <p:nvSpPr>
          <p:cNvPr id="5" name="タイトル 4"/>
          <p:cNvSpPr>
            <a:spLocks noGrp="1"/>
          </p:cNvSpPr>
          <p:nvPr>
            <p:ph type="title" idx="4294967295"/>
          </p:nvPr>
        </p:nvSpPr>
        <p:spPr>
          <a:xfrm>
            <a:off x="0" y="2816225"/>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Tree>
    <p:extLst>
      <p:ext uri="{BB962C8B-B14F-4D97-AF65-F5344CB8AC3E}">
        <p14:creationId xmlns:p14="http://schemas.microsoft.com/office/powerpoint/2010/main" val="2213533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7311</TotalTime>
  <Words>805</Words>
  <Application>Microsoft Office PowerPoint</Application>
  <PresentationFormat>画面に合わせる (4:3)</PresentationFormat>
  <Paragraphs>195</Paragraphs>
  <Slides>7</Slides>
  <Notes>2</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IEEE-P802_15</vt:lpstr>
      <vt:lpstr>PowerPoint プレゼンテーション</vt:lpstr>
      <vt:lpstr>Comment #83 and the resolution</vt:lpstr>
      <vt:lpstr>Comment #83 and the resolution(Cont’d)</vt:lpstr>
      <vt:lpstr>Comment #83 and the resolution(Cont’d)</vt:lpstr>
      <vt:lpstr>Comment #116 and the resolution</vt:lpstr>
      <vt:lpstr>PowerPoint プレゼンテーション</vt:lpstr>
      <vt:lpstr>END</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Akiyama, Keiji</cp:lastModifiedBy>
  <cp:revision>659</cp:revision>
  <cp:lastPrinted>1998-02-10T13:28:06Z</cp:lastPrinted>
  <dcterms:created xsi:type="dcterms:W3CDTF">1999-11-08T18:59:45Z</dcterms:created>
  <dcterms:modified xsi:type="dcterms:W3CDTF">2016-04-15T03:21:05Z</dcterms:modified>
</cp:coreProperties>
</file>