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handoutMasterIdLst>
    <p:handoutMasterId r:id="rId14"/>
  </p:handoutMasterIdLst>
  <p:sldIdLst>
    <p:sldId id="259" r:id="rId2"/>
    <p:sldId id="262" r:id="rId3"/>
    <p:sldId id="415" r:id="rId4"/>
    <p:sldId id="420" r:id="rId5"/>
    <p:sldId id="427" r:id="rId6"/>
    <p:sldId id="419" r:id="rId7"/>
    <p:sldId id="428" r:id="rId8"/>
    <p:sldId id="430" r:id="rId9"/>
    <p:sldId id="425" r:id="rId10"/>
    <p:sldId id="424" r:id="rId11"/>
    <p:sldId id="429"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既定のセクション" id="{3FAAF0FE-8BC6-4EC1-8E0F-7D1C20396B0A}">
          <p14:sldIdLst>
            <p14:sldId id="259"/>
            <p14:sldId id="262"/>
            <p14:sldId id="415"/>
            <p14:sldId id="420"/>
            <p14:sldId id="427"/>
            <p14:sldId id="419"/>
            <p14:sldId id="428"/>
            <p14:sldId id="430"/>
            <p14:sldId id="425"/>
            <p14:sldId id="424"/>
            <p14:sldId id="42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1" autoAdjust="0"/>
    <p:restoredTop sz="95845" autoAdjust="0"/>
  </p:normalViewPr>
  <p:slideViewPr>
    <p:cSldViewPr>
      <p:cViewPr varScale="1">
        <p:scale>
          <a:sx n="120" d="100"/>
          <a:sy n="120" d="100"/>
        </p:scale>
        <p:origin x="-52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3" d="100"/>
          <a:sy n="93" d="100"/>
        </p:scale>
        <p:origin x="-2548" y="-6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dirty="0"/>
              <a:t>Page </a:t>
            </a:r>
            <a:fld id="{F3BE1878-F6F4-4E66-B0A9-0DC2C6D83F40}" type="slidenum">
              <a:rPr lang="en-US" altLang="ko-KR"/>
              <a:pPr/>
              <a:t>‹#›</a:t>
            </a:fld>
            <a:endParaRPr lang="en-US" altLang="ko-KR" dirty="0"/>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dirty="0">
                <a:ea typeface="굴림" charset="-127"/>
              </a:rPr>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dirty="0"/>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dirty="0"/>
              <a:t>Page </a:t>
            </a:r>
            <a:fld id="{722584E4-5C99-48A1-B50B-09A179DEB0F0}" type="slidenum">
              <a:rPr lang="en-US" altLang="ko-KR"/>
              <a:pPr/>
              <a:t>‹#›</a:t>
            </a:fld>
            <a:endParaRPr lang="en-US" altLang="ko-KR" dirty="0"/>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dirty="0">
                <a:ea typeface="굴림" charset="-127"/>
              </a:rPr>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ko-KR" smtClean="0"/>
              <a:t>doc.: IEEE 802.15-&lt;doc#&gt;</a:t>
            </a:r>
            <a:endParaRPr lang="en-US" altLang="ko-KR" dirty="0"/>
          </a:p>
        </p:txBody>
      </p:sp>
      <p:sp>
        <p:nvSpPr>
          <p:cNvPr id="5" name="日付プレースホルダー 4"/>
          <p:cNvSpPr>
            <a:spLocks noGrp="1"/>
          </p:cNvSpPr>
          <p:nvPr>
            <p:ph type="dt" idx="11"/>
          </p:nvPr>
        </p:nvSpPr>
        <p:spPr/>
        <p:txBody>
          <a:bodyPr/>
          <a:lstStyle/>
          <a:p>
            <a:r>
              <a:rPr lang="en-US" altLang="ko-KR" smtClean="0"/>
              <a:t>&lt;month year&gt;</a:t>
            </a:r>
            <a:endParaRPr lang="en-US" altLang="ko-KR" dirty="0"/>
          </a:p>
        </p:txBody>
      </p:sp>
      <p:sp>
        <p:nvSpPr>
          <p:cNvPr id="6" name="フッター プレースホルダー 5"/>
          <p:cNvSpPr>
            <a:spLocks noGrp="1"/>
          </p:cNvSpPr>
          <p:nvPr>
            <p:ph type="ftr" sz="quarter" idx="12"/>
          </p:nvPr>
        </p:nvSpPr>
        <p:spPr/>
        <p:txBody>
          <a:bodyPr/>
          <a:lstStyle/>
          <a:p>
            <a:pPr lvl="4"/>
            <a:r>
              <a:rPr lang="en-US" altLang="ko-KR" smtClean="0"/>
              <a:t>&lt;author&gt;, &lt;company&gt;</a:t>
            </a:r>
            <a:endParaRPr lang="en-US" altLang="ko-KR" dirty="0"/>
          </a:p>
        </p:txBody>
      </p:sp>
      <p:sp>
        <p:nvSpPr>
          <p:cNvPr id="7" name="スライド番号プレースホルダー 6"/>
          <p:cNvSpPr>
            <a:spLocks noGrp="1"/>
          </p:cNvSpPr>
          <p:nvPr>
            <p:ph type="sldNum" sz="quarter" idx="13"/>
          </p:nvPr>
        </p:nvSpPr>
        <p:spPr/>
        <p:txBody>
          <a:bodyPr/>
          <a:lstStyle/>
          <a:p>
            <a:r>
              <a:rPr lang="en-US" altLang="ko-KR" smtClean="0"/>
              <a:t>Page </a:t>
            </a:r>
            <a:fld id="{722584E4-5C99-48A1-B50B-09A179DEB0F0}" type="slidenum">
              <a:rPr lang="en-US" altLang="ko-KR" smtClean="0"/>
              <a:pPr/>
              <a:t>3</a:t>
            </a:fld>
            <a:endParaRPr lang="en-US" altLang="ko-KR" dirty="0"/>
          </a:p>
        </p:txBody>
      </p:sp>
    </p:spTree>
    <p:extLst>
      <p:ext uri="{BB962C8B-B14F-4D97-AF65-F5344CB8AC3E}">
        <p14:creationId xmlns:p14="http://schemas.microsoft.com/office/powerpoint/2010/main" val="254818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ko-KR" smtClean="0"/>
              <a:t>doc.: IEEE 802.15-&lt;doc#&gt;</a:t>
            </a:r>
            <a:endParaRPr lang="en-US" altLang="ko-KR" dirty="0"/>
          </a:p>
        </p:txBody>
      </p:sp>
      <p:sp>
        <p:nvSpPr>
          <p:cNvPr id="5" name="日付プレースホルダー 4"/>
          <p:cNvSpPr>
            <a:spLocks noGrp="1"/>
          </p:cNvSpPr>
          <p:nvPr>
            <p:ph type="dt" idx="11"/>
          </p:nvPr>
        </p:nvSpPr>
        <p:spPr/>
        <p:txBody>
          <a:bodyPr/>
          <a:lstStyle/>
          <a:p>
            <a:r>
              <a:rPr lang="en-US" altLang="ko-KR" smtClean="0"/>
              <a:t>&lt;month year&gt;</a:t>
            </a:r>
            <a:endParaRPr lang="en-US" altLang="ko-KR" dirty="0"/>
          </a:p>
        </p:txBody>
      </p:sp>
      <p:sp>
        <p:nvSpPr>
          <p:cNvPr id="6" name="フッター プレースホルダー 5"/>
          <p:cNvSpPr>
            <a:spLocks noGrp="1"/>
          </p:cNvSpPr>
          <p:nvPr>
            <p:ph type="ftr" sz="quarter" idx="12"/>
          </p:nvPr>
        </p:nvSpPr>
        <p:spPr/>
        <p:txBody>
          <a:bodyPr/>
          <a:lstStyle/>
          <a:p>
            <a:pPr lvl="4"/>
            <a:r>
              <a:rPr lang="en-US" altLang="ko-KR" smtClean="0"/>
              <a:t>&lt;author&gt;, &lt;company&gt;</a:t>
            </a:r>
            <a:endParaRPr lang="en-US" altLang="ko-KR" dirty="0"/>
          </a:p>
        </p:txBody>
      </p:sp>
      <p:sp>
        <p:nvSpPr>
          <p:cNvPr id="7" name="スライド番号プレースホルダー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dirty="0"/>
          </a:p>
        </p:txBody>
      </p:sp>
    </p:spTree>
    <p:extLst>
      <p:ext uri="{BB962C8B-B14F-4D97-AF65-F5344CB8AC3E}">
        <p14:creationId xmlns:p14="http://schemas.microsoft.com/office/powerpoint/2010/main" val="384516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ja-JP" altLang="en-US" noProof="0" dirty="0" smtClean="0"/>
              <a:t>마스터 제목 스타일 편집</a:t>
            </a:r>
            <a:endParaRPr lang="ja-JP" altLang="en-US" noProof="0" dirty="0"/>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10" name="スライド番号プレースホルダー 9"/>
          <p:cNvSpPr>
            <a:spLocks noGrp="1"/>
          </p:cNvSpPr>
          <p:nvPr>
            <p:ph type="sldNum" sz="quarter" idx="12"/>
          </p:nvPr>
        </p:nvSpPr>
        <p:spPr/>
        <p:txBody>
          <a:bodyPr/>
          <a:lstStyle/>
          <a:p>
            <a:r>
              <a:rPr lang="en-US" altLang="ko-KR" dirty="0" smtClean="0"/>
              <a:t>Slide </a:t>
            </a:r>
            <a:fld id="{ACACE2C6-21A7-4478-A030-325071138761}" type="slidenum">
              <a:rPr lang="en-US" altLang="ko-KR" smtClean="0"/>
              <a:pPr/>
              <a:t>‹#›</a:t>
            </a:fld>
            <a:endParaRPr lang="en-US" altLang="ko-KR" dirty="0"/>
          </a:p>
        </p:txBody>
      </p:sp>
      <p:sp>
        <p:nvSpPr>
          <p:cNvPr id="11" name="テキスト ボックス 10"/>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lstStyle/>
          <a:p>
            <a:r>
              <a:rPr lang="en-US" altLang="ko-KR" dirty="0" smtClean="0"/>
              <a:t>Slide </a:t>
            </a:r>
            <a:fld id="{ACACE2C6-21A7-4478-A030-325071138761}" type="slidenum">
              <a:rPr lang="en-US" altLang="ko-KR" smtClean="0"/>
              <a:pPr/>
              <a:t>‹#›</a:t>
            </a:fld>
            <a:endParaRPr lang="en-US" altLang="ko-KR" dirty="0"/>
          </a:p>
        </p:txBody>
      </p:sp>
      <p:sp>
        <p:nvSpPr>
          <p:cNvPr id="10" name="テキスト ボックス 9"/>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Tree>
    <p:extLst>
      <p:ext uri="{BB962C8B-B14F-4D97-AF65-F5344CB8AC3E}">
        <p14:creationId xmlns:p14="http://schemas.microsoft.com/office/powerpoint/2010/main" val="162133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3752583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a:t>
            </a:r>
            <a:r>
              <a:rPr lang="ja-JP" altLang="en-US" noProof="0" dirty="0" smtClean="0"/>
              <a:t>스타일</a:t>
            </a:r>
            <a:r>
              <a:rPr lang="ko-KR" altLang="en-US" dirty="0" smtClean="0"/>
              <a:t> 편집</a:t>
            </a:r>
            <a:endParaRPr lang="en-US"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dirty="0"/>
              <a:t>Slide </a:t>
            </a:r>
            <a:fld id="{ACACE2C6-21A7-4478-A030-325071138761}" type="slidenum">
              <a:rPr lang="en-US" altLang="ko-KR"/>
              <a:pPr/>
              <a:t>‹#›</a:t>
            </a:fld>
            <a:endParaRPr lang="en-US" altLang="ko-KR" dirty="0"/>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smtClean="0">
                <a:ea typeface="굴림" charset="-127"/>
              </a:rPr>
              <a:t>doc.: IEEE 802.15-16-0325-</a:t>
            </a:r>
            <a:r>
              <a:rPr lang="en-US" altLang="ja-JP" sz="1400" b="1" dirty="0" smtClean="0">
                <a:ea typeface="굴림" charset="-127"/>
              </a:rPr>
              <a:t>02</a:t>
            </a:r>
            <a:r>
              <a:rPr lang="en-US" altLang="ko-KR" sz="1400" b="1" dirty="0" smtClean="0">
                <a:ea typeface="굴림" charset="-127"/>
              </a:rPr>
              <a:t>-003e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dirty="0">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1" name="テキスト ボックス 10"/>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
        <p:nvSpPr>
          <p:cNvPr id="12" name="テキスト ボックス 11"/>
          <p:cNvSpPr txBox="1"/>
          <p:nvPr userDrawn="1"/>
        </p:nvSpPr>
        <p:spPr>
          <a:xfrm>
            <a:off x="683568" y="332656"/>
            <a:ext cx="1512168"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April</a:t>
            </a:r>
            <a:r>
              <a:rPr lang="en-US" altLang="ko-KR" sz="1400" b="1" dirty="0" smtClean="0"/>
              <a:t> 20</a:t>
            </a:r>
            <a:r>
              <a:rPr lang="en-US" altLang="ja-JP" sz="1400" b="1" dirty="0" smtClean="0"/>
              <a:t>16</a:t>
            </a:r>
            <a:endParaRPr lang="en-US" altLang="ko-KR" sz="1400" b="1" dirty="0" smtClean="0"/>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a:cs typeface="Times New Roman" pitchFamily="18" charset="0"/>
              </a:rPr>
              <a:t>Proposed resolution to MIMO </a:t>
            </a:r>
            <a:r>
              <a:rPr lang="pt-BR" altLang="ja-JP" sz="1400" dirty="0" smtClean="0">
                <a:cs typeface="Times New Roman" pitchFamily="18" charset="0"/>
              </a:rPr>
              <a:t>CES</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[27</a:t>
            </a:r>
            <a:r>
              <a:rPr lang="en-US" altLang="ja-JP" sz="1400" dirty="0" smtClean="0">
                <a:ea typeface="ＭＳ Ｐゴシック" charset="-128"/>
                <a:cs typeface="Times New Roman" pitchFamily="18" charset="0"/>
              </a:rPr>
              <a:t> </a:t>
            </a:r>
            <a:r>
              <a:rPr lang="en-US" altLang="ja-JP" sz="1400" dirty="0">
                <a:ea typeface="ＭＳ Ｐゴシック" charset="-128"/>
                <a:cs typeface="Times New Roman" pitchFamily="18" charset="0"/>
              </a:rPr>
              <a:t>April</a:t>
            </a:r>
            <a:r>
              <a:rPr lang="en-US" altLang="ja-JP" sz="1400" dirty="0" smtClean="0">
                <a:latin typeface="Times New Roman" pitchFamily="18" charset="0"/>
                <a:ea typeface="ＭＳ Ｐゴシック" charset="-128"/>
                <a:cs typeface="Times New Roman" pitchFamily="18" charset="0"/>
              </a:rPr>
              <a:t> 2016]</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[Ken </a:t>
            </a:r>
            <a:r>
              <a:rPr lang="en-US" altLang="ja-JP" sz="1400" dirty="0" smtClean="0">
                <a:ea typeface="ＭＳ Ｐゴシック" charset="-128"/>
                <a:cs typeface="Times New Roman" pitchFamily="18" charset="0"/>
              </a:rPr>
              <a:t>Hiraga</a:t>
            </a:r>
            <a:r>
              <a:rPr lang="en-US" altLang="ja-JP" sz="1400" baseline="30000" dirty="0" smtClean="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baseline="30000" dirty="0">
                <a:solidFill>
                  <a:srgbClr val="000000"/>
                </a:solidFill>
                <a:latin typeface="Times New Roman"/>
              </a:rPr>
              <a:t>)</a:t>
            </a:r>
            <a:r>
              <a:rPr lang="en-US" altLang="ja-JP" sz="1400" dirty="0" smtClean="0">
                <a:ea typeface="ＭＳ Ｐゴシック" charset="-128"/>
                <a:cs typeface="Times New Roman" pitchFamily="18" charset="0"/>
              </a:rPr>
              <a:t>, 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Keitarou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Kondou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a:t>
            </a:r>
            <a:r>
              <a:rPr lang="en-US" altLang="ja-JP" sz="1400" dirty="0" smtClean="0">
                <a:ea typeface="ＭＳ Ｐゴシック" charset="-128"/>
                <a:cs typeface="Times New Roman" pitchFamily="18" charset="0"/>
              </a:rPr>
              <a:t>NTT</a:t>
            </a:r>
            <a:r>
              <a:rPr lang="en-US" altLang="ja-JP" sz="1400" baseline="30000" dirty="0">
                <a:latin typeface="Times New Roman"/>
              </a:rPr>
              <a:t>1</a:t>
            </a:r>
            <a:r>
              <a:rPr lang="en-US" altLang="ja-JP" sz="1400" dirty="0" smtClean="0">
                <a:ea typeface="ＭＳ Ｐゴシック" charset="-128"/>
                <a:cs typeface="Times New Roman" pitchFamily="18" charset="0"/>
              </a:rPr>
              <a:t>, ETRI</a:t>
            </a:r>
            <a:r>
              <a:rPr lang="en-US" altLang="ja-JP" sz="1400" dirty="0" smtClean="0">
                <a:latin typeface="Times New Roman" pitchFamily="18" charset="0"/>
                <a:ea typeface="ＭＳ Ｐゴシック" charset="-128"/>
                <a:cs typeface="Times New Roman" pitchFamily="18" charset="0"/>
              </a:rPr>
              <a:t>, JRC,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a:ea typeface="ＭＳ Ｐゴシック" charset="-128"/>
              </a:rPr>
              <a:t>Hirarinooka</a:t>
            </a:r>
            <a:r>
              <a:rPr lang="en-US" altLang="ja-JP" sz="1400" dirty="0">
                <a:ea typeface="ＭＳ Ｐゴシック" charset="-128"/>
              </a:rPr>
              <a:t> 1-1, Yokosuka Japan</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a:ea typeface="ＭＳ Ｐゴシック" charset="-128"/>
              </a:rPr>
              <a:t>hiraga.ken@lab.ntt.co.jp</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a:t>
            </a:r>
            <a:r>
              <a:rPr lang="en-US" altLang="ja-JP" sz="1400" dirty="0" smtClean="0">
                <a:latin typeface="Times New Roman" pitchFamily="18" charset="0"/>
                <a:ea typeface="ＭＳ Ｐゴシック" charset="-128"/>
                <a:cs typeface="Times New Roman" pitchFamily="18" charset="0"/>
              </a:rPr>
              <a:t>proposal for </a:t>
            </a:r>
            <a:r>
              <a:rPr lang="en-US" altLang="ja-JP" sz="1400" dirty="0" smtClean="0">
                <a:ea typeface="ＭＳ Ｐゴシック" charset="-128"/>
                <a:cs typeface="Times New Roman" pitchFamily="18" charset="0"/>
              </a:rPr>
              <a:t>comment resolution to</a:t>
            </a:r>
            <a:r>
              <a:rPr lang="en-US" altLang="ja-JP" sz="1400" dirty="0" smtClean="0">
                <a:latin typeface="Times New Roman" pitchFamily="18" charset="0"/>
                <a:ea typeface="ＭＳ Ｐゴシック" charset="-128"/>
                <a:cs typeface="Times New Roman" pitchFamily="18" charset="0"/>
              </a:rPr>
              <a:t> MIMO channel estimation sequences (CES) specification.</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t>
            </a:r>
            <a:r>
              <a:rPr lang="en-US" altLang="ja-JP" sz="1400" dirty="0" smtClean="0">
                <a:ea typeface="ＭＳ Ｐゴシック" charset="-128"/>
                <a:cs typeface="Times New Roman" pitchFamily="18" charset="0"/>
              </a:rPr>
              <a:t>comment resolution to CID#1 and #7 in LB114.</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755576" y="3429000"/>
            <a:ext cx="7704856" cy="1944216"/>
          </a:xfrm>
          <a:solidFill>
            <a:schemeClr val="bg1"/>
          </a:solidFill>
          <a:ln>
            <a:solidFill>
              <a:schemeClr val="tx1"/>
            </a:solidFill>
          </a:ln>
          <a:effectLst>
            <a:outerShdw blurRad="50800" dist="38100" dir="2700000" algn="tl" rotWithShape="0">
              <a:prstClr val="black">
                <a:alpha val="40000"/>
              </a:prstClr>
            </a:outerShdw>
          </a:effectLst>
        </p:spPr>
        <p:txBody>
          <a:bodyPr/>
          <a:lstStyle/>
          <a:p>
            <a:pPr marL="0" indent="0" algn="just" latinLnBrk="0">
              <a:spcBef>
                <a:spcPts val="0"/>
              </a:spcBef>
              <a:spcAft>
                <a:spcPts val="0"/>
              </a:spcAft>
              <a:buNone/>
            </a:pPr>
            <a:r>
              <a:rPr lang="en-US" altLang="ja-JP" sz="1200" b="1" dirty="0" smtClean="0"/>
              <a:t>11a.2.8.5.4 </a:t>
            </a:r>
            <a:r>
              <a:rPr lang="x-none" altLang="ja-JP" sz="1200" b="1" dirty="0" smtClean="0">
                <a:ea typeface="ＭＳ 明朝"/>
                <a:cs typeface="Times New Roman"/>
              </a:rPr>
              <a:t>CES </a:t>
            </a:r>
            <a:r>
              <a:rPr lang="en-US" altLang="ja-JP" sz="1200" b="1" dirty="0" smtClean="0">
                <a:ea typeface="ＭＳ 明朝"/>
                <a:cs typeface="Times New Roman"/>
              </a:rPr>
              <a:t>for time domain channel estimation</a:t>
            </a:r>
            <a:endParaRPr lang="ja-JP" altLang="ja-JP" sz="1200" b="1" dirty="0">
              <a:ea typeface="ＭＳ 明朝"/>
              <a:cs typeface="Times New Roman"/>
            </a:endParaRPr>
          </a:p>
          <a:p>
            <a:pPr marL="0" lvl="0" indent="0" eaLnBrk="0" latinLnBrk="0" hangingPunct="0">
              <a:spcBef>
                <a:spcPct val="0"/>
              </a:spcBef>
              <a:buNone/>
            </a:pPr>
            <a:r>
              <a:rPr lang="en-US" altLang="ja-JP" sz="1200" kern="1200" dirty="0" smtClean="0">
                <a:solidFill>
                  <a:srgbClr val="000000"/>
                </a:solidFill>
                <a:latin typeface="Times New Roman" pitchFamily="18" charset="0"/>
              </a:rPr>
              <a:t>CES </a:t>
            </a:r>
            <a:r>
              <a:rPr lang="en-US" altLang="ja-JP" sz="1200" kern="1200" dirty="0">
                <a:solidFill>
                  <a:srgbClr val="000000"/>
                </a:solidFill>
                <a:latin typeface="Times New Roman" pitchFamily="18" charset="0"/>
              </a:rPr>
              <a:t>for </a:t>
            </a:r>
            <a:r>
              <a:rPr lang="en-US" altLang="ja-JP" sz="1200" i="1" kern="1200" dirty="0" err="1" smtClean="0">
                <a:solidFill>
                  <a:srgbClr val="000000"/>
                </a:solidFill>
                <a:latin typeface="Times New Roman" pitchFamily="18" charset="0"/>
              </a:rPr>
              <a:t>i</a:t>
            </a:r>
            <a:r>
              <a:rPr lang="en-US" altLang="ja-JP" sz="1200" kern="1200" baseline="30000" dirty="0" err="1" smtClean="0">
                <a:solidFill>
                  <a:srgbClr val="000000"/>
                </a:solidFill>
                <a:latin typeface="Times New Roman" pitchFamily="18" charset="0"/>
              </a:rPr>
              <a:t>th</a:t>
            </a:r>
            <a:r>
              <a:rPr lang="en-US" altLang="ja-JP" sz="1200" kern="1200" dirty="0" smtClean="0">
                <a:solidFill>
                  <a:srgbClr val="000000"/>
                </a:solidFill>
                <a:latin typeface="Times New Roman" pitchFamily="18" charset="0"/>
              </a:rPr>
              <a:t> stream, which transmitted from</a:t>
            </a:r>
            <a:r>
              <a:rPr lang="en-US" altLang="ja-JP" sz="1200" kern="100" dirty="0" smtClean="0">
                <a:latin typeface="Times New Roman"/>
                <a:ea typeface="ＭＳ 明朝"/>
              </a:rPr>
              <a:t>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a:t>
            </a:r>
            <a:r>
              <a:rPr lang="en-US" altLang="ja-JP" sz="1200" kern="1200" dirty="0" smtClean="0">
                <a:solidFill>
                  <a:srgbClr val="000000"/>
                </a:solidFill>
                <a:latin typeface="Times New Roman" pitchFamily="18" charset="0"/>
              </a:rPr>
              <a:t> is</a:t>
            </a:r>
            <a:r>
              <a:rPr lang="en-US" altLang="ja-JP" sz="1200" kern="1200" dirty="0">
                <a:solidFill>
                  <a:srgbClr val="000000"/>
                </a:solidFill>
                <a:latin typeface="Times New Roman" pitchFamily="18" charset="0"/>
              </a:rPr>
              <a:t> </a:t>
            </a:r>
            <a:r>
              <a:rPr lang="en-US" altLang="ja-JP" sz="1200" kern="1200" dirty="0" smtClean="0">
                <a:solidFill>
                  <a:srgbClr val="000000"/>
                </a:solidFill>
                <a:latin typeface="Times New Roman" pitchFamily="18" charset="0"/>
              </a:rPr>
              <a:t>[</a:t>
            </a:r>
            <a:r>
              <a:rPr lang="en-US" altLang="ja-JP" sz="1200" b="1" kern="1200" dirty="0" smtClean="0">
                <a:solidFill>
                  <a:srgbClr val="000000"/>
                </a:solidFill>
                <a:latin typeface="Times New Roman" pitchFamily="18" charset="0"/>
                <a:cs typeface="Times New Roman" panose="02020603050405020304" pitchFamily="18" charset="0"/>
              </a:rPr>
              <a:t>e</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 </a:t>
            </a:r>
            <a:r>
              <a:rPr lang="en-US" altLang="ja-JP" sz="1200" b="1" dirty="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 </a:t>
            </a:r>
            <a:r>
              <a:rPr lang="en-US" altLang="ja-JP" sz="1200" b="1" kern="1200" dirty="0">
                <a:solidFill>
                  <a:srgbClr val="000000"/>
                </a:solidFill>
                <a:latin typeface="Times New Roman" pitchFamily="18" charset="0"/>
                <a:cs typeface="Times New Roman" panose="02020603050405020304" pitchFamily="18" charset="0"/>
              </a:rPr>
              <a:t>d</a:t>
            </a:r>
            <a:r>
              <a:rPr lang="en-US" altLang="ja-JP" sz="1200" kern="1200" baseline="-25000" dirty="0">
                <a:solidFill>
                  <a:srgbClr val="000000"/>
                </a:solidFill>
                <a:latin typeface="Times New Roman" pitchFamily="18" charset="0"/>
                <a:cs typeface="Times New Roman" panose="02020603050405020304" pitchFamily="18" charset="0"/>
              </a:rPr>
              <a:t>_</a:t>
            </a:r>
            <a:r>
              <a:rPr lang="en-US" altLang="ja-JP" sz="1200" i="1" kern="1200" baseline="-25000" dirty="0">
                <a:solidFill>
                  <a:srgbClr val="000000"/>
                </a:solidFill>
                <a:latin typeface="Times New Roman" pitchFamily="18" charset="0"/>
                <a:cs typeface="Times New Roman" panose="02020603050405020304" pitchFamily="18" charset="0"/>
              </a:rPr>
              <a:t>i</a:t>
            </a:r>
            <a:r>
              <a:rPr lang="en-US" altLang="ja-JP" sz="1200" kern="1200" baseline="-25000" dirty="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rPr>
              <a:t>], </a:t>
            </a:r>
            <a:r>
              <a:rPr lang="en-US" altLang="ja-JP" sz="1200" kern="1200" dirty="0" smtClean="0">
                <a:solidFill>
                  <a:srgbClr val="000000"/>
                </a:solidFill>
                <a:latin typeface="Times New Roman" pitchFamily="18" charset="0"/>
              </a:rPr>
              <a:t>where</a:t>
            </a:r>
            <a:endParaRPr lang="en-US" altLang="ja-JP" sz="1200" b="1" dirty="0">
              <a:solidFill>
                <a:prstClr val="black"/>
              </a:solidFill>
              <a:latin typeface="Times New Roman" pitchFamily="18" charset="0"/>
              <a:ea typeface="ＭＳ Ｐゴシック"/>
              <a:cs typeface="Times New Roman" panose="02020603050405020304" pitchFamily="18" charset="0"/>
            </a:endParaRPr>
          </a:p>
          <a:p>
            <a:pPr marL="0" indent="0" eaLnBrk="0" latinLnBrk="0" hangingPunct="0">
              <a:spcBef>
                <a:spcPct val="0"/>
              </a:spcBef>
              <a:buNone/>
            </a:pPr>
            <a:r>
              <a:rPr lang="en-US" altLang="ja-JP" sz="1200" b="1" dirty="0">
                <a:solidFill>
                  <a:prstClr val="black"/>
                </a:solidFill>
                <a:latin typeface="Times New Roman" pitchFamily="18" charset="0"/>
                <a:ea typeface="ＭＳ Ｐゴシック"/>
                <a:cs typeface="Times New Roman" panose="02020603050405020304" pitchFamily="18" charset="0"/>
              </a:rPr>
              <a:t>	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a:t>
            </a:r>
            <a:r>
              <a:rPr lang="en-US" altLang="ja-JP" sz="1200" kern="1200" dirty="0">
                <a:solidFill>
                  <a:srgbClr val="000000"/>
                </a:solidFill>
                <a:latin typeface="Times New Roman" pitchFamily="18" charset="0"/>
                <a:cs typeface="Times New Roman" panose="02020603050405020304" pitchFamily="18" charset="0"/>
              </a:rPr>
              <a:t>:	shifted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a:t>
            </a:r>
          </a:p>
          <a:p>
            <a:pPr marL="0" lvl="0" indent="0" eaLnBrk="0" latinLnBrk="0" hangingPunct="0">
              <a:spcBef>
                <a:spcPct val="0"/>
              </a:spcBef>
              <a:buNone/>
            </a:pPr>
            <a:r>
              <a:rPr lang="en-US" altLang="ja-JP" sz="1200" b="1" dirty="0" smtClean="0">
                <a:solidFill>
                  <a:prstClr val="black"/>
                </a:solidFill>
                <a:latin typeface="Times New Roman" pitchFamily="18" charset="0"/>
                <a:ea typeface="ＭＳ Ｐゴシック"/>
                <a:cs typeface="Times New Roman" panose="02020603050405020304" pitchFamily="18" charset="0"/>
              </a:rPr>
              <a:t>	c</a:t>
            </a:r>
            <a:r>
              <a:rPr lang="en-US" altLang="ja-JP" sz="1200" baseline="-25000" dirty="0" smtClean="0">
                <a:solidFill>
                  <a:prstClr val="black"/>
                </a:solidFill>
                <a:latin typeface="Times New Roman" pitchFamily="18" charset="0"/>
                <a:ea typeface="ＭＳ Ｐゴシック"/>
                <a:cs typeface="Times New Roman" panose="02020603050405020304" pitchFamily="18" charset="0"/>
              </a:rPr>
              <a:t>1024</a:t>
            </a:r>
            <a:r>
              <a:rPr lang="en-US" altLang="ja-JP" sz="1200" kern="1200" dirty="0">
                <a:solidFill>
                  <a:srgbClr val="000000"/>
                </a:solidFill>
                <a:latin typeface="Times New Roman" pitchFamily="18" charset="0"/>
                <a:cs typeface="Times New Roman" panose="02020603050405020304" pitchFamily="18" charset="0"/>
              </a:rPr>
              <a:t>:	</a:t>
            </a:r>
            <a:r>
              <a:rPr lang="en-US" altLang="ja-JP" sz="1200" kern="1200" dirty="0" smtClean="0">
                <a:solidFill>
                  <a:srgbClr val="000000"/>
                </a:solidFill>
                <a:latin typeface="Times New Roman" pitchFamily="18" charset="0"/>
                <a:cs typeface="Times New Roman" panose="02020603050405020304" pitchFamily="18" charset="0"/>
              </a:rPr>
              <a:t>[</a:t>
            </a:r>
            <a:r>
              <a:rPr lang="en-US" altLang="ja-JP" sz="1200" b="1" kern="1200" dirty="0" smtClean="0">
                <a:solidFill>
                  <a:srgbClr val="000000"/>
                </a:solidFill>
                <a:latin typeface="Times New Roman" pitchFamily="18" charset="0"/>
                <a:cs typeface="Times New Roman" panose="02020603050405020304" pitchFamily="18" charset="0"/>
              </a:rPr>
              <a:t>a</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b="1" kern="1200" dirty="0" smtClean="0">
                <a:solidFill>
                  <a:srgbClr val="000000"/>
                </a:solidFill>
                <a:latin typeface="Times New Roman" pitchFamily="18" charset="0"/>
                <a:cs typeface="Times New Roman" panose="02020603050405020304" pitchFamily="18" charset="0"/>
              </a:rPr>
              <a:t>b</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a:t>
            </a:r>
          </a:p>
          <a:p>
            <a:pPr marL="0" lvl="0" indent="0" eaLnBrk="0" latinLnBrk="0" hangingPunct="0">
              <a:spcBef>
                <a:spcPct val="0"/>
              </a:spcBef>
              <a:buNone/>
            </a:pPr>
            <a:r>
              <a:rPr lang="en-US" altLang="ja-JP" sz="1200" b="1" kern="1200" dirty="0" smtClean="0">
                <a:solidFill>
                  <a:srgbClr val="000000"/>
                </a:solidFill>
                <a:latin typeface="Times New Roman" pitchFamily="18" charset="0"/>
                <a:cs typeface="Times New Roman" panose="02020603050405020304" pitchFamily="18" charset="0"/>
              </a:rPr>
              <a:t>	d</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cs typeface="Times New Roman" panose="02020603050405020304" pitchFamily="18" charset="0"/>
              </a:rPr>
              <a:t>: 	First 256 digits of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1024_</a:t>
            </a:r>
            <a:r>
              <a:rPr lang="en-US" altLang="ja-JP" sz="1200" i="1" kern="1200" baseline="-25000" dirty="0">
                <a:solidFill>
                  <a:srgbClr val="000000"/>
                </a:solidFill>
                <a:latin typeface="Times New Roman" pitchFamily="18" charset="0"/>
                <a:cs typeface="Times New Roman" panose="02020603050405020304" pitchFamily="18" charset="0"/>
              </a:rPr>
              <a:t>i</a:t>
            </a:r>
            <a:endParaRPr lang="en-US" altLang="ja-JP" sz="1200" kern="1200" baseline="-25000" dirty="0">
              <a:solidFill>
                <a:srgbClr val="000000"/>
              </a:solidFill>
              <a:latin typeface="Times New Roman" pitchFamily="18" charset="0"/>
              <a:cs typeface="Times New Roman" panose="02020603050405020304" pitchFamily="18" charset="0"/>
            </a:endParaRPr>
          </a:p>
          <a:p>
            <a:pPr marL="0" lvl="0" indent="0" eaLnBrk="0" latinLnBrk="0" hangingPunct="0">
              <a:spcBef>
                <a:spcPct val="0"/>
              </a:spcBef>
              <a:buNone/>
            </a:pPr>
            <a:r>
              <a:rPr lang="en-US" altLang="ja-JP" sz="1200" b="1" kern="1200" dirty="0" smtClean="0">
                <a:solidFill>
                  <a:srgbClr val="000000"/>
                </a:solidFill>
                <a:latin typeface="Times New Roman" pitchFamily="18" charset="0"/>
                <a:cs typeface="Times New Roman" panose="02020603050405020304" pitchFamily="18" charset="0"/>
              </a:rPr>
              <a:t>	e</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cs typeface="Times New Roman" panose="02020603050405020304" pitchFamily="18" charset="0"/>
              </a:rPr>
              <a:t>: 	Last 256 digits of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1024_</a:t>
            </a:r>
            <a:r>
              <a:rPr lang="en-US" altLang="ja-JP" sz="1200" i="1" kern="1200" baseline="-25000" dirty="0">
                <a:solidFill>
                  <a:srgbClr val="000000"/>
                </a:solidFill>
                <a:latin typeface="Times New Roman" pitchFamily="18" charset="0"/>
                <a:cs typeface="Times New Roman" panose="02020603050405020304" pitchFamily="18" charset="0"/>
              </a:rPr>
              <a:t>i</a:t>
            </a:r>
          </a:p>
          <a:p>
            <a:pPr marL="0" indent="0" algn="just" latinLnBrk="0">
              <a:spcBef>
                <a:spcPts val="0"/>
              </a:spcBef>
              <a:spcAft>
                <a:spcPts val="0"/>
              </a:spcAft>
              <a:buNone/>
            </a:pPr>
            <a:endParaRPr lang="en-US" altLang="ja-JP" sz="1200" kern="100" dirty="0" smtClean="0">
              <a:latin typeface="Times New Roman"/>
              <a:ea typeface="ＭＳ 明朝"/>
            </a:endParaRPr>
          </a:p>
          <a:p>
            <a:pPr marL="0" lvl="0" indent="0" algn="just" latinLnBrk="0">
              <a:spcBef>
                <a:spcPts val="0"/>
              </a:spcBef>
              <a:spcAft>
                <a:spcPts val="0"/>
              </a:spcAft>
              <a:buNone/>
            </a:pPr>
            <a:r>
              <a:rPr lang="en-US" altLang="ja-JP" sz="1200" dirty="0" smtClean="0">
                <a:latin typeface="Times New Roman"/>
                <a:ea typeface="ＭＳ 明朝"/>
              </a:rPr>
              <a:t>Here </a:t>
            </a:r>
            <a:r>
              <a:rPr lang="en-US" altLang="ja-JP" sz="1200" b="1" kern="1200" dirty="0" smtClean="0">
                <a:solidFill>
                  <a:srgbClr val="000000"/>
                </a:solidFill>
                <a:latin typeface="Times New Roman" pitchFamily="18" charset="0"/>
                <a:cs typeface="Times New Roman" panose="02020603050405020304" pitchFamily="18" charset="0"/>
              </a:rPr>
              <a:t>a</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 and </a:t>
            </a:r>
            <a:r>
              <a:rPr lang="en-US" altLang="ja-JP" sz="1200" b="1" kern="1200" dirty="0" smtClean="0">
                <a:solidFill>
                  <a:srgbClr val="000000"/>
                </a:solidFill>
                <a:latin typeface="Times New Roman" pitchFamily="18" charset="0"/>
                <a:cs typeface="Times New Roman" panose="02020603050405020304" pitchFamily="18" charset="0"/>
              </a:rPr>
              <a:t>b</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 </a:t>
            </a:r>
            <a:r>
              <a:rPr lang="en-US" altLang="ja-JP" sz="1200" dirty="0" smtClean="0">
                <a:latin typeface="Times New Roman"/>
                <a:ea typeface="ＭＳ 明朝"/>
              </a:rPr>
              <a:t>is defined in</a:t>
            </a:r>
            <a:r>
              <a:rPr lang="en-US" altLang="ja-JP" sz="1200" dirty="0" smtClean="0">
                <a:latin typeface="Times New Roman" panose="02020603050405020304" pitchFamily="18" charset="0"/>
                <a:ea typeface="ＭＳ 明朝"/>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11a.2.3.1.3.</a:t>
            </a:r>
            <a:r>
              <a:rPr lang="en-US" altLang="ja-JP" sz="1200" dirty="0" smtClean="0">
                <a:latin typeface="Times New Roman" panose="02020603050405020304" pitchFamily="18" charset="0"/>
                <a:ea typeface="ＭＳ 明朝"/>
                <a:cs typeface="Times New Roman" panose="02020603050405020304" pitchFamily="18" charset="0"/>
              </a:rPr>
              <a:t> </a:t>
            </a:r>
            <a:r>
              <a:rPr lang="en-US" altLang="ja-JP" sz="1200" kern="100" dirty="0" smtClean="0">
                <a:latin typeface="Times New Roman"/>
                <a:ea typeface="ＭＳ 明朝"/>
              </a:rPr>
              <a:t>The sequence </a:t>
            </a:r>
            <a:r>
              <a:rPr lang="en-US" altLang="ja-JP" sz="1200" b="1" dirty="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a:t>
            </a:r>
            <a:r>
              <a:rPr lang="en-US" altLang="ja-JP" sz="1200" dirty="0">
                <a:solidFill>
                  <a:prstClr val="black"/>
                </a:solidFill>
                <a:latin typeface="Times New Roman" pitchFamily="18" charset="0"/>
                <a:ea typeface="ＭＳ Ｐゴシック"/>
                <a:cs typeface="Times New Roman" panose="02020603050405020304" pitchFamily="18" charset="0"/>
              </a:rPr>
              <a:t> </a:t>
            </a:r>
            <a:r>
              <a:rPr lang="en-US" altLang="ja-JP" sz="1200" kern="100" dirty="0">
                <a:latin typeface="Times New Roman"/>
                <a:ea typeface="ＭＳ 明朝"/>
              </a:rPr>
              <a:t>i</a:t>
            </a:r>
            <a:r>
              <a:rPr lang="en-US" altLang="ja-JP" sz="1200" kern="100" dirty="0" smtClean="0">
                <a:latin typeface="Times New Roman"/>
                <a:ea typeface="ＭＳ 明朝"/>
              </a:rPr>
              <a:t>s cyclic-shifted </a:t>
            </a:r>
            <a:r>
              <a:rPr lang="en-US" altLang="ja-JP" sz="1200" b="1" dirty="0" smtClean="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smtClean="0">
                <a:solidFill>
                  <a:prstClr val="black"/>
                </a:solidFill>
                <a:latin typeface="Times New Roman" pitchFamily="18" charset="0"/>
                <a:ea typeface="ＭＳ Ｐゴシック"/>
                <a:cs typeface="Times New Roman" panose="02020603050405020304" pitchFamily="18" charset="0"/>
              </a:rPr>
              <a:t>1024</a:t>
            </a:r>
            <a:r>
              <a:rPr lang="en-US" altLang="ja-JP" sz="1200" kern="100" dirty="0" smtClean="0">
                <a:latin typeface="Times New Roman"/>
                <a:ea typeface="ＭＳ 明朝"/>
              </a:rPr>
              <a:t>. The </a:t>
            </a:r>
            <a:r>
              <a:rPr lang="en-US" altLang="ja-JP" sz="1200" kern="100" dirty="0">
                <a:latin typeface="Times New Roman"/>
                <a:ea typeface="ＭＳ 明朝"/>
              </a:rPr>
              <a:t>value of </a:t>
            </a:r>
            <a:r>
              <a:rPr lang="en-US" altLang="ja-JP" sz="1200" kern="100" dirty="0" smtClean="0">
                <a:latin typeface="Times New Roman"/>
                <a:ea typeface="ＭＳ 明朝"/>
              </a:rPr>
              <a:t>the cyclic </a:t>
            </a:r>
            <a:r>
              <a:rPr lang="en-US" altLang="ja-JP" sz="1200" kern="100" dirty="0">
                <a:latin typeface="Times New Roman"/>
                <a:ea typeface="ＭＳ 明朝"/>
              </a:rPr>
              <a:t>shift delay for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 </a:t>
            </a:r>
            <a:r>
              <a:rPr lang="en-US" altLang="ja-JP" sz="1200" i="1" kern="100" dirty="0" err="1">
                <a:latin typeface="Times New Roman"/>
                <a:ea typeface="ＭＳ 明朝"/>
              </a:rPr>
              <a:t>T</a:t>
            </a:r>
            <a:r>
              <a:rPr lang="en-US" altLang="ja-JP" sz="1200" i="1" kern="100" baseline="-25000" dirty="0" err="1">
                <a:latin typeface="Times New Roman"/>
                <a:ea typeface="ＭＳ 明朝"/>
              </a:rPr>
              <a:t>CSces</a:t>
            </a:r>
            <a:r>
              <a:rPr lang="en-US" altLang="ja-JP" sz="1200" kern="100" baseline="-25000" dirty="0" err="1">
                <a:latin typeface="Times New Roman"/>
                <a:ea typeface="ＭＳ 明朝"/>
              </a:rPr>
              <a:t>_</a:t>
            </a:r>
            <a:r>
              <a:rPr lang="en-US" altLang="ja-JP" sz="1200" i="1" kern="100" baseline="-25000" dirty="0" err="1">
                <a:latin typeface="Times New Roman"/>
                <a:ea typeface="ＭＳ 明朝"/>
              </a:rPr>
              <a:t>i</a:t>
            </a:r>
            <a:r>
              <a:rPr lang="en-US" altLang="ja-JP" sz="1200" kern="100" dirty="0">
                <a:latin typeface="Times New Roman"/>
                <a:ea typeface="ＭＳ 明朝"/>
              </a:rPr>
              <a:t> </a:t>
            </a:r>
            <a:r>
              <a:rPr lang="en-US" altLang="ja-JP" sz="1200" kern="100" dirty="0" smtClean="0">
                <a:latin typeface="Times New Roman"/>
                <a:ea typeface="ＭＳ 明朝"/>
              </a:rPr>
              <a:t>is shown in 11a.2.8.5.3</a:t>
            </a:r>
            <a:r>
              <a:rPr lang="en-US" altLang="ja-JP" sz="1200" dirty="0" smtClean="0">
                <a:latin typeface="ＭＳ Ｐゴシック"/>
                <a:ea typeface="ＭＳ 明朝"/>
                <a:cs typeface="ＭＳ Ｐゴシック"/>
              </a:rPr>
              <a:t>.</a:t>
            </a:r>
            <a:endParaRPr lang="ja-JP" altLang="ja-JP" sz="1200" dirty="0" smtClean="0">
              <a:latin typeface="Times New Roman"/>
              <a:ea typeface="ＭＳ 明朝"/>
            </a:endParaRPr>
          </a:p>
          <a:p>
            <a:pPr marL="0" indent="0" algn="just" latinLnBrk="0">
              <a:spcBef>
                <a:spcPts val="0"/>
              </a:spcBef>
              <a:spcAft>
                <a:spcPts val="0"/>
              </a:spcAft>
              <a:buNone/>
            </a:pPr>
            <a:endParaRPr lang="en-US" altLang="ja-JP" sz="1200" kern="100" dirty="0">
              <a:latin typeface="Times New Roman"/>
              <a:ea typeface="ＭＳ 明朝"/>
            </a:endParaRPr>
          </a:p>
        </p:txBody>
      </p:sp>
      <p:sp>
        <p:nvSpPr>
          <p:cNvPr id="3" name="タイトル 2"/>
          <p:cNvSpPr>
            <a:spLocks noGrp="1"/>
          </p:cNvSpPr>
          <p:nvPr>
            <p:ph type="title"/>
          </p:nvPr>
        </p:nvSpPr>
        <p:spPr>
          <a:xfrm>
            <a:off x="685800" y="980728"/>
            <a:ext cx="7846640" cy="648072"/>
          </a:xfrm>
        </p:spPr>
        <p:txBody>
          <a:bodyPr/>
          <a:lstStyle/>
          <a:p>
            <a:r>
              <a:rPr kumimoji="1" lang="en-US" altLang="ja-JP" dirty="0" smtClean="0"/>
              <a:t>Proposed change in </a:t>
            </a:r>
            <a:r>
              <a:rPr lang="en-US" altLang="ja-JP" dirty="0"/>
              <a:t>11a.2.8.5.4</a:t>
            </a:r>
            <a:endParaRPr kumimoji="1" lang="ja-JP" altLang="en-US" dirty="0"/>
          </a:p>
        </p:txBody>
      </p:sp>
      <p:sp>
        <p:nvSpPr>
          <p:cNvPr id="2" name="スライド番号プレースホルダー 1"/>
          <p:cNvSpPr>
            <a:spLocks noGrp="1"/>
          </p:cNvSpPr>
          <p:nvPr>
            <p:ph type="sldNum" sz="quarter" idx="4294967295"/>
          </p:nvPr>
        </p:nvSpPr>
        <p:spPr>
          <a:xfrm>
            <a:off x="4225256" y="6475413"/>
            <a:ext cx="530225" cy="182562"/>
          </a:xfrm>
        </p:spPr>
        <p:txBody>
          <a:bodyPr/>
          <a:lstStyle/>
          <a:p>
            <a:r>
              <a:rPr lang="en-US" altLang="ko-KR" smtClean="0"/>
              <a:t>Slide </a:t>
            </a:r>
            <a:fld id="{ACACE2C6-21A7-4478-A030-325071138761}" type="slidenum">
              <a:rPr lang="en-US" altLang="ko-KR" smtClean="0"/>
              <a:pPr/>
              <a:t>10</a:t>
            </a:fld>
            <a:endParaRPr lang="en-US" altLang="ko-KR" dirty="0"/>
          </a:p>
        </p:txBody>
      </p:sp>
      <p:sp>
        <p:nvSpPr>
          <p:cNvPr id="5" name="コンテンツ プレースホルダー 1"/>
          <p:cNvSpPr txBox="1">
            <a:spLocks/>
          </p:cNvSpPr>
          <p:nvPr/>
        </p:nvSpPr>
        <p:spPr>
          <a:xfrm>
            <a:off x="755576" y="2852936"/>
            <a:ext cx="4215929"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kumimoji="1" lang="en-US" altLang="ja-JP" sz="1200" dirty="0" smtClean="0"/>
              <a:t>Replace </a:t>
            </a:r>
            <a:r>
              <a:rPr lang="en-US" altLang="ja-JP" sz="1200" kern="0" dirty="0" smtClean="0"/>
              <a:t>11a.2.8.5.4 with this.</a:t>
            </a:r>
            <a:endParaRPr kumimoji="1" lang="ja-JP" altLang="en-US" sz="1200" kern="0" dirty="0"/>
          </a:p>
        </p:txBody>
      </p:sp>
    </p:spTree>
    <p:extLst>
      <p:ext uri="{BB962C8B-B14F-4D97-AF65-F5344CB8AC3E}">
        <p14:creationId xmlns:p14="http://schemas.microsoft.com/office/powerpoint/2010/main" val="116153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74279887"/>
              </p:ext>
            </p:extLst>
          </p:nvPr>
        </p:nvGraphicFramePr>
        <p:xfrm>
          <a:off x="827584" y="1903059"/>
          <a:ext cx="7344816" cy="802680"/>
        </p:xfrm>
        <a:graphic>
          <a:graphicData uri="http://schemas.openxmlformats.org/drawingml/2006/table">
            <a:tbl>
              <a:tblPr firstRow="1" firstCol="1" bandRow="1"/>
              <a:tblGrid>
                <a:gridCol w="1224136"/>
                <a:gridCol w="1944216"/>
                <a:gridCol w="1843406"/>
                <a:gridCol w="1252938"/>
                <a:gridCol w="1080120"/>
              </a:tblGrid>
              <a:tr h="375960">
                <a:tc>
                  <a:txBody>
                    <a:bodyPr/>
                    <a:lstStyle/>
                    <a:p>
                      <a:pPr algn="ctr">
                        <a:spcAft>
                          <a:spcPts val="0"/>
                        </a:spcAft>
                      </a:pPr>
                      <a:r>
                        <a:rPr lang="en-US" sz="1200" b="1" kern="100" dirty="0">
                          <a:effectLst/>
                          <a:latin typeface="Times New Roman"/>
                          <a:ea typeface="ＭＳ 明朝"/>
                        </a:rPr>
                        <a:t>Bits: b0-b3</a:t>
                      </a:r>
                      <a:endParaRPr lang="ja-JP" sz="1200" b="1"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effectLst/>
                          <a:latin typeface="Times New Roman"/>
                          <a:ea typeface="ＭＳ 明朝"/>
                        </a:rPr>
                        <a:t>b4-b7</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effectLst/>
                          <a:latin typeface="Times New Roman"/>
                          <a:ea typeface="ＭＳ 明朝"/>
                        </a:rPr>
                        <a:t>b8-b12</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dirty="0" smtClean="0">
                          <a:effectLst/>
                          <a:latin typeface="Times New Roman"/>
                          <a:ea typeface="ＭＳ 明朝"/>
                        </a:rPr>
                        <a:t>b13-b</a:t>
                      </a:r>
                      <a:r>
                        <a:rPr lang="en-US" altLang="ja-JP" sz="1200" b="1" kern="100" dirty="0" smtClean="0">
                          <a:solidFill>
                            <a:srgbClr val="FF0000"/>
                          </a:solidFill>
                          <a:effectLst/>
                          <a:latin typeface="Times New Roman"/>
                          <a:ea typeface="ＭＳ 明朝"/>
                        </a:rPr>
                        <a:t>14</a:t>
                      </a:r>
                      <a:r>
                        <a:rPr lang="en-US" altLang="ja-JP" sz="1200" b="1" strike="sngStrike" dirty="0" smtClean="0">
                          <a:solidFill>
                            <a:srgbClr val="FF0000"/>
                          </a:solidFill>
                          <a:effectLst/>
                          <a:latin typeface="Times New Roman"/>
                          <a:ea typeface="ＭＳ 明朝"/>
                        </a:rPr>
                        <a:t>15</a:t>
                      </a:r>
                      <a:endParaRPr lang="ja-JP" sz="1200" b="1"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200" b="1" dirty="0" smtClean="0">
                          <a:solidFill>
                            <a:srgbClr val="FF0000"/>
                          </a:solidFill>
                          <a:effectLst/>
                          <a:latin typeface="Times New Roman"/>
                          <a:ea typeface="ＭＳ 明朝"/>
                        </a:rPr>
                        <a:t>b15</a:t>
                      </a:r>
                      <a:endParaRPr lang="ja-JP" sz="1200" b="1"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44120">
                <a:tc>
                  <a:txBody>
                    <a:bodyPr/>
                    <a:lstStyle/>
                    <a:p>
                      <a:pPr algn="ctr" latinLnBrk="0">
                        <a:spcAft>
                          <a:spcPts val="0"/>
                        </a:spcAft>
                      </a:pPr>
                      <a:r>
                        <a:rPr lang="en-US" sz="1200" kern="100">
                          <a:effectLst/>
                          <a:latin typeface="Times New Roman"/>
                          <a:ea typeface="ＭＳ 明朝"/>
                        </a:rPr>
                        <a:t>SC Supported MIMO</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400" kern="100">
                          <a:effectLst/>
                          <a:latin typeface="Times New Roman"/>
                          <a:ea typeface="ＭＳ 明朝"/>
                        </a:rPr>
                        <a:t>Number of MIMO Array Training</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200" kern="100" dirty="0">
                          <a:effectLst/>
                          <a:latin typeface="Times New Roman"/>
                          <a:ea typeface="ＭＳ 明朝"/>
                        </a:rPr>
                        <a:t>Number of MIMO Array Training</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200" kern="100" dirty="0">
                          <a:effectLst/>
                          <a:latin typeface="Times New Roman"/>
                          <a:ea typeface="ＭＳ 明朝"/>
                        </a:rPr>
                        <a:t>Array Training Interval</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altLang="ja-JP" sz="1200" dirty="0" smtClean="0">
                          <a:solidFill>
                            <a:srgbClr val="FF0000"/>
                          </a:solidFill>
                          <a:effectLst/>
                          <a:latin typeface="Times New Roman"/>
                          <a:ea typeface="ＭＳ 明朝"/>
                        </a:rPr>
                        <a:t>MIMO CES Type</a:t>
                      </a:r>
                      <a:endParaRPr lang="ja-JP" sz="1200"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タイトル 2"/>
          <p:cNvSpPr>
            <a:spLocks noGrp="1"/>
          </p:cNvSpPr>
          <p:nvPr>
            <p:ph type="title"/>
          </p:nvPr>
        </p:nvSpPr>
        <p:spPr>
          <a:xfrm>
            <a:off x="685800" y="685800"/>
            <a:ext cx="7846640" cy="798984"/>
          </a:xfrm>
        </p:spPr>
        <p:txBody>
          <a:bodyPr/>
          <a:lstStyle/>
          <a:p>
            <a:r>
              <a:rPr kumimoji="1" lang="en-US" altLang="ja-JP" sz="2100" dirty="0" smtClean="0"/>
              <a:t>Proposed change in “</a:t>
            </a:r>
            <a:r>
              <a:rPr lang="en-US" altLang="ja-JP" sz="2100" dirty="0" smtClean="0"/>
              <a:t>6.4.37 </a:t>
            </a:r>
            <a:r>
              <a:rPr lang="en-US" altLang="ja-JP" sz="2100" dirty="0"/>
              <a:t>MIMO Information </a:t>
            </a:r>
            <a:r>
              <a:rPr lang="en-US" altLang="ja-JP" sz="2100" dirty="0" smtClean="0"/>
              <a:t>IE”</a:t>
            </a:r>
            <a:endParaRPr kumimoji="1" lang="ja-JP" altLang="en-US" sz="2100" dirty="0"/>
          </a:p>
        </p:txBody>
      </p:sp>
      <p:sp>
        <p:nvSpPr>
          <p:cNvPr id="4" name="コンテンツ プレースホルダー 1"/>
          <p:cNvSpPr txBox="1">
            <a:spLocks/>
          </p:cNvSpPr>
          <p:nvPr/>
        </p:nvSpPr>
        <p:spPr>
          <a:xfrm>
            <a:off x="635185" y="3284984"/>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Modify Figure </a:t>
            </a:r>
            <a:r>
              <a:rPr lang="en-US" altLang="ja-JP" sz="1200" dirty="0">
                <a:latin typeface="Arial" panose="020B0604020202020204" pitchFamily="34" charset="0"/>
                <a:ea typeface="ＭＳ 明朝"/>
                <a:cs typeface="Arial" panose="020B0604020202020204" pitchFamily="34" charset="0"/>
              </a:rPr>
              <a:t>Table 6-21a</a:t>
            </a:r>
            <a:r>
              <a:rPr lang="en-US" altLang="ja-JP" sz="1200" dirty="0" smtClean="0">
                <a:latin typeface="Arial" panose="020B0604020202020204" pitchFamily="34" charset="0"/>
                <a:ea typeface="ＭＳ 明朝"/>
                <a:cs typeface="Arial" panose="020B0604020202020204" pitchFamily="34" charset="0"/>
              </a:rPr>
              <a:t> </a:t>
            </a:r>
            <a:r>
              <a:rPr kumimoji="1" lang="en-US" altLang="ja-JP" sz="1200" dirty="0" smtClean="0"/>
              <a:t>as follows.</a:t>
            </a:r>
            <a:endParaRPr kumimoji="1" lang="ja-JP" altLang="en-US" sz="1200" kern="0" dirty="0"/>
          </a:p>
        </p:txBody>
      </p:sp>
      <p:sp>
        <p:nvSpPr>
          <p:cNvPr id="9" name="正方形/長方形 8"/>
          <p:cNvSpPr/>
          <p:nvPr/>
        </p:nvSpPr>
        <p:spPr>
          <a:xfrm>
            <a:off x="2843808" y="2852936"/>
            <a:ext cx="3475631" cy="276999"/>
          </a:xfrm>
          <a:prstGeom prst="rect">
            <a:avLst/>
          </a:prstGeom>
        </p:spPr>
        <p:txBody>
          <a:bodyPr wrap="none">
            <a:spAutoFit/>
          </a:bodyPr>
          <a:lstStyle/>
          <a:p>
            <a:pPr algn="ctr">
              <a:spcBef>
                <a:spcPts val="600"/>
              </a:spcBef>
              <a:spcAft>
                <a:spcPts val="600"/>
              </a:spcAft>
            </a:pPr>
            <a:r>
              <a:rPr lang="en-US" altLang="ja-JP" b="1" dirty="0">
                <a:latin typeface="Arial" panose="020B0604020202020204" pitchFamily="34" charset="0"/>
                <a:ea typeface="ＭＳ 明朝"/>
                <a:cs typeface="Arial" panose="020B0604020202020204" pitchFamily="34" charset="0"/>
              </a:rPr>
              <a:t>Figure 6-126b— MIMO Parameter field format</a:t>
            </a:r>
            <a:endParaRPr lang="ja-JP" altLang="ja-JP" sz="1800" dirty="0">
              <a:effectLst/>
              <a:latin typeface="Arial" panose="020B0604020202020204" pitchFamily="34" charset="0"/>
              <a:ea typeface="ＭＳ 明朝"/>
              <a:cs typeface="Arial" panose="020B0604020202020204" pitchFamily="34" charset="0"/>
            </a:endParaRPr>
          </a:p>
        </p:txBody>
      </p:sp>
      <p:sp>
        <p:nvSpPr>
          <p:cNvPr id="11" name="コンテンツ プレースホルダー 1"/>
          <p:cNvSpPr txBox="1">
            <a:spLocks/>
          </p:cNvSpPr>
          <p:nvPr/>
        </p:nvSpPr>
        <p:spPr>
          <a:xfrm>
            <a:off x="635185" y="1484784"/>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Modify Figure </a:t>
            </a:r>
            <a:r>
              <a:rPr lang="en-US" altLang="ja-JP" sz="1200" dirty="0">
                <a:latin typeface="Arial" panose="020B0604020202020204" pitchFamily="34" charset="0"/>
                <a:ea typeface="ＭＳ 明朝"/>
                <a:cs typeface="Arial" panose="020B0604020202020204" pitchFamily="34" charset="0"/>
              </a:rPr>
              <a:t>6-126b </a:t>
            </a:r>
            <a:r>
              <a:rPr kumimoji="1" lang="en-US" altLang="ja-JP" sz="1200" dirty="0" smtClean="0"/>
              <a:t>as follows.</a:t>
            </a:r>
            <a:endParaRPr kumimoji="1" lang="ja-JP" altLang="en-US" sz="1200" kern="0" dirty="0"/>
          </a:p>
        </p:txBody>
      </p:sp>
      <p:graphicFrame>
        <p:nvGraphicFramePr>
          <p:cNvPr id="12" name="表 11"/>
          <p:cNvGraphicFramePr>
            <a:graphicFrameLocks noGrp="1"/>
          </p:cNvGraphicFramePr>
          <p:nvPr>
            <p:extLst>
              <p:ext uri="{D42A27DB-BD31-4B8C-83A1-F6EECF244321}">
                <p14:modId xmlns:p14="http://schemas.microsoft.com/office/powerpoint/2010/main" val="4212428587"/>
              </p:ext>
            </p:extLst>
          </p:nvPr>
        </p:nvGraphicFramePr>
        <p:xfrm>
          <a:off x="2743148" y="3979561"/>
          <a:ext cx="3989092" cy="1314048"/>
        </p:xfrm>
        <a:graphic>
          <a:graphicData uri="http://schemas.openxmlformats.org/drawingml/2006/table">
            <a:tbl>
              <a:tblPr firstRow="1" firstCol="1" bandRow="1"/>
              <a:tblGrid>
                <a:gridCol w="1727076"/>
                <a:gridCol w="2262016"/>
              </a:tblGrid>
              <a:tr h="219008">
                <a:tc>
                  <a:txBody>
                    <a:bodyPr/>
                    <a:lstStyle/>
                    <a:p>
                      <a:pPr algn="ctr">
                        <a:spcAft>
                          <a:spcPts val="0"/>
                        </a:spcAft>
                      </a:pPr>
                      <a:r>
                        <a:rPr lang="en-US" sz="1200" b="1" kern="100" dirty="0" smtClean="0">
                          <a:effectLst/>
                          <a:latin typeface="Times New Roman"/>
                          <a:ea typeface="ＭＳ 明朝"/>
                        </a:rPr>
                        <a:t>b13-b</a:t>
                      </a:r>
                      <a:r>
                        <a:rPr lang="en-US" altLang="ja-JP" sz="1200" b="1" kern="100" dirty="0" smtClean="0">
                          <a:solidFill>
                            <a:srgbClr val="FF0000"/>
                          </a:solidFill>
                          <a:effectLst/>
                          <a:latin typeface="Times New Roman"/>
                          <a:ea typeface="ＭＳ 明朝"/>
                        </a:rPr>
                        <a:t>14</a:t>
                      </a:r>
                      <a:r>
                        <a:rPr lang="en-US" sz="1200" b="1" strike="sngStrike" kern="100" dirty="0" smtClean="0">
                          <a:solidFill>
                            <a:srgbClr val="FF0000"/>
                          </a:solidFill>
                          <a:effectLst/>
                          <a:latin typeface="Times New Roman"/>
                          <a:ea typeface="ＭＳ 明朝"/>
                        </a:rPr>
                        <a:t>15</a:t>
                      </a:r>
                      <a:endParaRPr lang="ja-JP" sz="1200" b="1"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a:effectLst/>
                          <a:latin typeface="Times New Roman"/>
                          <a:ea typeface="ＭＳ 明朝"/>
                        </a:rPr>
                        <a:t>Array Training Interval</a:t>
                      </a:r>
                      <a:r>
                        <a:rPr lang="en-US" sz="1200" b="1" kern="100">
                          <a:effectLst/>
                          <a:latin typeface="Times New Roman"/>
                          <a:ea typeface="ＭＳ 明朝"/>
                        </a:rPr>
                        <a:t> Time</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00</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 New Roman"/>
                          <a:ea typeface="ＭＳ 明朝"/>
                        </a:rPr>
                        <a:t>10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01</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20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10</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40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11</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80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a:solidFill>
                            <a:srgbClr val="FF0000"/>
                          </a:solidFill>
                          <a:effectLst/>
                          <a:latin typeface="Times New Roman"/>
                          <a:ea typeface="ＭＳ 明朝"/>
                        </a:rPr>
                        <a:t>100-111</a:t>
                      </a:r>
                      <a:endParaRPr lang="ja-JP" sz="1200" strike="sngStrike">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strike="sngStrike" kern="100" dirty="0">
                          <a:solidFill>
                            <a:srgbClr val="FF0000"/>
                          </a:solidFill>
                          <a:effectLst/>
                          <a:latin typeface="Times New Roman"/>
                          <a:ea typeface="ＭＳ 明朝"/>
                        </a:rPr>
                        <a:t>Reserved</a:t>
                      </a:r>
                      <a:endParaRPr lang="ja-JP" sz="1200"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2843808" y="3691528"/>
            <a:ext cx="3678571" cy="276999"/>
          </a:xfrm>
          <a:prstGeom prst="rect">
            <a:avLst/>
          </a:prstGeom>
        </p:spPr>
        <p:txBody>
          <a:bodyPr wrap="none">
            <a:spAutoFit/>
          </a:bodyPr>
          <a:lstStyle/>
          <a:p>
            <a:pPr algn="ctr">
              <a:spcAft>
                <a:spcPts val="0"/>
              </a:spcAft>
            </a:pPr>
            <a:r>
              <a:rPr lang="en-US" altLang="ja-JP" b="1" dirty="0">
                <a:latin typeface="Arial" panose="020B0604020202020204" pitchFamily="34" charset="0"/>
                <a:ea typeface="ＭＳ 明朝"/>
                <a:cs typeface="Arial" panose="020B0604020202020204" pitchFamily="34" charset="0"/>
              </a:rPr>
              <a:t>Table 6-21a—Array Training Interval field values</a:t>
            </a:r>
            <a:endParaRPr lang="ja-JP" altLang="ja-JP" sz="1800" dirty="0">
              <a:effectLst/>
              <a:latin typeface="Arial" panose="020B0604020202020204" pitchFamily="34" charset="0"/>
              <a:ea typeface="ＭＳ 明朝"/>
              <a:cs typeface="Arial" panose="020B0604020202020204" pitchFamily="34" charset="0"/>
            </a:endParaRPr>
          </a:p>
        </p:txBody>
      </p:sp>
      <p:sp>
        <p:nvSpPr>
          <p:cNvPr id="16" name="コンテンツ プレースホルダー 1"/>
          <p:cNvSpPr txBox="1">
            <a:spLocks/>
          </p:cNvSpPr>
          <p:nvPr/>
        </p:nvSpPr>
        <p:spPr>
          <a:xfrm>
            <a:off x="619985" y="5594757"/>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Insert following sentence after </a:t>
            </a:r>
            <a:r>
              <a:rPr lang="en-US" altLang="ja-JP" sz="1200" dirty="0">
                <a:latin typeface="Arial" panose="020B0604020202020204" pitchFamily="34" charset="0"/>
                <a:ea typeface="ＭＳ 明朝"/>
                <a:cs typeface="Arial" panose="020B0604020202020204" pitchFamily="34" charset="0"/>
              </a:rPr>
              <a:t>Table 6-21a</a:t>
            </a:r>
            <a:r>
              <a:rPr kumimoji="1" lang="en-US" altLang="ja-JP" sz="1200" dirty="0" smtClean="0"/>
              <a:t>.</a:t>
            </a:r>
            <a:endParaRPr kumimoji="1" lang="ja-JP" altLang="en-US" sz="1200" kern="0" dirty="0"/>
          </a:p>
        </p:txBody>
      </p:sp>
      <p:sp>
        <p:nvSpPr>
          <p:cNvPr id="17" name="テキスト ボックス 16"/>
          <p:cNvSpPr txBox="1"/>
          <p:nvPr/>
        </p:nvSpPr>
        <p:spPr>
          <a:xfrm>
            <a:off x="767413" y="5982522"/>
            <a:ext cx="7825248"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kumimoji="1" lang="en-US" altLang="ja-JP" dirty="0" smtClean="0">
                <a:solidFill>
                  <a:srgbClr val="FF0000"/>
                </a:solidFill>
              </a:rPr>
              <a:t>The MIMO CES Type field shall be set to 1 when MIMO CES for frequency domain channel estimation is used as described </a:t>
            </a:r>
            <a:r>
              <a:rPr kumimoji="1" lang="en-US" altLang="ja-JP" dirty="0">
                <a:solidFill>
                  <a:srgbClr val="FF0000"/>
                </a:solidFill>
              </a:rPr>
              <a:t>in </a:t>
            </a:r>
            <a:r>
              <a:rPr lang="en-US" altLang="ja-JP" dirty="0">
                <a:solidFill>
                  <a:srgbClr val="FF0000"/>
                </a:solidFill>
              </a:rPr>
              <a:t>11a.2.8.5.3</a:t>
            </a:r>
            <a:r>
              <a:rPr kumimoji="1" lang="en-US" altLang="ja-JP" dirty="0" smtClean="0">
                <a:solidFill>
                  <a:srgbClr val="FF0000"/>
                </a:solidFill>
              </a:rPr>
              <a:t>, and shall be set to 0 when MIMO CES for time domain channel estimation is used as described in </a:t>
            </a:r>
            <a:r>
              <a:rPr lang="en-US" altLang="ja-JP" dirty="0" smtClean="0">
                <a:solidFill>
                  <a:srgbClr val="FF0000"/>
                </a:solidFill>
              </a:rPr>
              <a:t>11a.2.8.5.4</a:t>
            </a:r>
            <a:r>
              <a:rPr kumimoji="1" lang="en-US" altLang="ja-JP" dirty="0" smtClean="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66680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2</a:t>
            </a:fld>
            <a:endParaRPr lang="en-US" altLang="ko-KR"/>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1824029600"/>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Hideki</a:t>
                      </a:r>
                      <a:r>
                        <a:rPr kumimoji="1" lang="en-US" altLang="ja-JP" sz="1200" baseline="0" dirty="0" smtClean="0">
                          <a:latin typeface="+mn-lt"/>
                        </a:rPr>
                        <a:t> </a:t>
                      </a:r>
                      <a:r>
                        <a:rPr kumimoji="1" lang="en-US" altLang="ja-JP" sz="1200" baseline="0" dirty="0" err="1" smtClean="0">
                          <a:latin typeface="+mn-lt"/>
                        </a:rPr>
                        <a:t>Toshinaga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smtClean="0">
                          <a:latin typeface="+mn-lt"/>
                        </a:rPr>
                        <a:t>toshinaga.hideki@lab.ntt.co.jp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3</a:t>
            </a:fld>
            <a:endParaRPr lang="en-US" altLang="ko-KR"/>
          </a:p>
        </p:txBody>
      </p:sp>
      <p:sp>
        <p:nvSpPr>
          <p:cNvPr id="9" name="正方形/長方形 2"/>
          <p:cNvSpPr/>
          <p:nvPr/>
        </p:nvSpPr>
        <p:spPr>
          <a:xfrm>
            <a:off x="914400" y="1052736"/>
            <a:ext cx="7254815" cy="1200329"/>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Proposed resolution to </a:t>
            </a:r>
            <a:r>
              <a:rPr lang="pt-BR" altLang="ja-JP" sz="3600" dirty="0">
                <a:cs typeface="Times New Roman" pitchFamily="18" charset="0"/>
              </a:rPr>
              <a:t>CID</a:t>
            </a:r>
            <a:r>
              <a:rPr lang="en-US" altLang="ja-JP" sz="3600" dirty="0">
                <a:cs typeface="Times New Roman" pitchFamily="18" charset="0"/>
              </a:rPr>
              <a:t> </a:t>
            </a:r>
            <a:r>
              <a:rPr lang="pt-BR" altLang="ja-JP" sz="3600" dirty="0">
                <a:cs typeface="Times New Roman" pitchFamily="18" charset="0"/>
              </a:rPr>
              <a:t>#7</a:t>
            </a:r>
            <a:endParaRPr lang="en-US" altLang="ja-JP" sz="3600" dirty="0">
              <a:cs typeface="Times New Roman" panose="02020603050405020304" pitchFamily="18" charset="0"/>
            </a:endParaRPr>
          </a:p>
          <a:p>
            <a:pPr algn="ctr"/>
            <a:r>
              <a:rPr lang="pt-BR" altLang="ja-JP" sz="3600" dirty="0" smtClean="0">
                <a:cs typeface="Times New Roman" pitchFamily="18" charset="0"/>
              </a:rPr>
              <a:t>on MIMO CES</a:t>
            </a:r>
          </a:p>
        </p:txBody>
      </p:sp>
      <p:graphicFrame>
        <p:nvGraphicFramePr>
          <p:cNvPr id="4" name="表 3"/>
          <p:cNvGraphicFramePr>
            <a:graphicFrameLocks noGrp="1"/>
          </p:cNvGraphicFramePr>
          <p:nvPr>
            <p:extLst>
              <p:ext uri="{D42A27DB-BD31-4B8C-83A1-F6EECF244321}">
                <p14:modId xmlns:p14="http://schemas.microsoft.com/office/powerpoint/2010/main" val="1369832403"/>
              </p:ext>
            </p:extLst>
          </p:nvPr>
        </p:nvGraphicFramePr>
        <p:xfrm>
          <a:off x="323528" y="2996952"/>
          <a:ext cx="8280921" cy="1691940"/>
        </p:xfrm>
        <a:graphic>
          <a:graphicData uri="http://schemas.openxmlformats.org/drawingml/2006/table">
            <a:tbl>
              <a:tblPr>
                <a:tableStyleId>{5C22544A-7EE6-4342-B048-85BDC9FD1C3A}</a:tableStyleId>
              </a:tblPr>
              <a:tblGrid>
                <a:gridCol w="244080"/>
                <a:gridCol w="403992"/>
                <a:gridCol w="504056"/>
                <a:gridCol w="504056"/>
                <a:gridCol w="2739798"/>
                <a:gridCol w="2542087"/>
                <a:gridCol w="373014"/>
                <a:gridCol w="471509"/>
                <a:gridCol w="498329"/>
              </a:tblGrid>
              <a:tr h="720080">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smtClean="0">
                          <a:effectLst/>
                          <a:latin typeface="Arial" panose="020B0604020202020204" pitchFamily="34" charset="0"/>
                          <a:cs typeface="Arial" panose="020B0604020202020204" pitchFamily="34" charset="0"/>
                        </a:rPr>
                        <a:t>Resolution Stats</a:t>
                      </a:r>
                      <a:endParaRPr lang="en-US" sz="1200" b="1"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50895">
                <a:tc>
                  <a:txBody>
                    <a:bodyPr/>
                    <a:lstStyle/>
                    <a:p>
                      <a:pPr algn="l" fontAlgn="b"/>
                      <a:r>
                        <a:rPr lang="en-US" altLang="ja-JP" sz="1200" b="0" i="0" u="none" strike="noStrike" dirty="0">
                          <a:effectLst/>
                          <a:latin typeface="Arial" panose="020B0604020202020204" pitchFamily="34" charset="0"/>
                          <a:cs typeface="Arial" panose="020B0604020202020204" pitchFamily="34" charset="0"/>
                        </a:rPr>
                        <a:t>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altLang="ja-JP" sz="1200" b="0" i="0" u="none" strike="noStrike">
                          <a:effectLst/>
                          <a:latin typeface="Arial" panose="020B0604020202020204" pitchFamily="34" charset="0"/>
                          <a:cs typeface="Arial" panose="020B0604020202020204" pitchFamily="34" charset="0"/>
                        </a:rPr>
                        <a:t>107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11a.2.8.5.3</a:t>
                      </a:r>
                      <a:br>
                        <a:rPr lang="en-US" sz="1200" b="0" i="0" u="none" strike="noStrike">
                          <a:effectLst/>
                          <a:latin typeface="Arial" panose="020B0604020202020204" pitchFamily="34" charset="0"/>
                          <a:cs typeface="Arial" panose="020B0604020202020204" pitchFamily="34" charset="0"/>
                        </a:rPr>
                      </a:br>
                      <a:r>
                        <a:rPr lang="en-US" sz="1200" b="0" i="0" u="none" strike="noStrike">
                          <a:effectLst/>
                          <a:latin typeface="Arial" panose="020B0604020202020204" pitchFamily="34" charset="0"/>
                          <a:cs typeface="Arial" panose="020B0604020202020204" pitchFamily="34" charset="0"/>
                        </a:rPr>
                        <a:t>11a.2.8.5.4</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altLang="ja-JP" sz="1200" b="0" i="0" u="none" strike="noStrike">
                          <a:effectLst/>
                          <a:latin typeface="Arial" panose="020B0604020202020204" pitchFamily="34" charset="0"/>
                          <a:cs typeface="Arial" panose="020B0604020202020204" pitchFamily="34" charset="0"/>
                        </a:rPr>
                        <a:t>1~21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BPSK-modulated Ga128 signal leads to division by zero when frequency-domain equalization (as mentioned in line 8) is applied at the receiver.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Correct the MIMO CES sequence as needed. Change Figure 11a-13 if necessary.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Yes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Accepted</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56638" y="4293096"/>
            <a:ext cx="7875802" cy="1944216"/>
          </a:xfrm>
          <a:solidFill>
            <a:schemeClr val="accent5">
              <a:lumMod val="20000"/>
              <a:lumOff val="80000"/>
            </a:schemeClr>
          </a:solidFill>
          <a:ln>
            <a:solidFill>
              <a:schemeClr val="tx1"/>
            </a:solidFill>
          </a:ln>
        </p:spPr>
        <p:txBody>
          <a:bodyPr/>
          <a:lstStyle/>
          <a:p>
            <a:r>
              <a:rPr kumimoji="1" lang="en-US" altLang="ja-JP" sz="2000" dirty="0"/>
              <a:t>P</a:t>
            </a:r>
            <a:r>
              <a:rPr kumimoji="1" lang="en-US" altLang="ja-JP" sz="2000" dirty="0" smtClean="0"/>
              <a:t>roposed resolution is to </a:t>
            </a:r>
            <a:r>
              <a:rPr kumimoji="1" lang="en-US" altLang="ja-JP" sz="2000" dirty="0"/>
              <a:t>prepare</a:t>
            </a:r>
            <a:r>
              <a:rPr kumimoji="1" lang="en-US" altLang="ja-JP" sz="2000" dirty="0" smtClean="0"/>
              <a:t> two types of MIMO CES</a:t>
            </a:r>
          </a:p>
          <a:p>
            <a:pPr lvl="1"/>
            <a:r>
              <a:rPr kumimoji="1" lang="en-US" altLang="ja-JP" sz="1800" dirty="0" smtClean="0"/>
              <a:t>Option 1: </a:t>
            </a:r>
            <a:r>
              <a:rPr kumimoji="1" lang="en-US" altLang="ja-JP" sz="1800" dirty="0" err="1" smtClean="0"/>
              <a:t>Golay</a:t>
            </a:r>
            <a:r>
              <a:rPr kumimoji="1" lang="en-US" altLang="ja-JP" sz="1800" dirty="0" smtClean="0"/>
              <a:t> sequences a256 in the frequency domain</a:t>
            </a:r>
          </a:p>
          <a:p>
            <a:pPr lvl="2"/>
            <a:r>
              <a:rPr lang="en-US" altLang="ja-JP" sz="1400" dirty="0" smtClean="0"/>
              <a:t>New 11a.2.8.5.3</a:t>
            </a:r>
            <a:endParaRPr kumimoji="1" lang="en-US" altLang="ja-JP" sz="1400" dirty="0" smtClean="0"/>
          </a:p>
          <a:p>
            <a:pPr lvl="1"/>
            <a:r>
              <a:rPr kumimoji="1" lang="en-US" altLang="ja-JP" sz="1800" dirty="0" smtClean="0"/>
              <a:t>Option 2: </a:t>
            </a:r>
            <a:r>
              <a:rPr kumimoji="1" lang="en-US" altLang="ja-JP" sz="1800" dirty="0" err="1" smtClean="0"/>
              <a:t>Golay</a:t>
            </a:r>
            <a:r>
              <a:rPr kumimoji="1" lang="en-US" altLang="ja-JP" sz="1800" dirty="0" smtClean="0"/>
              <a:t> sequences in the time domain</a:t>
            </a:r>
          </a:p>
          <a:p>
            <a:pPr lvl="2"/>
            <a:r>
              <a:rPr lang="en-US" altLang="ja-JP" sz="1400" dirty="0" smtClean="0"/>
              <a:t>New 11a.2.8.5.4</a:t>
            </a:r>
            <a:endParaRPr kumimoji="1" lang="en-US" altLang="ja-JP" sz="1400" dirty="0" smtClean="0"/>
          </a:p>
        </p:txBody>
      </p:sp>
      <p:sp>
        <p:nvSpPr>
          <p:cNvPr id="3" name="タイトル 2"/>
          <p:cNvSpPr>
            <a:spLocks noGrp="1"/>
          </p:cNvSpPr>
          <p:nvPr>
            <p:ph type="title"/>
          </p:nvPr>
        </p:nvSpPr>
        <p:spPr/>
        <p:txBody>
          <a:bodyPr/>
          <a:lstStyle/>
          <a:p>
            <a:r>
              <a:rPr kumimoji="1" lang="en-US" altLang="ja-JP" dirty="0" smtClean="0"/>
              <a:t>Introduction</a:t>
            </a:r>
            <a:endParaRPr kumimoji="1" lang="ja-JP" altLang="en-US" dirty="0"/>
          </a:p>
        </p:txBody>
      </p:sp>
      <p:sp>
        <p:nvSpPr>
          <p:cNvPr id="5" name="正方形/長方形 4"/>
          <p:cNvSpPr/>
          <p:nvPr/>
        </p:nvSpPr>
        <p:spPr>
          <a:xfrm>
            <a:off x="683568" y="1628800"/>
            <a:ext cx="7848872" cy="1692771"/>
          </a:xfrm>
          <a:prstGeom prst="rect">
            <a:avLst/>
          </a:prstGeom>
        </p:spPr>
        <p:txBody>
          <a:bodyPr wrap="square">
            <a:spAutoFit/>
          </a:bodyPr>
          <a:lstStyle/>
          <a:p>
            <a:pPr marL="342900" lvl="0" indent="-342900" eaLnBrk="1" hangingPunct="1">
              <a:spcBef>
                <a:spcPct val="20000"/>
              </a:spcBef>
              <a:buFontTx/>
              <a:buChar char="•"/>
            </a:pPr>
            <a:r>
              <a:rPr kumimoji="1" lang="en-US" altLang="ja-JP" sz="2000" kern="0" dirty="0">
                <a:solidFill>
                  <a:srgbClr val="000000"/>
                </a:solidFill>
                <a:latin typeface="Arial"/>
              </a:rPr>
              <a:t>Resolution to CID#7:</a:t>
            </a:r>
            <a:br>
              <a:rPr kumimoji="1" lang="en-US" altLang="ja-JP" sz="2000" kern="0" dirty="0">
                <a:solidFill>
                  <a:srgbClr val="000000"/>
                </a:solidFill>
                <a:latin typeface="Arial"/>
              </a:rPr>
            </a:br>
            <a:r>
              <a:rPr kumimoji="1" lang="en-US" altLang="ja-JP" sz="2000" kern="0" dirty="0" err="1" smtClean="0">
                <a:solidFill>
                  <a:srgbClr val="000000"/>
                </a:solidFill>
                <a:latin typeface="Arial"/>
              </a:rPr>
              <a:t>Golay</a:t>
            </a:r>
            <a:r>
              <a:rPr kumimoji="1" lang="ja-JP" altLang="en-US" sz="2000" kern="0" dirty="0">
                <a:solidFill>
                  <a:srgbClr val="000000"/>
                </a:solidFill>
                <a:latin typeface="Arial"/>
              </a:rPr>
              <a:t> </a:t>
            </a:r>
            <a:r>
              <a:rPr kumimoji="1" lang="en-US" altLang="ja-JP" sz="2000" kern="0" dirty="0" smtClean="0">
                <a:solidFill>
                  <a:srgbClr val="000000"/>
                </a:solidFill>
                <a:latin typeface="Arial"/>
              </a:rPr>
              <a:t>a</a:t>
            </a:r>
            <a:r>
              <a:rPr kumimoji="1" lang="en-US" altLang="ja-JP" sz="2000" kern="0" baseline="-25000" dirty="0" smtClean="0">
                <a:solidFill>
                  <a:srgbClr val="000000"/>
                </a:solidFill>
                <a:latin typeface="Arial"/>
              </a:rPr>
              <a:t>256</a:t>
            </a:r>
            <a:r>
              <a:rPr kumimoji="1" lang="en-US" altLang="ja-JP" sz="2000" kern="0" dirty="0" smtClean="0">
                <a:solidFill>
                  <a:srgbClr val="000000"/>
                </a:solidFill>
                <a:latin typeface="Arial"/>
              </a:rPr>
              <a:t> </a:t>
            </a:r>
            <a:r>
              <a:rPr kumimoji="1" lang="en-US" altLang="ja-JP" sz="2000" kern="0" dirty="0">
                <a:solidFill>
                  <a:srgbClr val="000000"/>
                </a:solidFill>
                <a:latin typeface="Arial"/>
              </a:rPr>
              <a:t>in the frequency domain -&gt; IFT -&gt; time domain waveform -&gt; CSD.</a:t>
            </a:r>
          </a:p>
          <a:p>
            <a:pPr marL="342900" lvl="0" indent="-342900" eaLnBrk="1" hangingPunct="1">
              <a:spcBef>
                <a:spcPct val="20000"/>
              </a:spcBef>
              <a:buFontTx/>
              <a:buChar char="•"/>
            </a:pPr>
            <a:r>
              <a:rPr kumimoji="1" lang="en-US" altLang="ja-JP" sz="2000" kern="0" dirty="0">
                <a:solidFill>
                  <a:srgbClr val="000000"/>
                </a:solidFill>
                <a:latin typeface="Arial"/>
              </a:rPr>
              <a:t>As another option for MIMO CES, we here propose one for </a:t>
            </a:r>
            <a:r>
              <a:rPr kumimoji="1" lang="en-US" altLang="ja-JP" sz="2000" kern="0" dirty="0" smtClean="0">
                <a:solidFill>
                  <a:srgbClr val="000000"/>
                </a:solidFill>
                <a:latin typeface="Arial"/>
              </a:rPr>
              <a:t>channel estimation using </a:t>
            </a:r>
            <a:r>
              <a:rPr kumimoji="1" lang="en-US" altLang="ja-JP" sz="2000" kern="0" dirty="0">
                <a:solidFill>
                  <a:srgbClr val="000000"/>
                </a:solidFill>
                <a:latin typeface="Arial"/>
              </a:rPr>
              <a:t>correlator in time </a:t>
            </a:r>
            <a:r>
              <a:rPr kumimoji="1" lang="en-US" altLang="ja-JP" sz="2000" kern="0" dirty="0" smtClean="0">
                <a:solidFill>
                  <a:srgbClr val="000000"/>
                </a:solidFill>
                <a:latin typeface="Arial"/>
              </a:rPr>
              <a:t>domain.</a:t>
            </a:r>
            <a:endParaRPr kumimoji="1" lang="en-US" altLang="ja-JP" sz="2000" kern="0" dirty="0">
              <a:solidFill>
                <a:srgbClr val="000000"/>
              </a:solidFill>
              <a:latin typeface="Arial"/>
            </a:endParaRPr>
          </a:p>
        </p:txBody>
      </p:sp>
      <p:sp>
        <p:nvSpPr>
          <p:cNvPr id="6" name="下矢印 5"/>
          <p:cNvSpPr/>
          <p:nvPr/>
        </p:nvSpPr>
        <p:spPr bwMode="auto">
          <a:xfrm>
            <a:off x="3530352" y="3501008"/>
            <a:ext cx="2376264" cy="504056"/>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085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latinLnBrk="0"/>
            <a:r>
              <a:rPr kumimoji="1" lang="en-US" altLang="ja-JP" sz="2100" b="1" dirty="0"/>
              <a:t>Option #1</a:t>
            </a:r>
            <a:r>
              <a:rPr kumimoji="1" lang="en-US" altLang="ja-JP" sz="2100" dirty="0"/>
              <a:t/>
            </a:r>
            <a:br>
              <a:rPr kumimoji="1" lang="en-US" altLang="ja-JP" sz="2100" dirty="0"/>
            </a:br>
            <a:r>
              <a:rPr kumimoji="1" lang="en-US" altLang="ja-JP" sz="2100" b="1" dirty="0"/>
              <a:t>MIMO CES for frequency domain channel </a:t>
            </a:r>
            <a:r>
              <a:rPr kumimoji="1" lang="en-US" altLang="ja-JP" sz="2100" b="1" dirty="0" smtClean="0"/>
              <a:t>estimation</a:t>
            </a:r>
            <a:endParaRPr kumimoji="1" lang="ja-JP" altLang="en-US" sz="2100" dirty="0"/>
          </a:p>
        </p:txBody>
      </p:sp>
      <p:sp>
        <p:nvSpPr>
          <p:cNvPr id="4" name="Rectangle 85"/>
          <p:cNvSpPr>
            <a:spLocks noChangeArrowheads="1"/>
          </p:cNvSpPr>
          <p:nvPr/>
        </p:nvSpPr>
        <p:spPr bwMode="auto">
          <a:xfrm>
            <a:off x="4792462"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5" name="Rectangle 82"/>
          <p:cNvSpPr>
            <a:spLocks noChangeArrowheads="1"/>
          </p:cNvSpPr>
          <p:nvPr/>
        </p:nvSpPr>
        <p:spPr bwMode="auto">
          <a:xfrm>
            <a:off x="5008462" y="5237907"/>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 name="Rectangle 77"/>
          <p:cNvSpPr>
            <a:spLocks noChangeArrowheads="1"/>
          </p:cNvSpPr>
          <p:nvPr/>
        </p:nvSpPr>
        <p:spPr bwMode="auto">
          <a:xfrm>
            <a:off x="4143588"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 name="Rectangle 77"/>
          <p:cNvSpPr>
            <a:spLocks noChangeArrowheads="1"/>
          </p:cNvSpPr>
          <p:nvPr/>
        </p:nvSpPr>
        <p:spPr bwMode="auto">
          <a:xfrm>
            <a:off x="4575588"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8" name="Line 90"/>
          <p:cNvSpPr>
            <a:spLocks noChangeShapeType="1"/>
          </p:cNvSpPr>
          <p:nvPr/>
        </p:nvSpPr>
        <p:spPr bwMode="auto">
          <a:xfrm>
            <a:off x="5223804" y="5117257"/>
            <a:ext cx="2593082"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 name="Text Box 86"/>
          <p:cNvSpPr txBox="1">
            <a:spLocks noChangeArrowheads="1"/>
          </p:cNvSpPr>
          <p:nvPr/>
        </p:nvSpPr>
        <p:spPr bwMode="auto">
          <a:xfrm>
            <a:off x="6193038" y="4882307"/>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0" name="Text Box 86"/>
          <p:cNvSpPr txBox="1">
            <a:spLocks noChangeArrowheads="1"/>
          </p:cNvSpPr>
          <p:nvPr/>
        </p:nvSpPr>
        <p:spPr bwMode="auto">
          <a:xfrm>
            <a:off x="4270492" y="4882307"/>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1" name="Line 90"/>
          <p:cNvSpPr>
            <a:spLocks noChangeShapeType="1"/>
          </p:cNvSpPr>
          <p:nvPr/>
        </p:nvSpPr>
        <p:spPr bwMode="auto">
          <a:xfrm>
            <a:off x="4143588" y="5117257"/>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2" name="Line 89"/>
          <p:cNvSpPr>
            <a:spLocks noChangeShapeType="1"/>
          </p:cNvSpPr>
          <p:nvPr/>
        </p:nvSpPr>
        <p:spPr bwMode="auto">
          <a:xfrm>
            <a:off x="7816886" y="4966444"/>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3" name="Line 89"/>
          <p:cNvSpPr>
            <a:spLocks noChangeShapeType="1"/>
          </p:cNvSpPr>
          <p:nvPr/>
        </p:nvSpPr>
        <p:spPr bwMode="auto">
          <a:xfrm>
            <a:off x="5008462"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4" name="Line 89"/>
          <p:cNvSpPr>
            <a:spLocks noChangeShapeType="1"/>
          </p:cNvSpPr>
          <p:nvPr/>
        </p:nvSpPr>
        <p:spPr bwMode="auto">
          <a:xfrm>
            <a:off x="4143588"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5" name="Line 89"/>
          <p:cNvSpPr>
            <a:spLocks noChangeShapeType="1"/>
          </p:cNvSpPr>
          <p:nvPr/>
        </p:nvSpPr>
        <p:spPr bwMode="auto">
          <a:xfrm>
            <a:off x="5224362"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6" name="Line 90"/>
          <p:cNvSpPr>
            <a:spLocks noChangeShapeType="1"/>
          </p:cNvSpPr>
          <p:nvPr/>
        </p:nvSpPr>
        <p:spPr bwMode="auto">
          <a:xfrm>
            <a:off x="5008462" y="5117257"/>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7" name="Text Box 86"/>
          <p:cNvSpPr txBox="1">
            <a:spLocks noChangeArrowheads="1"/>
          </p:cNvSpPr>
          <p:nvPr/>
        </p:nvSpPr>
        <p:spPr bwMode="auto">
          <a:xfrm>
            <a:off x="4881025" y="4749934"/>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grpSp>
        <p:nvGrpSpPr>
          <p:cNvPr id="18" name="グループ化 17"/>
          <p:cNvGrpSpPr/>
          <p:nvPr/>
        </p:nvGrpSpPr>
        <p:grpSpPr>
          <a:xfrm flipV="1">
            <a:off x="4394092" y="5323047"/>
            <a:ext cx="144000" cy="36000"/>
            <a:chOff x="3465401" y="3465004"/>
            <a:chExt cx="288032" cy="72000"/>
          </a:xfrm>
        </p:grpSpPr>
        <p:sp>
          <p:nvSpPr>
            <p:cNvPr id="19" name="円/楕円 18"/>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円/楕円 19"/>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1" name="円/楕円 20"/>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22" name="テキスト ボックス 21"/>
          <p:cNvSpPr txBox="1"/>
          <p:nvPr/>
        </p:nvSpPr>
        <p:spPr>
          <a:xfrm flipH="1">
            <a:off x="740194" y="4803383"/>
            <a:ext cx="2960873" cy="1384995"/>
          </a:xfrm>
          <a:prstGeom prst="rect">
            <a:avLst/>
          </a:prstGeom>
          <a:noFill/>
        </p:spPr>
        <p:txBody>
          <a:bodyPr wrap="square">
            <a:spAutoFit/>
          </a:bodyPr>
          <a:lstStyle/>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Proposed preamble structure</a:t>
            </a:r>
          </a:p>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for MIMO</a:t>
            </a:r>
            <a:r>
              <a:rPr lang="ja-JP" altLang="en-US" sz="2100"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100" b="1" dirty="0" err="1" smtClean="0">
                <a:latin typeface="Times New Roman" panose="02020603050405020304" pitchFamily="18" charset="0"/>
                <a:ea typeface="HGPｺﾞｼｯｸE" panose="020B0900000000000000" pitchFamily="50" charset="-128"/>
                <a:cs typeface="Times New Roman" panose="02020603050405020304" pitchFamily="18" charset="0"/>
              </a:rPr>
              <a:t>stream#</a:t>
            </a:r>
            <a:r>
              <a:rPr lang="en-US" altLang="ja-JP" sz="2100" b="1" i="1" dirty="0" err="1" smtClean="0">
                <a:latin typeface="Times New Roman" panose="02020603050405020304" pitchFamily="18" charset="0"/>
                <a:ea typeface="HGPｺﾞｼｯｸE" panose="020B0900000000000000" pitchFamily="50" charset="-128"/>
                <a:cs typeface="Times New Roman" panose="02020603050405020304" pitchFamily="18" charset="0"/>
              </a:rPr>
              <a:t>i</a:t>
            </a:r>
            <a:endParaRPr lang="en-US" altLang="ja-JP" sz="2100" b="1" i="1" dirty="0" smtClean="0">
              <a:latin typeface="Times New Roman" panose="02020603050405020304" pitchFamily="18" charset="0"/>
              <a:ea typeface="HGPｺﾞｼｯｸE" panose="020B0900000000000000" pitchFamily="50" charset="-128"/>
              <a:cs typeface="Times New Roman" panose="02020603050405020304" pitchFamily="18" charset="0"/>
            </a:endParaRPr>
          </a:p>
          <a:p>
            <a:pPr>
              <a:defRPr/>
            </a:pPr>
            <a:endPar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30" name="Line 89"/>
          <p:cNvSpPr>
            <a:spLocks noChangeShapeType="1"/>
          </p:cNvSpPr>
          <p:nvPr/>
        </p:nvSpPr>
        <p:spPr bwMode="auto">
          <a:xfrm>
            <a:off x="5219423" y="4966444"/>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1" name="テキスト ボックス 30"/>
          <p:cNvSpPr txBox="1"/>
          <p:nvPr/>
        </p:nvSpPr>
        <p:spPr>
          <a:xfrm>
            <a:off x="4332839" y="2592771"/>
            <a:ext cx="133722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Frequency domain</a:t>
            </a:r>
            <a:endParaRPr lang="ja-JP" altLang="en-US" sz="1200" dirty="0">
              <a:solidFill>
                <a:srgbClr val="FF0000"/>
              </a:solidFill>
              <a:latin typeface="Times New Roman" pitchFamily="18" charset="0"/>
              <a:cs typeface="Times New Roman" pitchFamily="18" charset="0"/>
            </a:endParaRPr>
          </a:p>
        </p:txBody>
      </p:sp>
      <p:sp>
        <p:nvSpPr>
          <p:cNvPr id="32" name="テキスト ボックス 31"/>
          <p:cNvSpPr txBox="1"/>
          <p:nvPr/>
        </p:nvSpPr>
        <p:spPr>
          <a:xfrm>
            <a:off x="3933265" y="4035107"/>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domain waveform</a:t>
            </a:r>
            <a:endParaRPr lang="ja-JP" altLang="en-US" sz="1200" dirty="0">
              <a:solidFill>
                <a:srgbClr val="FF0000"/>
              </a:solidFill>
              <a:latin typeface="Times New Roman" pitchFamily="18" charset="0"/>
              <a:cs typeface="Times New Roman" pitchFamily="18" charset="0"/>
            </a:endParaRPr>
          </a:p>
        </p:txBody>
      </p:sp>
      <p:cxnSp>
        <p:nvCxnSpPr>
          <p:cNvPr id="38" name="直線コネクタ 37"/>
          <p:cNvCxnSpPr>
            <a:stCxn id="53" idx="3"/>
            <a:endCxn id="52" idx="3"/>
          </p:cNvCxnSpPr>
          <p:nvPr/>
        </p:nvCxnSpPr>
        <p:spPr bwMode="auto">
          <a:xfrm flipV="1">
            <a:off x="7159202" y="2731271"/>
            <a:ext cx="8291" cy="1459664"/>
          </a:xfrm>
          <a:prstGeom prst="line">
            <a:avLst/>
          </a:prstGeom>
          <a:noFill/>
          <a:ln w="6350" cap="flat" cmpd="sng" algn="ctr">
            <a:solidFill>
              <a:schemeClr val="tx1"/>
            </a:solidFill>
            <a:prstDash val="sysDot"/>
            <a:round/>
            <a:headEnd type="none" w="med" len="med"/>
            <a:tailEnd type="none" w="med" len="med"/>
          </a:ln>
          <a:effectLst/>
        </p:spPr>
      </p:cxnSp>
      <p:sp>
        <p:nvSpPr>
          <p:cNvPr id="40" name="テキスト ボックス 39"/>
          <p:cNvSpPr txBox="1"/>
          <p:nvPr/>
        </p:nvSpPr>
        <p:spPr>
          <a:xfrm>
            <a:off x="6563701" y="3573442"/>
            <a:ext cx="2341381" cy="461665"/>
          </a:xfrm>
          <a:prstGeom prst="rect">
            <a:avLst/>
          </a:prstGeom>
          <a:solidFill>
            <a:schemeClr val="bg1"/>
          </a:solidFill>
        </p:spPr>
        <p:txBody>
          <a:bodyPr wrap="squar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Cyclic </a:t>
            </a:r>
            <a:r>
              <a:rPr lang="en-US" altLang="ja-JP" sz="1200" dirty="0" smtClean="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shift</a:t>
            </a:r>
            <a:r>
              <a:rPr kumimoji="1" lang="en-US" altLang="ja-JP" dirty="0" smtClean="0">
                <a:solidFill>
                  <a:schemeClr val="accent1"/>
                </a:solidFill>
                <a:cs typeface="Times New Roman" panose="02020603050405020304" pitchFamily="18" charset="0"/>
              </a:rPr>
              <a:t>s </a:t>
            </a:r>
            <a:r>
              <a:rPr kumimoji="1" lang="en-US" altLang="ja-JP" dirty="0">
                <a:solidFill>
                  <a:schemeClr val="accent1"/>
                </a:solidFill>
                <a:cs typeface="Times New Roman" panose="02020603050405020304" pitchFamily="18" charset="0"/>
              </a:rPr>
              <a:t>of 16*(</a:t>
            </a:r>
            <a:r>
              <a:rPr kumimoji="1" lang="en-US" altLang="ja-JP" i="1" dirty="0">
                <a:solidFill>
                  <a:schemeClr val="accent1"/>
                </a:solidFill>
                <a:cs typeface="Times New Roman" panose="02020603050405020304" pitchFamily="18" charset="0"/>
              </a:rPr>
              <a:t>i</a:t>
            </a:r>
            <a:r>
              <a:rPr kumimoji="1" lang="en-US" altLang="ja-JP" dirty="0">
                <a:solidFill>
                  <a:schemeClr val="accent1"/>
                </a:solidFill>
                <a:cs typeface="Times New Roman" panose="02020603050405020304" pitchFamily="18" charset="0"/>
              </a:rPr>
              <a:t>-1) [symbols] for </a:t>
            </a:r>
            <a:r>
              <a:rPr lang="en-US" altLang="ja-JP" dirty="0">
                <a:solidFill>
                  <a:schemeClr val="accent1"/>
                </a:solidFill>
                <a:cs typeface="Times New Roman" panose="02020603050405020304" pitchFamily="18" charset="0"/>
              </a:rPr>
              <a:t>#</a:t>
            </a:r>
            <a:r>
              <a:rPr lang="en-US" altLang="ja-JP" i="1" dirty="0" err="1">
                <a:solidFill>
                  <a:schemeClr val="accent1"/>
                </a:solidFill>
                <a:cs typeface="Times New Roman" panose="02020603050405020304" pitchFamily="18" charset="0"/>
              </a:rPr>
              <a:t>i</a:t>
            </a:r>
            <a:r>
              <a:rPr lang="ja-JP" altLang="en-US" dirty="0">
                <a:solidFill>
                  <a:schemeClr val="accent1"/>
                </a:solidFill>
                <a:cs typeface="Times New Roman" panose="02020603050405020304" pitchFamily="18" charset="0"/>
              </a:rPr>
              <a:t> </a:t>
            </a:r>
            <a:r>
              <a:rPr lang="en-US" altLang="ja-JP" dirty="0" err="1">
                <a:solidFill>
                  <a:schemeClr val="accent1"/>
                </a:solidFill>
                <a:cs typeface="Times New Roman" panose="02020603050405020304" pitchFamily="18" charset="0"/>
              </a:rPr>
              <a:t>th</a:t>
            </a:r>
            <a:r>
              <a:rPr lang="en-US" altLang="ja-JP" dirty="0">
                <a:solidFill>
                  <a:schemeClr val="accent1"/>
                </a:solidFill>
                <a:cs typeface="Times New Roman" panose="02020603050405020304" pitchFamily="18" charset="0"/>
              </a:rPr>
              <a:t> stream (</a:t>
            </a:r>
            <a:r>
              <a:rPr lang="en-US" altLang="ja-JP" i="1" dirty="0" err="1">
                <a:solidFill>
                  <a:schemeClr val="accent1"/>
                </a:solidFill>
                <a:cs typeface="Times New Roman" panose="02020603050405020304" pitchFamily="18" charset="0"/>
              </a:rPr>
              <a:t>i</a:t>
            </a:r>
            <a:r>
              <a:rPr lang="en-US" altLang="ja-JP" dirty="0">
                <a:solidFill>
                  <a:schemeClr val="accent1"/>
                </a:solidFill>
                <a:cs typeface="Times New Roman" panose="02020603050405020304" pitchFamily="18" charset="0"/>
              </a:rPr>
              <a:t>=1,2,3,...,</a:t>
            </a:r>
            <a:r>
              <a:rPr lang="en-US" altLang="ja-JP" dirty="0" smtClean="0">
                <a:solidFill>
                  <a:schemeClr val="accent1"/>
                </a:solidFill>
                <a:cs typeface="Times New Roman" panose="02020603050405020304" pitchFamily="18" charset="0"/>
              </a:rPr>
              <a:t>16)</a:t>
            </a:r>
            <a:endParaRPr kumimoji="1" lang="en-US" altLang="ja-JP" dirty="0">
              <a:solidFill>
                <a:schemeClr val="accent1"/>
              </a:solidFill>
              <a:cs typeface="Times New Roman" panose="02020603050405020304" pitchFamily="18" charset="0"/>
            </a:endParaRPr>
          </a:p>
        </p:txBody>
      </p:sp>
      <p:sp>
        <p:nvSpPr>
          <p:cNvPr id="41" name="下矢印 40"/>
          <p:cNvSpPr/>
          <p:nvPr/>
        </p:nvSpPr>
        <p:spPr bwMode="auto">
          <a:xfrm>
            <a:off x="6331891" y="3725921"/>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42" name="テキスト ボックス 41"/>
          <p:cNvSpPr txBox="1"/>
          <p:nvPr/>
        </p:nvSpPr>
        <p:spPr>
          <a:xfrm>
            <a:off x="6563701" y="4347305"/>
            <a:ext cx="1326004" cy="276999"/>
          </a:xfrm>
          <a:prstGeom prst="rect">
            <a:avLst/>
          </a:prstGeom>
          <a:solidFill>
            <a:schemeClr val="bg1"/>
          </a:solidFill>
        </p:spPr>
        <p:txBody>
          <a:bodyPr wrap="none" rtlCol="0">
            <a:spAutoFit/>
          </a:bodyPr>
          <a:lstStyle/>
          <a:p>
            <a:r>
              <a:rPr lang="en-US" altLang="ja-JP" dirty="0" smtClean="0">
                <a:solidFill>
                  <a:srgbClr val="00CC99"/>
                </a:solidFill>
                <a:ea typeface="ＭＳ ゴシック" panose="020B0609070205080204" pitchFamily="49" charset="-128"/>
                <a:cs typeface="Times New Roman" panose="02020603050405020304" pitchFamily="18" charset="0"/>
              </a:rPr>
              <a:t>5 times repetitions</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3" name="下矢印 42"/>
          <p:cNvSpPr/>
          <p:nvPr/>
        </p:nvSpPr>
        <p:spPr bwMode="auto">
          <a:xfrm>
            <a:off x="6327079" y="2962357"/>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45" name="正方形/長方形 44"/>
          <p:cNvSpPr/>
          <p:nvPr/>
        </p:nvSpPr>
        <p:spPr bwMode="auto">
          <a:xfrm>
            <a:off x="5706970" y="3336162"/>
            <a:ext cx="1467039"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50" dirty="0" smtClean="0">
                <a:solidFill>
                  <a:srgbClr val="000000"/>
                </a:solidFill>
                <a:ea typeface="ＭＳ ゴシック" panose="020B0609070205080204" pitchFamily="49" charset="-128"/>
                <a:cs typeface="Times New Roman" pitchFamily="18" charset="0"/>
              </a:rPr>
              <a:t>IFT[ </a:t>
            </a:r>
            <a:r>
              <a:rPr lang="en-US" altLang="ja-JP" sz="1050" b="1" dirty="0" smtClean="0">
                <a:solidFill>
                  <a:srgbClr val="000000"/>
                </a:solidFill>
                <a:ea typeface="ＭＳ ゴシック" panose="020B0609070205080204" pitchFamily="49" charset="-128"/>
                <a:cs typeface="Times New Roman" pitchFamily="18" charset="0"/>
              </a:rPr>
              <a:t>a</a:t>
            </a:r>
            <a:r>
              <a:rPr lang="en-US" altLang="ja-JP" sz="1050" b="1" baseline="-25000" dirty="0" smtClean="0">
                <a:solidFill>
                  <a:srgbClr val="000000"/>
                </a:solidFill>
                <a:ea typeface="ＭＳ ゴシック" panose="020B0609070205080204" pitchFamily="49" charset="-128"/>
                <a:cs typeface="Times New Roman" pitchFamily="18" charset="0"/>
              </a:rPr>
              <a:t>256</a:t>
            </a:r>
            <a:r>
              <a:rPr lang="en-US" altLang="ja-JP" sz="1050" baseline="-25000" dirty="0" smtClean="0">
                <a:solidFill>
                  <a:srgbClr val="000000"/>
                </a:solidFill>
                <a:ea typeface="ＭＳ ゴシック" panose="020B0609070205080204" pitchFamily="49" charset="-128"/>
                <a:cs typeface="Times New Roman" pitchFamily="18" charset="0"/>
              </a:rPr>
              <a:t> </a:t>
            </a:r>
            <a:r>
              <a:rPr lang="en-US" altLang="ja-JP" sz="1050" dirty="0" smtClean="0">
                <a:solidFill>
                  <a:srgbClr val="000000"/>
                </a:solidFill>
                <a:ea typeface="ＭＳ ゴシック" panose="020B0609070205080204" pitchFamily="49" charset="-128"/>
                <a:cs typeface="Times New Roman" pitchFamily="18" charset="0"/>
              </a:rPr>
              <a:t> ]</a:t>
            </a:r>
            <a:endParaRPr lang="en-US" altLang="ja-JP" sz="1050" baseline="-25000" dirty="0">
              <a:solidFill>
                <a:srgbClr val="000000"/>
              </a:solidFill>
              <a:ea typeface="ＭＳ ゴシック" panose="020B0609070205080204" pitchFamily="49" charset="-128"/>
              <a:cs typeface="Times New Roman" pitchFamily="18" charset="0"/>
            </a:endParaRPr>
          </a:p>
        </p:txBody>
      </p:sp>
      <p:sp>
        <p:nvSpPr>
          <p:cNvPr id="46" name="テキスト ボックス 45"/>
          <p:cNvSpPr txBox="1"/>
          <p:nvPr/>
        </p:nvSpPr>
        <p:spPr>
          <a:xfrm>
            <a:off x="6643693" y="2960687"/>
            <a:ext cx="500458"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IFFT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7" name="下矢印 46"/>
          <p:cNvSpPr/>
          <p:nvPr/>
        </p:nvSpPr>
        <p:spPr bwMode="auto">
          <a:xfrm>
            <a:off x="6331891" y="4405201"/>
            <a:ext cx="211466" cy="4832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52" name="正方形/長方形 51"/>
          <p:cNvSpPr/>
          <p:nvPr/>
        </p:nvSpPr>
        <p:spPr bwMode="auto">
          <a:xfrm>
            <a:off x="5700454" y="2612844"/>
            <a:ext cx="1467039"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00" b="1" kern="100" dirty="0" smtClean="0">
                <a:latin typeface="Times New Roman"/>
                <a:ea typeface="ＭＳ 明朝"/>
              </a:rPr>
              <a:t>a</a:t>
            </a:r>
            <a:r>
              <a:rPr lang="en-US" altLang="ja-JP" sz="1000" kern="100" baseline="-25000" dirty="0" smtClean="0">
                <a:latin typeface="Times New Roman"/>
                <a:ea typeface="ＭＳ 明朝"/>
              </a:rPr>
              <a:t>256</a:t>
            </a:r>
            <a:r>
              <a:rPr lang="en-US" altLang="ja-JP" sz="1000" kern="100" dirty="0" smtClean="0">
                <a:latin typeface="Times New Roman"/>
                <a:ea typeface="ＭＳ 明朝"/>
              </a:rPr>
              <a:t> = </a:t>
            </a:r>
            <a:r>
              <a:rPr lang="en-US" altLang="ja-JP" sz="1000" b="1" dirty="0" smtClean="0">
                <a:solidFill>
                  <a:srgbClr val="000000"/>
                </a:solidFill>
                <a:ea typeface="ＭＳ ゴシック" panose="020B0609070205080204" pitchFamily="49" charset="-128"/>
                <a:cs typeface="Times New Roman" pitchFamily="18" charset="0"/>
              </a:rPr>
              <a:t>[a</a:t>
            </a:r>
            <a:r>
              <a:rPr lang="en-US" altLang="ja-JP" sz="1000" b="1" baseline="-25000" dirty="0" smtClean="0">
                <a:solidFill>
                  <a:srgbClr val="000000"/>
                </a:solidFill>
                <a:ea typeface="ＭＳ ゴシック" panose="020B0609070205080204" pitchFamily="49" charset="-128"/>
                <a:cs typeface="Times New Roman" pitchFamily="18" charset="0"/>
              </a:rPr>
              <a:t>128</a:t>
            </a:r>
            <a:r>
              <a:rPr lang="en-US" altLang="ja-JP" sz="1000" b="1" dirty="0" smtClean="0">
                <a:solidFill>
                  <a:srgbClr val="000000"/>
                </a:solidFill>
                <a:ea typeface="ＭＳ ゴシック" panose="020B0609070205080204" pitchFamily="49" charset="-128"/>
                <a:cs typeface="Times New Roman" pitchFamily="18" charset="0"/>
              </a:rPr>
              <a:t> b</a:t>
            </a:r>
            <a:r>
              <a:rPr lang="en-US" altLang="ja-JP" sz="1000" b="1" baseline="-25000" dirty="0" smtClean="0">
                <a:solidFill>
                  <a:srgbClr val="000000"/>
                </a:solidFill>
                <a:ea typeface="ＭＳ ゴシック" panose="020B0609070205080204" pitchFamily="49" charset="-128"/>
                <a:cs typeface="Times New Roman" pitchFamily="18" charset="0"/>
              </a:rPr>
              <a:t>128</a:t>
            </a:r>
            <a:r>
              <a:rPr lang="en-US" altLang="ja-JP" sz="1000" b="1" dirty="0" smtClean="0">
                <a:solidFill>
                  <a:srgbClr val="000000"/>
                </a:solidFill>
                <a:ea typeface="ＭＳ ゴシック" panose="020B0609070205080204" pitchFamily="49" charset="-128"/>
                <a:cs typeface="Times New Roman" pitchFamily="18" charset="0"/>
              </a:rPr>
              <a:t>]</a:t>
            </a:r>
            <a:endParaRPr lang="en-US" altLang="ja-JP" sz="1050" b="1" baseline="-25000" dirty="0" smtClean="0">
              <a:solidFill>
                <a:srgbClr val="000000"/>
              </a:solidFill>
              <a:ea typeface="ＭＳ ゴシック" panose="020B0609070205080204" pitchFamily="49" charset="-128"/>
              <a:cs typeface="Times New Roman" pitchFamily="18" charset="0"/>
            </a:endParaRPr>
          </a:p>
        </p:txBody>
      </p:sp>
      <p:sp>
        <p:nvSpPr>
          <p:cNvPr id="53" name="正方形/長方形 52"/>
          <p:cNvSpPr/>
          <p:nvPr/>
        </p:nvSpPr>
        <p:spPr bwMode="auto">
          <a:xfrm>
            <a:off x="5692163" y="4079005"/>
            <a:ext cx="1467039"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00" dirty="0">
                <a:solidFill>
                  <a:srgbClr val="000000"/>
                </a:solidFill>
                <a:ea typeface="ＭＳ ゴシック" panose="020B0609070205080204" pitchFamily="49" charset="-128"/>
                <a:cs typeface="Times New Roman" pitchFamily="18" charset="0"/>
              </a:rPr>
              <a:t>IFT[ </a:t>
            </a:r>
            <a:r>
              <a:rPr lang="en-US" altLang="ja-JP" sz="1000" b="1" dirty="0">
                <a:solidFill>
                  <a:srgbClr val="000000"/>
                </a:solidFill>
                <a:ea typeface="ＭＳ ゴシック" panose="020B0609070205080204" pitchFamily="49" charset="-128"/>
                <a:cs typeface="Times New Roman" pitchFamily="18" charset="0"/>
              </a:rPr>
              <a:t>a</a:t>
            </a:r>
            <a:r>
              <a:rPr lang="en-US" altLang="ja-JP" sz="1000" b="1" baseline="-25000" dirty="0">
                <a:solidFill>
                  <a:srgbClr val="000000"/>
                </a:solidFill>
                <a:ea typeface="ＭＳ ゴシック" panose="020B0609070205080204" pitchFamily="49" charset="-128"/>
                <a:cs typeface="Times New Roman" pitchFamily="18" charset="0"/>
              </a:rPr>
              <a:t>256</a:t>
            </a:r>
            <a:r>
              <a:rPr lang="en-US" altLang="ja-JP" sz="1000" baseline="-25000" dirty="0">
                <a:solidFill>
                  <a:srgbClr val="000000"/>
                </a:solidFill>
                <a:ea typeface="ＭＳ ゴシック" panose="020B0609070205080204" pitchFamily="49" charset="-128"/>
                <a:cs typeface="Times New Roman" pitchFamily="18" charset="0"/>
              </a:rPr>
              <a:t> </a:t>
            </a:r>
            <a:r>
              <a:rPr lang="en-US" altLang="ja-JP" sz="1000" dirty="0">
                <a:solidFill>
                  <a:srgbClr val="000000"/>
                </a:solidFill>
                <a:ea typeface="ＭＳ ゴシック" panose="020B0609070205080204" pitchFamily="49" charset="-128"/>
                <a:cs typeface="Times New Roman" pitchFamily="18" charset="0"/>
              </a:rPr>
              <a:t> </a:t>
            </a:r>
            <a:r>
              <a:rPr lang="en-US" altLang="ja-JP" sz="1000" dirty="0" smtClean="0">
                <a:solidFill>
                  <a:srgbClr val="000000"/>
                </a:solidFill>
                <a:ea typeface="ＭＳ ゴシック" panose="020B0609070205080204" pitchFamily="49" charset="-128"/>
                <a:cs typeface="Times New Roman" pitchFamily="18" charset="0"/>
              </a:rPr>
              <a:t>]</a:t>
            </a:r>
            <a:r>
              <a:rPr lang="en-US" altLang="ja-JP" sz="1000" baseline="-25000" dirty="0" smtClean="0">
                <a:solidFill>
                  <a:srgbClr val="000000"/>
                </a:solidFill>
                <a:ea typeface="ＭＳ ゴシック" panose="020B0609070205080204" pitchFamily="49" charset="-128"/>
                <a:cs typeface="Times New Roman" pitchFamily="18" charset="0"/>
              </a:rPr>
              <a:t> with</a:t>
            </a:r>
            <a:r>
              <a:rPr lang="en-US" altLang="ja-JP" sz="1000" dirty="0" smtClean="0">
                <a:solidFill>
                  <a:srgbClr val="000000"/>
                </a:solidFill>
                <a:ea typeface="ＭＳ ゴシック" panose="020B0609070205080204" pitchFamily="49" charset="-128"/>
                <a:cs typeface="Times New Roman" pitchFamily="18" charset="0"/>
              </a:rPr>
              <a:t> cyclic shift</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58" name="直線コネクタ 57"/>
          <p:cNvCxnSpPr>
            <a:stCxn id="53" idx="1"/>
            <a:endCxn id="52" idx="1"/>
          </p:cNvCxnSpPr>
          <p:nvPr/>
        </p:nvCxnSpPr>
        <p:spPr bwMode="auto">
          <a:xfrm flipV="1">
            <a:off x="5692163" y="2731271"/>
            <a:ext cx="8291" cy="1459664"/>
          </a:xfrm>
          <a:prstGeom prst="line">
            <a:avLst/>
          </a:prstGeom>
          <a:noFill/>
          <a:ln w="6350" cap="flat" cmpd="sng" algn="ctr">
            <a:solidFill>
              <a:schemeClr val="tx1"/>
            </a:solidFill>
            <a:prstDash val="sysDot"/>
            <a:round/>
            <a:headEnd type="none" w="med" len="med"/>
            <a:tailEnd type="none" w="med" len="med"/>
          </a:ln>
          <a:effectLst/>
        </p:spPr>
      </p:cxnSp>
      <p:sp>
        <p:nvSpPr>
          <p:cNvPr id="61" name="テキスト ボックス 60"/>
          <p:cNvSpPr txBox="1"/>
          <p:nvPr/>
        </p:nvSpPr>
        <p:spPr>
          <a:xfrm>
            <a:off x="6563701" y="2204864"/>
            <a:ext cx="1957587" cy="276999"/>
          </a:xfrm>
          <a:prstGeom prst="rect">
            <a:avLst/>
          </a:prstGeom>
          <a:solidFill>
            <a:schemeClr val="bg1"/>
          </a:solidFill>
        </p:spPr>
        <p:txBody>
          <a:bodyPr wrap="none" rtlCol="0">
            <a:spAutoFit/>
          </a:bodyPr>
          <a:lstStyle/>
          <a:p>
            <a:r>
              <a:rPr lang="en-US" altLang="ja-JP" dirty="0" smtClean="0">
                <a:solidFill>
                  <a:srgbClr val="00CC99"/>
                </a:solidFill>
                <a:ea typeface="ＭＳ ゴシック" panose="020B0609070205080204" pitchFamily="49" charset="-128"/>
                <a:cs typeface="Times New Roman" panose="02020603050405020304" pitchFamily="18" charset="0"/>
              </a:rPr>
              <a:t>Pi/2-BPSK modulated signal</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4" name="正方形/長方形 63"/>
          <p:cNvSpPr/>
          <p:nvPr/>
        </p:nvSpPr>
        <p:spPr bwMode="auto">
          <a:xfrm>
            <a:off x="5224463" y="5230048"/>
            <a:ext cx="2592424"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smtClean="0">
                <a:solidFill>
                  <a:srgbClr val="000000"/>
                </a:solidFill>
                <a:ea typeface="ＭＳ ゴシック" panose="020B0609070205080204" pitchFamily="49" charset="-128"/>
                <a:cs typeface="Times New Roman" pitchFamily="18" charset="0"/>
              </a:rPr>
              <a:t>1280</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67" name="角丸四角形 66"/>
          <p:cNvSpPr/>
          <p:nvPr/>
        </p:nvSpPr>
        <p:spPr bwMode="auto">
          <a:xfrm>
            <a:off x="395536" y="4674297"/>
            <a:ext cx="7914837" cy="1491637"/>
          </a:xfrm>
          <a:prstGeom prst="round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3933265" y="3213817"/>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domain waveform</a:t>
            </a:r>
            <a:endParaRPr lang="ja-JP" altLang="en-US" sz="1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6948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5"/>
          <p:cNvSpPr>
            <a:spLocks noChangeArrowheads="1"/>
          </p:cNvSpPr>
          <p:nvPr/>
        </p:nvSpPr>
        <p:spPr bwMode="auto">
          <a:xfrm>
            <a:off x="4498387"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 name="Rectangle 82"/>
          <p:cNvSpPr>
            <a:spLocks noChangeArrowheads="1"/>
          </p:cNvSpPr>
          <p:nvPr/>
        </p:nvSpPr>
        <p:spPr bwMode="auto">
          <a:xfrm>
            <a:off x="4714387" y="2404805"/>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5" name="Rectangle 82"/>
          <p:cNvSpPr>
            <a:spLocks noChangeArrowheads="1"/>
          </p:cNvSpPr>
          <p:nvPr/>
        </p:nvSpPr>
        <p:spPr bwMode="auto">
          <a:xfrm>
            <a:off x="5144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 name="Rectangle 82"/>
          <p:cNvSpPr>
            <a:spLocks noChangeArrowheads="1"/>
          </p:cNvSpPr>
          <p:nvPr/>
        </p:nvSpPr>
        <p:spPr bwMode="auto">
          <a:xfrm>
            <a:off x="5360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 name="Rectangle 82"/>
          <p:cNvSpPr>
            <a:spLocks noChangeArrowheads="1"/>
          </p:cNvSpPr>
          <p:nvPr/>
        </p:nvSpPr>
        <p:spPr bwMode="auto">
          <a:xfrm>
            <a:off x="5576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8" name="Rectangle 82"/>
          <p:cNvSpPr>
            <a:spLocks noChangeArrowheads="1"/>
          </p:cNvSpPr>
          <p:nvPr/>
        </p:nvSpPr>
        <p:spPr bwMode="auto">
          <a:xfrm>
            <a:off x="5792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 name="Rectangle 82"/>
          <p:cNvSpPr>
            <a:spLocks noChangeArrowheads="1"/>
          </p:cNvSpPr>
          <p:nvPr/>
        </p:nvSpPr>
        <p:spPr bwMode="auto">
          <a:xfrm>
            <a:off x="6008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 name="Rectangle 82"/>
          <p:cNvSpPr>
            <a:spLocks noChangeArrowheads="1"/>
          </p:cNvSpPr>
          <p:nvPr/>
        </p:nvSpPr>
        <p:spPr bwMode="auto">
          <a:xfrm>
            <a:off x="6224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1" name="Rectangle 82"/>
          <p:cNvSpPr>
            <a:spLocks noChangeArrowheads="1"/>
          </p:cNvSpPr>
          <p:nvPr/>
        </p:nvSpPr>
        <p:spPr bwMode="auto">
          <a:xfrm>
            <a:off x="6440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2" name="Rectangle 82"/>
          <p:cNvSpPr>
            <a:spLocks noChangeArrowheads="1"/>
          </p:cNvSpPr>
          <p:nvPr/>
        </p:nvSpPr>
        <p:spPr bwMode="auto">
          <a:xfrm>
            <a:off x="6656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3" name="Rectangle 77"/>
          <p:cNvSpPr>
            <a:spLocks noChangeArrowheads="1"/>
          </p:cNvSpPr>
          <p:nvPr/>
        </p:nvSpPr>
        <p:spPr bwMode="auto">
          <a:xfrm>
            <a:off x="3849513"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4" name="Rectangle 77"/>
          <p:cNvSpPr>
            <a:spLocks noChangeArrowheads="1"/>
          </p:cNvSpPr>
          <p:nvPr/>
        </p:nvSpPr>
        <p:spPr bwMode="auto">
          <a:xfrm>
            <a:off x="4281513"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5" name="Line 90"/>
          <p:cNvSpPr>
            <a:spLocks noChangeShapeType="1"/>
          </p:cNvSpPr>
          <p:nvPr/>
        </p:nvSpPr>
        <p:spPr bwMode="auto">
          <a:xfrm>
            <a:off x="4929729" y="2284155"/>
            <a:ext cx="2371597"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6" name="Text Box 86"/>
          <p:cNvSpPr txBox="1">
            <a:spLocks noChangeArrowheads="1"/>
          </p:cNvSpPr>
          <p:nvPr/>
        </p:nvSpPr>
        <p:spPr bwMode="auto">
          <a:xfrm>
            <a:off x="5898963" y="2049205"/>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7" name="Text Box 86"/>
          <p:cNvSpPr txBox="1">
            <a:spLocks noChangeArrowheads="1"/>
          </p:cNvSpPr>
          <p:nvPr/>
        </p:nvSpPr>
        <p:spPr bwMode="auto">
          <a:xfrm>
            <a:off x="3976417" y="2049205"/>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8" name="Line 90"/>
          <p:cNvSpPr>
            <a:spLocks noChangeShapeType="1"/>
          </p:cNvSpPr>
          <p:nvPr/>
        </p:nvSpPr>
        <p:spPr bwMode="auto">
          <a:xfrm>
            <a:off x="3849513" y="2284155"/>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9" name="Line 89"/>
          <p:cNvSpPr>
            <a:spLocks noChangeShapeType="1"/>
          </p:cNvSpPr>
          <p:nvPr/>
        </p:nvSpPr>
        <p:spPr bwMode="auto">
          <a:xfrm>
            <a:off x="7304606" y="2133342"/>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0" name="Line 89"/>
          <p:cNvSpPr>
            <a:spLocks noChangeShapeType="1"/>
          </p:cNvSpPr>
          <p:nvPr/>
        </p:nvSpPr>
        <p:spPr bwMode="auto">
          <a:xfrm>
            <a:off x="4714387"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1" name="Line 89"/>
          <p:cNvSpPr>
            <a:spLocks noChangeShapeType="1"/>
          </p:cNvSpPr>
          <p:nvPr/>
        </p:nvSpPr>
        <p:spPr bwMode="auto">
          <a:xfrm>
            <a:off x="3849513"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2" name="Line 89"/>
          <p:cNvSpPr>
            <a:spLocks noChangeShapeType="1"/>
          </p:cNvSpPr>
          <p:nvPr/>
        </p:nvSpPr>
        <p:spPr bwMode="auto">
          <a:xfrm>
            <a:off x="6872606"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3" name="Line 89"/>
          <p:cNvSpPr>
            <a:spLocks noChangeShapeType="1"/>
          </p:cNvSpPr>
          <p:nvPr/>
        </p:nvSpPr>
        <p:spPr bwMode="auto">
          <a:xfrm>
            <a:off x="6008606"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4" name="Rectangle 78"/>
          <p:cNvSpPr>
            <a:spLocks noChangeArrowheads="1"/>
          </p:cNvSpPr>
          <p:nvPr/>
        </p:nvSpPr>
        <p:spPr bwMode="auto">
          <a:xfrm>
            <a:off x="5144812" y="2735004"/>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512</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5" name="Rectangle 82"/>
          <p:cNvSpPr>
            <a:spLocks noChangeArrowheads="1"/>
          </p:cNvSpPr>
          <p:nvPr/>
        </p:nvSpPr>
        <p:spPr bwMode="auto">
          <a:xfrm>
            <a:off x="6004929" y="2735004"/>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512</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7" name="Rectangle 82"/>
          <p:cNvSpPr>
            <a:spLocks noChangeArrowheads="1"/>
          </p:cNvSpPr>
          <p:nvPr/>
        </p:nvSpPr>
        <p:spPr bwMode="auto">
          <a:xfrm>
            <a:off x="4930387"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0" name="Line 89"/>
          <p:cNvSpPr>
            <a:spLocks noChangeShapeType="1"/>
          </p:cNvSpPr>
          <p:nvPr/>
        </p:nvSpPr>
        <p:spPr bwMode="auto">
          <a:xfrm>
            <a:off x="4930287"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1" name="Line 90"/>
          <p:cNvSpPr>
            <a:spLocks noChangeShapeType="1"/>
          </p:cNvSpPr>
          <p:nvPr/>
        </p:nvSpPr>
        <p:spPr bwMode="auto">
          <a:xfrm>
            <a:off x="4714387" y="2284155"/>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2" name="Text Box 86"/>
          <p:cNvSpPr txBox="1">
            <a:spLocks noChangeArrowheads="1"/>
          </p:cNvSpPr>
          <p:nvPr/>
        </p:nvSpPr>
        <p:spPr bwMode="auto">
          <a:xfrm>
            <a:off x="4586950" y="1916832"/>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33" name="Rectangle 82"/>
          <p:cNvSpPr>
            <a:spLocks noChangeArrowheads="1"/>
          </p:cNvSpPr>
          <p:nvPr/>
        </p:nvSpPr>
        <p:spPr bwMode="auto">
          <a:xfrm>
            <a:off x="6872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4" name="Rectangle 82"/>
          <p:cNvSpPr>
            <a:spLocks noChangeArrowheads="1"/>
          </p:cNvSpPr>
          <p:nvPr/>
        </p:nvSpPr>
        <p:spPr bwMode="auto">
          <a:xfrm>
            <a:off x="7088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7" name="Line 89"/>
          <p:cNvSpPr>
            <a:spLocks noChangeShapeType="1"/>
          </p:cNvSpPr>
          <p:nvPr/>
        </p:nvSpPr>
        <p:spPr bwMode="auto">
          <a:xfrm>
            <a:off x="5144812"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grpSp>
        <p:nvGrpSpPr>
          <p:cNvPr id="38" name="グループ化 37"/>
          <p:cNvGrpSpPr/>
          <p:nvPr/>
        </p:nvGrpSpPr>
        <p:grpSpPr>
          <a:xfrm flipV="1">
            <a:off x="4100017" y="2489945"/>
            <a:ext cx="144000" cy="36000"/>
            <a:chOff x="3465401" y="3465004"/>
            <a:chExt cx="288032" cy="72000"/>
          </a:xfrm>
        </p:grpSpPr>
        <p:sp>
          <p:nvSpPr>
            <p:cNvPr id="39" name="円/楕円 38"/>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円/楕円 39"/>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1" name="円/楕円 40"/>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49" name="テキスト ボックス 48"/>
          <p:cNvSpPr txBox="1"/>
          <p:nvPr/>
        </p:nvSpPr>
        <p:spPr>
          <a:xfrm flipH="1">
            <a:off x="1636609" y="2290986"/>
            <a:ext cx="1640193" cy="276999"/>
          </a:xfrm>
          <a:prstGeom prst="rect">
            <a:avLst/>
          </a:prstGeom>
          <a:noFill/>
        </p:spPr>
        <p:txBody>
          <a:bodyPr wrap="none">
            <a:spAutoFit/>
          </a:bodyPr>
          <a:lstStyle/>
          <a:p>
            <a:pPr>
              <a:defRPr/>
            </a:pP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SISO</a:t>
            </a:r>
            <a:r>
              <a:rPr lang="ja-JP" altLang="en-US"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CES</a:t>
            </a:r>
            <a:r>
              <a:rPr lang="ja-JP" altLang="en-US"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in draft 1.0</a:t>
            </a:r>
          </a:p>
        </p:txBody>
      </p:sp>
      <p:sp>
        <p:nvSpPr>
          <p:cNvPr id="50" name="下矢印 49"/>
          <p:cNvSpPr/>
          <p:nvPr/>
        </p:nvSpPr>
        <p:spPr bwMode="auto">
          <a:xfrm>
            <a:off x="5307599" y="3686894"/>
            <a:ext cx="269214" cy="288032"/>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1" name="テキスト ボックス 50"/>
          <p:cNvSpPr txBox="1"/>
          <p:nvPr/>
        </p:nvSpPr>
        <p:spPr>
          <a:xfrm>
            <a:off x="5657328" y="3600078"/>
            <a:ext cx="2423202" cy="460030"/>
          </a:xfrm>
          <a:prstGeom prst="rect">
            <a:avLst/>
          </a:prstGeom>
          <a:noFill/>
        </p:spPr>
        <p:txBody>
          <a:bodyPr wrap="square" rtlCol="0">
            <a:spAutoFit/>
          </a:bodyPr>
          <a:lstStyle/>
          <a:p>
            <a:r>
              <a:rPr kumimoji="1" lang="en-US" altLang="ja-JP" dirty="0">
                <a:solidFill>
                  <a:schemeClr val="accent1"/>
                </a:solidFill>
                <a:cs typeface="Times New Roman" panose="02020603050405020304" pitchFamily="18" charset="0"/>
              </a:rPr>
              <a:t>Cyclic shifts of 16*(</a:t>
            </a:r>
            <a:r>
              <a:rPr kumimoji="1" lang="en-US" altLang="ja-JP" i="1" dirty="0">
                <a:solidFill>
                  <a:schemeClr val="accent1"/>
                </a:solidFill>
                <a:cs typeface="Times New Roman" panose="02020603050405020304" pitchFamily="18" charset="0"/>
              </a:rPr>
              <a:t>i</a:t>
            </a:r>
            <a:r>
              <a:rPr kumimoji="1" lang="en-US" altLang="ja-JP" dirty="0">
                <a:solidFill>
                  <a:schemeClr val="accent1"/>
                </a:solidFill>
                <a:cs typeface="Times New Roman" panose="02020603050405020304" pitchFamily="18" charset="0"/>
              </a:rPr>
              <a:t>-1) [symbols</a:t>
            </a:r>
            <a:r>
              <a:rPr kumimoji="1" lang="en-US" altLang="ja-JP" dirty="0" smtClean="0">
                <a:solidFill>
                  <a:schemeClr val="accent1"/>
                </a:solidFill>
                <a:cs typeface="Times New Roman" panose="02020603050405020304" pitchFamily="18" charset="0"/>
              </a:rPr>
              <a:t>] for </a:t>
            </a:r>
            <a:r>
              <a:rPr lang="en-US" altLang="ja-JP" dirty="0">
                <a:solidFill>
                  <a:schemeClr val="accent1"/>
                </a:solidFill>
                <a:cs typeface="Times New Roman" panose="02020603050405020304" pitchFamily="18" charset="0"/>
              </a:rPr>
              <a:t>#</a:t>
            </a:r>
            <a:r>
              <a:rPr lang="en-US" altLang="ja-JP" i="1" dirty="0" err="1" smtClean="0">
                <a:solidFill>
                  <a:schemeClr val="accent1"/>
                </a:solidFill>
                <a:cs typeface="Times New Roman" panose="02020603050405020304" pitchFamily="18" charset="0"/>
              </a:rPr>
              <a:t>i</a:t>
            </a:r>
            <a:r>
              <a:rPr lang="ja-JP" altLang="en-US" dirty="0">
                <a:solidFill>
                  <a:schemeClr val="accent1"/>
                </a:solidFill>
                <a:cs typeface="Times New Roman" panose="02020603050405020304" pitchFamily="18" charset="0"/>
              </a:rPr>
              <a:t> </a:t>
            </a:r>
            <a:r>
              <a:rPr lang="en-US" altLang="ja-JP" dirty="0" err="1" smtClean="0">
                <a:solidFill>
                  <a:schemeClr val="accent1"/>
                </a:solidFill>
                <a:cs typeface="Times New Roman" panose="02020603050405020304" pitchFamily="18" charset="0"/>
              </a:rPr>
              <a:t>th</a:t>
            </a:r>
            <a:r>
              <a:rPr lang="en-US" altLang="ja-JP" dirty="0" smtClean="0">
                <a:solidFill>
                  <a:schemeClr val="accent1"/>
                </a:solidFill>
                <a:cs typeface="Times New Roman" panose="02020603050405020304" pitchFamily="18" charset="0"/>
              </a:rPr>
              <a:t> stream (</a:t>
            </a:r>
            <a:r>
              <a:rPr lang="en-US" altLang="ja-JP" i="1" dirty="0" err="1" smtClean="0">
                <a:solidFill>
                  <a:schemeClr val="accent1"/>
                </a:solidFill>
                <a:cs typeface="Times New Roman" panose="02020603050405020304" pitchFamily="18" charset="0"/>
              </a:rPr>
              <a:t>i</a:t>
            </a:r>
            <a:r>
              <a:rPr lang="en-US" altLang="ja-JP" dirty="0" smtClean="0">
                <a:solidFill>
                  <a:schemeClr val="accent1"/>
                </a:solidFill>
                <a:cs typeface="Times New Roman" panose="02020603050405020304" pitchFamily="18" charset="0"/>
              </a:rPr>
              <a:t>=1,2,3,...,16)</a:t>
            </a:r>
            <a:endParaRPr kumimoji="1" lang="en-US" altLang="ja-JP" dirty="0" smtClean="0">
              <a:solidFill>
                <a:schemeClr val="accent1"/>
              </a:solidFill>
              <a:cs typeface="Times New Roman" panose="02020603050405020304" pitchFamily="18" charset="0"/>
            </a:endParaRPr>
          </a:p>
        </p:txBody>
      </p:sp>
      <p:sp>
        <p:nvSpPr>
          <p:cNvPr id="52" name="正方形/長方形 51"/>
          <p:cNvSpPr/>
          <p:nvPr/>
        </p:nvSpPr>
        <p:spPr bwMode="auto">
          <a:xfrm>
            <a:off x="5144812" y="3385917"/>
            <a:ext cx="1724117" cy="219002"/>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Rectangle 85"/>
          <p:cNvSpPr>
            <a:spLocks noChangeArrowheads="1"/>
          </p:cNvSpPr>
          <p:nvPr/>
        </p:nvSpPr>
        <p:spPr bwMode="auto">
          <a:xfrm>
            <a:off x="4308623"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6" name="Rectangle 82"/>
          <p:cNvSpPr>
            <a:spLocks noChangeArrowheads="1"/>
          </p:cNvSpPr>
          <p:nvPr/>
        </p:nvSpPr>
        <p:spPr bwMode="auto">
          <a:xfrm>
            <a:off x="4524623" y="5457001"/>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0" name="Rectangle 77"/>
          <p:cNvSpPr>
            <a:spLocks noChangeArrowheads="1"/>
          </p:cNvSpPr>
          <p:nvPr/>
        </p:nvSpPr>
        <p:spPr bwMode="auto">
          <a:xfrm>
            <a:off x="3659749"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1" name="Rectangle 77"/>
          <p:cNvSpPr>
            <a:spLocks noChangeArrowheads="1"/>
          </p:cNvSpPr>
          <p:nvPr/>
        </p:nvSpPr>
        <p:spPr bwMode="auto">
          <a:xfrm>
            <a:off x="4091749"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2" name="Line 90"/>
          <p:cNvSpPr>
            <a:spLocks noChangeShapeType="1"/>
          </p:cNvSpPr>
          <p:nvPr/>
        </p:nvSpPr>
        <p:spPr bwMode="auto">
          <a:xfrm>
            <a:off x="4739965" y="5336351"/>
            <a:ext cx="2564641"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3" name="Text Box 86"/>
          <p:cNvSpPr txBox="1">
            <a:spLocks noChangeArrowheads="1"/>
          </p:cNvSpPr>
          <p:nvPr/>
        </p:nvSpPr>
        <p:spPr bwMode="auto">
          <a:xfrm>
            <a:off x="5709199" y="5101401"/>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64" name="Text Box 86"/>
          <p:cNvSpPr txBox="1">
            <a:spLocks noChangeArrowheads="1"/>
          </p:cNvSpPr>
          <p:nvPr/>
        </p:nvSpPr>
        <p:spPr bwMode="auto">
          <a:xfrm>
            <a:off x="3786653" y="5101401"/>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65" name="Line 90"/>
          <p:cNvSpPr>
            <a:spLocks noChangeShapeType="1"/>
          </p:cNvSpPr>
          <p:nvPr/>
        </p:nvSpPr>
        <p:spPr bwMode="auto">
          <a:xfrm>
            <a:off x="3659749" y="5336351"/>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6" name="Line 89"/>
          <p:cNvSpPr>
            <a:spLocks noChangeShapeType="1"/>
          </p:cNvSpPr>
          <p:nvPr/>
        </p:nvSpPr>
        <p:spPr bwMode="auto">
          <a:xfrm>
            <a:off x="7333047" y="5185538"/>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7" name="Line 89"/>
          <p:cNvSpPr>
            <a:spLocks noChangeShapeType="1"/>
          </p:cNvSpPr>
          <p:nvPr/>
        </p:nvSpPr>
        <p:spPr bwMode="auto">
          <a:xfrm>
            <a:off x="4524623"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8" name="Line 89"/>
          <p:cNvSpPr>
            <a:spLocks noChangeShapeType="1"/>
          </p:cNvSpPr>
          <p:nvPr/>
        </p:nvSpPr>
        <p:spPr bwMode="auto">
          <a:xfrm>
            <a:off x="3659749"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5" name="Line 89"/>
          <p:cNvSpPr>
            <a:spLocks noChangeShapeType="1"/>
          </p:cNvSpPr>
          <p:nvPr/>
        </p:nvSpPr>
        <p:spPr bwMode="auto">
          <a:xfrm>
            <a:off x="4740523"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6" name="Line 90"/>
          <p:cNvSpPr>
            <a:spLocks noChangeShapeType="1"/>
          </p:cNvSpPr>
          <p:nvPr/>
        </p:nvSpPr>
        <p:spPr bwMode="auto">
          <a:xfrm>
            <a:off x="4524623" y="5336351"/>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7" name="Text Box 86"/>
          <p:cNvSpPr txBox="1">
            <a:spLocks noChangeArrowheads="1"/>
          </p:cNvSpPr>
          <p:nvPr/>
        </p:nvSpPr>
        <p:spPr bwMode="auto">
          <a:xfrm>
            <a:off x="4397186" y="4969028"/>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grpSp>
        <p:nvGrpSpPr>
          <p:cNvPr id="82" name="グループ化 81"/>
          <p:cNvGrpSpPr/>
          <p:nvPr/>
        </p:nvGrpSpPr>
        <p:grpSpPr>
          <a:xfrm flipV="1">
            <a:off x="3910253" y="5542141"/>
            <a:ext cx="144000" cy="36000"/>
            <a:chOff x="3465401" y="3465004"/>
            <a:chExt cx="288032" cy="72000"/>
          </a:xfrm>
        </p:grpSpPr>
        <p:sp>
          <p:nvSpPr>
            <p:cNvPr id="83" name="円/楕円 82"/>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4" name="円/楕円 83"/>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5" name="円/楕円 84"/>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88" name="テキスト ボックス 87"/>
          <p:cNvSpPr txBox="1"/>
          <p:nvPr/>
        </p:nvSpPr>
        <p:spPr>
          <a:xfrm flipH="1">
            <a:off x="446119" y="5022477"/>
            <a:ext cx="2960873" cy="1384995"/>
          </a:xfrm>
          <a:prstGeom prst="rect">
            <a:avLst/>
          </a:prstGeom>
          <a:noFill/>
        </p:spPr>
        <p:txBody>
          <a:bodyPr wrap="square">
            <a:spAutoFit/>
          </a:bodyPr>
          <a:lstStyle/>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Proposed preamble structure</a:t>
            </a:r>
          </a:p>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for MIMO</a:t>
            </a:r>
            <a:r>
              <a:rPr lang="ja-JP" altLang="en-US" sz="2100"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100" b="1" dirty="0" err="1" smtClean="0">
                <a:latin typeface="Times New Roman" panose="02020603050405020304" pitchFamily="18" charset="0"/>
                <a:ea typeface="HGPｺﾞｼｯｸE" panose="020B0900000000000000" pitchFamily="50" charset="-128"/>
                <a:cs typeface="Times New Roman" panose="02020603050405020304" pitchFamily="18" charset="0"/>
              </a:rPr>
              <a:t>stream#</a:t>
            </a:r>
            <a:r>
              <a:rPr lang="en-US" altLang="ja-JP" sz="2100" b="1" i="1" dirty="0" err="1" smtClean="0">
                <a:latin typeface="Times New Roman" panose="02020603050405020304" pitchFamily="18" charset="0"/>
                <a:ea typeface="HGPｺﾞｼｯｸE" panose="020B0900000000000000" pitchFamily="50" charset="-128"/>
                <a:cs typeface="Times New Roman" panose="02020603050405020304" pitchFamily="18" charset="0"/>
              </a:rPr>
              <a:t>i</a:t>
            </a:r>
            <a:endParaRPr lang="en-US" altLang="ja-JP" sz="2100" b="1" i="1" dirty="0" smtClean="0">
              <a:latin typeface="Times New Roman" panose="02020603050405020304" pitchFamily="18" charset="0"/>
              <a:ea typeface="HGPｺﾞｼｯｸE" panose="020B0900000000000000" pitchFamily="50" charset="-128"/>
              <a:cs typeface="Times New Roman" panose="02020603050405020304" pitchFamily="18" charset="0"/>
            </a:endParaRPr>
          </a:p>
          <a:p>
            <a:pPr>
              <a:defRPr/>
            </a:pPr>
            <a:endPar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92" name="Rectangle 78"/>
          <p:cNvSpPr>
            <a:spLocks noChangeArrowheads="1"/>
          </p:cNvSpPr>
          <p:nvPr/>
        </p:nvSpPr>
        <p:spPr bwMode="auto">
          <a:xfrm>
            <a:off x="5142710" y="3377497"/>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5" name="Rectangle 78"/>
          <p:cNvSpPr>
            <a:spLocks noChangeArrowheads="1"/>
          </p:cNvSpPr>
          <p:nvPr/>
        </p:nvSpPr>
        <p:spPr bwMode="auto">
          <a:xfrm>
            <a:off x="5171151" y="5457001"/>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7" name="正方形/長方形 96"/>
          <p:cNvSpPr/>
          <p:nvPr/>
        </p:nvSpPr>
        <p:spPr bwMode="auto">
          <a:xfrm>
            <a:off x="5144812" y="2735004"/>
            <a:ext cx="1724117" cy="219002"/>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329132" y="764704"/>
            <a:ext cx="8330661" cy="792088"/>
          </a:xfrm>
          <a:noFill/>
        </p:spPr>
        <p:txBody>
          <a:bodyPr/>
          <a:lstStyle/>
          <a:p>
            <a:r>
              <a:rPr kumimoji="1" lang="en-US" altLang="ja-JP" sz="2100" b="1" dirty="0" smtClean="0"/>
              <a:t>Option #2</a:t>
            </a:r>
            <a:r>
              <a:rPr kumimoji="1" lang="en-US" altLang="ja-JP" sz="2100" b="1" dirty="0"/>
              <a:t/>
            </a:r>
            <a:br>
              <a:rPr kumimoji="1" lang="en-US" altLang="ja-JP" sz="2100" b="1" dirty="0"/>
            </a:br>
            <a:r>
              <a:rPr kumimoji="1" lang="en-US" altLang="ja-JP" sz="2100" b="1" dirty="0" smtClean="0"/>
              <a:t>MIMO CES for time domain channel estimation</a:t>
            </a:r>
            <a:r>
              <a:rPr lang="ja-JP" altLang="en-US" sz="2100" b="1" dirty="0" smtClean="0"/>
              <a:t> </a:t>
            </a:r>
            <a:r>
              <a:rPr lang="en-US" altLang="ja-JP" sz="2100" b="1" dirty="0" smtClean="0"/>
              <a:t>using correlator</a:t>
            </a:r>
            <a:endParaRPr kumimoji="1" lang="ja-JP" altLang="en-US" sz="2100" b="1" dirty="0"/>
          </a:p>
        </p:txBody>
      </p:sp>
      <p:sp>
        <p:nvSpPr>
          <p:cNvPr id="90" name="下矢印 89"/>
          <p:cNvSpPr/>
          <p:nvPr/>
        </p:nvSpPr>
        <p:spPr bwMode="auto">
          <a:xfrm>
            <a:off x="5307599" y="3028101"/>
            <a:ext cx="246265" cy="263812"/>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1" name="Rectangle 85"/>
          <p:cNvSpPr>
            <a:spLocks noChangeArrowheads="1"/>
          </p:cNvSpPr>
          <p:nvPr/>
        </p:nvSpPr>
        <p:spPr bwMode="auto">
          <a:xfrm>
            <a:off x="6901047" y="5457001"/>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a:solidFill>
                  <a:prstClr val="black"/>
                </a:solidFill>
                <a:latin typeface="Times New Roman" panose="02020603050405020304" pitchFamily="18" charset="0"/>
                <a:ea typeface="ＭＳ Ｐゴシック"/>
                <a:cs typeface="Times New Roman" panose="02020603050405020304" pitchFamily="18" charset="0"/>
              </a:rPr>
              <a:t>d</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9" name="正方形/長方形 28"/>
          <p:cNvSpPr/>
          <p:nvPr/>
        </p:nvSpPr>
        <p:spPr>
          <a:xfrm>
            <a:off x="1636609" y="3644609"/>
            <a:ext cx="2860904" cy="830997"/>
          </a:xfrm>
          <a:prstGeom prst="rect">
            <a:avLst/>
          </a:prstGeom>
          <a:solidFill>
            <a:srgbClr val="FFC000"/>
          </a:solidFill>
        </p:spPr>
        <p:txBody>
          <a:bodyPr wrap="square">
            <a:spAutoFit/>
          </a:bodyPr>
          <a:lstStyle/>
          <a:p>
            <a:r>
              <a:rPr kumimoji="0" lang="en-US" altLang="ja-JP" sz="1200" b="1" kern="0" dirty="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rPr>
              <a:t>1024</a:t>
            </a:r>
            <a:r>
              <a:rPr lang="en-US" altLang="ja-JP" sz="1200" dirty="0">
                <a:latin typeface="Times New Roman" panose="02020603050405020304" pitchFamily="18" charset="0"/>
                <a:cs typeface="Times New Roman" panose="02020603050405020304" pitchFamily="18" charset="0"/>
              </a:rPr>
              <a:t>:	</a:t>
            </a:r>
            <a:r>
              <a:rPr lang="en-US" altLang="ja-JP" sz="1200" b="1" dirty="0" smtClean="0">
                <a:latin typeface="Times New Roman" panose="02020603050405020304" pitchFamily="18" charset="0"/>
                <a:cs typeface="Times New Roman" panose="02020603050405020304" pitchFamily="18" charset="0"/>
              </a:rPr>
              <a:t>a</a:t>
            </a:r>
            <a:r>
              <a:rPr lang="en-US" altLang="ja-JP" sz="1200" baseline="-25000" dirty="0" smtClean="0">
                <a:latin typeface="Times New Roman" panose="02020603050405020304" pitchFamily="18" charset="0"/>
                <a:cs typeface="Times New Roman" panose="02020603050405020304" pitchFamily="18" charset="0"/>
              </a:rPr>
              <a:t>512</a:t>
            </a:r>
            <a:r>
              <a:rPr lang="en-US" altLang="ja-JP" sz="1200" b="1" dirty="0" smtClean="0">
                <a:latin typeface="Times New Roman" panose="02020603050405020304" pitchFamily="18" charset="0"/>
                <a:cs typeface="Times New Roman" panose="02020603050405020304" pitchFamily="18" charset="0"/>
              </a:rPr>
              <a:t>b</a:t>
            </a:r>
            <a:r>
              <a:rPr lang="en-US" altLang="ja-JP" sz="1200" baseline="-25000" dirty="0" smtClean="0">
                <a:latin typeface="Times New Roman" panose="02020603050405020304" pitchFamily="18" charset="0"/>
                <a:cs typeface="Times New Roman" panose="02020603050405020304" pitchFamily="18" charset="0"/>
              </a:rPr>
              <a:t>512</a:t>
            </a:r>
            <a:endParaRPr lang="en-US" altLang="ja-JP" sz="1200" baseline="-25000" dirty="0">
              <a:latin typeface="Times New Roman" panose="02020603050405020304" pitchFamily="18" charset="0"/>
              <a:cs typeface="Times New Roman" panose="02020603050405020304" pitchFamily="18" charset="0"/>
            </a:endParaRPr>
          </a:p>
          <a:p>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_i</a:t>
            </a:r>
            <a:r>
              <a:rPr lang="en-US" altLang="ja-JP" sz="1200" dirty="0" smtClean="0">
                <a:latin typeface="Times New Roman" panose="02020603050405020304" pitchFamily="18" charset="0"/>
                <a:cs typeface="Times New Roman" panose="02020603050405020304" pitchFamily="18" charset="0"/>
              </a:rPr>
              <a:t>:	cyclic shifted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a:latin typeface="Times New Roman" panose="02020603050405020304" pitchFamily="18" charset="0"/>
                <a:cs typeface="Times New Roman" panose="02020603050405020304" pitchFamily="18" charset="0"/>
              </a:rPr>
              <a:t>1024</a:t>
            </a:r>
          </a:p>
          <a:p>
            <a:r>
              <a:rPr lang="en-US" altLang="ja-JP" sz="1200" b="1" dirty="0" smtClean="0">
                <a:latin typeface="Times New Roman" panose="02020603050405020304" pitchFamily="18" charset="0"/>
                <a:cs typeface="Times New Roman" panose="02020603050405020304" pitchFamily="18" charset="0"/>
              </a:rPr>
              <a:t>d</a:t>
            </a:r>
            <a:r>
              <a:rPr lang="en-US" altLang="ja-JP" sz="1200" baseline="-25000" dirty="0" smtClean="0">
                <a:latin typeface="Times New Roman" panose="02020603050405020304" pitchFamily="18" charset="0"/>
                <a:cs typeface="Times New Roman" panose="02020603050405020304" pitchFamily="18" charset="0"/>
              </a:rPr>
              <a:t>_</a:t>
            </a:r>
            <a:r>
              <a:rPr lang="en-US" altLang="ja-JP" sz="1200" i="1" baseline="-25000" dirty="0" smtClean="0">
                <a:latin typeface="Times New Roman" panose="02020603050405020304" pitchFamily="18" charset="0"/>
                <a:cs typeface="Times New Roman" panose="02020603050405020304" pitchFamily="18" charset="0"/>
              </a:rPr>
              <a:t>i</a:t>
            </a:r>
            <a:r>
              <a:rPr lang="en-US" altLang="ja-JP" sz="1200" baseline="-25000" dirty="0" smtClean="0">
                <a:latin typeface="Times New Roman" panose="02020603050405020304" pitchFamily="18" charset="0"/>
                <a:cs typeface="Times New Roman" panose="02020603050405020304" pitchFamily="18" charset="0"/>
              </a:rPr>
              <a:t>_256</a:t>
            </a:r>
            <a:r>
              <a:rPr lang="en-US" altLang="ja-JP" sz="1200" dirty="0" smtClean="0">
                <a:latin typeface="Times New Roman" panose="02020603050405020304" pitchFamily="18" charset="0"/>
                <a:cs typeface="Times New Roman" panose="02020603050405020304" pitchFamily="18" charset="0"/>
              </a:rPr>
              <a:t>: 	First 256 </a:t>
            </a:r>
            <a:r>
              <a:rPr lang="en-US" altLang="ja-JP" sz="1200" dirty="0">
                <a:latin typeface="Times New Roman" panose="02020603050405020304" pitchFamily="18" charset="0"/>
                <a:cs typeface="Times New Roman" panose="02020603050405020304" pitchFamily="18" charset="0"/>
              </a:rPr>
              <a:t>digits of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smtClean="0">
                <a:latin typeface="Times New Roman" panose="02020603050405020304" pitchFamily="18" charset="0"/>
                <a:cs typeface="Times New Roman" panose="02020603050405020304" pitchFamily="18" charset="0"/>
              </a:rPr>
              <a:t>1024_</a:t>
            </a:r>
            <a:r>
              <a:rPr lang="en-US" altLang="ja-JP" sz="1200" i="1" baseline="-25000" dirty="0">
                <a:latin typeface="Times New Roman" panose="02020603050405020304" pitchFamily="18" charset="0"/>
                <a:cs typeface="Times New Roman" panose="02020603050405020304" pitchFamily="18" charset="0"/>
              </a:rPr>
              <a:t>i</a:t>
            </a:r>
            <a:endParaRPr lang="en-US" altLang="ja-JP" sz="1200" baseline="-25000" dirty="0">
              <a:latin typeface="Times New Roman" panose="02020603050405020304" pitchFamily="18" charset="0"/>
              <a:cs typeface="Times New Roman" panose="02020603050405020304" pitchFamily="18" charset="0"/>
            </a:endParaRPr>
          </a:p>
          <a:p>
            <a:r>
              <a:rPr lang="en-US" altLang="ja-JP" sz="1200" b="1" dirty="0" smtClean="0">
                <a:latin typeface="Times New Roman" panose="02020603050405020304" pitchFamily="18" charset="0"/>
                <a:cs typeface="Times New Roman" panose="02020603050405020304" pitchFamily="18" charset="0"/>
              </a:rPr>
              <a:t>e</a:t>
            </a:r>
            <a:r>
              <a:rPr lang="en-US" altLang="ja-JP" sz="1200" baseline="-25000" dirty="0" smtClean="0">
                <a:latin typeface="Times New Roman" panose="02020603050405020304" pitchFamily="18" charset="0"/>
                <a:cs typeface="Times New Roman" panose="02020603050405020304" pitchFamily="18" charset="0"/>
              </a:rPr>
              <a:t>_</a:t>
            </a:r>
            <a:r>
              <a:rPr lang="en-US" altLang="ja-JP" sz="1200" i="1" baseline="-25000" dirty="0" smtClean="0">
                <a:latin typeface="Times New Roman" panose="02020603050405020304" pitchFamily="18" charset="0"/>
                <a:cs typeface="Times New Roman" panose="02020603050405020304" pitchFamily="18" charset="0"/>
              </a:rPr>
              <a:t>i</a:t>
            </a:r>
            <a:r>
              <a:rPr lang="en-US" altLang="ja-JP" sz="1200" baseline="-25000" dirty="0" smtClean="0">
                <a:latin typeface="Times New Roman" panose="02020603050405020304" pitchFamily="18" charset="0"/>
                <a:cs typeface="Times New Roman" panose="02020603050405020304" pitchFamily="18" charset="0"/>
              </a:rPr>
              <a:t>_256</a:t>
            </a:r>
            <a:r>
              <a:rPr lang="en-US" altLang="ja-JP" sz="1200" dirty="0" smtClean="0">
                <a:latin typeface="Times New Roman" panose="02020603050405020304" pitchFamily="18" charset="0"/>
                <a:cs typeface="Times New Roman" panose="02020603050405020304" pitchFamily="18" charset="0"/>
              </a:rPr>
              <a:t>: 	Last 256 </a:t>
            </a:r>
            <a:r>
              <a:rPr lang="en-US" altLang="ja-JP" sz="1200" dirty="0">
                <a:latin typeface="Times New Roman" panose="02020603050405020304" pitchFamily="18" charset="0"/>
                <a:cs typeface="Times New Roman" panose="02020603050405020304" pitchFamily="18" charset="0"/>
              </a:rPr>
              <a:t>digits of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smtClean="0">
                <a:latin typeface="Times New Roman" panose="02020603050405020304" pitchFamily="18" charset="0"/>
                <a:cs typeface="Times New Roman" panose="02020603050405020304" pitchFamily="18" charset="0"/>
              </a:rPr>
              <a:t>1024_</a:t>
            </a:r>
            <a:r>
              <a:rPr lang="en-US" altLang="ja-JP" sz="1200" i="1" baseline="-25000" dirty="0" smtClean="0">
                <a:latin typeface="Times New Roman" panose="02020603050405020304" pitchFamily="18" charset="0"/>
                <a:cs typeface="Times New Roman" panose="02020603050405020304" pitchFamily="18" charset="0"/>
              </a:rPr>
              <a:t>i</a:t>
            </a:r>
            <a:endParaRPr lang="ja-JP" altLang="en-US" sz="1200" i="1" baseline="-25000" dirty="0">
              <a:latin typeface="Times New Roman" panose="02020603050405020304" pitchFamily="18" charset="0"/>
              <a:cs typeface="Times New Roman" panose="02020603050405020304" pitchFamily="18" charset="0"/>
            </a:endParaRPr>
          </a:p>
        </p:txBody>
      </p:sp>
      <p:sp>
        <p:nvSpPr>
          <p:cNvPr id="93" name="Rectangle 85"/>
          <p:cNvSpPr>
            <a:spLocks noChangeArrowheads="1"/>
          </p:cNvSpPr>
          <p:nvPr/>
        </p:nvSpPr>
        <p:spPr bwMode="auto">
          <a:xfrm>
            <a:off x="4735584" y="5457001"/>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latin typeface="Times New Roman" panose="02020603050405020304" pitchFamily="18" charset="0"/>
                <a:ea typeface="ＭＳ Ｐゴシック"/>
                <a:cs typeface="Times New Roman" panose="02020603050405020304" pitchFamily="18" charset="0"/>
              </a:rPr>
              <a:t>e</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4" name="Rectangle 78"/>
          <p:cNvSpPr>
            <a:spLocks noChangeArrowheads="1"/>
          </p:cNvSpPr>
          <p:nvPr/>
        </p:nvSpPr>
        <p:spPr bwMode="auto">
          <a:xfrm>
            <a:off x="5142710" y="4119370"/>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8" name="下矢印 97"/>
          <p:cNvSpPr/>
          <p:nvPr/>
        </p:nvSpPr>
        <p:spPr bwMode="auto">
          <a:xfrm>
            <a:off x="5284918" y="4378269"/>
            <a:ext cx="297072" cy="216024"/>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5684812" y="4283934"/>
            <a:ext cx="2308645" cy="276999"/>
          </a:xfrm>
          <a:prstGeom prst="rect">
            <a:avLst/>
          </a:prstGeom>
          <a:noFill/>
        </p:spPr>
        <p:txBody>
          <a:bodyPr wrap="none" rtlCol="0">
            <a:spAutoFit/>
          </a:bodyPr>
          <a:lstStyle/>
          <a:p>
            <a:r>
              <a:rPr lang="en-US" altLang="ja-JP" dirty="0">
                <a:solidFill>
                  <a:schemeClr val="accent1"/>
                </a:solidFill>
              </a:rPr>
              <a:t>Append </a:t>
            </a:r>
            <a:r>
              <a:rPr lang="en-US" altLang="ja-JP" b="1" dirty="0" smtClean="0">
                <a:solidFill>
                  <a:schemeClr val="accent1"/>
                </a:solidFill>
                <a:cs typeface="Times New Roman" panose="02020603050405020304" pitchFamily="18" charset="0"/>
              </a:rPr>
              <a:t>d</a:t>
            </a:r>
            <a:r>
              <a:rPr lang="en-US" altLang="ja-JP" baseline="-25000" dirty="0" smtClean="0">
                <a:solidFill>
                  <a:schemeClr val="accent1"/>
                </a:solidFill>
                <a:cs typeface="Times New Roman" panose="02020603050405020304" pitchFamily="18" charset="0"/>
              </a:rPr>
              <a:t>_</a:t>
            </a:r>
            <a:r>
              <a:rPr lang="en-US" altLang="ja-JP" i="1" baseline="-25000" dirty="0" smtClean="0">
                <a:solidFill>
                  <a:schemeClr val="accent1"/>
                </a:solidFill>
                <a:cs typeface="Times New Roman" panose="02020603050405020304" pitchFamily="18" charset="0"/>
              </a:rPr>
              <a:t>i</a:t>
            </a:r>
            <a:r>
              <a:rPr lang="en-US" altLang="ja-JP" baseline="-25000" dirty="0" smtClean="0">
                <a:solidFill>
                  <a:schemeClr val="accent1"/>
                </a:solidFill>
                <a:cs typeface="Times New Roman" panose="02020603050405020304" pitchFamily="18" charset="0"/>
              </a:rPr>
              <a:t>_256</a:t>
            </a:r>
            <a:r>
              <a:rPr kumimoji="1" lang="en-US" altLang="ja-JP" dirty="0" smtClean="0">
                <a:solidFill>
                  <a:schemeClr val="accent1"/>
                </a:solidFill>
              </a:rPr>
              <a:t>, and prepend</a:t>
            </a:r>
            <a:r>
              <a:rPr lang="ja-JP" altLang="en-US" dirty="0" smtClean="0">
                <a:solidFill>
                  <a:schemeClr val="accent1"/>
                </a:solidFill>
              </a:rPr>
              <a:t> </a:t>
            </a:r>
            <a:r>
              <a:rPr lang="en-US" altLang="ja-JP" b="1" dirty="0" smtClean="0">
                <a:solidFill>
                  <a:schemeClr val="accent1"/>
                </a:solidFill>
                <a:cs typeface="Times New Roman" panose="02020603050405020304" pitchFamily="18" charset="0"/>
              </a:rPr>
              <a:t>e</a:t>
            </a:r>
            <a:r>
              <a:rPr lang="en-US" altLang="ja-JP" baseline="-25000" dirty="0" smtClean="0">
                <a:solidFill>
                  <a:schemeClr val="accent1"/>
                </a:solidFill>
                <a:cs typeface="Times New Roman" panose="02020603050405020304" pitchFamily="18" charset="0"/>
              </a:rPr>
              <a:t>_</a:t>
            </a:r>
            <a:r>
              <a:rPr lang="en-US" altLang="ja-JP" i="1" baseline="-25000" dirty="0" smtClean="0">
                <a:solidFill>
                  <a:schemeClr val="accent1"/>
                </a:solidFill>
                <a:cs typeface="Times New Roman" panose="02020603050405020304" pitchFamily="18" charset="0"/>
              </a:rPr>
              <a:t>i</a:t>
            </a:r>
            <a:r>
              <a:rPr lang="en-US" altLang="ja-JP" baseline="-25000" dirty="0" smtClean="0">
                <a:solidFill>
                  <a:schemeClr val="accent1"/>
                </a:solidFill>
                <a:cs typeface="Times New Roman" panose="02020603050405020304" pitchFamily="18" charset="0"/>
              </a:rPr>
              <a:t>_256</a:t>
            </a:r>
            <a:endParaRPr kumimoji="1" lang="en-US" altLang="ja-JP" dirty="0" smtClean="0">
              <a:solidFill>
                <a:schemeClr val="accent1"/>
              </a:solidFill>
            </a:endParaRPr>
          </a:p>
        </p:txBody>
      </p:sp>
      <p:sp>
        <p:nvSpPr>
          <p:cNvPr id="99" name="Rectangle 78"/>
          <p:cNvSpPr>
            <a:spLocks noChangeArrowheads="1"/>
          </p:cNvSpPr>
          <p:nvPr/>
        </p:nvSpPr>
        <p:spPr bwMode="auto">
          <a:xfrm>
            <a:off x="5171587" y="4584198"/>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0" name="Rectangle 85"/>
          <p:cNvSpPr>
            <a:spLocks noChangeArrowheads="1"/>
          </p:cNvSpPr>
          <p:nvPr/>
        </p:nvSpPr>
        <p:spPr bwMode="auto">
          <a:xfrm>
            <a:off x="6901483" y="4584198"/>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a:solidFill>
                  <a:prstClr val="black"/>
                </a:solidFill>
                <a:latin typeface="Times New Roman" panose="02020603050405020304" pitchFamily="18" charset="0"/>
                <a:ea typeface="ＭＳ Ｐゴシック"/>
                <a:cs typeface="Times New Roman" panose="02020603050405020304" pitchFamily="18" charset="0"/>
              </a:rPr>
              <a:t>d</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1" name="Rectangle 85"/>
          <p:cNvSpPr>
            <a:spLocks noChangeArrowheads="1"/>
          </p:cNvSpPr>
          <p:nvPr/>
        </p:nvSpPr>
        <p:spPr bwMode="auto">
          <a:xfrm>
            <a:off x="4736020" y="4584198"/>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latin typeface="Times New Roman" panose="02020603050405020304" pitchFamily="18" charset="0"/>
                <a:ea typeface="ＭＳ Ｐゴシック"/>
                <a:cs typeface="Times New Roman" panose="02020603050405020304" pitchFamily="18" charset="0"/>
              </a:rPr>
              <a:t>e</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3" name="正方形/長方形 42"/>
          <p:cNvSpPr/>
          <p:nvPr/>
        </p:nvSpPr>
        <p:spPr>
          <a:xfrm>
            <a:off x="4913568" y="5979288"/>
            <a:ext cx="2150545" cy="400110"/>
          </a:xfrm>
          <a:prstGeom prst="rect">
            <a:avLst/>
          </a:prstGeom>
        </p:spPr>
        <p:txBody>
          <a:bodyPr wrap="square">
            <a:spAutoFit/>
          </a:bodyPr>
          <a:lstStyle/>
          <a:p>
            <a:pPr>
              <a:defRPr/>
            </a:pPr>
            <a:r>
              <a:rPr lang="en-US" altLang="ja-JP" sz="1000" kern="0" dirty="0" smtClean="0">
                <a:cs typeface="Times New Roman" panose="02020603050405020304" pitchFamily="18" charset="0"/>
                <a:sym typeface="Symbol"/>
              </a:rPr>
              <a:t>This CES has </a:t>
            </a:r>
            <a:r>
              <a:rPr lang="en-US" altLang="ja-JP" sz="1000" kern="0" dirty="0" smtClean="0">
                <a:latin typeface="Times New Roman" panose="02020603050405020304" pitchFamily="18" charset="0"/>
                <a:cs typeface="Times New Roman" panose="02020603050405020304" pitchFamily="18" charset="0"/>
                <a:sym typeface="Symbol"/>
              </a:rPr>
              <a:t></a:t>
            </a:r>
            <a:r>
              <a:rPr lang="en-US" altLang="ja-JP" sz="1000" kern="0" dirty="0">
                <a:latin typeface="Times New Roman" panose="02020603050405020304" pitchFamily="18" charset="0"/>
                <a:cs typeface="Times New Roman" panose="02020603050405020304" pitchFamily="18" charset="0"/>
                <a:sym typeface="Symbol"/>
              </a:rPr>
              <a:t>256-symbol ZCC </a:t>
            </a:r>
            <a:r>
              <a:rPr lang="en-US" altLang="ja-JP" sz="1000" kern="0" dirty="0" smtClean="0">
                <a:latin typeface="Times New Roman" panose="02020603050405020304" pitchFamily="18" charset="0"/>
                <a:cs typeface="Times New Roman" panose="02020603050405020304" pitchFamily="18" charset="0"/>
                <a:sym typeface="Symbol"/>
              </a:rPr>
              <a:t>zone</a:t>
            </a:r>
            <a:endParaRPr lang="en-US" altLang="ja-JP" sz="1000" kern="0" dirty="0">
              <a:cs typeface="Times New Roman" panose="02020603050405020304" pitchFamily="18" charset="0"/>
              <a:sym typeface="Symbol"/>
            </a:endParaRPr>
          </a:p>
          <a:p>
            <a:pPr>
              <a:defRPr/>
            </a:pPr>
            <a:r>
              <a:rPr lang="en-US" altLang="ja-JP" sz="1000" kern="0" dirty="0" smtClean="0">
                <a:latin typeface="Times New Roman" panose="02020603050405020304" pitchFamily="18" charset="0"/>
                <a:cs typeface="Times New Roman" panose="02020603050405020304" pitchFamily="18" charset="0"/>
                <a:sym typeface="Symbol"/>
              </a:rPr>
              <a:t>Divide 16 streams with cyclic shift.</a:t>
            </a:r>
            <a:endParaRPr lang="ja-JP" altLang="en-US" sz="1000" kern="0" dirty="0">
              <a:latin typeface="Times New Roman" panose="02020603050405020304" pitchFamily="18" charset="0"/>
              <a:cs typeface="Times New Roman" panose="02020603050405020304" pitchFamily="18" charset="0"/>
            </a:endParaRPr>
          </a:p>
        </p:txBody>
      </p:sp>
      <p:sp>
        <p:nvSpPr>
          <p:cNvPr id="103" name="角丸四角形 102"/>
          <p:cNvSpPr/>
          <p:nvPr/>
        </p:nvSpPr>
        <p:spPr bwMode="auto">
          <a:xfrm>
            <a:off x="395536" y="4944238"/>
            <a:ext cx="7914837" cy="1435160"/>
          </a:xfrm>
          <a:prstGeom prst="round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6" name="下矢印 95"/>
          <p:cNvSpPr/>
          <p:nvPr/>
        </p:nvSpPr>
        <p:spPr bwMode="auto">
          <a:xfrm>
            <a:off x="5284918" y="4854919"/>
            <a:ext cx="269213" cy="228218"/>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Line 89"/>
          <p:cNvSpPr>
            <a:spLocks noChangeShapeType="1"/>
          </p:cNvSpPr>
          <p:nvPr/>
        </p:nvSpPr>
        <p:spPr bwMode="auto">
          <a:xfrm>
            <a:off x="4735584" y="5185538"/>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6" name="右矢印 25"/>
          <p:cNvSpPr/>
          <p:nvPr/>
        </p:nvSpPr>
        <p:spPr bwMode="auto">
          <a:xfrm>
            <a:off x="3364659" y="2317341"/>
            <a:ext cx="288032" cy="216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181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latinLnBrk="0"/>
            <a:r>
              <a:rPr kumimoji="1" lang="en-US" altLang="ja-JP" dirty="0" smtClean="0"/>
              <a:t>Also, in order to indicate MIMO CES type (option #1 or #2), we propose to </a:t>
            </a:r>
            <a:r>
              <a:rPr kumimoji="1" lang="en-US" altLang="ja-JP" dirty="0"/>
              <a:t>a</a:t>
            </a:r>
            <a:r>
              <a:rPr kumimoji="1" lang="en-US" altLang="ja-JP" dirty="0" smtClean="0"/>
              <a:t>dd 1 </a:t>
            </a:r>
            <a:r>
              <a:rPr kumimoji="1" lang="en-US" altLang="ja-JP" dirty="0"/>
              <a:t>bit , the “MIMO CES Type,” </a:t>
            </a:r>
            <a:r>
              <a:rPr kumimoji="1" lang="en-US" altLang="ja-JP" dirty="0" smtClean="0"/>
              <a:t>for </a:t>
            </a:r>
            <a:r>
              <a:rPr kumimoji="1" lang="en-US" altLang="ja-JP" dirty="0"/>
              <a:t>MIMO IE</a:t>
            </a:r>
            <a:r>
              <a:rPr kumimoji="1" lang="ja-JP" altLang="en-US" dirty="0"/>
              <a:t> </a:t>
            </a:r>
            <a:r>
              <a:rPr kumimoji="1" lang="en-US" altLang="ja-JP" dirty="0" smtClean="0"/>
              <a:t>in the beacon frame.</a:t>
            </a:r>
            <a:endParaRPr kumimoji="1" lang="ja-JP" altLang="en-US" dirty="0"/>
          </a:p>
        </p:txBody>
      </p:sp>
      <p:sp>
        <p:nvSpPr>
          <p:cNvPr id="3" name="タイトル 2"/>
          <p:cNvSpPr>
            <a:spLocks noGrp="1"/>
          </p:cNvSpPr>
          <p:nvPr>
            <p:ph type="title"/>
          </p:nvPr>
        </p:nvSpPr>
        <p:spPr/>
        <p:txBody>
          <a:bodyPr/>
          <a:lstStyle/>
          <a:p>
            <a:r>
              <a:rPr kumimoji="1" lang="en-US" altLang="ja-JP" dirty="0" smtClean="0"/>
              <a:t>To indicate MIMO CES Type...</a:t>
            </a:r>
            <a:endParaRPr kumimoji="1" lang="ja-JP" altLang="en-US" dirty="0"/>
          </a:p>
        </p:txBody>
      </p:sp>
    </p:spTree>
    <p:extLst>
      <p:ext uri="{BB962C8B-B14F-4D97-AF65-F5344CB8AC3E}">
        <p14:creationId xmlns:p14="http://schemas.microsoft.com/office/powerpoint/2010/main" val="6179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altLang="ko-KR" smtClean="0"/>
              <a:t>Slide </a:t>
            </a:r>
            <a:fld id="{ACACE2C6-21A7-4478-A030-325071138761}" type="slidenum">
              <a:rPr lang="en-US" altLang="ko-KR" smtClean="0"/>
              <a:pPr/>
              <a:t>8</a:t>
            </a:fld>
            <a:endParaRPr lang="en-US" altLang="ko-KR" dirty="0"/>
          </a:p>
        </p:txBody>
      </p:sp>
      <p:sp>
        <p:nvSpPr>
          <p:cNvPr id="5" name="テキスト ボックス 4"/>
          <p:cNvSpPr txBox="1"/>
          <p:nvPr/>
        </p:nvSpPr>
        <p:spPr>
          <a:xfrm>
            <a:off x="1127412" y="2348880"/>
            <a:ext cx="6840760" cy="193899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altLang="ja-JP" b="1" dirty="0">
                <a:latin typeface="Arial" panose="020B0604020202020204" pitchFamily="34" charset="0"/>
                <a:cs typeface="Arial" panose="020B0604020202020204" pitchFamily="34" charset="0"/>
              </a:rPr>
              <a:t>11a.2.8.5 </a:t>
            </a:r>
            <a:r>
              <a:rPr lang="x-none" altLang="ja-JP" b="1" dirty="0" smtClean="0">
                <a:latin typeface="Arial" panose="020B0604020202020204" pitchFamily="34" charset="0"/>
                <a:cs typeface="Arial" panose="020B0604020202020204" pitchFamily="34" charset="0"/>
              </a:rPr>
              <a:t>MIMO </a:t>
            </a:r>
            <a:r>
              <a:rPr lang="x-none" altLang="ja-JP" b="1" dirty="0">
                <a:latin typeface="Arial" panose="020B0604020202020204" pitchFamily="34" charset="0"/>
                <a:cs typeface="Arial" panose="020B0604020202020204" pitchFamily="34" charset="0"/>
              </a:rPr>
              <a:t>PHY Preamble</a:t>
            </a:r>
            <a:endParaRPr lang="ja-JP" altLang="ja-JP" b="1" dirty="0">
              <a:latin typeface="Arial" panose="020B0604020202020204" pitchFamily="34" charset="0"/>
              <a:cs typeface="Arial" panose="020B0604020202020204" pitchFamily="34" charset="0"/>
            </a:endParaRPr>
          </a:p>
          <a:p>
            <a:r>
              <a:rPr lang="en-US" altLang="ja-JP" dirty="0"/>
              <a:t>The Preamble is comprised of the SYNC, SFD and CES as shown in Figure 11a-13.</a:t>
            </a:r>
            <a:endParaRPr lang="ja-JP" altLang="ja-JP" dirty="0"/>
          </a:p>
          <a:p>
            <a:r>
              <a:rPr lang="en-US" altLang="ja-JP" dirty="0"/>
              <a:t>After SFD transmission each antenna sends CES</a:t>
            </a:r>
            <a:r>
              <a:rPr lang="en-US" altLang="ja-JP" strike="sngStrike" dirty="0">
                <a:solidFill>
                  <a:srgbClr val="FF0000"/>
                </a:solidFill>
              </a:rPr>
              <a:t> by turns. In other words, when one antenna transmits the CES, other antennas transmit unmodulated RF signals. As the figure shows, total time for CES transmission is in proportion to </a:t>
            </a:r>
            <a:r>
              <a:rPr lang="en-US" altLang="ja-JP" i="1" strike="sngStrike" dirty="0">
                <a:solidFill>
                  <a:srgbClr val="FF0000"/>
                </a:solidFill>
              </a:rPr>
              <a:t>M</a:t>
            </a:r>
            <a:r>
              <a:rPr lang="en-US" altLang="ja-JP" dirty="0" smtClean="0"/>
              <a:t>.</a:t>
            </a:r>
          </a:p>
          <a:p>
            <a:r>
              <a:rPr lang="en-US" altLang="ja-JP" strike="sngStrike" dirty="0">
                <a:solidFill>
                  <a:srgbClr val="FF0000"/>
                </a:solidFill>
              </a:rPr>
              <a:t>MIMO PHY assumed the implementation using frequency domain equalization (FDE). When </a:t>
            </a:r>
            <a:r>
              <a:rPr lang="en-US" altLang="ja-JP" i="1" strike="sngStrike" dirty="0">
                <a:solidFill>
                  <a:srgbClr val="FF0000"/>
                </a:solidFill>
              </a:rPr>
              <a:t>M</a:t>
            </a:r>
            <a:r>
              <a:rPr lang="en-US" altLang="ja-JP" strike="sngStrike" dirty="0">
                <a:solidFill>
                  <a:srgbClr val="FF0000"/>
                </a:solidFill>
              </a:rPr>
              <a:t> = 16, CES of Tx#9 ~Tx#16 are transmitted after the CES of Tx#1~Tx#8.</a:t>
            </a:r>
            <a:endParaRPr lang="ja-JP" altLang="ja-JP" strike="sngStrike" dirty="0">
              <a:solidFill>
                <a:srgbClr val="FF0000"/>
              </a:solidFill>
            </a:endParaRPr>
          </a:p>
          <a:p>
            <a:r>
              <a:rPr kumimoji="1" lang="en-US" altLang="ja-JP" dirty="0" smtClean="0">
                <a:solidFill>
                  <a:srgbClr val="FF0000"/>
                </a:solidFill>
              </a:rPr>
              <a:t>MIMO CES </a:t>
            </a:r>
            <a:r>
              <a:rPr kumimoji="1" lang="en-US" altLang="ja-JP" dirty="0">
                <a:solidFill>
                  <a:srgbClr val="FF0000"/>
                </a:solidFill>
              </a:rPr>
              <a:t>should be one shown in 11a.2.8.5.3 or one shown in </a:t>
            </a:r>
            <a:r>
              <a:rPr kumimoji="1" lang="en-US" altLang="ja-JP" dirty="0" smtClean="0">
                <a:solidFill>
                  <a:srgbClr val="FF0000"/>
                </a:solidFill>
              </a:rPr>
              <a:t>11a.2.8.5.4. The type of MIMO CES is advertised by the beacon, as shown in </a:t>
            </a:r>
            <a:r>
              <a:rPr lang="en-US" altLang="ja-JP" dirty="0" smtClean="0">
                <a:solidFill>
                  <a:srgbClr val="FF0000"/>
                </a:solidFill>
              </a:rPr>
              <a:t>6.4.37.</a:t>
            </a:r>
            <a:endParaRPr lang="ja-JP" altLang="ja-JP" dirty="0">
              <a:solidFill>
                <a:srgbClr val="FF0000"/>
              </a:solidFill>
            </a:endParaRPr>
          </a:p>
          <a:p>
            <a:endParaRPr kumimoji="1" lang="ja-JP" altLang="en-US" dirty="0"/>
          </a:p>
        </p:txBody>
      </p:sp>
      <p:sp>
        <p:nvSpPr>
          <p:cNvPr id="6" name="テキスト ボックス 5"/>
          <p:cNvSpPr txBox="1"/>
          <p:nvPr/>
        </p:nvSpPr>
        <p:spPr>
          <a:xfrm>
            <a:off x="379934" y="746669"/>
            <a:ext cx="8460431" cy="523220"/>
          </a:xfrm>
          <a:prstGeom prst="rect">
            <a:avLst/>
          </a:prstGeom>
          <a:noFill/>
        </p:spPr>
        <p:txBody>
          <a:bodyPr wrap="square" rtlCol="0">
            <a:spAutoFit/>
          </a:bodyPr>
          <a:lstStyle/>
          <a:p>
            <a:pPr algn="ctr"/>
            <a:r>
              <a:rPr lang="en-US" altLang="ja-JP" sz="2800" dirty="0" smtClean="0"/>
              <a:t>Proposed change in “11a.2.8.5 </a:t>
            </a:r>
            <a:r>
              <a:rPr lang="en-US" altLang="ja-JP" sz="2800" dirty="0"/>
              <a:t>MIMO PHY </a:t>
            </a:r>
            <a:r>
              <a:rPr lang="en-US" altLang="ja-JP" sz="2800" dirty="0" smtClean="0"/>
              <a:t>Preamble”</a:t>
            </a:r>
            <a:endParaRPr kumimoji="1" lang="en-US" altLang="ja-JP" sz="2800" dirty="0" smtClean="0"/>
          </a:p>
        </p:txBody>
      </p:sp>
      <p:sp>
        <p:nvSpPr>
          <p:cNvPr id="7" name="正方形/長方形 6"/>
          <p:cNvSpPr/>
          <p:nvPr/>
        </p:nvSpPr>
        <p:spPr>
          <a:xfrm>
            <a:off x="1017657" y="1402451"/>
            <a:ext cx="6840760" cy="646331"/>
          </a:xfrm>
          <a:prstGeom prst="rect">
            <a:avLst/>
          </a:prstGeom>
          <a:ln>
            <a:solidFill>
              <a:schemeClr val="tx1"/>
            </a:solidFill>
          </a:ln>
        </p:spPr>
        <p:txBody>
          <a:bodyPr wrap="square">
            <a:spAutoFit/>
          </a:bodyPr>
          <a:lstStyle/>
          <a:p>
            <a:r>
              <a:rPr kumimoji="1" lang="en-US" altLang="ja-JP" dirty="0" smtClean="0">
                <a:latin typeface="Arial" panose="020B0604020202020204" pitchFamily="34" charset="0"/>
                <a:cs typeface="Arial" panose="020B0604020202020204" pitchFamily="34" charset="0"/>
              </a:rPr>
              <a:t>This is editorial fix, </a:t>
            </a:r>
            <a:r>
              <a:rPr kumimoji="1" lang="en-US" altLang="ja-JP" dirty="0">
                <a:latin typeface="Arial" panose="020B0604020202020204" pitchFamily="34" charset="0"/>
                <a:cs typeface="Arial" panose="020B0604020202020204" pitchFamily="34" charset="0"/>
              </a:rPr>
              <a:t>r</a:t>
            </a:r>
            <a:r>
              <a:rPr kumimoji="1" lang="en-US" altLang="ja-JP" dirty="0" smtClean="0">
                <a:latin typeface="Arial" panose="020B0604020202020204" pitchFamily="34" charset="0"/>
                <a:cs typeface="Arial" panose="020B0604020202020204" pitchFamily="34" charset="0"/>
              </a:rPr>
              <a:t>esolution </a:t>
            </a:r>
            <a:r>
              <a:rPr kumimoji="1" lang="en-US" altLang="ja-JP" dirty="0">
                <a:latin typeface="Arial" panose="020B0604020202020204" pitchFamily="34" charset="0"/>
                <a:cs typeface="Arial" panose="020B0604020202020204" pitchFamily="34" charset="0"/>
              </a:rPr>
              <a:t>to </a:t>
            </a:r>
            <a:r>
              <a:rPr kumimoji="1" lang="en-US" altLang="ja-JP" dirty="0" smtClean="0">
                <a:latin typeface="Arial" panose="020B0604020202020204" pitchFamily="34" charset="0"/>
                <a:cs typeface="Arial" panose="020B0604020202020204" pitchFamily="34" charset="0"/>
              </a:rPr>
              <a:t>CID#1. The </a:t>
            </a:r>
            <a:r>
              <a:rPr kumimoji="1" lang="en-US" altLang="ja-JP" dirty="0">
                <a:latin typeface="Arial" panose="020B0604020202020204" pitchFamily="34" charset="0"/>
                <a:cs typeface="Arial" panose="020B0604020202020204" pitchFamily="34" charset="0"/>
              </a:rPr>
              <a:t>highlighted sentence does not </a:t>
            </a:r>
            <a:r>
              <a:rPr kumimoji="1" lang="en-US" altLang="ja-JP" dirty="0" smtClean="0">
                <a:latin typeface="Arial" panose="020B0604020202020204" pitchFamily="34" charset="0"/>
                <a:cs typeface="Arial" panose="020B0604020202020204" pitchFamily="34" charset="0"/>
              </a:rPr>
              <a:t>correctly describe </a:t>
            </a:r>
            <a:r>
              <a:rPr kumimoji="1" lang="en-US" altLang="ja-JP" dirty="0">
                <a:latin typeface="Arial" panose="020B0604020202020204" pitchFamily="34" charset="0"/>
                <a:cs typeface="Arial" panose="020B0604020202020204" pitchFamily="34" charset="0"/>
              </a:rPr>
              <a:t>the CES formation shown in Figure 11a-13 </a:t>
            </a:r>
            <a:r>
              <a:rPr kumimoji="1" lang="en-US" altLang="ja-JP" dirty="0" smtClean="0">
                <a:latin typeface="Arial" panose="020B0604020202020204" pitchFamily="34" charset="0"/>
                <a:cs typeface="Arial" panose="020B0604020202020204" pitchFamily="34" charset="0"/>
              </a:rPr>
              <a:t>and in </a:t>
            </a:r>
            <a:r>
              <a:rPr kumimoji="1" lang="en-US" altLang="ja-JP" dirty="0">
                <a:latin typeface="Arial" panose="020B0604020202020204" pitchFamily="34" charset="0"/>
                <a:cs typeface="Arial" panose="020B0604020202020204" pitchFamily="34" charset="0"/>
              </a:rPr>
              <a:t>11a.2.8.5.3 and 11a.3.8.5.4</a:t>
            </a:r>
            <a:r>
              <a:rPr kumimoji="1" lang="en-US" altLang="ja-JP" dirty="0" smtClean="0">
                <a:latin typeface="Arial" panose="020B0604020202020204" pitchFamily="34" charset="0"/>
                <a:cs typeface="Arial" panose="020B0604020202020204" pitchFamily="34" charset="0"/>
              </a:rPr>
              <a:t>. </a:t>
            </a:r>
            <a:endParaRPr kumimoji="1" lang="en-US" altLang="ja-JP" dirty="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Change the text in </a:t>
            </a:r>
            <a:r>
              <a:rPr lang="en-US" altLang="ja-JP" dirty="0" smtClean="0">
                <a:latin typeface="Arial" panose="020B0604020202020204" pitchFamily="34" charset="0"/>
                <a:cs typeface="Arial" panose="020B0604020202020204" pitchFamily="34" charset="0"/>
              </a:rPr>
              <a:t>11a.2.8.5 as follows</a:t>
            </a:r>
            <a:r>
              <a:rPr kumimoji="1" lang="en-US" altLang="ja-JP" dirty="0" smtClean="0">
                <a:latin typeface="Arial" panose="020B0604020202020204" pitchFamily="34" charset="0"/>
                <a:cs typeface="Arial" panose="020B0604020202020204" pitchFamily="34" charset="0"/>
              </a:rPr>
              <a:t>.</a:t>
            </a:r>
            <a:endParaRPr kumimoji="1" lang="en-US" altLang="ja-JP" dirty="0">
              <a:latin typeface="Arial" panose="020B0604020202020204" pitchFamily="34" charset="0"/>
              <a:cs typeface="Arial" panose="020B0604020202020204" pitchFamily="34" charset="0"/>
            </a:endParaRPr>
          </a:p>
        </p:txBody>
      </p:sp>
      <p:sp>
        <p:nvSpPr>
          <p:cNvPr id="8" name="テキスト ボックス 7"/>
          <p:cNvSpPr txBox="1"/>
          <p:nvPr/>
        </p:nvSpPr>
        <p:spPr>
          <a:xfrm>
            <a:off x="1127412" y="5055309"/>
            <a:ext cx="6840760" cy="100316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noAutofit/>
          </a:bodyPr>
          <a:lstStyle/>
          <a:p>
            <a:endParaRPr kumimoji="1" lang="en-US" altLang="ja-JP" dirty="0" smtClean="0">
              <a:solidFill>
                <a:srgbClr val="FF0000"/>
              </a:solidFill>
            </a:endParaRPr>
          </a:p>
        </p:txBody>
      </p:sp>
      <p:sp>
        <p:nvSpPr>
          <p:cNvPr id="9" name="正方形/長方形 8"/>
          <p:cNvSpPr/>
          <p:nvPr/>
        </p:nvSpPr>
        <p:spPr bwMode="auto">
          <a:xfrm>
            <a:off x="5740206" y="5268432"/>
            <a:ext cx="1856130"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p>
        </p:txBody>
      </p:sp>
      <p:sp>
        <p:nvSpPr>
          <p:cNvPr id="10" name="正方形/長方形 9"/>
          <p:cNvSpPr/>
          <p:nvPr/>
        </p:nvSpPr>
        <p:spPr bwMode="auto">
          <a:xfrm>
            <a:off x="4056598" y="5268432"/>
            <a:ext cx="895967" cy="216024"/>
          </a:xfrm>
          <a:prstGeom prst="rect">
            <a:avLst/>
          </a:prstGeom>
          <a:noFill/>
          <a:ln w="635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テキスト ボックス 10"/>
          <p:cNvSpPr txBox="1"/>
          <p:nvPr/>
        </p:nvSpPr>
        <p:spPr>
          <a:xfrm>
            <a:off x="1288298" y="5239975"/>
            <a:ext cx="1176925" cy="276999"/>
          </a:xfrm>
          <a:prstGeom prst="rect">
            <a:avLst/>
          </a:prstGeom>
          <a:noFill/>
          <a:ln>
            <a:noFill/>
          </a:ln>
        </p:spPr>
        <p:txBody>
          <a:bodyPr wrap="none" rtlCol="0">
            <a:spAutoFit/>
          </a:bodyPr>
          <a:lstStyle/>
          <a:p>
            <a:r>
              <a:rPr lang="en-US" altLang="ja-JP" sz="1200"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Tx#</a:t>
            </a:r>
            <a:r>
              <a:rPr lang="en-US" altLang="ja-JP" sz="1200" i="1"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200" i="1" dirty="0" err="1">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 1 ~ </a:t>
            </a:r>
            <a:r>
              <a:rPr lang="en-US" altLang="ja-JP" dirty="0" smtClean="0">
                <a:solidFill>
                  <a:srgbClr val="FF0000"/>
                </a:solidFill>
                <a:ea typeface="ＭＳ ゴシック" panose="020B0609070205080204" pitchFamily="49" charset="-128"/>
                <a:cs typeface="Times New Roman" panose="02020603050405020304" pitchFamily="18" charset="0"/>
              </a:rPr>
              <a:t>16</a:t>
            </a:r>
            <a:r>
              <a:rPr lang="en-US" altLang="ja-JP" sz="1200"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200" i="1"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 name="正方形/長方形 11"/>
          <p:cNvSpPr/>
          <p:nvPr/>
        </p:nvSpPr>
        <p:spPr bwMode="auto">
          <a:xfrm>
            <a:off x="2465223" y="5270463"/>
            <a:ext cx="1132768"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SYNC#</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 name="正方形/長方形 12"/>
          <p:cNvSpPr/>
          <p:nvPr/>
        </p:nvSpPr>
        <p:spPr bwMode="auto">
          <a:xfrm>
            <a:off x="3598839" y="5270463"/>
            <a:ext cx="457232" cy="216024"/>
          </a:xfrm>
          <a:prstGeom prst="rect">
            <a:avLst/>
          </a:prstGeom>
          <a:noFill/>
          <a:ln w="9525" cap="flat" cmpd="sng" algn="ctr">
            <a:solidFill>
              <a:srgbClr val="FF0000"/>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algn="ct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SFD#</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 name="正方形/長方形 13"/>
          <p:cNvSpPr/>
          <p:nvPr/>
        </p:nvSpPr>
        <p:spPr bwMode="auto">
          <a:xfrm>
            <a:off x="4951059" y="5268432"/>
            <a:ext cx="773069"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5" name="正方形/長方形 14"/>
          <p:cNvSpPr/>
          <p:nvPr/>
        </p:nvSpPr>
        <p:spPr>
          <a:xfrm>
            <a:off x="1017657" y="4509120"/>
            <a:ext cx="3368038" cy="276999"/>
          </a:xfrm>
          <a:prstGeom prst="rect">
            <a:avLst/>
          </a:prstGeom>
          <a:solidFill>
            <a:schemeClr val="bg1"/>
          </a:solidFill>
          <a:ln>
            <a:solidFill>
              <a:schemeClr val="tx1"/>
            </a:solidFill>
          </a:ln>
        </p:spPr>
        <p:txBody>
          <a:bodyPr wrap="none">
            <a:spAutoFit/>
          </a:bodyPr>
          <a:lstStyle/>
          <a:p>
            <a:r>
              <a:rPr kumimoji="1" lang="en-US" altLang="ja-JP" dirty="0" smtClean="0">
                <a:latin typeface="Arial" panose="020B0604020202020204" pitchFamily="34" charset="0"/>
                <a:cs typeface="Arial" panose="020B0604020202020204" pitchFamily="34" charset="0"/>
              </a:rPr>
              <a:t>Replace </a:t>
            </a:r>
            <a:r>
              <a:rPr lang="en-US" altLang="ja-JP" dirty="0" smtClean="0">
                <a:latin typeface="Arial" panose="020B0604020202020204" pitchFamily="34" charset="0"/>
                <a:cs typeface="Arial" panose="020B0604020202020204" pitchFamily="34" charset="0"/>
              </a:rPr>
              <a:t>Figure 11a-13</a:t>
            </a:r>
            <a:r>
              <a:rPr kumimoji="1" lang="en-US" altLang="ja-JP" dirty="0" smtClean="0">
                <a:latin typeface="Arial" panose="020B0604020202020204" pitchFamily="34" charset="0"/>
                <a:cs typeface="Arial" panose="020B0604020202020204" pitchFamily="34" charset="0"/>
              </a:rPr>
              <a:t> </a:t>
            </a:r>
            <a:r>
              <a:rPr kumimoji="1" lang="en-US" altLang="ja-JP" dirty="0">
                <a:latin typeface="Arial" panose="020B0604020202020204" pitchFamily="34" charset="0"/>
                <a:cs typeface="Arial" panose="020B0604020202020204" pitchFamily="34" charset="0"/>
              </a:rPr>
              <a:t>with </a:t>
            </a:r>
            <a:r>
              <a:rPr kumimoji="1" lang="en-US" altLang="ja-JP" dirty="0" smtClean="0">
                <a:latin typeface="Arial" panose="020B0604020202020204" pitchFamily="34" charset="0"/>
                <a:cs typeface="Arial" panose="020B0604020202020204" pitchFamily="34" charset="0"/>
              </a:rPr>
              <a:t>the following figure</a:t>
            </a:r>
            <a:endParaRPr kumimoji="1" lang="en-US" altLang="ja-JP" dirty="0">
              <a:latin typeface="Arial" panose="020B0604020202020204" pitchFamily="34" charset="0"/>
              <a:cs typeface="Arial" panose="020B0604020202020204" pitchFamily="34" charset="0"/>
            </a:endParaRPr>
          </a:p>
        </p:txBody>
      </p:sp>
      <p:sp>
        <p:nvSpPr>
          <p:cNvPr id="17" name="正方形/長方形 16"/>
          <p:cNvSpPr/>
          <p:nvPr/>
        </p:nvSpPr>
        <p:spPr>
          <a:xfrm>
            <a:off x="2615723" y="5710806"/>
            <a:ext cx="4572000" cy="276999"/>
          </a:xfrm>
          <a:prstGeom prst="rect">
            <a:avLst/>
          </a:prstGeom>
        </p:spPr>
        <p:txBody>
          <a:bodyPr>
            <a:spAutoFit/>
          </a:bodyPr>
          <a:lstStyle/>
          <a:p>
            <a:r>
              <a:rPr lang="en-US" altLang="ja-JP" b="1" dirty="0" smtClean="0">
                <a:solidFill>
                  <a:srgbClr val="000000"/>
                </a:solidFill>
                <a:latin typeface="Arial"/>
              </a:rPr>
              <a:t>Figure </a:t>
            </a:r>
            <a:r>
              <a:rPr lang="en-US" altLang="ja-JP" b="1" dirty="0">
                <a:solidFill>
                  <a:srgbClr val="000000"/>
                </a:solidFill>
                <a:latin typeface="Arial"/>
              </a:rPr>
              <a:t>11a-13 —PHY frame structure in MIMO mode </a:t>
            </a:r>
            <a:endParaRPr lang="en-US" altLang="ja-JP" dirty="0">
              <a:solidFill>
                <a:srgbClr val="000000"/>
              </a:solidFill>
              <a:latin typeface="Arial"/>
            </a:endParaRPr>
          </a:p>
        </p:txBody>
      </p:sp>
    </p:spTree>
    <p:extLst>
      <p:ext uri="{BB962C8B-B14F-4D97-AF65-F5344CB8AC3E}">
        <p14:creationId xmlns:p14="http://schemas.microsoft.com/office/powerpoint/2010/main" val="2220562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683568" y="3140968"/>
            <a:ext cx="7682036" cy="2880320"/>
          </a:xfrm>
          <a:solidFill>
            <a:schemeClr val="bg1"/>
          </a:solidFill>
          <a:ln>
            <a:solidFill>
              <a:schemeClr val="tx1"/>
            </a:solidFill>
          </a:ln>
          <a:effectLst>
            <a:outerShdw blurRad="50800" dist="38100" dir="2700000" algn="tl" rotWithShape="0">
              <a:prstClr val="black">
                <a:alpha val="40000"/>
              </a:prstClr>
            </a:outerShdw>
          </a:effectLst>
        </p:spPr>
        <p:txBody>
          <a:bodyPr/>
          <a:lstStyle/>
          <a:p>
            <a:pPr marL="0" indent="0" latinLnBrk="0">
              <a:spcBef>
                <a:spcPts val="1200"/>
              </a:spcBef>
              <a:spcAft>
                <a:spcPts val="1200"/>
              </a:spcAft>
              <a:buSzPts val="1000"/>
              <a:buNone/>
              <a:tabLst>
                <a:tab pos="228600" algn="l"/>
                <a:tab pos="533400" algn="l"/>
              </a:tabLst>
            </a:pPr>
            <a:r>
              <a:rPr lang="fr-FR" altLang="ja-JP" sz="1200" b="1" dirty="0"/>
              <a:t>11a.2.8.5.3 </a:t>
            </a:r>
            <a:r>
              <a:rPr lang="x-none" altLang="ja-JP" sz="1200" b="1" dirty="0" smtClean="0">
                <a:ea typeface="ＭＳ 明朝"/>
                <a:cs typeface="Times New Roman"/>
              </a:rPr>
              <a:t>CES </a:t>
            </a:r>
            <a:r>
              <a:rPr lang="x-none" altLang="ja-JP" sz="1200" b="1" dirty="0">
                <a:ea typeface="ＭＳ 明朝"/>
                <a:cs typeface="Times New Roman"/>
              </a:rPr>
              <a:t>for </a:t>
            </a:r>
            <a:r>
              <a:rPr lang="en-US" altLang="ja-JP" sz="1200" b="1" dirty="0" smtClean="0">
                <a:ea typeface="ＭＳ 明朝"/>
                <a:cs typeface="Times New Roman"/>
              </a:rPr>
              <a:t>frequency domain channel estimation</a:t>
            </a:r>
            <a:endParaRPr lang="ja-JP" altLang="ja-JP" sz="1200" b="1" dirty="0">
              <a:ea typeface="ＭＳ 明朝"/>
              <a:cs typeface="Times New Roman"/>
            </a:endParaRPr>
          </a:p>
          <a:p>
            <a:pPr marL="0" indent="0" algn="just" latinLnBrk="0">
              <a:spcBef>
                <a:spcPts val="0"/>
              </a:spcBef>
              <a:spcAft>
                <a:spcPts val="0"/>
              </a:spcAft>
              <a:buNone/>
            </a:pPr>
            <a:r>
              <a:rPr lang="en-US" altLang="ja-JP" sz="1200" kern="100" dirty="0">
                <a:latin typeface="Times New Roman"/>
                <a:ea typeface="ＭＳ 明朝"/>
              </a:rPr>
              <a:t>The </a:t>
            </a:r>
            <a:r>
              <a:rPr lang="en-US" altLang="ja-JP" sz="1200" kern="100" dirty="0" smtClean="0">
                <a:latin typeface="Times New Roman"/>
                <a:ea typeface="ＭＳ 明朝"/>
              </a:rPr>
              <a:t>CES for frequency domain channel estimation </a:t>
            </a:r>
            <a:r>
              <a:rPr lang="en-US" altLang="ja-JP" sz="1200" kern="100" dirty="0">
                <a:latin typeface="Times New Roman"/>
                <a:ea typeface="ＭＳ 明朝"/>
              </a:rPr>
              <a:t>is generated </a:t>
            </a:r>
            <a:r>
              <a:rPr lang="en-US" altLang="ja-JP" sz="1200" kern="100" dirty="0" smtClean="0">
                <a:latin typeface="Times New Roman"/>
                <a:ea typeface="ＭＳ 明朝"/>
              </a:rPr>
              <a:t>using</a:t>
            </a:r>
            <a:r>
              <a:rPr lang="en-US" altLang="ja-JP" sz="1200" dirty="0"/>
              <a:t> </a:t>
            </a:r>
            <a:r>
              <a:rPr lang="en-US" altLang="ja-JP" sz="1200" dirty="0" err="1">
                <a:latin typeface="Times New Roman" panose="02020603050405020304" pitchFamily="18" charset="0"/>
                <a:cs typeface="Times New Roman" panose="02020603050405020304" pitchFamily="18" charset="0"/>
              </a:rPr>
              <a:t>Golay</a:t>
            </a:r>
            <a:r>
              <a:rPr lang="en-US" altLang="ja-JP" sz="1200" dirty="0">
                <a:latin typeface="Times New Roman" panose="02020603050405020304" pitchFamily="18" charset="0"/>
                <a:cs typeface="Times New Roman" panose="02020603050405020304" pitchFamily="18" charset="0"/>
              </a:rPr>
              <a:t> complementary sequences of length </a:t>
            </a:r>
            <a:r>
              <a:rPr lang="en-US" altLang="ja-JP" sz="1200" dirty="0" smtClean="0">
                <a:latin typeface="Times New Roman" panose="02020603050405020304" pitchFamily="18" charset="0"/>
                <a:cs typeface="Times New Roman" panose="02020603050405020304" pitchFamily="18" charset="0"/>
              </a:rPr>
              <a:t>256</a:t>
            </a:r>
            <a:r>
              <a:rPr lang="en-US" altLang="ja-JP" sz="1200" kern="100" dirty="0" smtClean="0">
                <a:latin typeface="Times New Roman" panose="02020603050405020304" pitchFamily="18" charset="0"/>
                <a:ea typeface="ＭＳ 明朝"/>
                <a:cs typeface="Times New Roman" panose="02020603050405020304" pitchFamily="18" charset="0"/>
              </a:rPr>
              <a:t>,</a:t>
            </a:r>
            <a:r>
              <a:rPr lang="en-US" altLang="ja-JP" sz="1200" kern="100" dirty="0">
                <a:latin typeface="Times New Roman" panose="02020603050405020304" pitchFamily="18" charset="0"/>
                <a:ea typeface="ＭＳ 明朝"/>
                <a:cs typeface="Times New Roman" panose="02020603050405020304" pitchFamily="18" charset="0"/>
              </a:rPr>
              <a:t> </a:t>
            </a:r>
            <a:r>
              <a:rPr lang="en-US" altLang="ja-JP" sz="1200" b="1" kern="100" dirty="0" smtClean="0">
                <a:latin typeface="Times New Roman"/>
                <a:ea typeface="ＭＳ 明朝"/>
              </a:rPr>
              <a:t>a</a:t>
            </a:r>
            <a:r>
              <a:rPr lang="en-US" altLang="ja-JP" sz="1200" kern="100" baseline="-25000" dirty="0" smtClean="0">
                <a:latin typeface="Times New Roman"/>
                <a:ea typeface="ＭＳ 明朝"/>
              </a:rPr>
              <a:t>256</a:t>
            </a:r>
            <a:r>
              <a:rPr lang="en-US" altLang="ja-JP" sz="1200" kern="100" dirty="0" smtClean="0">
                <a:latin typeface="Times New Roman"/>
                <a:ea typeface="ＭＳ 明朝"/>
              </a:rPr>
              <a:t> ,which </a:t>
            </a:r>
            <a:r>
              <a:rPr lang="en-US" altLang="ja-JP" sz="1200" kern="100" dirty="0">
                <a:latin typeface="Times New Roman"/>
                <a:ea typeface="ＭＳ 明朝"/>
              </a:rPr>
              <a:t>is defined in</a:t>
            </a:r>
            <a:r>
              <a:rPr lang="en-US" altLang="ja-JP" sz="1200" kern="100" dirty="0">
                <a:latin typeface="Times New Roman" panose="02020603050405020304" pitchFamily="18" charset="0"/>
                <a:ea typeface="ＭＳ 明朝"/>
                <a:cs typeface="Times New Roman" panose="02020603050405020304" pitchFamily="18" charset="0"/>
              </a:rPr>
              <a:t> </a:t>
            </a:r>
            <a:r>
              <a:rPr lang="en-US" altLang="ja-JP" sz="1200" dirty="0">
                <a:latin typeface="Times New Roman" panose="02020603050405020304" pitchFamily="18" charset="0"/>
                <a:cs typeface="Times New Roman" panose="02020603050405020304" pitchFamily="18" charset="0"/>
              </a:rPr>
              <a:t>11a.2.3.1.3</a:t>
            </a:r>
            <a:r>
              <a:rPr lang="en-US" altLang="ja-JP" sz="1200" kern="100" dirty="0">
                <a:latin typeface="Times New Roman"/>
                <a:ea typeface="ＭＳ 明朝"/>
              </a:rPr>
              <a:t>. </a:t>
            </a:r>
            <a:endParaRPr lang="en-US" altLang="ja-JP" sz="1200" kern="100" dirty="0" smtClean="0">
              <a:latin typeface="Times New Roman"/>
              <a:ea typeface="ＭＳ 明朝"/>
            </a:endParaRPr>
          </a:p>
          <a:p>
            <a:pPr marL="0" indent="0" algn="just" latinLnBrk="0">
              <a:spcBef>
                <a:spcPts val="0"/>
              </a:spcBef>
              <a:spcAft>
                <a:spcPts val="0"/>
              </a:spcAft>
              <a:buNone/>
            </a:pPr>
            <a:endParaRPr lang="en-US" altLang="ja-JP" sz="1200" kern="100" dirty="0">
              <a:latin typeface="Times New Roman"/>
              <a:ea typeface="ＭＳ 明朝"/>
            </a:endParaRPr>
          </a:p>
          <a:p>
            <a:pPr marL="0" indent="0" algn="just" latinLnBrk="0">
              <a:spcBef>
                <a:spcPts val="0"/>
              </a:spcBef>
              <a:spcAft>
                <a:spcPts val="0"/>
              </a:spcAft>
              <a:buNone/>
            </a:pPr>
            <a:r>
              <a:rPr lang="en-US" altLang="ja-JP" sz="1200" kern="100" dirty="0" smtClean="0">
                <a:latin typeface="Times New Roman"/>
                <a:ea typeface="ＭＳ 明朝"/>
              </a:rPr>
              <a:t>First the sequence is </a:t>
            </a:r>
            <a:r>
              <a:rPr lang="ja-JP" altLang="ja-JP" sz="1200" kern="100" dirty="0" smtClean="0">
                <a:latin typeface="Times New Roman"/>
                <a:ea typeface="ＭＳ 明朝"/>
              </a:rPr>
              <a:t>π</a:t>
            </a:r>
            <a:r>
              <a:rPr lang="en-US" altLang="ja-JP" sz="1200" kern="100" dirty="0" smtClean="0">
                <a:latin typeface="Times New Roman"/>
                <a:ea typeface="ＭＳ 明朝"/>
              </a:rPr>
              <a:t>/2-shift-BPSK-modulated signal in </a:t>
            </a:r>
            <a:r>
              <a:rPr lang="en-US" altLang="ja-JP" sz="1200" kern="100" dirty="0">
                <a:latin typeface="Times New Roman"/>
                <a:ea typeface="ＭＳ 明朝"/>
              </a:rPr>
              <a:t>the frequency domain</a:t>
            </a:r>
            <a:r>
              <a:rPr lang="en-US" altLang="ja-JP" sz="1200" kern="100" dirty="0" smtClean="0">
                <a:latin typeface="Times New Roman"/>
                <a:ea typeface="ＭＳ 明朝"/>
              </a:rPr>
              <a:t>. Then the signal is converted into time domain waveform.</a:t>
            </a:r>
            <a:r>
              <a:rPr lang="en-US" altLang="ja-JP" sz="1200" dirty="0" smtClean="0">
                <a:latin typeface="Times New Roman"/>
                <a:ea typeface="ＭＳ 明朝"/>
              </a:rPr>
              <a:t> </a:t>
            </a:r>
            <a:r>
              <a:rPr lang="en-US" altLang="ja-JP" sz="1200" kern="100" dirty="0" smtClean="0">
                <a:latin typeface="Times New Roman"/>
                <a:ea typeface="ＭＳ 明朝"/>
              </a:rPr>
              <a:t>For </a:t>
            </a:r>
            <a:r>
              <a:rPr lang="en-US" altLang="ja-JP" sz="1200" kern="100" dirty="0">
                <a:latin typeface="Times New Roman"/>
                <a:ea typeface="ＭＳ 明朝"/>
              </a:rPr>
              <a:t>each spatial stream, </a:t>
            </a:r>
            <a:r>
              <a:rPr lang="en-US" altLang="ja-JP" sz="1200" kern="100" dirty="0" smtClean="0">
                <a:latin typeface="Times New Roman"/>
                <a:ea typeface="ＭＳ 明朝"/>
              </a:rPr>
              <a:t>cyclic shift delays </a:t>
            </a:r>
            <a:r>
              <a:rPr lang="en-US" altLang="ja-JP" sz="1200" kern="100" dirty="0">
                <a:latin typeface="Times New Roman"/>
                <a:ea typeface="ＭＳ 明朝"/>
              </a:rPr>
              <a:t>are applied in time domain</a:t>
            </a:r>
            <a:r>
              <a:rPr lang="en-US" altLang="ja-JP" sz="1200" kern="100" dirty="0" smtClean="0">
                <a:latin typeface="Times New Roman"/>
                <a:ea typeface="ＭＳ 明朝"/>
              </a:rPr>
              <a:t>.</a:t>
            </a:r>
          </a:p>
          <a:p>
            <a:pPr marL="0" indent="0" algn="just" latinLnBrk="0">
              <a:spcBef>
                <a:spcPts val="0"/>
              </a:spcBef>
              <a:spcAft>
                <a:spcPts val="0"/>
              </a:spcAft>
              <a:buNone/>
            </a:pPr>
            <a:r>
              <a:rPr lang="en-US" altLang="ja-JP" sz="1200" kern="100" dirty="0" smtClean="0">
                <a:latin typeface="Times New Roman"/>
                <a:ea typeface="ＭＳ 明朝"/>
              </a:rPr>
              <a:t>The </a:t>
            </a:r>
            <a:r>
              <a:rPr lang="en-US" altLang="ja-JP" sz="1200" kern="100" dirty="0">
                <a:latin typeface="Times New Roman"/>
                <a:ea typeface="ＭＳ 明朝"/>
              </a:rPr>
              <a:t>value of cyclic </a:t>
            </a:r>
            <a:r>
              <a:rPr lang="en-US" altLang="ja-JP" sz="1200" kern="100" dirty="0" smtClean="0">
                <a:latin typeface="Times New Roman"/>
                <a:ea typeface="ＭＳ 明朝"/>
              </a:rPr>
              <a:t>shift delay </a:t>
            </a:r>
            <a:r>
              <a:rPr lang="en-US" altLang="ja-JP" sz="1200" kern="100" dirty="0">
                <a:latin typeface="Times New Roman"/>
                <a:ea typeface="ＭＳ 明朝"/>
              </a:rPr>
              <a:t>for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 </a:t>
            </a:r>
            <a:r>
              <a:rPr lang="en-US" altLang="ja-JP" sz="1200" i="1" kern="100" dirty="0" err="1">
                <a:latin typeface="Times New Roman"/>
                <a:ea typeface="ＭＳ 明朝"/>
              </a:rPr>
              <a:t>T</a:t>
            </a:r>
            <a:r>
              <a:rPr lang="en-US" altLang="ja-JP" sz="1200" i="1" kern="100" baseline="-25000" dirty="0" err="1">
                <a:latin typeface="Times New Roman"/>
                <a:ea typeface="ＭＳ 明朝"/>
              </a:rPr>
              <a:t>CSces</a:t>
            </a:r>
            <a:r>
              <a:rPr lang="en-US" altLang="ja-JP" sz="1200" kern="100" baseline="-25000" dirty="0" err="1">
                <a:latin typeface="Times New Roman"/>
                <a:ea typeface="ＭＳ 明朝"/>
              </a:rPr>
              <a:t>_</a:t>
            </a:r>
            <a:r>
              <a:rPr lang="en-US" altLang="ja-JP" sz="1200" i="1" kern="100" baseline="-25000" dirty="0" err="1">
                <a:latin typeface="Times New Roman"/>
                <a:ea typeface="ＭＳ 明朝"/>
              </a:rPr>
              <a:t>i</a:t>
            </a:r>
            <a:r>
              <a:rPr lang="en-US" altLang="ja-JP" sz="1200" kern="100" dirty="0">
                <a:latin typeface="Times New Roman"/>
                <a:ea typeface="ＭＳ 明朝"/>
              </a:rPr>
              <a:t> </a:t>
            </a:r>
            <a:r>
              <a:rPr lang="en-US" altLang="ja-JP" sz="1200" kern="100" dirty="0" smtClean="0">
                <a:latin typeface="Times New Roman"/>
                <a:ea typeface="ＭＳ 明朝"/>
              </a:rPr>
              <a:t>is</a:t>
            </a:r>
            <a:endParaRPr lang="ja-JP" altLang="ja-JP" sz="1200" dirty="0">
              <a:latin typeface="Times New Roman"/>
              <a:ea typeface="ＭＳ 明朝"/>
            </a:endParaRPr>
          </a:p>
          <a:p>
            <a:pPr marL="0" indent="0" algn="ctr" latinLnBrk="0">
              <a:spcBef>
                <a:spcPts val="0"/>
              </a:spcBef>
              <a:spcAft>
                <a:spcPts val="0"/>
              </a:spcAft>
              <a:buNone/>
            </a:pPr>
            <a:r>
              <a:rPr lang="en-US" altLang="ja-JP" sz="1200" i="1" dirty="0" err="1">
                <a:latin typeface="Times New Roman"/>
                <a:ea typeface="ＭＳ 明朝"/>
              </a:rPr>
              <a:t>T</a:t>
            </a:r>
            <a:r>
              <a:rPr lang="en-US" altLang="ja-JP" sz="1200" i="1" baseline="-25000" dirty="0" err="1">
                <a:latin typeface="Times New Roman"/>
                <a:ea typeface="ＭＳ 明朝"/>
              </a:rPr>
              <a:t>CSces</a:t>
            </a:r>
            <a:r>
              <a:rPr lang="en-US" altLang="ja-JP" sz="1200" baseline="-25000" dirty="0" err="1">
                <a:latin typeface="Times New Roman"/>
                <a:ea typeface="ＭＳ 明朝"/>
              </a:rPr>
              <a:t>_</a:t>
            </a:r>
            <a:r>
              <a:rPr lang="en-US" altLang="ja-JP" sz="1200" i="1" baseline="-25000" dirty="0" err="1">
                <a:latin typeface="Times New Roman"/>
                <a:ea typeface="ＭＳ 明朝"/>
              </a:rPr>
              <a:t>i</a:t>
            </a:r>
            <a:r>
              <a:rPr lang="en-US" altLang="ja-JP" sz="1200" dirty="0">
                <a:latin typeface="Times New Roman"/>
                <a:ea typeface="ＭＳ 明朝"/>
              </a:rPr>
              <a:t> =  </a:t>
            </a:r>
            <a:r>
              <a:rPr lang="en-US" altLang="ja-JP" sz="1200" dirty="0" smtClean="0">
                <a:latin typeface="Times New Roman"/>
                <a:ea typeface="ＭＳ 明朝"/>
              </a:rPr>
              <a:t>128* </a:t>
            </a:r>
            <a:r>
              <a:rPr lang="en-US" altLang="ja-JP" sz="1200" dirty="0">
                <a:latin typeface="Times New Roman"/>
                <a:ea typeface="ＭＳ 明朝"/>
              </a:rPr>
              <a:t>( </a:t>
            </a:r>
            <a:r>
              <a:rPr lang="en-US" altLang="ja-JP" sz="1200" i="1" dirty="0" err="1">
                <a:latin typeface="Times New Roman"/>
                <a:ea typeface="ＭＳ 明朝"/>
              </a:rPr>
              <a:t>i</a:t>
            </a:r>
            <a:r>
              <a:rPr lang="en-US" altLang="ja-JP" sz="1200" dirty="0">
                <a:latin typeface="Times New Roman"/>
                <a:ea typeface="ＭＳ 明朝"/>
              </a:rPr>
              <a:t> – 1 ) [chips]</a:t>
            </a:r>
            <a:r>
              <a:rPr lang="ja-JP" altLang="ja-JP" sz="1200" dirty="0">
                <a:latin typeface="Times New Roman"/>
                <a:ea typeface="ＭＳ Ｐゴシック"/>
                <a:cs typeface="ＭＳ Ｐゴシック"/>
              </a:rPr>
              <a:t>　</a:t>
            </a:r>
            <a:r>
              <a:rPr lang="en-US" altLang="ja-JP" sz="1200" dirty="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a:t>
            </a:r>
            <a:r>
              <a:rPr lang="en-US" altLang="ja-JP" sz="1200" dirty="0" smtClean="0">
                <a:latin typeface="Times New Roman"/>
                <a:ea typeface="ＭＳ 明朝"/>
              </a:rPr>
              <a:t>2</a:t>
            </a: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a:t>
            </a:r>
            <a:r>
              <a:rPr lang="en-US" altLang="ja-JP" sz="1200" dirty="0" smtClean="0">
                <a:latin typeface="Times New Roman"/>
                <a:ea typeface="ＭＳ 明朝"/>
              </a:rPr>
              <a:t>64* </a:t>
            </a:r>
            <a:r>
              <a:rPr lang="en-US" altLang="ja-JP" sz="1200" dirty="0">
                <a:latin typeface="Times New Roman"/>
                <a:ea typeface="ＭＳ 明朝"/>
              </a:rPr>
              <a:t>( </a:t>
            </a:r>
            <a:r>
              <a:rPr lang="en-US" altLang="ja-JP" sz="1200" i="1" dirty="0" err="1">
                <a:latin typeface="Times New Roman"/>
                <a:ea typeface="ＭＳ 明朝"/>
              </a:rPr>
              <a:t>i</a:t>
            </a:r>
            <a:r>
              <a:rPr lang="en-US" altLang="ja-JP" sz="1200" dirty="0">
                <a:latin typeface="Times New Roman"/>
                <a:ea typeface="ＭＳ 明朝"/>
              </a:rPr>
              <a:t> – 1 ) [chips]</a:t>
            </a:r>
            <a:r>
              <a:rPr lang="ja-JP" altLang="ja-JP" sz="1200" dirty="0">
                <a:latin typeface="Times New Roman"/>
                <a:ea typeface="ＭＳ Ｐゴシック"/>
                <a:cs typeface="ＭＳ Ｐゴシック"/>
              </a:rPr>
              <a:t>　</a:t>
            </a:r>
            <a:r>
              <a:rPr lang="en-US" altLang="ja-JP" sz="1200" dirty="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4</a:t>
            </a:r>
            <a:endParaRPr lang="ja-JP" altLang="ja-JP" sz="1200" dirty="0">
              <a:latin typeface="Times New Roman"/>
              <a:ea typeface="ＭＳ 明朝"/>
            </a:endParaRP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  28* ( </a:t>
            </a:r>
            <a:r>
              <a:rPr lang="en-US" altLang="ja-JP" sz="1200" i="1" dirty="0" err="1" smtClean="0">
                <a:latin typeface="Times New Roman"/>
                <a:ea typeface="ＭＳ 明朝"/>
              </a:rPr>
              <a:t>i</a:t>
            </a:r>
            <a:r>
              <a:rPr lang="en-US" altLang="ja-JP" sz="1200" dirty="0" smtClean="0">
                <a:latin typeface="Times New Roman"/>
                <a:ea typeface="ＭＳ 明朝"/>
              </a:rPr>
              <a:t> – 1 ) [chips]</a:t>
            </a:r>
            <a:r>
              <a:rPr lang="ja-JP" altLang="ja-JP" sz="1200" dirty="0" smtClean="0">
                <a:latin typeface="Times New Roman"/>
                <a:ea typeface="ＭＳ Ｐゴシック"/>
                <a:cs typeface="ＭＳ Ｐゴシック"/>
              </a:rPr>
              <a:t>　</a:t>
            </a:r>
            <a:r>
              <a:rPr lang="en-US" altLang="ja-JP" sz="1200" dirty="0" smtClean="0">
                <a:latin typeface="Times New Roman"/>
                <a:ea typeface="ＭＳ 明朝"/>
              </a:rPr>
              <a:t>when </a:t>
            </a:r>
            <a:r>
              <a:rPr lang="en-US" altLang="ja-JP" sz="1200" i="1" dirty="0" smtClean="0">
                <a:latin typeface="Times New Roman"/>
                <a:ea typeface="ＭＳ 明朝"/>
              </a:rPr>
              <a:t>M</a:t>
            </a:r>
            <a:r>
              <a:rPr lang="en-US" altLang="ja-JP" sz="1200" dirty="0" smtClean="0">
                <a:latin typeface="Times New Roman"/>
                <a:ea typeface="ＭＳ 明朝"/>
              </a:rPr>
              <a:t> = 9</a:t>
            </a: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16* </a:t>
            </a:r>
            <a:r>
              <a:rPr lang="en-US" altLang="ja-JP" sz="1200" dirty="0" smtClean="0">
                <a:latin typeface="Times New Roman"/>
                <a:ea typeface="ＭＳ 明朝"/>
              </a:rPr>
              <a:t>(</a:t>
            </a:r>
            <a:r>
              <a:rPr lang="en-US" altLang="ja-JP" sz="1200" i="1"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1 ) [chips]</a:t>
            </a:r>
            <a:r>
              <a:rPr lang="ja-JP" altLang="ja-JP" sz="1200" dirty="0">
                <a:latin typeface="Times New Roman"/>
                <a:ea typeface="ＭＳ Ｐゴシック"/>
                <a:cs typeface="ＭＳ Ｐゴシック"/>
              </a:rPr>
              <a:t>　</a:t>
            </a:r>
            <a:r>
              <a:rPr lang="en-US" altLang="ja-JP" sz="1200" dirty="0" smtClean="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16</a:t>
            </a:r>
            <a:r>
              <a:rPr lang="en-US" altLang="ja-JP" sz="1200" dirty="0">
                <a:latin typeface="ＭＳ Ｐゴシック"/>
                <a:ea typeface="ＭＳ 明朝"/>
                <a:cs typeface="ＭＳ Ｐゴシック"/>
              </a:rPr>
              <a:t>.</a:t>
            </a:r>
            <a:endParaRPr lang="ja-JP" altLang="ja-JP" sz="1200" dirty="0">
              <a:latin typeface="Times New Roman"/>
              <a:ea typeface="ＭＳ 明朝"/>
            </a:endParaRPr>
          </a:p>
          <a:p>
            <a:pPr marL="0" indent="0" algn="ctr" latinLnBrk="0">
              <a:spcBef>
                <a:spcPts val="0"/>
              </a:spcBef>
              <a:spcAft>
                <a:spcPts val="0"/>
              </a:spcAft>
              <a:buNone/>
            </a:pPr>
            <a:endParaRPr lang="ja-JP" altLang="ja-JP" sz="1200" dirty="0" smtClean="0">
              <a:latin typeface="Times New Roman"/>
              <a:ea typeface="ＭＳ 明朝"/>
            </a:endParaRPr>
          </a:p>
          <a:p>
            <a:pPr marL="0" indent="0" algn="just" latinLnBrk="0">
              <a:spcBef>
                <a:spcPts val="0"/>
              </a:spcBef>
              <a:spcAft>
                <a:spcPts val="0"/>
              </a:spcAft>
              <a:buNone/>
            </a:pPr>
            <a:r>
              <a:rPr lang="en-US" altLang="ja-JP" sz="1200" kern="100" dirty="0" smtClean="0">
                <a:latin typeface="Times New Roman"/>
                <a:ea typeface="ＭＳ 明朝"/>
              </a:rPr>
              <a:t>Finally </a:t>
            </a:r>
            <a:r>
              <a:rPr lang="en-US" altLang="ja-JP" sz="1200" kern="100" dirty="0">
                <a:latin typeface="Times New Roman"/>
                <a:ea typeface="ＭＳ 明朝"/>
              </a:rPr>
              <a:t>5</a:t>
            </a:r>
            <a:r>
              <a:rPr lang="en-US" altLang="ja-JP" sz="1200" kern="100" dirty="0" smtClean="0">
                <a:latin typeface="Times New Roman"/>
                <a:ea typeface="ＭＳ 明朝"/>
              </a:rPr>
              <a:t> </a:t>
            </a:r>
            <a:r>
              <a:rPr lang="en-US" altLang="ja-JP" sz="1200" kern="100" dirty="0">
                <a:latin typeface="Times New Roman"/>
                <a:ea typeface="ＭＳ 明朝"/>
              </a:rPr>
              <a:t>times repetition is applied to each </a:t>
            </a:r>
            <a:r>
              <a:rPr lang="en-US" altLang="ja-JP" sz="1200" kern="100" dirty="0" smtClean="0">
                <a:latin typeface="Times New Roman"/>
                <a:ea typeface="ＭＳ 明朝"/>
              </a:rPr>
              <a:t>stream.</a:t>
            </a:r>
          </a:p>
        </p:txBody>
      </p:sp>
      <p:sp>
        <p:nvSpPr>
          <p:cNvPr id="3" name="タイトル 2"/>
          <p:cNvSpPr>
            <a:spLocks noGrp="1"/>
          </p:cNvSpPr>
          <p:nvPr>
            <p:ph type="title"/>
          </p:nvPr>
        </p:nvSpPr>
        <p:spPr>
          <a:xfrm>
            <a:off x="685800" y="685800"/>
            <a:ext cx="7918648" cy="1015008"/>
          </a:xfrm>
        </p:spPr>
        <p:txBody>
          <a:bodyPr/>
          <a:lstStyle/>
          <a:p>
            <a:r>
              <a:rPr kumimoji="1" lang="en-US" altLang="ja-JP" dirty="0" smtClean="0"/>
              <a:t>Proposed change in </a:t>
            </a:r>
            <a:r>
              <a:rPr lang="en-US" altLang="ja-JP" dirty="0"/>
              <a:t>11a.2.8.5.3</a:t>
            </a:r>
            <a:endParaRPr kumimoji="1" lang="ja-JP" altLang="en-US" dirty="0"/>
          </a:p>
        </p:txBody>
      </p:sp>
      <p:sp>
        <p:nvSpPr>
          <p:cNvPr id="2" name="スライド番号プレースホルダー 1"/>
          <p:cNvSpPr>
            <a:spLocks noGrp="1"/>
          </p:cNvSpPr>
          <p:nvPr>
            <p:ph type="sldNum" sz="quarter" idx="4294967295"/>
          </p:nvPr>
        </p:nvSpPr>
        <p:spPr>
          <a:xfrm>
            <a:off x="4225256" y="6475413"/>
            <a:ext cx="530225" cy="182562"/>
          </a:xfrm>
        </p:spPr>
        <p:txBody>
          <a:bodyPr/>
          <a:lstStyle/>
          <a:p>
            <a:r>
              <a:rPr lang="en-US" altLang="ko-KR" smtClean="0"/>
              <a:t>Slide </a:t>
            </a:r>
            <a:fld id="{ACACE2C6-21A7-4478-A030-325071138761}" type="slidenum">
              <a:rPr lang="en-US" altLang="ko-KR" smtClean="0"/>
              <a:pPr/>
              <a:t>9</a:t>
            </a:fld>
            <a:endParaRPr lang="en-US" altLang="ko-KR" dirty="0"/>
          </a:p>
        </p:txBody>
      </p:sp>
      <p:sp>
        <p:nvSpPr>
          <p:cNvPr id="5" name="コンテンツ プレースホルダー 1"/>
          <p:cNvSpPr txBox="1">
            <a:spLocks/>
          </p:cNvSpPr>
          <p:nvPr/>
        </p:nvSpPr>
        <p:spPr>
          <a:xfrm>
            <a:off x="660748" y="2376716"/>
            <a:ext cx="2831132" cy="332204"/>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kumimoji="1" lang="en-US" altLang="ja-JP" sz="1200" dirty="0" smtClean="0"/>
              <a:t>Replace </a:t>
            </a:r>
            <a:r>
              <a:rPr lang="en-US" altLang="ja-JP" sz="1200" kern="0" dirty="0" smtClean="0"/>
              <a:t>11a.2.8.5.3 with this.</a:t>
            </a:r>
            <a:endParaRPr kumimoji="1" lang="ja-JP" altLang="en-US" sz="1200" kern="0" dirty="0"/>
          </a:p>
        </p:txBody>
      </p:sp>
    </p:spTree>
    <p:extLst>
      <p:ext uri="{BB962C8B-B14F-4D97-AF65-F5344CB8AC3E}">
        <p14:creationId xmlns:p14="http://schemas.microsoft.com/office/powerpoint/2010/main" val="322088730"/>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5678</TotalTime>
  <Words>1008</Words>
  <Application>Microsoft Office PowerPoint</Application>
  <PresentationFormat>画面に合わせる (4:3)</PresentationFormat>
  <Paragraphs>231</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template</vt:lpstr>
      <vt:lpstr>PowerPoint プレゼンテーション</vt:lpstr>
      <vt:lpstr>PowerPoint プレゼンテーション</vt:lpstr>
      <vt:lpstr>PowerPoint プレゼンテーション</vt:lpstr>
      <vt:lpstr>Introduction</vt:lpstr>
      <vt:lpstr>Option #1 MIMO CES for frequency domain channel estimation</vt:lpstr>
      <vt:lpstr>Option #2 MIMO CES for time domain channel estimation using correlator</vt:lpstr>
      <vt:lpstr>To indicate MIMO CES Type...</vt:lpstr>
      <vt:lpstr>PowerPoint プレゼンテーション</vt:lpstr>
      <vt:lpstr>Proposed change in 11a.2.8.5.3</vt:lpstr>
      <vt:lpstr>Proposed change in 11a.2.8.5.4</vt:lpstr>
      <vt:lpstr>Proposed change in “6.4.37 MIMO Information 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wsho</dc:creator>
  <dc:description>&lt;doc#&gt;</dc:description>
  <cp:lastModifiedBy>a</cp:lastModifiedBy>
  <cp:revision>412</cp:revision>
  <cp:lastPrinted>2016-04-01T10:02:13Z</cp:lastPrinted>
  <dcterms:created xsi:type="dcterms:W3CDTF">2014-03-12T01:39:25Z</dcterms:created>
  <dcterms:modified xsi:type="dcterms:W3CDTF">2016-04-28T05:54:54Z</dcterms:modified>
</cp:coreProperties>
</file>