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4"/>
  </p:notesMasterIdLst>
  <p:sldIdLst>
    <p:sldId id="293" r:id="rId2"/>
    <p:sldId id="301" r:id="rId3"/>
    <p:sldId id="296" r:id="rId4"/>
    <p:sldId id="312" r:id="rId5"/>
    <p:sldId id="319" r:id="rId6"/>
    <p:sldId id="300" r:id="rId7"/>
    <p:sldId id="324" r:id="rId8"/>
    <p:sldId id="322" r:id="rId9"/>
    <p:sldId id="321" r:id="rId10"/>
    <p:sldId id="305" r:id="rId11"/>
    <p:sldId id="323" r:id="rId12"/>
    <p:sldId id="298" r:id="rId1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94" d="100"/>
          <a:sy n="94" d="100"/>
        </p:scale>
        <p:origin x="594" y="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927496"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March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15-16-0309-02-003e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March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17 Mar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March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March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205436" y="6553200"/>
            <a:ext cx="823764" cy="304800"/>
          </a:xfrm>
          <a:prstGeom prst="rect">
            <a:avLst/>
          </a:prstGeom>
        </p:spPr>
        <p:txBody>
          <a:bodyPr/>
          <a:lstStyle/>
          <a:p>
            <a:pPr lvl="0"/>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t>10</a:t>
            </a:fld>
            <a:endParaRPr lang="en-US" dirty="0">
              <a:latin typeface="Times New Roman" panose="02020603050405020304" pitchFamily="18" charset="0"/>
              <a:cs typeface="Times New Roman" panose="02020603050405020304" pitchFamily="18" charset="0"/>
            </a:endParaRPr>
          </a:p>
        </p:txBody>
      </p:sp>
      <p:sp>
        <p:nvSpPr>
          <p:cNvPr id="22" name="Down Arrow Callout 21"/>
          <p:cNvSpPr/>
          <p:nvPr/>
        </p:nvSpPr>
        <p:spPr>
          <a:xfrm>
            <a:off x="2362200"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8380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4390292"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3845002" y="2992675"/>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3956682" y="1432587"/>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795491"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727138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5265602"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68792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6539580"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939336"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2362200"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5091780"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906267"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6578268" y="464806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26937511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Proposal</a:t>
            </a:r>
            <a:endParaRPr lang="en-US" dirty="0"/>
          </a:p>
        </p:txBody>
      </p:sp>
      <p:sp>
        <p:nvSpPr>
          <p:cNvPr id="3" name="Text Placeholder 2"/>
          <p:cNvSpPr>
            <a:spLocks noGrp="1"/>
          </p:cNvSpPr>
          <p:nvPr>
            <p:ph type="body" idx="1"/>
          </p:nvPr>
        </p:nvSpPr>
        <p:spPr>
          <a:xfrm>
            <a:off x="533400" y="1371600"/>
            <a:ext cx="6629400" cy="4419600"/>
          </a:xfrm>
        </p:spPr>
        <p:txBody>
          <a:bodyPr/>
          <a:lstStyle/>
          <a:p>
            <a:pPr>
              <a:spcBef>
                <a:spcPts val="0"/>
              </a:spcBef>
              <a:tabLst>
                <a:tab pos="3657600" algn="l"/>
              </a:tabLst>
            </a:pPr>
            <a:r>
              <a:rPr lang="en-US" sz="2800" dirty="0" smtClean="0"/>
              <a:t>March 14 – 18: Macau plenary</a:t>
            </a:r>
          </a:p>
          <a:p>
            <a:pPr>
              <a:spcBef>
                <a:spcPts val="0"/>
              </a:spcBef>
              <a:tabLst>
                <a:tab pos="3657600" algn="l"/>
              </a:tabLst>
            </a:pPr>
            <a:r>
              <a:rPr lang="en-US" sz="2800" dirty="0" smtClean="0"/>
              <a:t>Apr 27-May 12: </a:t>
            </a:r>
            <a:r>
              <a:rPr lang="en-US" sz="2800" dirty="0" err="1" smtClean="0"/>
              <a:t>Recirc</a:t>
            </a:r>
            <a:r>
              <a:rPr lang="en-US" sz="2800" dirty="0" smtClean="0"/>
              <a:t> 1</a:t>
            </a:r>
          </a:p>
          <a:p>
            <a:pPr>
              <a:spcBef>
                <a:spcPts val="0"/>
              </a:spcBef>
              <a:tabLst>
                <a:tab pos="3657600" algn="l"/>
              </a:tabLst>
            </a:pPr>
            <a:r>
              <a:rPr lang="en-US" sz="2800" dirty="0" smtClean="0"/>
              <a:t>May 16-19: Waikoloa interim</a:t>
            </a:r>
          </a:p>
          <a:p>
            <a:pPr>
              <a:spcBef>
                <a:spcPts val="0"/>
              </a:spcBef>
              <a:tabLst>
                <a:tab pos="3657600" algn="l"/>
              </a:tabLst>
            </a:pPr>
            <a:r>
              <a:rPr lang="en-US" sz="2800" dirty="0" smtClean="0"/>
              <a:t>June 1-15: </a:t>
            </a:r>
            <a:r>
              <a:rPr lang="en-US" sz="2800" dirty="0" err="1" smtClean="0"/>
              <a:t>Recirc</a:t>
            </a:r>
            <a:r>
              <a:rPr lang="en-US" sz="2800" dirty="0" smtClean="0"/>
              <a:t> 2</a:t>
            </a:r>
          </a:p>
          <a:p>
            <a:pPr>
              <a:spcBef>
                <a:spcPts val="0"/>
              </a:spcBef>
              <a:tabLst>
                <a:tab pos="3657600" algn="l"/>
              </a:tabLst>
            </a:pPr>
            <a:r>
              <a:rPr lang="en-US" sz="2800" dirty="0" smtClean="0"/>
              <a:t>July 1-15: </a:t>
            </a:r>
            <a:r>
              <a:rPr lang="en-US" sz="2800" dirty="0" err="1" smtClean="0"/>
              <a:t>Recirc</a:t>
            </a:r>
            <a:r>
              <a:rPr lang="en-US" sz="2800" dirty="0" smtClean="0"/>
              <a:t> 3 (if needed)</a:t>
            </a:r>
          </a:p>
          <a:p>
            <a:pPr>
              <a:spcBef>
                <a:spcPts val="0"/>
              </a:spcBef>
              <a:tabLst>
                <a:tab pos="3657600" algn="l"/>
              </a:tabLst>
            </a:pPr>
            <a:r>
              <a:rPr lang="en-US" sz="2800" dirty="0" smtClean="0"/>
              <a:t>July 25-28: San Diego plenary</a:t>
            </a:r>
          </a:p>
          <a:p>
            <a:pPr>
              <a:spcBef>
                <a:spcPts val="0"/>
              </a:spcBef>
              <a:tabLst>
                <a:tab pos="3657600" algn="l"/>
              </a:tabLst>
            </a:pPr>
            <a:r>
              <a:rPr lang="en-US" sz="2800" dirty="0" smtClean="0"/>
              <a:t>July 28: Start sponsor ballot</a:t>
            </a:r>
          </a:p>
        </p:txBody>
      </p:sp>
      <p:sp>
        <p:nvSpPr>
          <p:cNvPr id="4" name="Slide Number Placeholder 3"/>
          <p:cNvSpPr>
            <a:spLocks noGrp="1"/>
          </p:cNvSpPr>
          <p:nvPr>
            <p:ph type="sldNum" sz="quarter" idx="4294967295"/>
          </p:nvPr>
        </p:nvSpPr>
        <p:spPr>
          <a:xfrm>
            <a:off x="4205436" y="6553200"/>
            <a:ext cx="823764" cy="304800"/>
          </a:xfrm>
          <a:prstGeom prst="rect">
            <a:avLst/>
          </a:prstGeom>
        </p:spPr>
        <p:txBody>
          <a:bodyPr/>
          <a:lstStyle/>
          <a:p>
            <a:pPr lvl="0" algn="ctr"/>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lgn="ctr"/>
              <a:t>11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70328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Macau</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March 14-17,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March: </a:t>
            </a:r>
          </a:p>
          <a:p>
            <a:pPr marL="898071" lvl="1" indent="-457200">
              <a:buFont typeface="Arial" panose="020B0604020202020204" pitchFamily="34" charset="0"/>
              <a:buChar char="•"/>
            </a:pPr>
            <a:r>
              <a:rPr lang="en-US" sz="2800" dirty="0" smtClean="0"/>
              <a:t>Resolve LB114 comments</a:t>
            </a:r>
          </a:p>
          <a:p>
            <a:pPr marL="898071" lvl="1" indent="-457200">
              <a:buFont typeface="Arial" panose="020B0604020202020204" pitchFamily="34" charset="0"/>
              <a:buChar char="•"/>
            </a:pPr>
            <a:r>
              <a:rPr lang="en-US" sz="2800" dirty="0" smtClean="0"/>
              <a:t>Approve BRC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114</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400" dirty="0"/>
              <a:t>The ballot results are:</a:t>
            </a:r>
            <a:br>
              <a:rPr lang="en-US" sz="2400" dirty="0"/>
            </a:br>
            <a:r>
              <a:rPr lang="en-US" sz="2400" dirty="0"/>
              <a:t>VOTERS 103 </a:t>
            </a:r>
            <a:br>
              <a:rPr lang="en-US" sz="2400" dirty="0"/>
            </a:br>
            <a:r>
              <a:rPr lang="en-US" sz="2400" dirty="0"/>
              <a:t>VOTED 71  (68.93% )</a:t>
            </a:r>
            <a:br>
              <a:rPr lang="en-US" sz="2400" dirty="0"/>
            </a:br>
            <a:r>
              <a:rPr lang="en-US" sz="2400" dirty="0"/>
              <a:t>YES 65  (94.20%)</a:t>
            </a:r>
            <a:br>
              <a:rPr lang="en-US" sz="2400" dirty="0"/>
            </a:br>
            <a:r>
              <a:rPr lang="en-US" sz="2400" dirty="0"/>
              <a:t>ABSTAIN 2  (2.82% )</a:t>
            </a:r>
            <a:br>
              <a:rPr lang="en-US" sz="2400" dirty="0"/>
            </a:br>
            <a:r>
              <a:rPr lang="en-US" sz="2400" dirty="0"/>
              <a:t>NO 4 </a:t>
            </a:r>
            <a:br>
              <a:rPr lang="en-US" sz="2400" dirty="0"/>
            </a:br>
            <a:r>
              <a:rPr lang="en-US" sz="2400" dirty="0"/>
              <a:t/>
            </a:r>
            <a:br>
              <a:rPr lang="en-US" sz="2400" dirty="0"/>
            </a:br>
            <a:r>
              <a:rPr lang="en-US" sz="2400" dirty="0"/>
              <a:t>Return rate was &gt;50% and the abstain rate was &lt;30%, so the ballot is valid.</a:t>
            </a:r>
            <a:br>
              <a:rPr lang="en-US" sz="2400" dirty="0"/>
            </a:br>
            <a:r>
              <a:rPr lang="en-US" sz="2400" dirty="0"/>
              <a:t/>
            </a:r>
            <a:br>
              <a:rPr lang="en-US" sz="2400" dirty="0"/>
            </a:br>
            <a:r>
              <a:rPr lang="en-US" sz="2400" dirty="0"/>
              <a:t>Affirm rate is &gt;75%:  Ballot </a:t>
            </a:r>
            <a:r>
              <a:rPr lang="en-US" sz="2400" dirty="0" smtClean="0"/>
              <a:t>passes</a:t>
            </a:r>
            <a:endParaRPr lang="en-US" sz="36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3307709573"/>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Resolved </a:t>
            </a:r>
            <a:r>
              <a:rPr lang="en-US" sz="2800" dirty="0" smtClean="0">
                <a:latin typeface="Arial" panose="020B0604020202020204" pitchFamily="34" charset="0"/>
                <a:cs typeface="Arial" panose="020B0604020202020204" pitchFamily="34" charset="0"/>
              </a:rPr>
              <a:t>133</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out of </a:t>
            </a:r>
            <a:r>
              <a:rPr lang="en-US" sz="2800" dirty="0" smtClean="0">
                <a:latin typeface="Arial" panose="020B0604020202020204" pitchFamily="34" charset="0"/>
                <a:cs typeface="Arial" panose="020B0604020202020204" pitchFamily="34" charset="0"/>
              </a:rPr>
              <a:t>140 </a:t>
            </a:r>
            <a:r>
              <a:rPr lang="en-US" sz="2800" dirty="0" smtClean="0">
                <a:latin typeface="Arial" panose="020B0604020202020204" pitchFamily="34" charset="0"/>
                <a:cs typeface="Arial" panose="020B0604020202020204" pitchFamily="34" charset="0"/>
              </a:rPr>
              <a:t>comments</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Agreed on BRC and call schedule</a:t>
            </a:r>
            <a:endParaRPr lang="en-US" sz="28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Heard 15-16-0187-00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15-16-0188-00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15-16-0235-01, 15-16-0236-01, 15-16-0264-01, 15-16-0284-00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15-16-0273-00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15-16-0274-00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15-16-0275-00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15-16-0291-00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15-16-0297-00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15-16-0292-00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15-16-0276-00 proposing resolutions to various comments. </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P802.15.3e_D01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a:t>
            </a:r>
            <a:r>
              <a:rPr lang="en-US" sz="2000" i="1" dirty="0" smtClean="0"/>
              <a: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a:t>
            </a:r>
            <a:r>
              <a:rPr lang="en-US" sz="2800" dirty="0" smtClean="0"/>
              <a:t>By: Andrew Estrada</a:t>
            </a:r>
          </a:p>
          <a:p>
            <a:pPr marL="0" indent="0">
              <a:buNone/>
            </a:pPr>
            <a:r>
              <a:rPr lang="en-US" sz="2800" dirty="0" smtClean="0"/>
              <a:t>Seconded By: </a:t>
            </a:r>
            <a:r>
              <a:rPr lang="en-US" sz="2800" dirty="0" smtClean="0"/>
              <a:t>Ben Rolfe</a:t>
            </a:r>
          </a:p>
          <a:p>
            <a:pPr marL="0" indent="0">
              <a:buNone/>
            </a:pPr>
            <a:r>
              <a:rPr lang="en-US" sz="2800" dirty="0" smtClean="0"/>
              <a:t>Approved by unanimous consent</a:t>
            </a:r>
            <a:endParaRPr lang="en-US" sz="2800" dirty="0" smtClean="0"/>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a:t>
            </a:r>
            <a:endParaRPr lang="en-US" b="1" dirty="0"/>
          </a:p>
        </p:txBody>
      </p:sp>
      <p:sp>
        <p:nvSpPr>
          <p:cNvPr id="3" name="Text Placeholder 2"/>
          <p:cNvSpPr>
            <a:spLocks noGrp="1"/>
          </p:cNvSpPr>
          <p:nvPr>
            <p:ph type="body" idx="1"/>
          </p:nvPr>
        </p:nvSpPr>
        <p:spPr>
          <a:xfrm>
            <a:off x="685802" y="1676400"/>
            <a:ext cx="8077198" cy="4724400"/>
          </a:xfrm>
        </p:spPr>
        <p:txBody>
          <a:bodyPr/>
          <a:lstStyle/>
          <a:p>
            <a:pPr marL="457200" indent="-457200">
              <a:buFont typeface="Arial" panose="020B0604020202020204" pitchFamily="34" charset="0"/>
              <a:buChar char="•"/>
            </a:pPr>
            <a:r>
              <a:rPr lang="en-US" sz="2000" dirty="0"/>
              <a:t>4</a:t>
            </a:r>
            <a:r>
              <a:rPr lang="en-US" sz="2000" dirty="0" smtClean="0"/>
              <a:t> calls between now and May 2016 Session</a:t>
            </a:r>
          </a:p>
          <a:p>
            <a:pPr marL="898071" lvl="1" indent="-457200">
              <a:buFont typeface="Arial" panose="020B0604020202020204" pitchFamily="34" charset="0"/>
              <a:buChar char="•"/>
            </a:pPr>
            <a:r>
              <a:rPr lang="en-US" sz="2000" dirty="0"/>
              <a:t>Call 1: Wed, </a:t>
            </a:r>
            <a:r>
              <a:rPr lang="en-US" sz="2000" dirty="0" smtClean="0"/>
              <a:t>30 March, </a:t>
            </a:r>
            <a:r>
              <a:rPr lang="en-US" sz="2000" dirty="0"/>
              <a:t>21:00 to 23:00 </a:t>
            </a:r>
            <a:r>
              <a:rPr lang="en-US" sz="2000" dirty="0" smtClean="0"/>
              <a:t>PDT</a:t>
            </a:r>
            <a:endParaRPr lang="en-US" sz="2000" dirty="0"/>
          </a:p>
          <a:p>
            <a:pPr marL="1276350" lvl="2" indent="-457200">
              <a:buFont typeface="Arial" panose="020B0604020202020204" pitchFamily="34" charset="0"/>
              <a:buChar char="•"/>
            </a:pPr>
            <a:r>
              <a:rPr lang="en-US" sz="2000" dirty="0" err="1"/>
              <a:t>Thur</a:t>
            </a:r>
            <a:r>
              <a:rPr lang="en-US" sz="2000" dirty="0"/>
              <a:t>, </a:t>
            </a:r>
            <a:r>
              <a:rPr lang="en-US" sz="2000" dirty="0" smtClean="0"/>
              <a:t>31 Mar 0-2EDT</a:t>
            </a:r>
            <a:r>
              <a:rPr lang="en-US" sz="2000" dirty="0"/>
              <a:t>, </a:t>
            </a:r>
            <a:r>
              <a:rPr lang="en-US" sz="2000" dirty="0" smtClean="0"/>
              <a:t>5-7CET</a:t>
            </a:r>
            <a:r>
              <a:rPr lang="en-US" sz="2000" dirty="0"/>
              <a: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13 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14 Apr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a:t>Call 3</a:t>
            </a:r>
            <a:r>
              <a:rPr lang="en-US" sz="2000" dirty="0" smtClean="0"/>
              <a:t>: </a:t>
            </a:r>
            <a:r>
              <a:rPr lang="en-US" sz="2000" dirty="0"/>
              <a:t>Wed, 20 Apr, 21:00 to 23:00 PDT</a:t>
            </a:r>
          </a:p>
          <a:p>
            <a:pPr marL="1276350" lvl="2" indent="-457200">
              <a:buFont typeface="Arial" panose="020B0604020202020204" pitchFamily="34" charset="0"/>
              <a:buChar char="•"/>
            </a:pPr>
            <a:r>
              <a:rPr lang="en-US" sz="2000" dirty="0" err="1"/>
              <a:t>Thur</a:t>
            </a:r>
            <a:r>
              <a:rPr lang="en-US" sz="2000" dirty="0"/>
              <a:t>, 21 Apr 0-2EST, 5-7CET, 13-15JST/KST</a:t>
            </a:r>
          </a:p>
          <a:p>
            <a:pPr marL="898071" lvl="1" indent="-457200">
              <a:buFont typeface="Arial" panose="020B0604020202020204" pitchFamily="34" charset="0"/>
              <a:buChar char="•"/>
            </a:pPr>
            <a:r>
              <a:rPr lang="en-US" sz="2000" dirty="0"/>
              <a:t>Call 4</a:t>
            </a:r>
            <a:r>
              <a:rPr lang="en-US" sz="2000" dirty="0" smtClean="0"/>
              <a:t>: </a:t>
            </a:r>
            <a:r>
              <a:rPr lang="en-US" sz="2000" dirty="0"/>
              <a:t>Wed, </a:t>
            </a:r>
            <a:r>
              <a:rPr lang="en-US" sz="2000" dirty="0" smtClean="0"/>
              <a:t>27 </a:t>
            </a:r>
            <a:r>
              <a:rPr lang="en-US" sz="2000" dirty="0"/>
              <a:t>Apr,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28 </a:t>
            </a:r>
            <a:r>
              <a:rPr lang="en-US" sz="2000" dirty="0"/>
              <a:t>Apr 0-2EST, 5-7CET, 13-15JST/KST</a:t>
            </a:r>
          </a:p>
          <a:p>
            <a:pPr marL="1276350" lvl="2" indent="-457200">
              <a:buFont typeface="Arial" panose="020B0604020202020204" pitchFamily="34" charset="0"/>
              <a:buChar char="•"/>
            </a:pPr>
            <a:r>
              <a:rPr lang="en-US" sz="2000" dirty="0" smtClean="0"/>
              <a:t>Approve the start of Letter Ballot Recirculation 1</a:t>
            </a:r>
          </a:p>
          <a:p>
            <a:pPr marL="1276350" lvl="2" indent="-457200">
              <a:buFont typeface="Arial" panose="020B0604020202020204" pitchFamily="34" charset="0"/>
              <a:buChar char="•"/>
            </a:pPr>
            <a:endParaRPr lang="en-US" sz="2000" dirty="0"/>
          </a:p>
          <a:p>
            <a:pPr marL="440871" lvl="1" indent="0">
              <a:buNone/>
            </a:pPr>
            <a:r>
              <a:rPr lang="en-US" sz="2000" dirty="0" smtClean="0"/>
              <a:t>Waikoloa session starts 15 May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18756404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18543</TotalTime>
  <Words>451</Words>
  <Application>Microsoft Office PowerPoint</Application>
  <PresentationFormat>On-screen Show (4:3)</PresentationFormat>
  <Paragraphs>112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Letter Ballot 114</vt:lpstr>
      <vt:lpstr>TG3e Accomplishments</vt:lpstr>
      <vt:lpstr>Contributions</vt:lpstr>
      <vt:lpstr>WG Motion</vt:lpstr>
      <vt:lpstr>BRC Telecon Schedule</vt:lpstr>
      <vt:lpstr>Timeline</vt:lpstr>
      <vt:lpstr>Proposal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333</cp:revision>
  <dcterms:modified xsi:type="dcterms:W3CDTF">2016-03-17T10:46:00Z</dcterms:modified>
</cp:coreProperties>
</file>