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4"/>
  </p:notesMasterIdLst>
  <p:sldIdLst>
    <p:sldId id="293" r:id="rId2"/>
    <p:sldId id="301" r:id="rId3"/>
    <p:sldId id="296" r:id="rId4"/>
    <p:sldId id="312" r:id="rId5"/>
    <p:sldId id="319" r:id="rId6"/>
    <p:sldId id="300" r:id="rId7"/>
    <p:sldId id="324" r:id="rId8"/>
    <p:sldId id="322" r:id="rId9"/>
    <p:sldId id="321" r:id="rId10"/>
    <p:sldId id="305" r:id="rId11"/>
    <p:sldId id="323" r:id="rId12"/>
    <p:sldId id="298" r:id="rId13"/>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6361" autoAdjust="0"/>
    <p:restoredTop sz="94746" autoAdjust="0"/>
  </p:normalViewPr>
  <p:slideViewPr>
    <p:cSldViewPr>
      <p:cViewPr varScale="1">
        <p:scale>
          <a:sx n="95" d="100"/>
          <a:sy n="95" d="100"/>
        </p:scale>
        <p:origin x="1620" y="6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927496"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1" dirty="0" smtClean="0"/>
              <a:t>March </a:t>
            </a:r>
            <a:r>
              <a:rPr sz="1200" b="1" dirty="0" smtClean="0"/>
              <a:t>201</a:t>
            </a:r>
            <a:r>
              <a:rPr lang="en-US" sz="1200" b="1" dirty="0" smtClean="0"/>
              <a:t>6</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smtClean="0">
                <a:latin typeface="Times New Roman"/>
                <a:ea typeface="Times New Roman"/>
                <a:cs typeface="Times New Roman"/>
                <a:sym typeface="Times New Roman"/>
              </a:rPr>
              <a:t>&lt;</a:t>
            </a:r>
            <a:r>
              <a:rPr lang="en-US" sz="1200" b="1" smtClean="0">
                <a:latin typeface="Times New Roman"/>
                <a:ea typeface="Times New Roman"/>
                <a:cs typeface="Times New Roman"/>
                <a:sym typeface="Times New Roman"/>
              </a:rPr>
              <a:t> </a:t>
            </a:r>
            <a:r>
              <a:rPr lang="en-US" sz="1200" b="1" smtClean="0">
                <a:effectLst/>
              </a:rPr>
              <a:t>15-16-0309-01-003e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March 2016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17 Mar </a:t>
            </a:r>
            <a:r>
              <a:rPr sz="1600" dirty="0" smtClean="0">
                <a:solidFill>
                  <a:srgbClr val="FF0000"/>
                </a:solidFill>
                <a:latin typeface="Times New Roman"/>
                <a:ea typeface="Times New Roman"/>
                <a:cs typeface="Times New Roman"/>
                <a:sym typeface="Times New Roman"/>
              </a:rPr>
              <a:t>201</a:t>
            </a:r>
            <a:r>
              <a:rPr lang="en-US" sz="1600" dirty="0">
                <a:solidFill>
                  <a:srgbClr val="FF0000"/>
                </a:solidFill>
                <a:latin typeface="Times New Roman"/>
                <a:ea typeface="Times New Roman"/>
                <a:cs typeface="Times New Roman"/>
                <a:sym typeface="Times New Roman"/>
              </a:rPr>
              <a:t>6</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for </a:t>
            </a:r>
            <a:r>
              <a:rPr lang="en-US" sz="1600" dirty="0" smtClean="0">
                <a:latin typeface="Times New Roman"/>
                <a:ea typeface="Times New Roman"/>
                <a:cs typeface="Times New Roman"/>
                <a:sym typeface="Times New Roman"/>
              </a:rPr>
              <a:t>March 2016</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smtClean="0">
                <a:latin typeface="Times New Roman"/>
                <a:ea typeface="Times New Roman"/>
                <a:cs typeface="Times New Roman"/>
                <a:sym typeface="Times New Roman"/>
              </a:rPr>
              <a:t>March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5" y="381000"/>
            <a:ext cx="4991096" cy="1524000"/>
          </a:xfrm>
        </p:spPr>
        <p:txBody>
          <a:bodyPr/>
          <a:lstStyle/>
          <a:p>
            <a:r>
              <a:rPr lang="en-US" dirty="0" smtClean="0"/>
              <a:t>Timeline</a:t>
            </a:r>
            <a:endParaRPr lang="en-US" dirty="0"/>
          </a:p>
        </p:txBody>
      </p:sp>
      <p:sp>
        <p:nvSpPr>
          <p:cNvPr id="13" name="Slide Number Placeholder 12"/>
          <p:cNvSpPr>
            <a:spLocks noGrp="1"/>
          </p:cNvSpPr>
          <p:nvPr>
            <p:ph type="sldNum" sz="quarter" idx="4294967295"/>
          </p:nvPr>
        </p:nvSpPr>
        <p:spPr>
          <a:xfrm>
            <a:off x="4205436" y="6553200"/>
            <a:ext cx="823764" cy="304800"/>
          </a:xfrm>
          <a:prstGeom prst="rect">
            <a:avLst/>
          </a:prstGeom>
        </p:spPr>
        <p:txBody>
          <a:bodyPr/>
          <a:lstStyle/>
          <a:p>
            <a:pPr lvl="0"/>
            <a:r>
              <a:rPr lang="en-US" dirty="0" smtClean="0">
                <a:latin typeface="Times New Roman" panose="02020603050405020304" pitchFamily="18" charset="0"/>
                <a:cs typeface="Times New Roman" panose="02020603050405020304" pitchFamily="18" charset="0"/>
              </a:rPr>
              <a:t>Slide </a:t>
            </a:r>
            <a:fld id="{86CB4B4D-7CA3-9044-876B-883B54F8677D}" type="slidenum">
              <a:rPr lang="en-US" smtClean="0">
                <a:latin typeface="Times New Roman" panose="02020603050405020304" pitchFamily="18" charset="0"/>
                <a:cs typeface="Times New Roman" panose="02020603050405020304" pitchFamily="18" charset="0"/>
              </a:rPr>
              <a:pPr lvl="0"/>
              <a:t>10</a:t>
            </a:fld>
            <a:endParaRPr lang="en-US" dirty="0">
              <a:latin typeface="Times New Roman" panose="02020603050405020304" pitchFamily="18" charset="0"/>
              <a:cs typeface="Times New Roman" panose="02020603050405020304" pitchFamily="18" charset="0"/>
            </a:endParaRPr>
          </a:p>
        </p:txBody>
      </p:sp>
      <p:sp>
        <p:nvSpPr>
          <p:cNvPr id="22" name="Down Arrow Callout 21"/>
          <p:cNvSpPr/>
          <p:nvPr/>
        </p:nvSpPr>
        <p:spPr>
          <a:xfrm>
            <a:off x="2362200"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Jan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Atlanta</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17-22</a:t>
            </a:r>
            <a:endParaRPr lang="en-US" sz="1600" dirty="0">
              <a:solidFill>
                <a:srgbClr val="000000"/>
              </a:solidFill>
            </a:endParaRPr>
          </a:p>
        </p:txBody>
      </p:sp>
      <p:cxnSp>
        <p:nvCxnSpPr>
          <p:cNvPr id="23" name="Straight Connector 22"/>
          <p:cNvCxnSpPr/>
          <p:nvPr/>
        </p:nvCxnSpPr>
        <p:spPr>
          <a:xfrm>
            <a:off x="5838092"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 name="Straight Connector 26"/>
          <p:cNvCxnSpPr/>
          <p:nvPr/>
        </p:nvCxnSpPr>
        <p:spPr>
          <a:xfrm>
            <a:off x="4390292"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 name="Right Arrow 8"/>
          <p:cNvSpPr/>
          <p:nvPr/>
        </p:nvSpPr>
        <p:spPr>
          <a:xfrm rot="6731868">
            <a:off x="3845002" y="2992675"/>
            <a:ext cx="2219990" cy="366832"/>
          </a:xfrm>
          <a:prstGeom prst="rightArrow">
            <a:avLst>
              <a:gd name="adj1" fmla="val 50000"/>
              <a:gd name="adj2" fmla="val 39213"/>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 name="Explosion 1 6"/>
          <p:cNvSpPr/>
          <p:nvPr/>
        </p:nvSpPr>
        <p:spPr>
          <a:xfrm>
            <a:off x="3956682" y="1432587"/>
            <a:ext cx="2667001" cy="1052991"/>
          </a:xfrm>
          <a:prstGeom prst="irregularSeal1">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lang="en-US" sz="1800" dirty="0" smtClean="0">
                <a:solidFill>
                  <a:srgbClr val="000000"/>
                </a:solidFill>
              </a:rPr>
              <a:t>We are Here!</a:t>
            </a:r>
            <a:endParaRPr kumimoji="0" lang="en-US" sz="1800" b="0" i="0" u="none" strike="noStrike" cap="none" spc="0" normalizeH="0" baseline="0" dirty="0">
              <a:ln>
                <a:noFill/>
              </a:ln>
              <a:solidFill>
                <a:srgbClr val="000000"/>
              </a:solidFill>
              <a:effectLst/>
              <a:uFillTx/>
              <a:sym typeface="Arial"/>
            </a:endParaRPr>
          </a:p>
        </p:txBody>
      </p:sp>
      <p:sp>
        <p:nvSpPr>
          <p:cNvPr id="32" name="Down Arrow Callout 31"/>
          <p:cNvSpPr/>
          <p:nvPr/>
        </p:nvSpPr>
        <p:spPr>
          <a:xfrm>
            <a:off x="3795491"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Mar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Macau</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14-17</a:t>
            </a:r>
            <a:endParaRPr lang="en-US" sz="1600" dirty="0">
              <a:solidFill>
                <a:srgbClr val="000000"/>
              </a:solidFill>
            </a:endParaRPr>
          </a:p>
        </p:txBody>
      </p:sp>
      <p:cxnSp>
        <p:nvCxnSpPr>
          <p:cNvPr id="33" name="Straight Connector 32"/>
          <p:cNvCxnSpPr/>
          <p:nvPr/>
        </p:nvCxnSpPr>
        <p:spPr>
          <a:xfrm>
            <a:off x="7271383"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40" name="Down Arrow Callout 39"/>
          <p:cNvSpPr/>
          <p:nvPr/>
        </p:nvSpPr>
        <p:spPr>
          <a:xfrm>
            <a:off x="5265602"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45719" rIns="0"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May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Waikoloa</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16-19</a:t>
            </a:r>
            <a:endParaRPr lang="en-US" sz="1600" dirty="0">
              <a:solidFill>
                <a:srgbClr val="000000"/>
              </a:solidFill>
            </a:endParaRPr>
          </a:p>
        </p:txBody>
      </p:sp>
      <p:sp>
        <p:nvSpPr>
          <p:cNvPr id="41" name="Down Arrow Callout 40"/>
          <p:cNvSpPr/>
          <p:nvPr/>
        </p:nvSpPr>
        <p:spPr>
          <a:xfrm>
            <a:off x="6687929"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Jul ‘16</a:t>
            </a: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San Diego</a:t>
            </a: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25-28</a:t>
            </a:r>
            <a:endParaRPr lang="en-US" sz="1600" dirty="0">
              <a:solidFill>
                <a:srgbClr val="000000"/>
              </a:solidFill>
            </a:endParaRPr>
          </a:p>
        </p:txBody>
      </p:sp>
      <p:sp>
        <p:nvSpPr>
          <p:cNvPr id="42" name="Oval 41"/>
          <p:cNvSpPr/>
          <p:nvPr/>
        </p:nvSpPr>
        <p:spPr>
          <a:xfrm>
            <a:off x="6539580" y="4173596"/>
            <a:ext cx="1492624"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Start Sponsor Ballot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43" name="Straight Connector 42"/>
          <p:cNvCxnSpPr/>
          <p:nvPr/>
        </p:nvCxnSpPr>
        <p:spPr>
          <a:xfrm>
            <a:off x="2939336"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8" name="Oval 27"/>
          <p:cNvSpPr/>
          <p:nvPr/>
        </p:nvSpPr>
        <p:spPr>
          <a:xfrm>
            <a:off x="2362200" y="4191000"/>
            <a:ext cx="11430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Start Letter Ballot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9" name="Oval 18"/>
          <p:cNvSpPr/>
          <p:nvPr/>
        </p:nvSpPr>
        <p:spPr>
          <a:xfrm>
            <a:off x="5091780" y="4659919"/>
            <a:ext cx="613821" cy="519351"/>
          </a:xfrm>
          <a:prstGeom prst="ellipse">
            <a:avLst/>
          </a:prstGeom>
          <a:solidFill>
            <a:srgbClr val="FFFFFF"/>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1</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0" name="Oval 19"/>
          <p:cNvSpPr/>
          <p:nvPr/>
        </p:nvSpPr>
        <p:spPr>
          <a:xfrm>
            <a:off x="5906267" y="4650394"/>
            <a:ext cx="613821" cy="519351"/>
          </a:xfrm>
          <a:prstGeom prst="ellipse">
            <a:avLst/>
          </a:prstGeom>
          <a:solidFill>
            <a:srgbClr val="FFFFFF"/>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2</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1" name="Oval 20"/>
          <p:cNvSpPr/>
          <p:nvPr/>
        </p:nvSpPr>
        <p:spPr>
          <a:xfrm>
            <a:off x="6578268" y="4648064"/>
            <a:ext cx="613821" cy="519351"/>
          </a:xfrm>
          <a:prstGeom prst="ellipse">
            <a:avLst/>
          </a:prstGeom>
          <a:solidFill>
            <a:srgbClr val="FFFFFF"/>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3</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Tree>
    <p:extLst>
      <p:ext uri="{BB962C8B-B14F-4D97-AF65-F5344CB8AC3E}">
        <p14:creationId xmlns:p14="http://schemas.microsoft.com/office/powerpoint/2010/main" val="3269375117"/>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609600"/>
            <a:ext cx="8382008" cy="685800"/>
          </a:xfrm>
        </p:spPr>
        <p:txBody>
          <a:bodyPr/>
          <a:lstStyle/>
          <a:p>
            <a:r>
              <a:rPr lang="en-US" dirty="0" smtClean="0"/>
              <a:t>Proposal</a:t>
            </a:r>
            <a:endParaRPr lang="en-US" dirty="0"/>
          </a:p>
        </p:txBody>
      </p:sp>
      <p:sp>
        <p:nvSpPr>
          <p:cNvPr id="3" name="Text Placeholder 2"/>
          <p:cNvSpPr>
            <a:spLocks noGrp="1"/>
          </p:cNvSpPr>
          <p:nvPr>
            <p:ph type="body" idx="1"/>
          </p:nvPr>
        </p:nvSpPr>
        <p:spPr>
          <a:xfrm>
            <a:off x="533400" y="1371600"/>
            <a:ext cx="6629400" cy="4419600"/>
          </a:xfrm>
        </p:spPr>
        <p:txBody>
          <a:bodyPr/>
          <a:lstStyle/>
          <a:p>
            <a:pPr>
              <a:spcBef>
                <a:spcPts val="0"/>
              </a:spcBef>
              <a:tabLst>
                <a:tab pos="3657600" algn="l"/>
              </a:tabLst>
            </a:pPr>
            <a:r>
              <a:rPr lang="en-US" sz="2800" dirty="0" smtClean="0"/>
              <a:t>March 14 – 18: Macau plenary</a:t>
            </a:r>
          </a:p>
          <a:p>
            <a:pPr>
              <a:spcBef>
                <a:spcPts val="0"/>
              </a:spcBef>
              <a:tabLst>
                <a:tab pos="3657600" algn="l"/>
              </a:tabLst>
            </a:pPr>
            <a:r>
              <a:rPr lang="en-US" sz="2800" dirty="0" smtClean="0"/>
              <a:t>Apr 27-May 12: </a:t>
            </a:r>
            <a:r>
              <a:rPr lang="en-US" sz="2800" dirty="0" err="1" smtClean="0"/>
              <a:t>Recirc</a:t>
            </a:r>
            <a:r>
              <a:rPr lang="en-US" sz="2800" dirty="0" smtClean="0"/>
              <a:t> 1</a:t>
            </a:r>
          </a:p>
          <a:p>
            <a:pPr>
              <a:spcBef>
                <a:spcPts val="0"/>
              </a:spcBef>
              <a:tabLst>
                <a:tab pos="3657600" algn="l"/>
              </a:tabLst>
            </a:pPr>
            <a:r>
              <a:rPr lang="en-US" sz="2800" dirty="0" smtClean="0"/>
              <a:t>May 16-19: Waikoloa interim</a:t>
            </a:r>
          </a:p>
          <a:p>
            <a:pPr>
              <a:spcBef>
                <a:spcPts val="0"/>
              </a:spcBef>
              <a:tabLst>
                <a:tab pos="3657600" algn="l"/>
              </a:tabLst>
            </a:pPr>
            <a:r>
              <a:rPr lang="en-US" sz="2800" dirty="0" smtClean="0"/>
              <a:t>June 1-15: </a:t>
            </a:r>
            <a:r>
              <a:rPr lang="en-US" sz="2800" dirty="0" err="1" smtClean="0"/>
              <a:t>Recirc</a:t>
            </a:r>
            <a:r>
              <a:rPr lang="en-US" sz="2800" dirty="0" smtClean="0"/>
              <a:t> 2</a:t>
            </a:r>
          </a:p>
          <a:p>
            <a:pPr>
              <a:spcBef>
                <a:spcPts val="0"/>
              </a:spcBef>
              <a:tabLst>
                <a:tab pos="3657600" algn="l"/>
              </a:tabLst>
            </a:pPr>
            <a:r>
              <a:rPr lang="en-US" sz="2800" dirty="0" smtClean="0"/>
              <a:t>July 1-15: </a:t>
            </a:r>
            <a:r>
              <a:rPr lang="en-US" sz="2800" dirty="0" err="1" smtClean="0"/>
              <a:t>Recirc</a:t>
            </a:r>
            <a:r>
              <a:rPr lang="en-US" sz="2800" dirty="0" smtClean="0"/>
              <a:t> 3 (if needed)</a:t>
            </a:r>
          </a:p>
          <a:p>
            <a:pPr>
              <a:spcBef>
                <a:spcPts val="0"/>
              </a:spcBef>
              <a:tabLst>
                <a:tab pos="3657600" algn="l"/>
              </a:tabLst>
            </a:pPr>
            <a:r>
              <a:rPr lang="en-US" sz="2800" dirty="0" smtClean="0"/>
              <a:t>July 25-28: San Diego plenary</a:t>
            </a:r>
          </a:p>
          <a:p>
            <a:pPr>
              <a:spcBef>
                <a:spcPts val="0"/>
              </a:spcBef>
              <a:tabLst>
                <a:tab pos="3657600" algn="l"/>
              </a:tabLst>
            </a:pPr>
            <a:r>
              <a:rPr lang="en-US" sz="2800" dirty="0" smtClean="0"/>
              <a:t>July 28: Start sponsor ballot</a:t>
            </a:r>
          </a:p>
        </p:txBody>
      </p:sp>
      <p:sp>
        <p:nvSpPr>
          <p:cNvPr id="4" name="Slide Number Placeholder 3"/>
          <p:cNvSpPr>
            <a:spLocks noGrp="1"/>
          </p:cNvSpPr>
          <p:nvPr>
            <p:ph type="sldNum" sz="quarter" idx="4294967295"/>
          </p:nvPr>
        </p:nvSpPr>
        <p:spPr>
          <a:xfrm>
            <a:off x="4205436" y="6553200"/>
            <a:ext cx="823764" cy="304800"/>
          </a:xfrm>
          <a:prstGeom prst="rect">
            <a:avLst/>
          </a:prstGeom>
        </p:spPr>
        <p:txBody>
          <a:bodyPr/>
          <a:lstStyle/>
          <a:p>
            <a:pPr lvl="0" algn="ctr"/>
            <a:r>
              <a:rPr lang="en-US" dirty="0" smtClean="0">
                <a:latin typeface="Times New Roman" panose="02020603050405020304" pitchFamily="18" charset="0"/>
                <a:cs typeface="Times New Roman" panose="02020603050405020304" pitchFamily="18" charset="0"/>
              </a:rPr>
              <a:t>Slide </a:t>
            </a:r>
            <a:fld id="{86CB4B4D-7CA3-9044-876B-883B54F8677D}" type="slidenum">
              <a:rPr lang="en-US" smtClean="0">
                <a:latin typeface="Times New Roman" panose="02020603050405020304" pitchFamily="18" charset="0"/>
                <a:cs typeface="Times New Roman" panose="02020603050405020304" pitchFamily="18" charset="0"/>
              </a:rPr>
              <a:pPr lvl="0" algn="ctr"/>
              <a:t>11</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2703283"/>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sz="4800" b="1" dirty="0" smtClean="0">
                <a:solidFill>
                  <a:schemeClr val="tx1"/>
                </a:solidFill>
                <a:latin typeface="Times New Roman" pitchFamily="18" charset="0"/>
                <a:cs typeface="Times New Roman" pitchFamily="18" charset="0"/>
              </a:rPr>
              <a:t>Thank You!</a:t>
            </a:r>
            <a:endParaRPr lang="en-US" altLang="ja-JP" sz="4800"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3976688" y="6542442"/>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12</a:t>
            </a:fld>
            <a:endParaRPr lang="en-US" altLang="en-US" sz="1200" dirty="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Closing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Macau</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March 14-17, 2016</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9028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smtClean="0">
                <a:latin typeface="Times New Roman" charset="0"/>
                <a:ea typeface="ＭＳ Ｐゴシック" charset="0"/>
                <a:cs typeface="ＭＳ Ｐゴシック" charset="0"/>
              </a:rPr>
              <a:t>802.15.3e </a:t>
            </a:r>
            <a:r>
              <a:rPr lang="en-US" dirty="0">
                <a:latin typeface="Times New Roman" charset="0"/>
                <a:ea typeface="ＭＳ Ｐゴシック" charset="0"/>
                <a:cs typeface="ＭＳ Ｐゴシック" charset="0"/>
              </a:rPr>
              <a:t>Officers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2860675" indent="-2860675">
              <a:lnSpc>
                <a:spcPct val="80000"/>
              </a:lnSpc>
              <a:buFontTx/>
              <a:buNone/>
            </a:pPr>
            <a:r>
              <a:rPr lang="en-US" sz="2800" dirty="0">
                <a:latin typeface="Arial" charset="0"/>
                <a:ea typeface="ＭＳ Ｐゴシック" charset="0"/>
                <a:cs typeface="ＭＳ Ｐゴシック" charset="0"/>
              </a:rPr>
              <a:t>Chair:	</a:t>
            </a:r>
            <a:r>
              <a:rPr lang="en-US" sz="2800" dirty="0" smtClean="0">
                <a:latin typeface="Arial" charset="0"/>
                <a:ea typeface="ＭＳ Ｐゴシック" charset="0"/>
                <a:cs typeface="ＭＳ Ｐゴシック" charset="0"/>
              </a:rPr>
              <a:t>Andrew </a:t>
            </a:r>
            <a:r>
              <a:rPr lang="en-US" sz="2800" dirty="0">
                <a:latin typeface="Arial" charset="0"/>
                <a:ea typeface="ＭＳ Ｐゴシック" charset="0"/>
                <a:cs typeface="ＭＳ Ｐゴシック" charset="0"/>
              </a:rPr>
              <a:t>Estrada, Sony</a:t>
            </a:r>
          </a:p>
          <a:p>
            <a:pPr marL="2860675" indent="-2860675">
              <a:lnSpc>
                <a:spcPct val="80000"/>
              </a:lnSpc>
              <a:buFontTx/>
              <a:buNone/>
            </a:pPr>
            <a:r>
              <a:rPr lang="en-US" sz="2800" dirty="0">
                <a:latin typeface="Arial" charset="0"/>
                <a:ea typeface="ＭＳ Ｐゴシック" charset="0"/>
                <a:cs typeface="ＭＳ Ｐゴシック" charset="0"/>
              </a:rPr>
              <a:t>	</a:t>
            </a:r>
          </a:p>
          <a:p>
            <a:pPr marL="2860675" indent="-2860675">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a:t>
            </a:r>
            <a:r>
              <a:rPr lang="en-US" sz="2800" dirty="0">
                <a:latin typeface="Arial" charset="0"/>
                <a:ea typeface="ＭＳ Ｐゴシック" charset="0"/>
                <a:cs typeface="ＭＳ Ｐゴシック" charset="0"/>
              </a:rPr>
              <a:t>	Thomas </a:t>
            </a:r>
            <a:r>
              <a:rPr lang="en-US" sz="2800" dirty="0" err="1">
                <a:latin typeface="Arial" charset="0"/>
                <a:ea typeface="ＭＳ Ｐゴシック" charset="0"/>
                <a:cs typeface="ＭＳ Ｐゴシック" charset="0"/>
              </a:rPr>
              <a:t>Kürner</a:t>
            </a:r>
            <a:r>
              <a:rPr lang="en-US" sz="2800" dirty="0">
                <a:latin typeface="Arial" charset="0"/>
                <a:ea typeface="ＭＳ Ｐゴシック" charset="0"/>
                <a:cs typeface="ＭＳ Ｐゴシック" charset="0"/>
              </a:rPr>
              <a:t>, </a:t>
            </a:r>
            <a:r>
              <a:rPr lang="de-DE" sz="2800" dirty="0">
                <a:latin typeface="Arial" charset="0"/>
                <a:ea typeface="ＭＳ Ｐゴシック" charset="0"/>
                <a:cs typeface="ＭＳ Ｐゴシック" charset="0"/>
              </a:rPr>
              <a:t>Institut für </a:t>
            </a:r>
            <a:r>
              <a:rPr lang="de-DE" sz="2800" dirty="0" smtClean="0">
                <a:latin typeface="Arial" charset="0"/>
                <a:ea typeface="ＭＳ Ｐゴシック" charset="0"/>
                <a:cs typeface="ＭＳ Ｐゴシック" charset="0"/>
              </a:rPr>
              <a:t>Nachrichtentechnik Technische </a:t>
            </a:r>
            <a:r>
              <a:rPr lang="de-DE" sz="2800" dirty="0">
                <a:latin typeface="Arial" charset="0"/>
                <a:ea typeface="ＭＳ Ｐゴシック" charset="0"/>
                <a:cs typeface="ＭＳ Ｐゴシック" charset="0"/>
              </a:rPr>
              <a:t>Universität Braunschweig</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smtClean="0">
                <a:latin typeface="Arial" charset="0"/>
                <a:ea typeface="ＭＳ Ｐゴシック" charset="0"/>
                <a:cs typeface="ＭＳ Ｐゴシック" charset="0"/>
              </a:rPr>
              <a:t>Secretary:</a:t>
            </a:r>
            <a:r>
              <a:rPr lang="en-US" sz="2800" dirty="0">
                <a:latin typeface="Arial" charset="0"/>
                <a:ea typeface="ＭＳ Ｐゴシック" charset="0"/>
                <a:cs typeface="ＭＳ Ｐゴシック" charset="0"/>
              </a:rPr>
              <a:t>	Ken </a:t>
            </a:r>
            <a:r>
              <a:rPr lang="en-US" sz="2800" dirty="0" err="1" smtClean="0">
                <a:latin typeface="Arial" charset="0"/>
                <a:ea typeface="ＭＳ Ｐゴシック" charset="0"/>
                <a:cs typeface="ＭＳ Ｐゴシック" charset="0"/>
              </a:rPr>
              <a:t>Hiraga</a:t>
            </a:r>
            <a:r>
              <a:rPr lang="en-US" sz="2800" dirty="0">
                <a:latin typeface="Arial" charset="0"/>
                <a:ea typeface="ＭＳ Ｐゴシック" charset="0"/>
                <a:cs typeface="ＭＳ Ｐゴシック" charset="0"/>
              </a:rPr>
              <a:t>, NTT</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	Ko </a:t>
            </a:r>
            <a:r>
              <a:rPr lang="en-US" sz="2800" dirty="0">
                <a:latin typeface="Arial" charset="0"/>
                <a:ea typeface="ＭＳ Ｐゴシック" charset="0"/>
                <a:cs typeface="ＭＳ Ｐゴシック" charset="0"/>
              </a:rPr>
              <a:t>Togashi, Toshiba</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this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March: </a:t>
            </a:r>
          </a:p>
          <a:p>
            <a:pPr marL="898071" lvl="1" indent="-457200">
              <a:buFont typeface="Arial" panose="020B0604020202020204" pitchFamily="34" charset="0"/>
              <a:buChar char="•"/>
            </a:pPr>
            <a:r>
              <a:rPr lang="en-US" sz="2800" dirty="0" smtClean="0"/>
              <a:t>Resolve LB114 comments</a:t>
            </a:r>
          </a:p>
          <a:p>
            <a:pPr marL="898071" lvl="1" indent="-457200">
              <a:buFont typeface="Arial" panose="020B0604020202020204" pitchFamily="34" charset="0"/>
              <a:buChar char="•"/>
            </a:pPr>
            <a:r>
              <a:rPr lang="en-US" sz="2800" dirty="0" smtClean="0"/>
              <a:t>Approve BRC</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spTree>
    <p:extLst>
      <p:ext uri="{BB962C8B-B14F-4D97-AF65-F5344CB8AC3E}">
        <p14:creationId xmlns:p14="http://schemas.microsoft.com/office/powerpoint/2010/main" val="395066277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Letter Ballot 114</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400" dirty="0"/>
              <a:t>The ballot results are:</a:t>
            </a:r>
            <a:br>
              <a:rPr lang="en-US" sz="2400" dirty="0"/>
            </a:br>
            <a:r>
              <a:rPr lang="en-US" sz="2400" dirty="0"/>
              <a:t>VOTERS 103 </a:t>
            </a:r>
            <a:br>
              <a:rPr lang="en-US" sz="2400" dirty="0"/>
            </a:br>
            <a:r>
              <a:rPr lang="en-US" sz="2400" dirty="0"/>
              <a:t>VOTED 71  (68.93% )</a:t>
            </a:r>
            <a:br>
              <a:rPr lang="en-US" sz="2400" dirty="0"/>
            </a:br>
            <a:r>
              <a:rPr lang="en-US" sz="2400" dirty="0"/>
              <a:t>YES 65  (94.20%)</a:t>
            </a:r>
            <a:br>
              <a:rPr lang="en-US" sz="2400" dirty="0"/>
            </a:br>
            <a:r>
              <a:rPr lang="en-US" sz="2400" dirty="0"/>
              <a:t>ABSTAIN 2  (2.82% )</a:t>
            </a:r>
            <a:br>
              <a:rPr lang="en-US" sz="2400" dirty="0"/>
            </a:br>
            <a:r>
              <a:rPr lang="en-US" sz="2400" dirty="0"/>
              <a:t>NO 4 </a:t>
            </a:r>
            <a:br>
              <a:rPr lang="en-US" sz="2400" dirty="0"/>
            </a:br>
            <a:r>
              <a:rPr lang="en-US" sz="2400" dirty="0"/>
              <a:t/>
            </a:r>
            <a:br>
              <a:rPr lang="en-US" sz="2400" dirty="0"/>
            </a:br>
            <a:r>
              <a:rPr lang="en-US" sz="2400" dirty="0"/>
              <a:t>Return rate was &gt;50% and the abstain rate was &lt;30%, so the ballot is valid.</a:t>
            </a:r>
            <a:br>
              <a:rPr lang="en-US" sz="2400" dirty="0"/>
            </a:br>
            <a:r>
              <a:rPr lang="en-US" sz="2400" dirty="0"/>
              <a:t/>
            </a:r>
            <a:br>
              <a:rPr lang="en-US" sz="2400" dirty="0"/>
            </a:br>
            <a:r>
              <a:rPr lang="en-US" sz="2400" dirty="0"/>
              <a:t>Affirm rate is &gt;75%:  Ballot </a:t>
            </a:r>
            <a:r>
              <a:rPr lang="en-US" sz="2400" dirty="0" smtClean="0"/>
              <a:t>passes</a:t>
            </a:r>
            <a:endParaRPr lang="en-US" sz="36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Tree>
    <p:extLst>
      <p:ext uri="{BB962C8B-B14F-4D97-AF65-F5344CB8AC3E}">
        <p14:creationId xmlns:p14="http://schemas.microsoft.com/office/powerpoint/2010/main" val="3307709573"/>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TG3e Accomplishments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Resolved </a:t>
            </a:r>
            <a:r>
              <a:rPr lang="en-US" sz="2800" dirty="0" smtClean="0">
                <a:latin typeface="Arial" panose="020B0604020202020204" pitchFamily="34" charset="0"/>
                <a:cs typeface="Arial" panose="020B0604020202020204" pitchFamily="34" charset="0"/>
              </a:rPr>
              <a:t>133</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out of </a:t>
            </a:r>
            <a:r>
              <a:rPr lang="en-US" sz="2800" dirty="0" smtClean="0">
                <a:latin typeface="Arial" panose="020B0604020202020204" pitchFamily="34" charset="0"/>
                <a:cs typeface="Arial" panose="020B0604020202020204" pitchFamily="34" charset="0"/>
              </a:rPr>
              <a:t>140 </a:t>
            </a:r>
            <a:r>
              <a:rPr lang="en-US" sz="2800" dirty="0" smtClean="0">
                <a:latin typeface="Arial" panose="020B0604020202020204" pitchFamily="34" charset="0"/>
                <a:cs typeface="Arial" panose="020B0604020202020204" pitchFamily="34" charset="0"/>
              </a:rPr>
              <a:t>comments</a:t>
            </a:r>
          </a:p>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Agreed on BRC and call schedule</a:t>
            </a:r>
            <a:endParaRPr lang="en-US" sz="2800" dirty="0">
              <a:latin typeface="Arial" panose="020B0604020202020204" pitchFamily="34" charset="0"/>
              <a:cs typeface="Arial" panose="020B0604020202020204" pitchFamily="34" charset="0"/>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Tree>
    <p:extLst>
      <p:ext uri="{BB962C8B-B14F-4D97-AF65-F5344CB8AC3E}">
        <p14:creationId xmlns:p14="http://schemas.microsoft.com/office/powerpoint/2010/main" val="902784662"/>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Contributions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pPr>
            <a:r>
              <a:rPr lang="en-US" dirty="0" smtClean="0">
                <a:latin typeface="Arial" panose="020B0604020202020204" pitchFamily="34" charset="0"/>
                <a:cs typeface="Arial" panose="020B0604020202020204" pitchFamily="34" charset="0"/>
              </a:rPr>
              <a:t>Heard 15-16-0187-00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15-16-0188-00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15-16-0235-01, 15-16-0236-01, 15-16-0264-01, 15-16-0284-00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15-16-0273-00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15-16-0274-00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15-16-0275-00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15-16-0291-00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15-16-0297-00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15-16-0292-00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15-16-0276-00 proposing resolutions to various comments. </a:t>
            </a: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Tree>
    <p:extLst>
      <p:ext uri="{BB962C8B-B14F-4D97-AF65-F5344CB8AC3E}">
        <p14:creationId xmlns:p14="http://schemas.microsoft.com/office/powerpoint/2010/main" val="384484614"/>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000" i="1" dirty="0" smtClean="0"/>
              <a:t>Move </a:t>
            </a:r>
            <a:r>
              <a:rPr lang="en-US" sz="2000" i="1" dirty="0"/>
              <a:t>that 802.15 WG approve the formation of a Ballot Resolution Committee (BRC) for the WG balloting of the </a:t>
            </a:r>
            <a:r>
              <a:rPr lang="en-US" sz="2000" i="1" dirty="0" smtClean="0"/>
              <a:t>P802.15.3e_Dxy </a:t>
            </a:r>
            <a:r>
              <a:rPr lang="en-US" sz="2000" i="1" dirty="0"/>
              <a:t>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and Ken </a:t>
            </a:r>
            <a:r>
              <a:rPr lang="en-US" sz="2000" i="1" dirty="0" err="1"/>
              <a:t>Hiraga</a:t>
            </a:r>
            <a:r>
              <a:rPr lang="en-US" sz="2000" i="1" dirty="0"/>
              <a:t>. The </a:t>
            </a:r>
            <a:r>
              <a:rPr lang="en-US" sz="2000" i="1" dirty="0" smtClean="0"/>
              <a:t>802.15.3e </a:t>
            </a:r>
            <a:r>
              <a:rPr lang="en-US" sz="2000" i="1" dirty="0"/>
              <a:t>BRC is authorized to approve comment resolutions and to approve the start of recirculation ballots of </a:t>
            </a:r>
            <a:r>
              <a:rPr lang="en-US" sz="2000" i="1" dirty="0" smtClean="0"/>
              <a:t>P802.15.3e_Dxy </a:t>
            </a:r>
            <a:r>
              <a:rPr lang="en-US" sz="2000" i="1" dirty="0"/>
              <a:t>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endParaRPr lang="en-US" sz="2800" dirty="0"/>
          </a:p>
          <a:p>
            <a:pPr marL="0" indent="0">
              <a:buNone/>
            </a:pPr>
            <a:r>
              <a:rPr lang="en-US" sz="2800" dirty="0" smtClean="0"/>
              <a:t>Moved By: Andrew Estrada</a:t>
            </a:r>
          </a:p>
          <a:p>
            <a:pPr marL="0" indent="0">
              <a:buNone/>
            </a:pPr>
            <a:r>
              <a:rPr lang="en-US" sz="2800" dirty="0" smtClean="0"/>
              <a:t>Seconded By: </a:t>
            </a:r>
          </a:p>
          <a:p>
            <a:pPr marL="0" indent="0">
              <a:buNone/>
            </a:pPr>
            <a:endParaRPr lang="en-US" sz="2800" dirty="0" smtClean="0"/>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Tree>
    <p:extLst>
      <p:ext uri="{BB962C8B-B14F-4D97-AF65-F5344CB8AC3E}">
        <p14:creationId xmlns:p14="http://schemas.microsoft.com/office/powerpoint/2010/main" val="2797596075"/>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BRC </a:t>
            </a:r>
            <a:r>
              <a:rPr lang="en-US" b="1" dirty="0" err="1" smtClean="0"/>
              <a:t>Telecon</a:t>
            </a:r>
            <a:r>
              <a:rPr lang="en-US" b="1" dirty="0" smtClean="0"/>
              <a:t> Schedule</a:t>
            </a:r>
            <a:endParaRPr lang="en-US" b="1" dirty="0"/>
          </a:p>
        </p:txBody>
      </p:sp>
      <p:sp>
        <p:nvSpPr>
          <p:cNvPr id="3" name="Text Placeholder 2"/>
          <p:cNvSpPr>
            <a:spLocks noGrp="1"/>
          </p:cNvSpPr>
          <p:nvPr>
            <p:ph type="body" idx="1"/>
          </p:nvPr>
        </p:nvSpPr>
        <p:spPr>
          <a:xfrm>
            <a:off x="685802" y="1676400"/>
            <a:ext cx="8077198" cy="4724400"/>
          </a:xfrm>
        </p:spPr>
        <p:txBody>
          <a:bodyPr/>
          <a:lstStyle/>
          <a:p>
            <a:pPr marL="457200" indent="-457200">
              <a:buFont typeface="Arial" panose="020B0604020202020204" pitchFamily="34" charset="0"/>
              <a:buChar char="•"/>
            </a:pPr>
            <a:r>
              <a:rPr lang="en-US" sz="2000" dirty="0"/>
              <a:t>4</a:t>
            </a:r>
            <a:r>
              <a:rPr lang="en-US" sz="2000" dirty="0" smtClean="0"/>
              <a:t> calls between now and May 2016 Session</a:t>
            </a:r>
          </a:p>
          <a:p>
            <a:pPr marL="898071" lvl="1" indent="-457200">
              <a:buFont typeface="Arial" panose="020B0604020202020204" pitchFamily="34" charset="0"/>
              <a:buChar char="•"/>
            </a:pPr>
            <a:r>
              <a:rPr lang="en-US" sz="2000" dirty="0"/>
              <a:t>Call 1: Wed, </a:t>
            </a:r>
            <a:r>
              <a:rPr lang="en-US" sz="2000" dirty="0" smtClean="0"/>
              <a:t>30 March, </a:t>
            </a:r>
            <a:r>
              <a:rPr lang="en-US" sz="2000" dirty="0"/>
              <a:t>21:00 to 23:00 </a:t>
            </a:r>
            <a:r>
              <a:rPr lang="en-US" sz="2000" dirty="0" smtClean="0"/>
              <a:t>PDT</a:t>
            </a:r>
            <a:endParaRPr lang="en-US" sz="2000" dirty="0"/>
          </a:p>
          <a:p>
            <a:pPr marL="1276350" lvl="2" indent="-457200">
              <a:buFont typeface="Arial" panose="020B0604020202020204" pitchFamily="34" charset="0"/>
              <a:buChar char="•"/>
            </a:pPr>
            <a:r>
              <a:rPr lang="en-US" sz="2000" dirty="0" err="1"/>
              <a:t>Thur</a:t>
            </a:r>
            <a:r>
              <a:rPr lang="en-US" sz="2000" dirty="0"/>
              <a:t>, </a:t>
            </a:r>
            <a:r>
              <a:rPr lang="en-US" sz="2000" dirty="0" smtClean="0"/>
              <a:t>31 Mar 0-2EDT</a:t>
            </a:r>
            <a:r>
              <a:rPr lang="en-US" sz="2000" dirty="0"/>
              <a:t>, </a:t>
            </a:r>
            <a:r>
              <a:rPr lang="en-US" sz="2000" dirty="0" smtClean="0"/>
              <a:t>5-7CET</a:t>
            </a:r>
            <a:r>
              <a:rPr lang="en-US" sz="2000" dirty="0"/>
              <a:t>, </a:t>
            </a:r>
            <a:r>
              <a:rPr lang="en-US" sz="2000" dirty="0" smtClean="0"/>
              <a:t>13-15JST/KST</a:t>
            </a:r>
            <a:endParaRPr lang="en-US" sz="2000" dirty="0"/>
          </a:p>
          <a:p>
            <a:pPr marL="898071" lvl="1" indent="-457200">
              <a:buFont typeface="Arial" panose="020B0604020202020204" pitchFamily="34" charset="0"/>
              <a:buChar char="•"/>
            </a:pPr>
            <a:r>
              <a:rPr lang="en-US" sz="2000" dirty="0" smtClean="0"/>
              <a:t>Call 2: </a:t>
            </a:r>
            <a:r>
              <a:rPr lang="en-US" sz="2000" dirty="0"/>
              <a:t>Wed, 13 Apr, 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14 Apr </a:t>
            </a:r>
            <a:r>
              <a:rPr lang="en-US" sz="2000" dirty="0"/>
              <a:t>0-2EST, 5-7CET, </a:t>
            </a:r>
            <a:r>
              <a:rPr lang="en-US" sz="2000" dirty="0" smtClean="0"/>
              <a:t>13-15JST/KST</a:t>
            </a:r>
            <a:endParaRPr lang="en-US" sz="2000" dirty="0"/>
          </a:p>
          <a:p>
            <a:pPr marL="898071" lvl="1" indent="-457200">
              <a:buFont typeface="Arial" panose="020B0604020202020204" pitchFamily="34" charset="0"/>
              <a:buChar char="•"/>
            </a:pPr>
            <a:r>
              <a:rPr lang="en-US" sz="2000" dirty="0"/>
              <a:t>Call 3</a:t>
            </a:r>
            <a:r>
              <a:rPr lang="en-US" sz="2000" dirty="0" smtClean="0"/>
              <a:t>: </a:t>
            </a:r>
            <a:r>
              <a:rPr lang="en-US" sz="2000" dirty="0"/>
              <a:t>Wed, 20 Apr, 21:00 to 23:00 PDT</a:t>
            </a:r>
          </a:p>
          <a:p>
            <a:pPr marL="1276350" lvl="2" indent="-457200">
              <a:buFont typeface="Arial" panose="020B0604020202020204" pitchFamily="34" charset="0"/>
              <a:buChar char="•"/>
            </a:pPr>
            <a:r>
              <a:rPr lang="en-US" sz="2000" dirty="0" err="1"/>
              <a:t>Thur</a:t>
            </a:r>
            <a:r>
              <a:rPr lang="en-US" sz="2000" dirty="0"/>
              <a:t>, 21 Apr 0-2EST, 5-7CET, 13-15JST/KST</a:t>
            </a:r>
          </a:p>
          <a:p>
            <a:pPr marL="898071" lvl="1" indent="-457200">
              <a:buFont typeface="Arial" panose="020B0604020202020204" pitchFamily="34" charset="0"/>
              <a:buChar char="•"/>
            </a:pPr>
            <a:r>
              <a:rPr lang="en-US" sz="2000" dirty="0"/>
              <a:t>Call 4</a:t>
            </a:r>
            <a:r>
              <a:rPr lang="en-US" sz="2000" dirty="0" smtClean="0"/>
              <a:t>: </a:t>
            </a:r>
            <a:r>
              <a:rPr lang="en-US" sz="2000" dirty="0"/>
              <a:t>Wed, </a:t>
            </a:r>
            <a:r>
              <a:rPr lang="en-US" sz="2000" dirty="0" smtClean="0"/>
              <a:t>27 </a:t>
            </a:r>
            <a:r>
              <a:rPr lang="en-US" sz="2000" dirty="0"/>
              <a:t>Apr, 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28 </a:t>
            </a:r>
            <a:r>
              <a:rPr lang="en-US" sz="2000" dirty="0"/>
              <a:t>Apr 0-2EST, 5-7CET, 13-15JST/KST</a:t>
            </a:r>
          </a:p>
          <a:p>
            <a:pPr marL="1276350" lvl="2" indent="-457200">
              <a:buFont typeface="Arial" panose="020B0604020202020204" pitchFamily="34" charset="0"/>
              <a:buChar char="•"/>
            </a:pPr>
            <a:r>
              <a:rPr lang="en-US" sz="2000" dirty="0" smtClean="0"/>
              <a:t>Approve the start of Letter Ballot Recirculation 1</a:t>
            </a:r>
          </a:p>
          <a:p>
            <a:pPr marL="1276350" lvl="2" indent="-457200">
              <a:buFont typeface="Arial" panose="020B0604020202020204" pitchFamily="34" charset="0"/>
              <a:buChar char="•"/>
            </a:pPr>
            <a:endParaRPr lang="en-US" sz="2000" dirty="0"/>
          </a:p>
          <a:p>
            <a:pPr marL="440871" lvl="1" indent="0">
              <a:buNone/>
            </a:pPr>
            <a:r>
              <a:rPr lang="en-US" sz="2000" dirty="0" smtClean="0"/>
              <a:t>Waikoloa session starts 15 May</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Tree>
    <p:extLst>
      <p:ext uri="{BB962C8B-B14F-4D97-AF65-F5344CB8AC3E}">
        <p14:creationId xmlns:p14="http://schemas.microsoft.com/office/powerpoint/2010/main" val="1875640488"/>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18497</TotalTime>
  <Words>443</Words>
  <Application>Microsoft Office PowerPoint</Application>
  <PresentationFormat>On-screen Show (4:3)</PresentationFormat>
  <Paragraphs>112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Helvetica Neue</vt:lpstr>
      <vt:lpstr>ＭＳ Ｐゴシック</vt:lpstr>
      <vt:lpstr>Arial</vt:lpstr>
      <vt:lpstr>Helvetica</vt:lpstr>
      <vt:lpstr>Times New Roman</vt:lpstr>
      <vt:lpstr>Default</vt:lpstr>
      <vt:lpstr>PowerPoint Presentation</vt:lpstr>
      <vt:lpstr>PowerPoint Presentation</vt:lpstr>
      <vt:lpstr>802.15.3e Officers</vt:lpstr>
      <vt:lpstr>Goals for this meeting</vt:lpstr>
      <vt:lpstr>Letter Ballot 114</vt:lpstr>
      <vt:lpstr>TG3e Accomplishments</vt:lpstr>
      <vt:lpstr>Contributions</vt:lpstr>
      <vt:lpstr>WG Motion</vt:lpstr>
      <vt:lpstr>BRC Telecon Schedule</vt:lpstr>
      <vt:lpstr>Timeline</vt:lpstr>
      <vt:lpstr>Proposal</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330</cp:revision>
  <dcterms:modified xsi:type="dcterms:W3CDTF">2016-03-17T09:59:58Z</dcterms:modified>
</cp:coreProperties>
</file>