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58" r:id="rId4"/>
    <p:sldId id="264" r:id="rId5"/>
    <p:sldId id="268" r:id="rId6"/>
    <p:sldId id="265" r:id="rId7"/>
    <p:sldId id="267" r:id="rId8"/>
    <p:sldId id="270" r:id="rId9"/>
    <p:sldId id="263" r:id="rId10"/>
    <p:sldId id="260" r:id="rId11"/>
    <p:sldId id="256"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302" y="-52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73"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802.15-16-0300-00-0000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March 2016</a:t>
            </a:r>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802.15-16-0300-00-0000</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March 2016</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Al Petrick, Jones-Petrick and Associates</a:t>
            </a:r>
            <a:endParaRPr lang="en-US" alt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802.15-16-0300-00-0000</a:t>
            </a:r>
            <a:endParaRPr lang="en-US" altLang="en-US"/>
          </a:p>
        </p:txBody>
      </p:sp>
      <p:sp>
        <p:nvSpPr>
          <p:cNvPr id="5" name="Date Placeholder 4"/>
          <p:cNvSpPr>
            <a:spLocks noGrp="1"/>
          </p:cNvSpPr>
          <p:nvPr>
            <p:ph type="dt" idx="11"/>
          </p:nvPr>
        </p:nvSpPr>
        <p:spPr/>
        <p:txBody>
          <a:bodyPr/>
          <a:lstStyle/>
          <a:p>
            <a:r>
              <a:rPr lang="en-US" altLang="en-US" smtClean="0"/>
              <a:t>March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802.15-16-0300-00-0000</a:t>
            </a:r>
            <a:endParaRPr lang="en-US" altLang="en-US"/>
          </a:p>
        </p:txBody>
      </p:sp>
      <p:sp>
        <p:nvSpPr>
          <p:cNvPr id="5" name="Date Placeholder 4"/>
          <p:cNvSpPr>
            <a:spLocks noGrp="1"/>
          </p:cNvSpPr>
          <p:nvPr>
            <p:ph type="dt" idx="11"/>
          </p:nvPr>
        </p:nvSpPr>
        <p:spPr/>
        <p:txBody>
          <a:bodyPr/>
          <a:lstStyle/>
          <a:p>
            <a:r>
              <a:rPr lang="en-US" altLang="en-US" smtClean="0"/>
              <a:t>March 2016</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smtClean="0"/>
              <a:t>doc.: IEEE 802.15-16-0300-00-0000</a:t>
            </a:r>
            <a:endParaRPr lang="en-US" altLang="en-US"/>
          </a:p>
        </p:txBody>
      </p:sp>
      <p:sp>
        <p:nvSpPr>
          <p:cNvPr id="5" name="Rectangle 3"/>
          <p:cNvSpPr>
            <a:spLocks noGrp="1" noChangeArrowheads="1"/>
          </p:cNvSpPr>
          <p:nvPr>
            <p:ph type="dt" idx="1"/>
          </p:nvPr>
        </p:nvSpPr>
        <p:spPr>
          <a:ln/>
        </p:spPr>
        <p:txBody>
          <a:bodyPr/>
          <a:lstStyle/>
          <a:p>
            <a:r>
              <a:rPr lang="en-US" altLang="en-US" smtClean="0"/>
              <a:t>March 2016</a:t>
            </a:r>
            <a:endParaRPr lang="en-US" altLang="en-US"/>
          </a:p>
        </p:txBody>
      </p:sp>
      <p:sp>
        <p:nvSpPr>
          <p:cNvPr id="6" name="Rectangle 6"/>
          <p:cNvSpPr>
            <a:spLocks noGrp="1" noChangeArrowheads="1"/>
          </p:cNvSpPr>
          <p:nvPr>
            <p:ph type="ftr" sz="quarter" idx="4"/>
          </p:nvPr>
        </p:nvSpPr>
        <p:spPr>
          <a:ln/>
        </p:spPr>
        <p:txBody>
          <a:bodyPr/>
          <a:lstStyle/>
          <a:p>
            <a:pPr lvl="4"/>
            <a:r>
              <a:rPr lang="en-US" altLang="en-US" smtClean="0"/>
              <a:t>Al Petrick, Jones-Petrick and Associates</a:t>
            </a:r>
            <a:endParaRPr lang="en-US" altLang="en-US"/>
          </a:p>
        </p:txBody>
      </p:sp>
      <p:sp>
        <p:nvSpPr>
          <p:cNvPr id="7" name="Rectangle 7"/>
          <p:cNvSpPr>
            <a:spLocks noGrp="1" noChangeArrowheads="1"/>
          </p:cNvSpPr>
          <p:nvPr>
            <p:ph type="sldNum" sz="quarter" idx="5"/>
          </p:nvPr>
        </p:nvSpPr>
        <p:spPr>
          <a:ln/>
        </p:spPr>
        <p:txBody>
          <a:bodyPr/>
          <a:lstStyle/>
          <a:p>
            <a:r>
              <a:rPr lang="en-US" altLang="en-US"/>
              <a:t>Page </a:t>
            </a:r>
            <a:fld id="{534196AA-E2F4-43ED-9FCC-3F385F166DBA}"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A3404A-3C18-4CE9-B441-2B300B5BF5E6}" type="slidenum">
              <a:rPr lang="en-US" altLang="en-US"/>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3B87DA-D0D7-4CFE-B72E-9D01F18281F9}"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B87DA-D0D7-4CFE-B72E-9D01F18281F9}"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B87DA-D0D7-4CFE-B72E-9D01F18281F9}"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3B87DA-D0D7-4CFE-B72E-9D01F18281F9}"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3B87DA-D0D7-4CFE-B72E-9D01F18281F9}" type="datetimeFigureOut">
              <a:rPr lang="en-US" smtClean="0"/>
              <a:t>3/17/2016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3B87DA-D0D7-4CFE-B72E-9D01F18281F9}" type="datetimeFigureOut">
              <a:rPr lang="en-US" smtClean="0"/>
              <a:t>3/17/2016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B87DA-D0D7-4CFE-B72E-9D01F18281F9}" type="datetimeFigureOut">
              <a:rPr lang="en-US" smtClean="0"/>
              <a:t>3/17/2016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B87DA-D0D7-4CFE-B72E-9D01F18281F9}"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March 2016</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B87DA-D0D7-4CFE-B72E-9D01F18281F9}" type="datetimeFigureOut">
              <a:rPr lang="en-US" smtClean="0"/>
              <a:t>3/17/2016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B87DA-D0D7-4CFE-B72E-9D01F18281F9}"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B87DA-D0D7-4CFE-B72E-9D01F18281F9}" type="datetimeFigureOut">
              <a:rPr lang="en-US" smtClean="0"/>
              <a:t>3/17/2016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r>
              <a:rPr lang="en-US" altLang="en-US" dirty="0" smtClean="0"/>
              <a:t>March 2016</a:t>
            </a:r>
            <a:endParaRPr lang="en-US" altLang="en-US" dirty="0"/>
          </a:p>
        </p:txBody>
      </p:sp>
      <p:sp>
        <p:nvSpPr>
          <p:cNvPr id="13" name="Footer Placeholder 12"/>
          <p:cNvSpPr>
            <a:spLocks noGrp="1"/>
          </p:cNvSpPr>
          <p:nvPr>
            <p:ph type="ftr" sz="quarter" idx="11"/>
          </p:nvPr>
        </p:nvSpPr>
        <p:spPr/>
        <p:txBody>
          <a:bodyPr/>
          <a:lstStyle/>
          <a:p>
            <a:r>
              <a:rPr lang="en-US" altLang="en-US" smtClean="0"/>
              <a:t>Al Petrick, Jones-Petrick and Associates</a:t>
            </a:r>
            <a:endParaRPr lang="en-US" altLang="en-US"/>
          </a:p>
        </p:txBody>
      </p:sp>
      <p:sp>
        <p:nvSpPr>
          <p:cNvPr id="14" name="Slide Number Placeholder 13"/>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2016</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Al Petrick, Jones-Petrick and Associates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802.15-16-0300-00-0000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B87DA-D0D7-4CFE-B72E-9D01F18281F9}" type="datetimeFigureOut">
              <a:rPr lang="en-US" smtClean="0"/>
              <a:t>3/17/2016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81000"/>
            <a:ext cx="1600200" cy="212725"/>
          </a:xfrm>
        </p:spPr>
        <p:txBody>
          <a:bodyPr/>
          <a:lstStyle/>
          <a:p>
            <a:r>
              <a:rPr lang="en-US" altLang="en-US" smtClean="0"/>
              <a:t>March 2016</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March </a:t>
            </a:r>
            <a:r>
              <a:rPr lang="en-US" altLang="en-US" sz="1600" dirty="0">
                <a:solidFill>
                  <a:srgbClr val="FF0000"/>
                </a:solidFill>
              </a:rPr>
              <a:t>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16 March, 2016 </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March, 2016</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March, </a:t>
            </a:r>
            <a:r>
              <a:rPr lang="en-US" altLang="en-US" sz="1600" dirty="0">
                <a:solidFill>
                  <a:srgbClr val="FF0000"/>
                </a:solidFill>
              </a:rPr>
              <a:t>2016.</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30A1E925-E53C-4B75-9FC7-9E1AF0D9315C}"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Available 802.11 - Drafts</a:t>
            </a:r>
            <a:endParaRPr lang="en-US" altLang="en-US" sz="3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5433" y="2081809"/>
            <a:ext cx="6730767" cy="3689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bwMode="auto">
          <a:xfrm>
            <a:off x="457200" y="2971800"/>
            <a:ext cx="457200" cy="1066800"/>
          </a:xfrm>
          <a:prstGeom prst="rightArrow">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dirty="0" smtClean="0"/>
              <a:t>Questions???</a:t>
            </a:r>
            <a:endParaRPr lang="en-US"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94570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dirty="0" smtClean="0"/>
              <a:t>802.11 Liaison Report</a:t>
            </a:r>
          </a:p>
          <a:p>
            <a:r>
              <a:rPr lang="en-US" altLang="en-US" dirty="0" smtClean="0"/>
              <a:t>Macau, China</a:t>
            </a:r>
          </a:p>
          <a:p>
            <a:r>
              <a:rPr lang="en-US" altLang="en-US" dirty="0" smtClean="0"/>
              <a:t>March 2016 </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077200" cy="1066800"/>
          </a:xfrm>
        </p:spPr>
        <p:txBody>
          <a:bodyPr/>
          <a:lstStyle/>
          <a:p>
            <a:r>
              <a:rPr lang="en-US" sz="3200" dirty="0" smtClean="0"/>
              <a:t>802.11 Task Groups in Comment Resolution</a:t>
            </a:r>
            <a:endParaRPr lang="en-US" sz="32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844940634"/>
              </p:ext>
            </p:extLst>
          </p:nvPr>
        </p:nvGraphicFramePr>
        <p:xfrm>
          <a:off x="533400" y="1371600"/>
          <a:ext cx="8077199" cy="4759960"/>
        </p:xfrm>
        <a:graphic>
          <a:graphicData uri="http://schemas.openxmlformats.org/drawingml/2006/table">
            <a:tbl>
              <a:tblPr firstRow="1" bandRow="1">
                <a:tableStyleId>{5C22544A-7EE6-4342-B048-85BDC9FD1C3A}</a:tableStyleId>
              </a:tblPr>
              <a:tblGrid>
                <a:gridCol w="717973"/>
                <a:gridCol w="837636"/>
                <a:gridCol w="658142"/>
                <a:gridCol w="1316284"/>
                <a:gridCol w="1076960"/>
                <a:gridCol w="1735102"/>
                <a:gridCol w="1735102"/>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TGai</a:t>
                      </a:r>
                      <a:endParaRPr lang="en-US" sz="1400" dirty="0"/>
                    </a:p>
                  </a:txBody>
                  <a:tcPr/>
                </a:tc>
                <a:tc>
                  <a:txBody>
                    <a:bodyPr/>
                    <a:lstStyle/>
                    <a:p>
                      <a:r>
                        <a:rPr lang="en-US" sz="1400" dirty="0" smtClean="0"/>
                        <a:t>SB</a:t>
                      </a:r>
                      <a:r>
                        <a:rPr lang="en-US" sz="1400" baseline="0" dirty="0" smtClean="0"/>
                        <a:t> #1</a:t>
                      </a:r>
                      <a:endParaRPr lang="en-US" sz="1400" dirty="0"/>
                    </a:p>
                  </a:txBody>
                  <a:tcPr/>
                </a:tc>
                <a:tc>
                  <a:txBody>
                    <a:bodyPr/>
                    <a:lstStyle/>
                    <a:p>
                      <a:r>
                        <a:rPr lang="en-US" sz="1400" dirty="0" smtClean="0"/>
                        <a:t>D6.3</a:t>
                      </a:r>
                      <a:endParaRPr lang="en-US" sz="1400" dirty="0"/>
                    </a:p>
                  </a:txBody>
                  <a:tcPr/>
                </a:tc>
                <a:tc>
                  <a:txBody>
                    <a:bodyPr/>
                    <a:lstStyle/>
                    <a:p>
                      <a:r>
                        <a:rPr lang="en-US" sz="1400" dirty="0" smtClean="0"/>
                        <a:t>760</a:t>
                      </a:r>
                      <a:endParaRPr lang="en-US" sz="1400" dirty="0"/>
                    </a:p>
                  </a:txBody>
                  <a:tcPr/>
                </a:tc>
                <a:tc>
                  <a:txBody>
                    <a:bodyPr/>
                    <a:lstStyle/>
                    <a:p>
                      <a:r>
                        <a:rPr lang="en-US" sz="1400" dirty="0" smtClean="0"/>
                        <a:t>ALL</a:t>
                      </a:r>
                      <a:endParaRPr lang="en-US" sz="1400" dirty="0"/>
                    </a:p>
                  </a:txBody>
                  <a:tcPr/>
                </a:tc>
                <a:tc>
                  <a:txBody>
                    <a:bodyPr/>
                    <a:lstStyle/>
                    <a:p>
                      <a:r>
                        <a:rPr lang="en-US" sz="1400" dirty="0" smtClean="0"/>
                        <a:t>Recirculation</a:t>
                      </a:r>
                      <a:endParaRPr lang="en-US" sz="1400" dirty="0"/>
                    </a:p>
                  </a:txBody>
                  <a:tcPr/>
                </a:tc>
                <a:tc>
                  <a:txBody>
                    <a:bodyPr/>
                    <a:lstStyle/>
                    <a:p>
                      <a:r>
                        <a:rPr lang="en-US" sz="1400" dirty="0" smtClean="0"/>
                        <a:t>11-16-0179r0</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LB</a:t>
                      </a:r>
                      <a:r>
                        <a:rPr lang="en-US" sz="1400" baseline="0" dirty="0" smtClean="0"/>
                        <a:t>216</a:t>
                      </a:r>
                      <a:endParaRPr lang="en-US" sz="1400" dirty="0"/>
                    </a:p>
                  </a:txBody>
                  <a:tcPr/>
                </a:tc>
                <a:tc>
                  <a:txBody>
                    <a:bodyPr/>
                    <a:lstStyle/>
                    <a:p>
                      <a:r>
                        <a:rPr lang="en-US" sz="1400" dirty="0" smtClean="0"/>
                        <a:t>D3.0</a:t>
                      </a:r>
                      <a:endParaRPr lang="en-US" sz="1400" dirty="0"/>
                    </a:p>
                  </a:txBody>
                  <a:tcPr/>
                </a:tc>
                <a:tc>
                  <a:txBody>
                    <a:bodyPr/>
                    <a:lstStyle/>
                    <a:p>
                      <a:r>
                        <a:rPr lang="en-US" sz="1400" dirty="0" smtClean="0"/>
                        <a:t>400</a:t>
                      </a:r>
                      <a:endParaRPr lang="en-US" sz="1400" dirty="0"/>
                    </a:p>
                  </a:txBody>
                  <a:tcPr/>
                </a:tc>
                <a:tc>
                  <a:txBody>
                    <a:bodyPr/>
                    <a:lstStyle/>
                    <a:p>
                      <a:r>
                        <a:rPr lang="en-US" sz="1400" dirty="0" smtClean="0"/>
                        <a:t>ALL</a:t>
                      </a:r>
                      <a:endParaRPr lang="en-US" sz="1400" dirty="0"/>
                    </a:p>
                  </a:txBody>
                  <a:tcPr/>
                </a:tc>
                <a:tc>
                  <a:txBody>
                    <a:bodyPr/>
                    <a:lstStyle/>
                    <a:p>
                      <a:r>
                        <a:rPr lang="en-US" sz="1400" baseline="0" dirty="0" smtClean="0"/>
                        <a:t>Issue Recirculation D4.0 </a:t>
                      </a:r>
                      <a:br>
                        <a:rPr lang="en-US" sz="1400" baseline="0" dirty="0" smtClean="0"/>
                      </a:br>
                      <a:r>
                        <a:rPr lang="en-US" sz="1400" baseline="0" dirty="0" smtClean="0"/>
                        <a:t>March 2016</a:t>
                      </a:r>
                      <a:endParaRPr lang="en-US" sz="1400" dirty="0"/>
                    </a:p>
                  </a:txBody>
                  <a:tcPr/>
                </a:tc>
                <a:tc>
                  <a:txBody>
                    <a:bodyPr/>
                    <a:lstStyle/>
                    <a:p>
                      <a:r>
                        <a:rPr lang="en-US" sz="1400" dirty="0" smtClean="0"/>
                        <a:t>11-16-0462r0</a:t>
                      </a:r>
                      <a:endParaRPr lang="en-US" sz="1400" dirty="0"/>
                    </a:p>
                  </a:txBody>
                  <a:tcPr/>
                </a:tc>
              </a:tr>
              <a:tr h="370840">
                <a:tc>
                  <a:txBody>
                    <a:bodyPr/>
                    <a:lstStyle/>
                    <a:p>
                      <a:r>
                        <a:rPr lang="en-US" sz="1400" dirty="0" err="1" smtClean="0"/>
                        <a:t>TGaj</a:t>
                      </a:r>
                      <a:endParaRPr lang="en-US" sz="1400" dirty="0"/>
                    </a:p>
                  </a:txBody>
                  <a:tcPr/>
                </a:tc>
                <a:tc>
                  <a:txBody>
                    <a:bodyPr/>
                    <a:lstStyle/>
                    <a:p>
                      <a:r>
                        <a:rPr lang="en-US" sz="1400" dirty="0" smtClean="0"/>
                        <a:t>LB217</a:t>
                      </a:r>
                      <a:endParaRPr lang="en-US" sz="1400" dirty="0"/>
                    </a:p>
                  </a:txBody>
                  <a:tcPr/>
                </a:tc>
                <a:tc>
                  <a:txBody>
                    <a:bodyPr/>
                    <a:lstStyle/>
                    <a:p>
                      <a:r>
                        <a:rPr lang="en-US" sz="1400" dirty="0" smtClean="0"/>
                        <a:t>D1.0</a:t>
                      </a:r>
                      <a:endParaRPr lang="en-US" sz="1400" dirty="0"/>
                    </a:p>
                  </a:txBody>
                  <a:tcPr/>
                </a:tc>
                <a:tc>
                  <a:txBody>
                    <a:bodyPr/>
                    <a:lstStyle/>
                    <a:p>
                      <a:r>
                        <a:rPr lang="en-US" sz="1400" dirty="0" smtClean="0"/>
                        <a:t>240 </a:t>
                      </a:r>
                      <a:endParaRPr lang="en-US" sz="1400" dirty="0"/>
                    </a:p>
                  </a:txBody>
                  <a:tcPr/>
                </a:tc>
                <a:tc>
                  <a:txBody>
                    <a:bodyPr/>
                    <a:lstStyle/>
                    <a:p>
                      <a:r>
                        <a:rPr lang="en-US" sz="1400" dirty="0" smtClean="0"/>
                        <a:t>58 remaining</a:t>
                      </a:r>
                      <a:endParaRPr lang="en-US" sz="1400" dirty="0"/>
                    </a:p>
                  </a:txBody>
                  <a:tcPr/>
                </a:tc>
                <a:tc>
                  <a:txBody>
                    <a:bodyPr/>
                    <a:lstStyle/>
                    <a:p>
                      <a:r>
                        <a:rPr lang="en-US" sz="1400" dirty="0" smtClean="0"/>
                        <a:t>2</a:t>
                      </a:r>
                      <a:r>
                        <a:rPr lang="en-US" sz="1400" baseline="30000" dirty="0" smtClean="0"/>
                        <a:t>nd</a:t>
                      </a:r>
                      <a:r>
                        <a:rPr lang="en-US" sz="1400" baseline="0" dirty="0" smtClean="0"/>
                        <a:t> Recirculation</a:t>
                      </a:r>
                    </a:p>
                    <a:p>
                      <a:r>
                        <a:rPr lang="en-US" sz="1400" baseline="0" dirty="0" smtClean="0"/>
                        <a:t>D2.0 May 2016</a:t>
                      </a:r>
                      <a:endParaRPr lang="en-US" sz="1400" dirty="0"/>
                    </a:p>
                  </a:txBody>
                  <a:tcPr/>
                </a:tc>
                <a:tc>
                  <a:txBody>
                    <a:bodyPr/>
                    <a:lstStyle/>
                    <a:p>
                      <a:r>
                        <a:rPr lang="en-US" sz="1400" dirty="0" smtClean="0"/>
                        <a:t>11-16-0473-r0</a:t>
                      </a:r>
                      <a:endParaRPr lang="en-US" sz="1400" dirty="0"/>
                    </a:p>
                  </a:txBody>
                  <a:tcPr/>
                </a:tc>
              </a:tr>
              <a:tr h="370840">
                <a:tc>
                  <a:txBody>
                    <a:bodyPr/>
                    <a:lstStyle/>
                    <a:p>
                      <a:r>
                        <a:rPr lang="en-US" sz="1400" dirty="0" err="1" smtClean="0"/>
                        <a:t>TGmc</a:t>
                      </a:r>
                      <a:endParaRPr lang="en-US" sz="1400" dirty="0"/>
                    </a:p>
                  </a:txBody>
                  <a:tcPr/>
                </a:tc>
                <a:tc>
                  <a:txBody>
                    <a:bodyPr/>
                    <a:lstStyle/>
                    <a:p>
                      <a:r>
                        <a:rPr lang="en-US" sz="1400" dirty="0" smtClean="0"/>
                        <a:t>SB</a:t>
                      </a:r>
                      <a:r>
                        <a:rPr lang="en-US" sz="1400" baseline="0" dirty="0" smtClean="0"/>
                        <a:t> Rec #1 Closes 1/26</a:t>
                      </a:r>
                      <a:endParaRPr lang="en-US" sz="1400" dirty="0"/>
                    </a:p>
                  </a:txBody>
                  <a:tcPr/>
                </a:tc>
                <a:tc>
                  <a:txBody>
                    <a:bodyPr/>
                    <a:lstStyle/>
                    <a:p>
                      <a:r>
                        <a:rPr lang="en-US" sz="1400" dirty="0" smtClean="0"/>
                        <a:t>D5.0</a:t>
                      </a:r>
                      <a:endParaRPr lang="en-US" sz="1400" dirty="0"/>
                    </a:p>
                  </a:txBody>
                  <a:tcPr/>
                </a:tc>
                <a:tc>
                  <a:txBody>
                    <a:bodyPr/>
                    <a:lstStyle/>
                    <a:p>
                      <a:r>
                        <a:rPr lang="en-US" sz="1400" dirty="0" smtClean="0"/>
                        <a:t> ??</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c>
                  <a:txBody>
                    <a:bodyPr/>
                    <a:lstStyle/>
                    <a:p>
                      <a:r>
                        <a:rPr lang="en-US" sz="1400" dirty="0" smtClean="0"/>
                        <a:t>??</a:t>
                      </a:r>
                      <a:endParaRPr lang="en-US" sz="1400" dirty="0"/>
                    </a:p>
                  </a:txBody>
                  <a:tcPr/>
                </a:tc>
              </a:tr>
              <a:tr h="370840">
                <a:tc>
                  <a:txBody>
                    <a:bodyPr/>
                    <a:lstStyle/>
                    <a:p>
                      <a:r>
                        <a:rPr lang="en-US" sz="1400" dirty="0" err="1" smtClean="0"/>
                        <a:t>TGah</a:t>
                      </a:r>
                      <a:endParaRPr lang="en-US" sz="1400" dirty="0"/>
                    </a:p>
                  </a:txBody>
                  <a:tcPr/>
                </a:tc>
                <a:tc>
                  <a:txBody>
                    <a:bodyPr/>
                    <a:lstStyle/>
                    <a:p>
                      <a:r>
                        <a:rPr lang="en-US" sz="1400" dirty="0" smtClean="0"/>
                        <a:t>SP#3</a:t>
                      </a:r>
                      <a:endParaRPr lang="en-US" sz="1400" dirty="0"/>
                    </a:p>
                  </a:txBody>
                  <a:tcPr/>
                </a:tc>
                <a:tc>
                  <a:txBody>
                    <a:bodyPr/>
                    <a:lstStyle/>
                    <a:p>
                      <a:r>
                        <a:rPr lang="en-US" sz="1400" dirty="0" smtClean="0"/>
                        <a:t>D6.0</a:t>
                      </a:r>
                      <a:endParaRPr lang="en-US" sz="1400" dirty="0"/>
                    </a:p>
                  </a:txBody>
                  <a:tcPr/>
                </a:tc>
                <a:tc>
                  <a:txBody>
                    <a:bodyPr/>
                    <a:lstStyle/>
                    <a:p>
                      <a:r>
                        <a:rPr lang="en-US" sz="1400" dirty="0" smtClean="0"/>
                        <a:t> </a:t>
                      </a:r>
                      <a:endParaRPr lang="en-US" sz="1400" dirty="0"/>
                    </a:p>
                  </a:txBody>
                  <a:tcPr/>
                </a:tc>
                <a:tc>
                  <a:txBody>
                    <a:bodyPr/>
                    <a:lstStyle/>
                    <a:p>
                      <a:endParaRPr lang="en-US" sz="1400" dirty="0"/>
                    </a:p>
                  </a:txBody>
                  <a:tcPr/>
                </a:tc>
                <a:tc>
                  <a:txBody>
                    <a:bodyPr/>
                    <a:lstStyle/>
                    <a:p>
                      <a:r>
                        <a:rPr lang="en-US" sz="1400" baseline="0" dirty="0" smtClean="0"/>
                        <a:t>Comments resolve</a:t>
                      </a:r>
                    </a:p>
                    <a:p>
                      <a:r>
                        <a:rPr lang="en-US" sz="1400" baseline="0" dirty="0" smtClean="0"/>
                        <a:t>Recirculation D7.0</a:t>
                      </a:r>
                    </a:p>
                    <a:p>
                      <a:r>
                        <a:rPr lang="en-US" sz="1400" baseline="0" dirty="0" smtClean="0"/>
                        <a:t>March 2016</a:t>
                      </a:r>
                      <a:endParaRPr lang="en-US" sz="1400" dirty="0"/>
                    </a:p>
                  </a:txBody>
                  <a:tcPr/>
                </a:tc>
                <a:tc>
                  <a:txBody>
                    <a:bodyPr/>
                    <a:lstStyle/>
                    <a:p>
                      <a:r>
                        <a:rPr lang="en-US" sz="1400" dirty="0" smtClean="0"/>
                        <a:t>11-16-0463r0</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LB218</a:t>
                      </a:r>
                      <a:endParaRPr lang="en-US" sz="1400" dirty="0"/>
                    </a:p>
                  </a:txBody>
                  <a:tcPr/>
                </a:tc>
                <a:tc>
                  <a:txBody>
                    <a:bodyPr/>
                    <a:lstStyle/>
                    <a:p>
                      <a:r>
                        <a:rPr lang="en-US" sz="1400" dirty="0" smtClean="0"/>
                        <a:t>D1.0</a:t>
                      </a:r>
                      <a:endParaRPr lang="en-US" sz="1400" dirty="0"/>
                    </a:p>
                  </a:txBody>
                  <a:tcPr/>
                </a:tc>
                <a:tc>
                  <a:txBody>
                    <a:bodyPr/>
                    <a:lstStyle/>
                    <a:p>
                      <a:r>
                        <a:rPr lang="en-US" sz="1400" dirty="0" smtClean="0"/>
                        <a:t>346</a:t>
                      </a:r>
                      <a:endParaRPr lang="en-US" sz="1400" dirty="0"/>
                    </a:p>
                  </a:txBody>
                  <a:tcPr/>
                </a:tc>
                <a:tc>
                  <a:txBody>
                    <a:bodyPr/>
                    <a:lstStyle/>
                    <a:p>
                      <a:r>
                        <a:rPr lang="en-US" sz="1400" dirty="0" smtClean="0"/>
                        <a:t>ALL</a:t>
                      </a:r>
                      <a:endParaRPr lang="en-US" sz="1400" dirty="0"/>
                    </a:p>
                  </a:txBody>
                  <a:tcPr/>
                </a:tc>
                <a:tc>
                  <a:txBody>
                    <a:bodyPr/>
                    <a:lstStyle/>
                    <a:p>
                      <a:r>
                        <a:rPr lang="en-US" sz="1400" dirty="0" smtClean="0"/>
                        <a:t>Resolved</a:t>
                      </a:r>
                      <a:r>
                        <a:rPr lang="en-US" sz="1400" baseline="0" dirty="0" smtClean="0"/>
                        <a:t> 141 comments</a:t>
                      </a:r>
                    </a:p>
                    <a:p>
                      <a:r>
                        <a:rPr lang="en-US" sz="1400" baseline="0" dirty="0" smtClean="0"/>
                        <a:t>May 2016 resolved</a:t>
                      </a:r>
                      <a:endParaRPr lang="en-US" sz="1400" baseline="0" dirty="0" smtClean="0"/>
                    </a:p>
                    <a:p>
                      <a:endParaRPr lang="en-US" sz="1400" dirty="0"/>
                    </a:p>
                  </a:txBody>
                  <a:tcPr/>
                </a:tc>
                <a:tc>
                  <a:txBody>
                    <a:bodyPr/>
                    <a:lstStyle/>
                    <a:p>
                      <a:r>
                        <a:rPr lang="en-US" sz="1400" dirty="0" smtClean="0"/>
                        <a:t>11-16-0478r0</a:t>
                      </a:r>
                      <a:endParaRPr lang="en-US" sz="1400" dirty="0"/>
                    </a:p>
                  </a:txBody>
                  <a:tcPr/>
                </a:tc>
              </a:tr>
            </a:tbl>
          </a:graphicData>
        </a:graphic>
      </p:graphicFrame>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802.11ax</a:t>
            </a:r>
            <a:br>
              <a:rPr lang="en-US" dirty="0" smtClean="0"/>
            </a:br>
            <a:r>
              <a:rPr lang="en-US" dirty="0" smtClean="0"/>
              <a:t>(High Efficiency WLAN) </a:t>
            </a:r>
            <a:endParaRPr lang="en-US" dirty="0"/>
          </a:p>
        </p:txBody>
      </p:sp>
      <p:sp>
        <p:nvSpPr>
          <p:cNvPr id="3" name="Content Placeholder 2"/>
          <p:cNvSpPr>
            <a:spLocks noGrp="1"/>
          </p:cNvSpPr>
          <p:nvPr>
            <p:ph idx="1"/>
          </p:nvPr>
        </p:nvSpPr>
        <p:spPr>
          <a:xfrm>
            <a:off x="685800" y="1752600"/>
            <a:ext cx="7772400" cy="4495800"/>
          </a:xfrm>
        </p:spPr>
        <p:txBody>
          <a:bodyPr/>
          <a:lstStyle/>
          <a:p>
            <a:r>
              <a:rPr lang="en-CA" sz="2000" dirty="0" smtClean="0"/>
              <a:t>45 </a:t>
            </a:r>
            <a:r>
              <a:rPr lang="en-CA" sz="2000" dirty="0"/>
              <a:t>technical submissions.</a:t>
            </a:r>
          </a:p>
          <a:p>
            <a:pPr lvl="1"/>
            <a:r>
              <a:rPr lang="en-CA" sz="1800" dirty="0" smtClean="0"/>
              <a:t>12 PHY </a:t>
            </a:r>
            <a:r>
              <a:rPr lang="en-CA" sz="1800" dirty="0"/>
              <a:t>submissions</a:t>
            </a:r>
          </a:p>
          <a:p>
            <a:pPr lvl="1"/>
            <a:r>
              <a:rPr lang="en-CA" sz="1800" dirty="0" smtClean="0"/>
              <a:t>18 </a:t>
            </a:r>
            <a:r>
              <a:rPr lang="en-CA" sz="1800" dirty="0"/>
              <a:t>MAC Submissions</a:t>
            </a:r>
          </a:p>
          <a:p>
            <a:pPr lvl="1"/>
            <a:r>
              <a:rPr lang="en-CA" sz="1800" dirty="0" smtClean="0"/>
              <a:t>06 </a:t>
            </a:r>
            <a:r>
              <a:rPr lang="en-CA" sz="1800" dirty="0"/>
              <a:t>MU Submissions</a:t>
            </a:r>
          </a:p>
          <a:p>
            <a:pPr lvl="1"/>
            <a:r>
              <a:rPr lang="en-CA" sz="1800" dirty="0" smtClean="0"/>
              <a:t>07 </a:t>
            </a:r>
            <a:r>
              <a:rPr lang="en-CA" sz="1800" dirty="0"/>
              <a:t>SR submissions</a:t>
            </a:r>
          </a:p>
          <a:p>
            <a:pPr lvl="1"/>
            <a:r>
              <a:rPr lang="en-CA" sz="1800" dirty="0" smtClean="0"/>
              <a:t>05 </a:t>
            </a:r>
            <a:r>
              <a:rPr lang="en-CA" sz="1800" dirty="0"/>
              <a:t>submissions addressing TG </a:t>
            </a:r>
            <a:r>
              <a:rPr lang="en-CA" sz="1800" dirty="0" smtClean="0"/>
              <a:t>issues</a:t>
            </a:r>
          </a:p>
          <a:p>
            <a:r>
              <a:rPr lang="en-CA" sz="2200" i="1" dirty="0" smtClean="0"/>
              <a:t>21 day comment period on draft D0.1 (16/0024r1)</a:t>
            </a:r>
          </a:p>
          <a:p>
            <a:r>
              <a:rPr lang="en-CA" sz="2200" dirty="0" smtClean="0"/>
              <a:t>WG Letter Ballot draft D1.0 – July 2016</a:t>
            </a:r>
          </a:p>
          <a:p>
            <a:pPr marL="342900" lvl="1" indent="-342900">
              <a:buFontTx/>
              <a:buChar char="•"/>
            </a:pPr>
            <a:r>
              <a:rPr lang="en-CA" sz="2200" dirty="0" smtClean="0"/>
              <a:t>List of submissions: </a:t>
            </a:r>
            <a:r>
              <a:rPr lang="en-CA" sz="1800" dirty="0" smtClean="0"/>
              <a:t>https</a:t>
            </a:r>
            <a:r>
              <a:rPr lang="en-CA" sz="1800" dirty="0"/>
              <a:t>://</a:t>
            </a:r>
            <a:r>
              <a:rPr lang="en-CA" sz="1800" dirty="0" smtClean="0"/>
              <a:t>mentor.ieee.org/802.11/dcn/16/11-16-0235-07-00ax-tgax-march-2016-meeting-agenda.pptx</a:t>
            </a:r>
            <a:endParaRPr lang="en-CA" sz="1800" dirty="0"/>
          </a:p>
          <a:p>
            <a:pPr marL="342900" lvl="1" indent="-342900">
              <a:buFontTx/>
              <a:buChar char="•"/>
            </a:pPr>
            <a:endParaRPr lang="en-CA" sz="1800" dirty="0" smtClean="0"/>
          </a:p>
          <a:p>
            <a:r>
              <a:rPr lang="en-AU" sz="2000" dirty="0"/>
              <a:t>Closing report: </a:t>
            </a:r>
            <a:r>
              <a:rPr lang="en-AU" sz="2000" dirty="0" smtClean="0"/>
              <a:t>16/0475r0</a:t>
            </a:r>
            <a:endParaRPr lang="en-AU" sz="2000" dirty="0"/>
          </a:p>
          <a:p>
            <a:endParaRPr lang="en-CA" sz="2200" dirty="0"/>
          </a:p>
          <a:p>
            <a:endParaRPr lang="en-US" sz="20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4</a:t>
            </a:fld>
            <a:endParaRPr lang="en-US" altLang="en-US"/>
          </a:p>
        </p:txBody>
      </p:sp>
    </p:spTree>
    <p:extLst>
      <p:ext uri="{BB962C8B-B14F-4D97-AF65-F5344CB8AC3E}">
        <p14:creationId xmlns:p14="http://schemas.microsoft.com/office/powerpoint/2010/main" val="38135745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802.11ay</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i="1" dirty="0" smtClean="0"/>
              <a:t>Enhanced throughput (20Gb/s) </a:t>
            </a:r>
            <a:br>
              <a:rPr lang="en-AU" sz="2400" i="1" dirty="0" smtClean="0"/>
            </a:br>
            <a:r>
              <a:rPr lang="en-AU" sz="2400" i="1" dirty="0" smtClean="0"/>
              <a:t>above 45 GHz  (</a:t>
            </a:r>
            <a:r>
              <a:rPr lang="en-AU" sz="2400" i="1" dirty="0" err="1" smtClean="0"/>
              <a:t>Millimeter</a:t>
            </a:r>
            <a:r>
              <a:rPr lang="en-AU" sz="2400" i="1" dirty="0" smtClean="0"/>
              <a:t> Wave)</a:t>
            </a:r>
          </a:p>
          <a:p>
            <a:r>
              <a:rPr lang="en-AU" sz="2400" dirty="0" smtClean="0"/>
              <a:t>28 technical </a:t>
            </a:r>
            <a:r>
              <a:rPr lang="en-AU" sz="2400" dirty="0" smtClean="0"/>
              <a:t>submissions</a:t>
            </a:r>
          </a:p>
          <a:p>
            <a:pPr lvl="1"/>
            <a:r>
              <a:rPr lang="en-AU" sz="2000" dirty="0" smtClean="0"/>
              <a:t>Channel models, Use-Cases</a:t>
            </a:r>
          </a:p>
          <a:p>
            <a:pPr lvl="1"/>
            <a:r>
              <a:rPr lang="en-AU" sz="2000" dirty="0" smtClean="0"/>
              <a:t>Specification Framework </a:t>
            </a:r>
            <a:r>
              <a:rPr lang="en-AU" sz="2000" dirty="0" smtClean="0"/>
              <a:t>Document</a:t>
            </a:r>
          </a:p>
          <a:p>
            <a:pPr marL="457200" lvl="1" indent="0">
              <a:buNone/>
            </a:pPr>
            <a:endParaRPr lang="en-AU" sz="2000" dirty="0" smtClean="0"/>
          </a:p>
          <a:p>
            <a:r>
              <a:rPr lang="en-AU" sz="2400" dirty="0" smtClean="0"/>
              <a:t>Closing </a:t>
            </a:r>
            <a:r>
              <a:rPr lang="en-AU" sz="2400" dirty="0"/>
              <a:t>report: </a:t>
            </a:r>
            <a:r>
              <a:rPr lang="en-AU" sz="2400" dirty="0" smtClean="0"/>
              <a:t>16/0464r0</a:t>
            </a:r>
            <a:endParaRPr lang="en-US" sz="24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spTree>
    <p:extLst>
      <p:ext uri="{BB962C8B-B14F-4D97-AF65-F5344CB8AC3E}">
        <p14:creationId xmlns:p14="http://schemas.microsoft.com/office/powerpoint/2010/main" val="647369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802.11az</a:t>
            </a:r>
            <a:br>
              <a:rPr lang="en-US" dirty="0" smtClean="0"/>
            </a:br>
            <a:r>
              <a:rPr lang="en-US" dirty="0" smtClean="0"/>
              <a:t>(Next Generation Positioning)</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i="1" dirty="0" smtClean="0"/>
              <a:t>High Rate PHY 2.4 GHz, 5 GHz, 60 GHz </a:t>
            </a:r>
          </a:p>
          <a:p>
            <a:pPr lvl="1"/>
            <a:r>
              <a:rPr lang="en-AU" sz="2000" dirty="0" smtClean="0"/>
              <a:t>Approved a working Functional Requirements Document</a:t>
            </a:r>
          </a:p>
          <a:p>
            <a:pPr lvl="1"/>
            <a:r>
              <a:rPr lang="en-AU" sz="2000" dirty="0" smtClean="0"/>
              <a:t>Approved Specification Framework Document template</a:t>
            </a:r>
          </a:p>
          <a:p>
            <a:pPr lvl="1"/>
            <a:r>
              <a:rPr lang="en-AU" sz="2000" dirty="0" smtClean="0"/>
              <a:t>Updated use cases</a:t>
            </a:r>
          </a:p>
          <a:p>
            <a:r>
              <a:rPr lang="en-AU" sz="2400" dirty="0" smtClean="0"/>
              <a:t>Plans for May</a:t>
            </a:r>
          </a:p>
          <a:p>
            <a:pPr lvl="1"/>
            <a:r>
              <a:rPr lang="en-AU" sz="2000" dirty="0" smtClean="0"/>
              <a:t>Updated channel models</a:t>
            </a:r>
          </a:p>
          <a:p>
            <a:pPr lvl="1"/>
            <a:r>
              <a:rPr lang="en-AU" sz="2000" dirty="0" smtClean="0"/>
              <a:t>Reviewed technical approaches </a:t>
            </a:r>
          </a:p>
          <a:p>
            <a:pPr lvl="1"/>
            <a:endParaRPr lang="en-AU" sz="1800" dirty="0" smtClean="0"/>
          </a:p>
          <a:p>
            <a:r>
              <a:rPr lang="en-AU" sz="2000" dirty="0" smtClean="0"/>
              <a:t>Closing </a:t>
            </a:r>
            <a:r>
              <a:rPr lang="en-AU" sz="2000" dirty="0"/>
              <a:t>report: </a:t>
            </a:r>
            <a:r>
              <a:rPr lang="en-AU" sz="2000" dirty="0" smtClean="0"/>
              <a:t>16/479r0</a:t>
            </a:r>
            <a:endParaRPr lang="en-US" sz="20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207204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LRLP - TIG</a:t>
            </a:r>
            <a:br>
              <a:rPr lang="en-US" dirty="0" smtClean="0"/>
            </a:br>
            <a:r>
              <a:rPr lang="en-US" dirty="0" smtClean="0"/>
              <a:t>(Long Range Low Power)</a:t>
            </a:r>
            <a:endParaRPr lang="en-US" dirty="0"/>
          </a:p>
        </p:txBody>
      </p:sp>
      <p:sp>
        <p:nvSpPr>
          <p:cNvPr id="3" name="Content Placeholder 2"/>
          <p:cNvSpPr>
            <a:spLocks noGrp="1"/>
          </p:cNvSpPr>
          <p:nvPr>
            <p:ph idx="1"/>
          </p:nvPr>
        </p:nvSpPr>
        <p:spPr>
          <a:xfrm>
            <a:off x="914400" y="1752600"/>
            <a:ext cx="7772400" cy="4114800"/>
          </a:xfrm>
        </p:spPr>
        <p:txBody>
          <a:bodyPr/>
          <a:lstStyle/>
          <a:p>
            <a:endParaRPr lang="en-AU" sz="2400" dirty="0" smtClean="0"/>
          </a:p>
          <a:p>
            <a:r>
              <a:rPr lang="en-AU" sz="2400" dirty="0" smtClean="0"/>
              <a:t>9 Technical presentations</a:t>
            </a:r>
          </a:p>
          <a:p>
            <a:pPr lvl="1"/>
            <a:r>
              <a:rPr lang="en-AU" sz="2000" dirty="0" smtClean="0"/>
              <a:t>Low power wake-up receiver</a:t>
            </a:r>
          </a:p>
          <a:p>
            <a:pPr lvl="1"/>
            <a:r>
              <a:rPr lang="en-AU" sz="2000" dirty="0" smtClean="0"/>
              <a:t>Packet identity considerations</a:t>
            </a:r>
          </a:p>
          <a:p>
            <a:pPr lvl="1"/>
            <a:r>
              <a:rPr lang="en-AU" sz="2000" dirty="0" smtClean="0"/>
              <a:t>Range and power requirements for indoor use-cases</a:t>
            </a:r>
          </a:p>
          <a:p>
            <a:pPr marL="457200" lvl="1" indent="0">
              <a:buNone/>
            </a:pPr>
            <a:endParaRPr lang="en-AU" sz="2000" dirty="0" smtClean="0"/>
          </a:p>
          <a:p>
            <a:r>
              <a:rPr lang="en-AU" sz="2400" dirty="0" smtClean="0"/>
              <a:t>Updated LRLP report to WG</a:t>
            </a:r>
          </a:p>
          <a:p>
            <a:pPr lvl="1"/>
            <a:r>
              <a:rPr lang="en-AU" sz="2000" dirty="0" smtClean="0"/>
              <a:t>Extend TIG through the next plenary</a:t>
            </a:r>
          </a:p>
          <a:p>
            <a:pPr lvl="1"/>
            <a:r>
              <a:rPr lang="en-AU" sz="2000" dirty="0" smtClean="0"/>
              <a:t>Gain consensus on scope, differentiators and technical approaches</a:t>
            </a:r>
          </a:p>
          <a:p>
            <a:r>
              <a:rPr lang="en-AU" sz="2400" dirty="0" smtClean="0"/>
              <a:t>Closing </a:t>
            </a:r>
            <a:r>
              <a:rPr lang="en-AU" sz="2400" dirty="0"/>
              <a:t>report: </a:t>
            </a:r>
            <a:r>
              <a:rPr lang="en-AU" sz="2400" dirty="0" smtClean="0"/>
              <a:t>16-0467r0</a:t>
            </a:r>
            <a:endParaRPr lang="en-US" sz="24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148420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JTC1 SC </a:t>
            </a:r>
            <a:endParaRPr lang="en-US" dirty="0"/>
          </a:p>
        </p:txBody>
      </p:sp>
      <p:sp>
        <p:nvSpPr>
          <p:cNvPr id="3" name="Content Placeholder 2"/>
          <p:cNvSpPr>
            <a:spLocks noGrp="1"/>
          </p:cNvSpPr>
          <p:nvPr>
            <p:ph idx="1"/>
          </p:nvPr>
        </p:nvSpPr>
        <p:spPr>
          <a:xfrm>
            <a:off x="685800" y="1676400"/>
            <a:ext cx="7772400" cy="4114800"/>
          </a:xfrm>
        </p:spPr>
        <p:txBody>
          <a:bodyPr/>
          <a:lstStyle/>
          <a:p>
            <a:r>
              <a:rPr lang="en-AU" sz="2400" dirty="0"/>
              <a:t>Reviewed status of PSDO pipeline</a:t>
            </a:r>
          </a:p>
          <a:p>
            <a:pPr lvl="1"/>
            <a:r>
              <a:rPr lang="en-AU" sz="2000" dirty="0"/>
              <a:t>IEEE 802 has pushed 18 standards completely through the PSDO ratification process</a:t>
            </a:r>
          </a:p>
          <a:p>
            <a:pPr lvl="1"/>
            <a:r>
              <a:rPr lang="en-AU" sz="2000" dirty="0"/>
              <a:t>IEEE 802 has </a:t>
            </a:r>
            <a:r>
              <a:rPr lang="en-AU" sz="2000" dirty="0" smtClean="0"/>
              <a:t>11 standards pending</a:t>
            </a:r>
          </a:p>
          <a:p>
            <a:pPr marL="457200" lvl="1" indent="0">
              <a:buNone/>
            </a:pPr>
            <a:endParaRPr lang="en-AU" sz="2000" dirty="0" smtClean="0"/>
          </a:p>
          <a:p>
            <a:r>
              <a:rPr lang="en-AU" sz="2400" dirty="0" smtClean="0"/>
              <a:t>SC6 meeting in March 2016</a:t>
            </a:r>
          </a:p>
          <a:p>
            <a:pPr lvl="1"/>
            <a:r>
              <a:rPr lang="en-AU" sz="2000" dirty="0" smtClean="0"/>
              <a:t>IEEE 802 do did not attend!!</a:t>
            </a:r>
          </a:p>
          <a:p>
            <a:pPr lvl="2"/>
            <a:r>
              <a:rPr lang="en-AU" sz="1800" dirty="0" smtClean="0"/>
              <a:t>A new SG on Low Power Wide Area Networking was created</a:t>
            </a:r>
          </a:p>
          <a:p>
            <a:pPr lvl="2"/>
            <a:r>
              <a:rPr lang="en-AU" sz="1800" dirty="0" smtClean="0"/>
              <a:t>Next SC6 meeting planned early 2017 in Tunisia</a:t>
            </a:r>
          </a:p>
          <a:p>
            <a:pPr marL="857250" lvl="2" indent="0">
              <a:buNone/>
            </a:pPr>
            <a:endParaRPr lang="en-AU" sz="1800" dirty="0" smtClean="0"/>
          </a:p>
          <a:p>
            <a:r>
              <a:rPr lang="en-AU" sz="2400" dirty="0" smtClean="0"/>
              <a:t>Closing report: 16/0481r0</a:t>
            </a:r>
            <a:endParaRPr lang="en-AU" sz="24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775983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802.11WNG</a:t>
            </a:r>
            <a:br>
              <a:rPr lang="en-US" dirty="0" smtClean="0"/>
            </a:br>
            <a:r>
              <a:rPr lang="en-US" dirty="0" smtClean="0"/>
              <a:t>(Wireless Next Generation</a:t>
            </a:r>
            <a:endParaRPr lang="en-US" dirty="0"/>
          </a:p>
        </p:txBody>
      </p:sp>
      <p:sp>
        <p:nvSpPr>
          <p:cNvPr id="3" name="Content Placeholder 2"/>
          <p:cNvSpPr>
            <a:spLocks noGrp="1"/>
          </p:cNvSpPr>
          <p:nvPr>
            <p:ph idx="1"/>
          </p:nvPr>
        </p:nvSpPr>
        <p:spPr>
          <a:xfrm>
            <a:off x="685800" y="1981200"/>
            <a:ext cx="7772400" cy="2895600"/>
          </a:xfrm>
        </p:spPr>
        <p:txBody>
          <a:bodyPr/>
          <a:lstStyle/>
          <a:p>
            <a:pPr marL="457200" indent="-457200">
              <a:spcBef>
                <a:spcPts val="0"/>
              </a:spcBef>
              <a:defRPr/>
            </a:pPr>
            <a:r>
              <a:rPr lang="en-GB" altLang="en-US" sz="2000" dirty="0" smtClean="0"/>
              <a:t>Presentations – March 2016</a:t>
            </a:r>
          </a:p>
          <a:p>
            <a:pPr marL="857250" lvl="1" indent="-457200">
              <a:spcBef>
                <a:spcPts val="0"/>
              </a:spcBef>
              <a:defRPr/>
            </a:pPr>
            <a:r>
              <a:rPr lang="en-GB" altLang="en-US" sz="2000" dirty="0"/>
              <a:t>“</a:t>
            </a:r>
            <a:r>
              <a:rPr lang="en-GB" altLang="en-US" sz="2000" dirty="0" err="1"/>
              <a:t>LiFi</a:t>
            </a:r>
            <a:r>
              <a:rPr lang="en-GB" altLang="en-US" sz="2000" dirty="0"/>
              <a:t> – Use of visible light communications for 802.11”, </a:t>
            </a:r>
            <a:r>
              <a:rPr lang="en-US" sz="2000" dirty="0"/>
              <a:t>Nikola </a:t>
            </a:r>
            <a:r>
              <a:rPr lang="en-US" sz="2000" dirty="0" err="1"/>
              <a:t>Serafimovski</a:t>
            </a:r>
            <a:r>
              <a:rPr lang="en-US" sz="2000" dirty="0"/>
              <a:t> (</a:t>
            </a:r>
            <a:r>
              <a:rPr lang="en-US" sz="2000" dirty="0" err="1"/>
              <a:t>PureLiFi</a:t>
            </a:r>
            <a:r>
              <a:rPr lang="en-US" sz="2000" dirty="0"/>
              <a:t>)</a:t>
            </a:r>
          </a:p>
          <a:p>
            <a:pPr marL="1200150" lvl="2" indent="-457200">
              <a:spcBef>
                <a:spcPts val="0"/>
              </a:spcBef>
              <a:defRPr/>
            </a:pPr>
            <a:r>
              <a:rPr lang="en-GB" altLang="en-US" sz="1800" dirty="0">
                <a:solidFill>
                  <a:srgbClr val="FF0000"/>
                </a:solidFill>
              </a:rPr>
              <a:t>https://mentor.ieee.org/802.11/dcn/16/11-16-0436-00-0wng-lifi-concept-use-cases-and-progress.pptx </a:t>
            </a:r>
            <a:endParaRPr lang="en-GB" altLang="en-US" sz="1800" dirty="0" smtClean="0">
              <a:solidFill>
                <a:srgbClr val="FF0000"/>
              </a:solidFill>
            </a:endParaRPr>
          </a:p>
          <a:p>
            <a:pPr marL="742950" lvl="2" indent="0">
              <a:spcBef>
                <a:spcPts val="0"/>
              </a:spcBef>
              <a:buNone/>
              <a:defRPr/>
            </a:pPr>
            <a:endParaRPr lang="en-GB" altLang="en-US" sz="1800" dirty="0">
              <a:solidFill>
                <a:srgbClr val="FF0000"/>
              </a:solidFill>
            </a:endParaRPr>
          </a:p>
          <a:p>
            <a:pPr marL="857250" lvl="1" indent="-457200">
              <a:spcBef>
                <a:spcPts val="0"/>
              </a:spcBef>
              <a:defRPr/>
            </a:pPr>
            <a:r>
              <a:rPr lang="en-GB" altLang="en-US" sz="2000" dirty="0"/>
              <a:t>“802.11 and LWA: Perspectives from 3GPP” – Richard </a:t>
            </a:r>
            <a:r>
              <a:rPr lang="en-GB" altLang="en-US" sz="2000" dirty="0" err="1"/>
              <a:t>Burbridge</a:t>
            </a:r>
            <a:r>
              <a:rPr lang="en-GB" altLang="en-US" sz="2000" dirty="0"/>
              <a:t> (3GPP RAN2 chair), Sasha </a:t>
            </a:r>
            <a:r>
              <a:rPr lang="en-GB" altLang="en-US" sz="2000" dirty="0" err="1"/>
              <a:t>Sirotkin</a:t>
            </a:r>
            <a:r>
              <a:rPr lang="en-GB" altLang="en-US" sz="2000" dirty="0"/>
              <a:t> (LWA WI Rapporteur), and Philippe </a:t>
            </a:r>
            <a:r>
              <a:rPr lang="en-GB" altLang="en-US" sz="2000" dirty="0" err="1"/>
              <a:t>Reininger</a:t>
            </a:r>
            <a:r>
              <a:rPr lang="en-GB" altLang="en-US" sz="2000" dirty="0"/>
              <a:t> (3GPP RAN3 chair)</a:t>
            </a:r>
          </a:p>
          <a:p>
            <a:pPr marL="1200150" lvl="2" indent="-457200">
              <a:spcBef>
                <a:spcPts val="0"/>
              </a:spcBef>
              <a:defRPr/>
            </a:pPr>
            <a:r>
              <a:rPr lang="en-GB" altLang="en-US" sz="1800" dirty="0">
                <a:solidFill>
                  <a:srgbClr val="FF0000"/>
                </a:solidFill>
              </a:rPr>
              <a:t>https://mentor.ieee.org/802.11/dcn/16/11-16-0351-01-0000-liaison-from-3gpp-on-lwa-and-lwip.pptx</a:t>
            </a:r>
            <a:r>
              <a:rPr lang="en-GB" altLang="en-US" sz="1800" dirty="0"/>
              <a:t> </a:t>
            </a:r>
            <a:endParaRPr lang="en-US" altLang="en-US" sz="1800" dirty="0"/>
          </a:p>
          <a:p>
            <a:pPr marL="0" indent="0">
              <a:spcBef>
                <a:spcPts val="0"/>
              </a:spcBef>
              <a:buNone/>
              <a:defRPr/>
            </a:pPr>
            <a:endParaRPr lang="en-US" altLang="en-US" sz="1050" dirty="0" smtClean="0"/>
          </a:p>
          <a:p>
            <a:pPr lvl="1">
              <a:defRPr/>
            </a:pPr>
            <a:r>
              <a:rPr lang="en-US" altLang="en-US" sz="2000" dirty="0" smtClean="0"/>
              <a:t>Closing report 16/0474r0</a:t>
            </a:r>
            <a:endParaRPr lang="en-US" altLang="en-US" sz="2000" dirty="0"/>
          </a:p>
        </p:txBody>
      </p:sp>
      <p:sp>
        <p:nvSpPr>
          <p:cNvPr id="4" name="Date Placeholder 3"/>
          <p:cNvSpPr>
            <a:spLocks noGrp="1"/>
          </p:cNvSpPr>
          <p:nvPr>
            <p:ph type="dt" sz="half" idx="10"/>
          </p:nvPr>
        </p:nvSpPr>
        <p:spPr/>
        <p:txBody>
          <a:bodyPr/>
          <a:lstStyle/>
          <a:p>
            <a:r>
              <a:rPr lang="en-US" altLang="en-US" smtClean="0"/>
              <a:t>March 2016</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298</TotalTime>
  <Words>581</Words>
  <Application>Microsoft Office PowerPoint</Application>
  <PresentationFormat>On-screen Show (4:3)</PresentationFormat>
  <Paragraphs>182</Paragraphs>
  <Slides>11</Slides>
  <Notes>3</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IEEE-P802_15</vt:lpstr>
      <vt:lpstr>Custom Design</vt:lpstr>
      <vt:lpstr>PowerPoint Presentation</vt:lpstr>
      <vt:lpstr>PowerPoint Presentation</vt:lpstr>
      <vt:lpstr>802.11 Task Groups in Comment Resolution</vt:lpstr>
      <vt:lpstr>802.11ax (High Efficiency WLAN) </vt:lpstr>
      <vt:lpstr>802.11ay</vt:lpstr>
      <vt:lpstr>802.11az (Next Generation Positioning)</vt:lpstr>
      <vt:lpstr>LRLP - TIG (Long Range Low Power)</vt:lpstr>
      <vt:lpstr>IEEE 802.11  JTC1 SC </vt:lpstr>
      <vt:lpstr>802.11WNG (Wireless Next Generation</vt:lpstr>
      <vt:lpstr>Available 802.11 - Drafts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53</cp:revision>
  <cp:lastPrinted>1998-02-10T13:28:06Z</cp:lastPrinted>
  <dcterms:created xsi:type="dcterms:W3CDTF">2016-01-21T14:33:00Z</dcterms:created>
  <dcterms:modified xsi:type="dcterms:W3CDTF">2016-03-17T10:33:43Z</dcterms:modified>
</cp:coreProperties>
</file>