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1" r:id="rId2"/>
    <p:sldId id="257" r:id="rId3"/>
    <p:sldId id="256" r:id="rId4"/>
    <p:sldId id="258" r:id="rId5"/>
    <p:sldId id="259" r:id="rId6"/>
    <p:sldId id="262" r:id="rId7"/>
    <p:sldId id="263" r:id="rId8"/>
    <p:sldId id="264" r:id="rId9"/>
    <p:sldId id="265" r:id="rId10"/>
    <p:sldId id="269" r:id="rId11"/>
    <p:sldId id="270" r:id="rId12"/>
    <p:sldId id="268"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21" autoAdjust="0"/>
    <p:restoredTop sz="94660"/>
  </p:normalViewPr>
  <p:slideViewPr>
    <p:cSldViewPr>
      <p:cViewPr varScale="1">
        <p:scale>
          <a:sx n="76" d="100"/>
          <a:sy n="76" d="100"/>
        </p:scale>
        <p:origin x="-103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504017-100C-48CD-BC41-4BF4EF7C73C4}" type="datetimeFigureOut">
              <a:rPr kumimoji="1" lang="ja-JP" altLang="en-US" smtClean="0"/>
              <a:t>2016/3/17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1BFFDC-4E0A-4234-9135-98223A34E094}" type="slidenum">
              <a:rPr kumimoji="1" lang="ja-JP" altLang="en-US" smtClean="0"/>
              <a:t>‹#›</a:t>
            </a:fld>
            <a:endParaRPr kumimoji="1" lang="ja-JP" altLang="en-US"/>
          </a:p>
        </p:txBody>
      </p:sp>
    </p:spTree>
    <p:extLst>
      <p:ext uri="{BB962C8B-B14F-4D97-AF65-F5344CB8AC3E}">
        <p14:creationId xmlns:p14="http://schemas.microsoft.com/office/powerpoint/2010/main" val="19738275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solidFill>
                  <a:prstClr val="black"/>
                </a:solidFill>
              </a:rPr>
              <a:t>doc.: IEEE 802.15-&lt;doc#&gt;</a:t>
            </a:r>
            <a:endParaRPr lang="en-US" altLang="ja-JP">
              <a:solidFill>
                <a:prstClr val="black"/>
              </a:solidFill>
            </a:endParaRPr>
          </a:p>
        </p:txBody>
      </p:sp>
      <p:sp>
        <p:nvSpPr>
          <p:cNvPr id="5" name="日付プレースホルダー 4"/>
          <p:cNvSpPr>
            <a:spLocks noGrp="1"/>
          </p:cNvSpPr>
          <p:nvPr>
            <p:ph type="dt" idx="11"/>
          </p:nvPr>
        </p:nvSpPr>
        <p:spPr/>
        <p:txBody>
          <a:bodyPr/>
          <a:lstStyle/>
          <a:p>
            <a:r>
              <a:rPr lang="en-US" altLang="ja-JP" smtClean="0">
                <a:solidFill>
                  <a:prstClr val="black"/>
                </a:solidFill>
              </a:rPr>
              <a:t>&lt;month year&gt;</a:t>
            </a:r>
            <a:endParaRPr lang="en-US" altLang="ja-JP">
              <a:solidFill>
                <a:prstClr val="black"/>
              </a:solidFill>
            </a:endParaRPr>
          </a:p>
        </p:txBody>
      </p:sp>
      <p:sp>
        <p:nvSpPr>
          <p:cNvPr id="6" name="フッター プレースホルダー 5"/>
          <p:cNvSpPr>
            <a:spLocks noGrp="1"/>
          </p:cNvSpPr>
          <p:nvPr>
            <p:ph type="ftr" sz="quarter" idx="12"/>
          </p:nvPr>
        </p:nvSpPr>
        <p:spPr/>
        <p:txBody>
          <a:bodyPr/>
          <a:lstStyle/>
          <a:p>
            <a:pPr lvl="4"/>
            <a:r>
              <a:rPr lang="en-US" altLang="ja-JP" smtClean="0">
                <a:solidFill>
                  <a:prstClr val="black"/>
                </a:solidFill>
              </a:rPr>
              <a:t>&lt;author&gt;, &lt;company&gt;</a:t>
            </a:r>
            <a:endParaRPr lang="en-US" altLang="ja-JP">
              <a:solidFill>
                <a:prstClr val="black"/>
              </a:solidFill>
            </a:endParaRPr>
          </a:p>
        </p:txBody>
      </p:sp>
      <p:sp>
        <p:nvSpPr>
          <p:cNvPr id="7" name="スライド番号プレースホルダー 6"/>
          <p:cNvSpPr>
            <a:spLocks noGrp="1"/>
          </p:cNvSpPr>
          <p:nvPr>
            <p:ph type="sldNum" sz="quarter" idx="13"/>
          </p:nvPr>
        </p:nvSpPr>
        <p:spPr/>
        <p:txBody>
          <a:bodyPr/>
          <a:lstStyle/>
          <a:p>
            <a:r>
              <a:rPr lang="en-US" altLang="ja-JP" smtClean="0">
                <a:solidFill>
                  <a:prstClr val="black"/>
                </a:solidFill>
              </a:rPr>
              <a:t>Page </a:t>
            </a:r>
            <a:fld id="{9522B39B-2C39-4F9C-9430-A9CD3DBEDC59}" type="slidenum">
              <a:rPr lang="en-US" altLang="ja-JP" smtClean="0">
                <a:solidFill>
                  <a:prstClr val="black"/>
                </a:solidFill>
              </a:rPr>
              <a:pPr/>
              <a:t>1</a:t>
            </a:fld>
            <a:endParaRPr lang="en-US" altLang="ja-JP">
              <a:solidFill>
                <a:prstClr val="black"/>
              </a:solidFill>
            </a:endParaRPr>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solidFill>
                  <a:srgbClr val="000000"/>
                </a:solidFill>
              </a:rPr>
              <a:t>&lt;Mar. 2016&gt;</a:t>
            </a:r>
            <a:endParaRPr lang="en-US" altLang="ja-JP" dirty="0">
              <a:solidFill>
                <a:srgbClr val="000000"/>
              </a:solidFill>
            </a:endParaRPr>
          </a:p>
        </p:txBody>
      </p:sp>
      <p:sp>
        <p:nvSpPr>
          <p:cNvPr id="4" name="フッター プレースホルダー 3"/>
          <p:cNvSpPr>
            <a:spLocks noGrp="1"/>
          </p:cNvSpPr>
          <p:nvPr>
            <p:ph type="ftr" sz="quarter" idx="11"/>
          </p:nvPr>
        </p:nvSpPr>
        <p:spPr>
          <a:xfrm>
            <a:off x="5486400" y="6475413"/>
            <a:ext cx="3124200" cy="215444"/>
          </a:xfrm>
        </p:spPr>
        <p:txBody>
          <a:bodyPr/>
          <a:lstStyle>
            <a:lvl1pPr>
              <a:defRPr sz="1400"/>
            </a:lvl1pPr>
          </a:lstStyle>
          <a:p>
            <a:r>
              <a:rPr lang="en-US" altLang="ja-JP" smtClean="0">
                <a:solidFill>
                  <a:srgbClr val="000000"/>
                </a:solidFill>
              </a:rPr>
              <a:t>Akiyama, et al. (Sony)</a:t>
            </a:r>
            <a:endParaRPr lang="en-US" altLang="ja-JP" dirty="0">
              <a:solidFill>
                <a:srgbClr val="000000"/>
              </a:solidFill>
            </a:endParaRPr>
          </a:p>
        </p:txBody>
      </p:sp>
      <p:sp>
        <p:nvSpPr>
          <p:cNvPr id="5" name="スライド番号プレースホルダー 4"/>
          <p:cNvSpPr>
            <a:spLocks noGrp="1"/>
          </p:cNvSpPr>
          <p:nvPr>
            <p:ph type="sldNum" sz="quarter" idx="12"/>
          </p:nvPr>
        </p:nvSpPr>
        <p:spPr>
          <a:xfrm>
            <a:off x="4276676" y="6475413"/>
            <a:ext cx="666849" cy="215444"/>
          </a:xfrm>
        </p:spPr>
        <p:txBody>
          <a:bodyPr/>
          <a:lstStyle>
            <a:lvl1pPr>
              <a:defRPr sz="1400"/>
            </a:lvl1pPr>
          </a:lstStyle>
          <a:p>
            <a:r>
              <a:rPr lang="en-US" altLang="ja-JP" smtClean="0">
                <a:solidFill>
                  <a:srgbClr val="000000"/>
                </a:solidFill>
              </a:rPr>
              <a:t>Slide </a:t>
            </a:r>
            <a:fld id="{6652F43B-E88C-4292-9842-7923F42985AC}"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1162473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solidFill>
                  <a:srgbClr val="000000"/>
                </a:solidFill>
              </a:rPr>
              <a:t>&lt;Mar. 2016&gt;</a:t>
            </a:r>
            <a:endParaRPr lang="en-US" altLang="ja-JP" dirty="0">
              <a:solidFill>
                <a:srgbClr val="000000"/>
              </a:solidFill>
            </a:endParaRPr>
          </a:p>
        </p:txBody>
      </p:sp>
      <p:sp>
        <p:nvSpPr>
          <p:cNvPr id="3" name="フッター プレースホルダー 2"/>
          <p:cNvSpPr>
            <a:spLocks noGrp="1"/>
          </p:cNvSpPr>
          <p:nvPr>
            <p:ph type="ftr" sz="quarter" idx="11"/>
          </p:nvPr>
        </p:nvSpPr>
        <p:spPr>
          <a:xfrm>
            <a:off x="5486400" y="6475413"/>
            <a:ext cx="3124200" cy="215444"/>
          </a:xfrm>
        </p:spPr>
        <p:txBody>
          <a:bodyPr/>
          <a:lstStyle>
            <a:lvl1pPr>
              <a:defRPr sz="1400"/>
            </a:lvl1pPr>
          </a:lstStyle>
          <a:p>
            <a:r>
              <a:rPr lang="en-US" altLang="ja-JP" smtClean="0">
                <a:solidFill>
                  <a:srgbClr val="000000"/>
                </a:solidFill>
              </a:rPr>
              <a:t>Akiyama, et al. (Sony)</a:t>
            </a:r>
            <a:endParaRPr lang="en-US" altLang="ja-JP" dirty="0">
              <a:solidFill>
                <a:srgbClr val="000000"/>
              </a:solidFill>
            </a:endParaRPr>
          </a:p>
        </p:txBody>
      </p:sp>
      <p:sp>
        <p:nvSpPr>
          <p:cNvPr id="4" name="スライド番号プレースホルダー 3"/>
          <p:cNvSpPr>
            <a:spLocks noGrp="1"/>
          </p:cNvSpPr>
          <p:nvPr>
            <p:ph type="sldNum" sz="quarter" idx="12"/>
          </p:nvPr>
        </p:nvSpPr>
        <p:spPr>
          <a:xfrm>
            <a:off x="4276676" y="6475413"/>
            <a:ext cx="666849" cy="215444"/>
          </a:xfrm>
        </p:spPr>
        <p:txBody>
          <a:bodyPr/>
          <a:lstStyle>
            <a:lvl1pPr>
              <a:defRPr sz="1400"/>
            </a:lvl1pPr>
          </a:lstStyle>
          <a:p>
            <a:r>
              <a:rPr lang="en-US" altLang="ja-JP" smtClean="0">
                <a:solidFill>
                  <a:srgbClr val="000000"/>
                </a:solidFill>
              </a:rPr>
              <a:t>Slide </a:t>
            </a:r>
            <a:fld id="{867CB61E-4224-4065-A98C-4D3B055BC026}"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763588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pPr eaLnBrk="0" fontAlgn="base" hangingPunct="0">
              <a:spcBef>
                <a:spcPct val="0"/>
              </a:spcBef>
              <a:spcAft>
                <a:spcPct val="0"/>
              </a:spcAft>
            </a:pPr>
            <a:r>
              <a:rPr kumimoji="0" lang="en-US" altLang="ja-JP" smtClean="0">
                <a:solidFill>
                  <a:srgbClr val="000000"/>
                </a:solidFill>
                <a:latin typeface="Times New Roman" pitchFamily="18" charset="0"/>
              </a:rPr>
              <a:t>&lt;Mar. 2016&gt;</a:t>
            </a:r>
            <a:endParaRPr kumimoji="0" lang="en-US" altLang="ja-JP"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pPr eaLnBrk="0" fontAlgn="base" hangingPunct="0">
              <a:spcBef>
                <a:spcPct val="0"/>
              </a:spcBef>
              <a:spcAft>
                <a:spcPct val="0"/>
              </a:spcAft>
            </a:pPr>
            <a:r>
              <a:rPr kumimoji="0" lang="en-US" altLang="ja-JP" sz="1200" smtClean="0">
                <a:solidFill>
                  <a:srgbClr val="000000"/>
                </a:solidFill>
                <a:latin typeface="Times New Roman" pitchFamily="18" charset="0"/>
              </a:rPr>
              <a:t>Akiyama, et al. (Sony)</a:t>
            </a:r>
            <a:endParaRPr kumimoji="0" lang="en-US" altLang="ja-JP" sz="1200" dirty="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pPr eaLnBrk="0" fontAlgn="base" hangingPunct="0">
              <a:spcBef>
                <a:spcPct val="0"/>
              </a:spcBef>
              <a:spcAft>
                <a:spcPct val="0"/>
              </a:spcAft>
            </a:pPr>
            <a:r>
              <a:rPr kumimoji="0" lang="en-US" altLang="ja-JP" sz="1200">
                <a:solidFill>
                  <a:srgbClr val="000000"/>
                </a:solidFill>
                <a:latin typeface="Times New Roman" pitchFamily="18" charset="0"/>
              </a:rPr>
              <a:t>Slide </a:t>
            </a:r>
            <a:fld id="{54977A5C-F0ED-4241-9D3A-66015270F4BA}" type="slidenum">
              <a:rPr kumimoji="0" lang="en-US" altLang="ja-JP" sz="1200">
                <a:solidFill>
                  <a:srgbClr val="000000"/>
                </a:solidFill>
                <a:latin typeface="Times New Roman" pitchFamily="18" charset="0"/>
              </a:rPr>
              <a:pPr eaLnBrk="0" fontAlgn="base" hangingPunct="0">
                <a:spcBef>
                  <a:spcPct val="0"/>
                </a:spcBef>
                <a:spcAft>
                  <a:spcPct val="0"/>
                </a:spcAft>
              </a:pPr>
              <a:t>‹#›</a:t>
            </a:fld>
            <a:endParaRPr kumimoji="0" lang="en-US" altLang="ja-JP" sz="1200">
              <a:solidFill>
                <a:srgbClr val="000000"/>
              </a:solidFill>
              <a:latin typeface="Times New Roman" pitchFamily="18" charset="0"/>
            </a:endParaRPr>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pitchFamily="50" charset="-128"/>
              </a:rPr>
              <a:t>doc.: IEEE </a:t>
            </a:r>
            <a:r>
              <a:rPr kumimoji="0" lang="en-US" altLang="ja-JP" sz="1400" b="1" dirty="0" smtClean="0">
                <a:solidFill>
                  <a:srgbClr val="000000"/>
                </a:solidFill>
                <a:latin typeface="Times New Roman" pitchFamily="18" charset="0"/>
                <a:ea typeface="ＭＳ Ｐゴシック" pitchFamily="50" charset="-128"/>
              </a:rPr>
              <a:t>802.15-16-0292-00-003e</a:t>
            </a:r>
            <a:endParaRPr kumimoji="0" lang="en-US" altLang="ja-JP" sz="1400" b="1" dirty="0">
              <a:solidFill>
                <a:srgbClr val="000000"/>
              </a:solidFill>
              <a:latin typeface="Times New Roman" pitchFamily="18" charset="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eaLnBrk="0" fontAlgn="base" hangingPunct="0">
              <a:spcBef>
                <a:spcPct val="0"/>
              </a:spcBef>
              <a:spcAft>
                <a:spcPct val="0"/>
              </a:spcAft>
            </a:pPr>
            <a:r>
              <a:rPr kumimoji="0" lang="en-US" altLang="ja-JP" sz="1400" dirty="0" smtClean="0">
                <a:solidFill>
                  <a:srgbClr val="000000"/>
                </a:solidFill>
                <a:latin typeface="Times New Roman" pitchFamily="18" charset="0"/>
                <a:ea typeface="ＭＳ Ｐゴシック" pitchFamily="50" charset="-128"/>
              </a:rPr>
              <a:t>submission</a:t>
            </a:r>
            <a:endParaRPr kumimoji="0" lang="en-US" altLang="ja-JP" sz="1400" dirty="0">
              <a:solidFill>
                <a:srgbClr val="000000"/>
              </a:solidFill>
              <a:latin typeface="Times New Roman" pitchFamily="18" charset="0"/>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2423944745"/>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solidFill>
                  <a:srgbClr val="000000"/>
                </a:solidFill>
              </a:rPr>
              <a:t>&lt;Mar. 2016&gt;</a:t>
            </a:r>
            <a:endParaRPr lang="en-US" altLang="ja-JP" dirty="0">
              <a:solidFill>
                <a:srgbClr val="000000"/>
              </a:solidFill>
            </a:endParaRPr>
          </a:p>
        </p:txBody>
      </p:sp>
      <p:sp>
        <p:nvSpPr>
          <p:cNvPr id="5" name="フッター プレースホルダー 2"/>
          <p:cNvSpPr>
            <a:spLocks noGrp="1"/>
          </p:cNvSpPr>
          <p:nvPr>
            <p:ph type="ftr" sz="quarter" idx="11"/>
          </p:nvPr>
        </p:nvSpPr>
        <p:spPr>
          <a:xfrm>
            <a:off x="5486400" y="6475412"/>
            <a:ext cx="3124200" cy="265955"/>
          </a:xfrm>
        </p:spPr>
        <p:txBody>
          <a:bodyPr/>
          <a:lstStyle/>
          <a:p>
            <a:r>
              <a:rPr lang="en-US" altLang="ja-JP" smtClean="0">
                <a:solidFill>
                  <a:srgbClr val="000000"/>
                </a:solidFill>
              </a:rPr>
              <a:t>Akiyama, et al. (Sony)</a:t>
            </a:r>
            <a:endParaRPr lang="en-US" altLang="ja-JP" dirty="0">
              <a:solidFill>
                <a:srgbClr val="000000"/>
              </a:solidFill>
            </a:endParaRPr>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itchFamily="18" charset="0"/>
            </a:endParaRPr>
          </a:p>
          <a:p>
            <a:pPr>
              <a:defRPr/>
            </a:pPr>
            <a:endParaRPr lang="en-US" altLang="ja-JP" sz="1600" dirty="0">
              <a:solidFill>
                <a:srgbClr val="000000"/>
              </a:solidFill>
              <a:latin typeface="Times New Roman" pitchFamily="18" charset="0"/>
              <a:ea typeface="ＭＳ Ｐゴシック" charset="-128"/>
              <a:cs typeface="Times New Roman" pitchFamily="18" charset="0"/>
            </a:endParaRPr>
          </a:p>
          <a:p>
            <a:pPr>
              <a:defRPr/>
            </a:pPr>
            <a:r>
              <a:rPr lang="en-US" altLang="ja-JP" sz="1600" b="1" dirty="0">
                <a:solidFill>
                  <a:srgbClr val="000000"/>
                </a:solidFill>
                <a:latin typeface="Times New Roman" pitchFamily="18" charset="0"/>
                <a:ea typeface="ＭＳ Ｐゴシック" charset="-128"/>
                <a:cs typeface="Times New Roman" pitchFamily="18" charset="0"/>
              </a:rPr>
              <a:t>Submission Title:</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[Resolution on comments #9, #13, #23, #33 and #34 for MAC selection</a:t>
            </a:r>
            <a:r>
              <a:rPr lang="pt-BR" altLang="ja-JP" sz="1600" dirty="0" smtClean="0">
                <a:solidFill>
                  <a:srgbClr val="000000"/>
                </a:solidFill>
                <a:latin typeface="Times New Roman" pitchFamily="18" charset="0"/>
                <a:ea typeface="ＭＳ Ｐゴシック"/>
                <a:cs typeface="Times New Roman" pitchFamily="18" charset="0"/>
              </a:rPr>
              <a:t>] </a:t>
            </a:r>
            <a:endParaRPr lang="pt-BR" altLang="ja-JP" sz="1600" dirty="0">
              <a:solidFill>
                <a:srgbClr val="000000"/>
              </a:solidFill>
              <a:latin typeface="Times New Roman" pitchFamily="18" charset="0"/>
              <a:ea typeface="ＭＳ Ｐゴシック"/>
              <a:cs typeface="Times New Roman" pitchFamily="18" charset="0"/>
            </a:endParaRPr>
          </a:p>
          <a:p>
            <a:pPr>
              <a:defRPr/>
            </a:pPr>
            <a:r>
              <a:rPr lang="en-US" altLang="ja-JP" sz="1600" b="1" dirty="0" smtClean="0">
                <a:solidFill>
                  <a:srgbClr val="000000"/>
                </a:solidFill>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14 March 2016]</a:t>
            </a:r>
          </a:p>
          <a:p>
            <a:pPr>
              <a:defRPr/>
            </a:pPr>
            <a:r>
              <a:rPr lang="en-US" altLang="ja-JP" sz="1600" b="1" dirty="0" smtClean="0">
                <a:solidFill>
                  <a:srgbClr val="000000"/>
                </a:solidFill>
                <a:latin typeface="Times New Roman" pitchFamily="18" charset="0"/>
                <a:ea typeface="ＭＳ Ｐゴシック" charset="-128"/>
                <a:cs typeface="Times New Roman" pitchFamily="18" charset="0"/>
              </a:rPr>
              <a:t>Source: </a:t>
            </a:r>
            <a:r>
              <a:rPr lang="en-US" altLang="ja-JP" sz="1600" dirty="0" smtClean="0">
                <a:solidFill>
                  <a:srgbClr val="000000"/>
                </a:solidFill>
                <a:latin typeface="Times New Roman" pitchFamily="18" charset="0"/>
                <a:ea typeface="ＭＳ Ｐゴシック" charset="-128"/>
                <a:cs typeface="Times New Roman" pitchFamily="18" charset="0"/>
              </a:rPr>
              <a:t> [Keiji Akiyama and Keitarou Kondou</a:t>
            </a:r>
            <a:r>
              <a:rPr lang="en-US" altLang="ja-JP" sz="1600" dirty="0" smtClean="0">
                <a:solidFill>
                  <a:srgbClr val="000000"/>
                </a:solidFill>
                <a:latin typeface="Times New Roman" panose="02020603050405020304" pitchFamily="18" charset="0"/>
                <a:ea typeface="ＭＳ Ｐゴシック"/>
                <a:cs typeface="Times New Roman" panose="02020603050405020304" pitchFamily="18" charset="0"/>
              </a:rPr>
              <a:t>] </a:t>
            </a:r>
            <a:endParaRPr lang="en-US" altLang="ja-JP" sz="1600" dirty="0" smtClean="0">
              <a:solidFill>
                <a:srgbClr val="000000"/>
              </a:solidFill>
              <a:latin typeface="Times New Roman" pitchFamily="18" charset="0"/>
              <a:ea typeface="ＭＳ Ｐゴシック" charset="-128"/>
              <a:cs typeface="Times New Roman" pitchFamily="18" charset="0"/>
            </a:endParaRPr>
          </a:p>
          <a:p>
            <a:r>
              <a:rPr lang="en-US" altLang="ja-JP" sz="1600" b="1" dirty="0" smtClean="0">
                <a:solidFill>
                  <a:srgbClr val="000000"/>
                </a:solidFill>
                <a:latin typeface="Times New Roman" pitchFamily="18" charset="0"/>
                <a:ea typeface="ＭＳ Ｐゴシック" charset="-128"/>
                <a:cs typeface="Times New Roman" pitchFamily="18" charset="0"/>
              </a:rPr>
              <a:t>Company: </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lang="en-US" altLang="ja-JP" sz="1600" dirty="0" smtClean="0">
                <a:solidFill>
                  <a:srgbClr val="000000"/>
                </a:solidFill>
                <a:latin typeface="Times New Roman" panose="02020603050405020304" pitchFamily="18" charset="0"/>
                <a:ea typeface="ＭＳ Ｐゴシック"/>
                <a:cs typeface="Times New Roman" panose="02020603050405020304" pitchFamily="18" charset="0"/>
              </a:rPr>
              <a:t>]</a:t>
            </a:r>
            <a:endParaRPr lang="en-US" altLang="ja-JP" sz="1600" dirty="0" smtClean="0">
              <a:solidFill>
                <a:srgbClr val="000000"/>
              </a:solidFill>
              <a:latin typeface="Times New Roman" pitchFamily="18" charset="0"/>
              <a:ea typeface="ＭＳ Ｐゴシック" charset="-128"/>
              <a:cs typeface="Times New Roman" pitchFamily="18" charset="0"/>
            </a:endParaRPr>
          </a:p>
          <a:p>
            <a:pPr>
              <a:defRPr/>
            </a:pPr>
            <a:r>
              <a:rPr lang="en-US" altLang="ja-JP" sz="1600" b="1" dirty="0" smtClean="0">
                <a:solidFill>
                  <a:srgbClr val="000000"/>
                </a:solidFill>
                <a:latin typeface="Times New Roman" pitchFamily="18" charset="0"/>
                <a:ea typeface="ＭＳ Ｐゴシック" charset="-128"/>
                <a:cs typeface="Times New Roman" pitchFamily="18" charset="0"/>
              </a:rPr>
              <a:t>Address: </a:t>
            </a:r>
            <a:r>
              <a:rPr lang="en-US" altLang="ja-JP" sz="1600" dirty="0" smtClean="0">
                <a:solidFill>
                  <a:srgbClr val="000000"/>
                </a:solidFill>
                <a:latin typeface="Times New Roman" pitchFamily="18" charset="0"/>
                <a:ea typeface="ＭＳ Ｐゴシック" charset="-128"/>
                <a:cs typeface="Times New Roman" pitchFamily="18" charset="0"/>
              </a:rPr>
              <a:t>[1-7-1 Konan, Minato-</a:t>
            </a:r>
            <a:r>
              <a:rPr lang="en-US" altLang="ja-JP" sz="1600" dirty="0" err="1" smtClean="0">
                <a:solidFill>
                  <a:srgbClr val="000000"/>
                </a:solidFill>
                <a:latin typeface="Times New Roman" pitchFamily="18" charset="0"/>
                <a:ea typeface="ＭＳ Ｐゴシック" charset="-128"/>
                <a:cs typeface="Times New Roman" pitchFamily="18" charset="0"/>
              </a:rPr>
              <a:t>ku</a:t>
            </a:r>
            <a:r>
              <a:rPr lang="en-US" altLang="ja-JP" sz="1600" dirty="0" smtClean="0">
                <a:solidFill>
                  <a:srgbClr val="000000"/>
                </a:solidFill>
                <a:latin typeface="Times New Roman" pitchFamily="18" charset="0"/>
                <a:ea typeface="ＭＳ Ｐゴシック" charset="-128"/>
                <a:cs typeface="Times New Roman" pitchFamily="18" charset="0"/>
              </a:rPr>
              <a:t>, Tokyo 108-0075</a:t>
            </a:r>
            <a:r>
              <a:rPr lang="en-US" altLang="ja-JP" sz="1600" dirty="0" smtClean="0">
                <a:solidFill>
                  <a:srgbClr val="000000"/>
                </a:solidFill>
                <a:latin typeface="Times New Roman" panose="02020603050405020304" pitchFamily="18" charset="0"/>
                <a:ea typeface="ＭＳ Ｐゴシック"/>
                <a:cs typeface="Times New Roman" panose="02020603050405020304" pitchFamily="18" charset="0"/>
              </a:rPr>
              <a:t>]</a:t>
            </a:r>
            <a:endParaRPr lang="en-US" altLang="ja-JP" sz="1600" dirty="0" smtClean="0">
              <a:solidFill>
                <a:srgbClr val="000000"/>
              </a:solidFill>
              <a:latin typeface="Times New Roman" pitchFamily="18" charset="0"/>
              <a:ea typeface="ＭＳ Ｐゴシック" charset="-128"/>
              <a:cs typeface="Times New Roman" pitchFamily="18" charset="0"/>
            </a:endParaRPr>
          </a:p>
          <a:p>
            <a:pPr>
              <a:defRPr/>
            </a:pPr>
            <a:r>
              <a:rPr lang="en-US" altLang="ja-JP" sz="1600" b="1" dirty="0" smtClean="0">
                <a:solidFill>
                  <a:srgbClr val="000000"/>
                </a:solidFill>
                <a:latin typeface="Times New Roman" pitchFamily="18" charset="0"/>
                <a:ea typeface="ＭＳ Ｐゴシック" charset="-128"/>
                <a:cs typeface="Times New Roman" pitchFamily="18" charset="0"/>
              </a:rPr>
              <a:t>E-Mail: </a:t>
            </a:r>
            <a:r>
              <a:rPr lang="en-US" altLang="ja-JP" sz="1600" dirty="0" smtClean="0">
                <a:solidFill>
                  <a:srgbClr val="000000"/>
                </a:solidFill>
                <a:latin typeface="Times New Roman" pitchFamily="18" charset="0"/>
                <a:ea typeface="ＭＳ Ｐゴシック" charset="-128"/>
                <a:cs typeface="Times New Roman" pitchFamily="18" charset="0"/>
              </a:rPr>
              <a:t>[</a:t>
            </a:r>
            <a:r>
              <a:rPr lang="en-US" altLang="ja-JP" sz="1600" dirty="0" err="1" smtClean="0">
                <a:solidFill>
                  <a:srgbClr val="000000"/>
                </a:solidFill>
                <a:latin typeface="Times New Roman" pitchFamily="18" charset="0"/>
                <a:ea typeface="ＭＳ Ｐゴシック" charset="-128"/>
                <a:cs typeface="Times New Roman" pitchFamily="18" charset="0"/>
              </a:rPr>
              <a:t>Keiji.Akiyama</a:t>
            </a:r>
            <a:r>
              <a:rPr lang="en-US" altLang="ja-JP" sz="1600" dirty="0" smtClean="0">
                <a:solidFill>
                  <a:srgbClr val="000000"/>
                </a:solidFill>
                <a:latin typeface="Times New Roman" pitchFamily="18" charset="0"/>
                <a:ea typeface="ＭＳ Ｐゴシック" charset="-128"/>
                <a:cs typeface="Times New Roman" pitchFamily="18" charset="0"/>
              </a:rPr>
              <a:t> at jp.sony.com, </a:t>
            </a:r>
            <a:r>
              <a:rPr lang="en-US" altLang="ja-JP" sz="1600" dirty="0" err="1" smtClean="0">
                <a:solidFill>
                  <a:srgbClr val="000000"/>
                </a:solidFill>
                <a:latin typeface="Times New Roman" pitchFamily="18" charset="0"/>
                <a:ea typeface="ＭＳ Ｐゴシック" charset="-128"/>
                <a:cs typeface="Times New Roman" pitchFamily="18" charset="0"/>
              </a:rPr>
              <a:t>Keitarou.Kondou</a:t>
            </a:r>
            <a:r>
              <a:rPr lang="en-US" altLang="ja-JP" sz="1600" dirty="0" smtClean="0">
                <a:solidFill>
                  <a:srgbClr val="000000"/>
                </a:solidFill>
                <a:latin typeface="Times New Roman" pitchFamily="18" charset="0"/>
                <a:ea typeface="ＭＳ Ｐゴシック" charset="-128"/>
                <a:cs typeface="Times New Roman" pitchFamily="18" charset="0"/>
              </a:rPr>
              <a:t> at jp.sony.com</a:t>
            </a:r>
            <a:r>
              <a:rPr lang="en-US" altLang="ja-JP" sz="1600" dirty="0" smtClean="0">
                <a:solidFill>
                  <a:srgbClr val="000000"/>
                </a:solidFill>
                <a:latin typeface="Times New Roman" panose="02020603050405020304" pitchFamily="18" charset="0"/>
                <a:ea typeface="ＭＳ Ｐゴシック"/>
                <a:cs typeface="Times New Roman" panose="02020603050405020304" pitchFamily="18" charset="0"/>
              </a:rPr>
              <a:t>]</a:t>
            </a:r>
            <a:endParaRPr lang="en-US" altLang="ja-JP" sz="1600" b="1" dirty="0" smtClean="0">
              <a:solidFill>
                <a:srgbClr val="000000"/>
              </a:solidFill>
              <a:latin typeface="Times New Roman" pitchFamily="18" charset="0"/>
              <a:ea typeface="ＭＳ Ｐゴシック" charset="-128"/>
              <a:cs typeface="Times New Roman" pitchFamily="18" charset="0"/>
            </a:endParaRPr>
          </a:p>
          <a:p>
            <a:pPr>
              <a:spcBef>
                <a:spcPts val="600"/>
              </a:spcBef>
              <a:spcAft>
                <a:spcPts val="600"/>
              </a:spcAft>
              <a:defRPr/>
            </a:pPr>
            <a:r>
              <a:rPr lang="en-US" altLang="ja-JP" sz="1600" b="1" dirty="0" smtClean="0">
                <a:solidFill>
                  <a:srgbClr val="000000"/>
                </a:solidFill>
                <a:latin typeface="Times New Roman" pitchFamily="18" charset="0"/>
                <a:ea typeface="ＭＳ Ｐゴシック" charset="-128"/>
                <a:cs typeface="Times New Roman" pitchFamily="18" charset="0"/>
              </a:rPr>
              <a:t>Re: </a:t>
            </a:r>
            <a:r>
              <a:rPr lang="en-US" altLang="ja-JP" sz="1600" dirty="0" smtClean="0">
                <a:solidFill>
                  <a:srgbClr val="000000"/>
                </a:solidFill>
                <a:latin typeface="Times New Roman" pitchFamily="18" charset="0"/>
                <a:ea typeface="ＭＳ Ｐゴシック" charset="-128"/>
                <a:cs typeface="Times New Roman" pitchFamily="18" charset="0"/>
              </a:rPr>
              <a:t>[In response to 15-16-0162-01-003e-lb114-consolidated-comments]</a:t>
            </a:r>
            <a:endParaRPr lang="en-US" altLang="ja-JP" sz="1600" b="1" dirty="0" smtClean="0">
              <a:solidFill>
                <a:srgbClr val="000000"/>
              </a:solidFill>
              <a:latin typeface="Times New Roman" pitchFamily="18" charset="0"/>
              <a:ea typeface="ＭＳ Ｐゴシック" charset="-128"/>
              <a:cs typeface="Times New Roman" pitchFamily="18" charset="0"/>
            </a:endParaRPr>
          </a:p>
          <a:p>
            <a:pPr>
              <a:spcBef>
                <a:spcPts val="600"/>
              </a:spcBef>
              <a:spcAft>
                <a:spcPts val="600"/>
              </a:spcAft>
              <a:defRPr/>
            </a:pPr>
            <a:r>
              <a:rPr lang="en-US" altLang="ja-JP" sz="1600" b="1" dirty="0" smtClean="0">
                <a:solidFill>
                  <a:srgbClr val="000000"/>
                </a:solidFill>
                <a:latin typeface="Times New Roman" pitchFamily="18" charset="0"/>
                <a:ea typeface="ＭＳ Ｐゴシック" charset="-128"/>
                <a:cs typeface="Times New Roman" pitchFamily="18" charset="0"/>
              </a:rPr>
              <a:t>Abstract</a:t>
            </a:r>
            <a:r>
              <a:rPr lang="en-US" altLang="ja-JP" sz="1600" b="1" dirty="0">
                <a:solidFill>
                  <a:srgbClr val="000000"/>
                </a:solidFill>
                <a:latin typeface="Times New Roman" pitchFamily="18" charset="0"/>
                <a:ea typeface="ＭＳ Ｐゴシック" charset="-128"/>
                <a:cs typeface="Times New Roman" pitchFamily="18" charset="0"/>
              </a:rPr>
              <a:t>:</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This document presents a resolution on comments </a:t>
            </a:r>
            <a:r>
              <a:rPr lang="en-US" altLang="ja-JP" sz="1600" dirty="0">
                <a:solidFill>
                  <a:srgbClr val="000000"/>
                </a:solidFill>
                <a:latin typeface="Times New Roman" pitchFamily="18" charset="0"/>
                <a:ea typeface="ＭＳ Ｐゴシック" charset="-128"/>
                <a:cs typeface="Times New Roman" pitchFamily="18" charset="0"/>
              </a:rPr>
              <a:t>#9, </a:t>
            </a:r>
            <a:r>
              <a:rPr lang="en-US" altLang="ja-JP" sz="1600" dirty="0" smtClean="0">
                <a:solidFill>
                  <a:srgbClr val="000000"/>
                </a:solidFill>
                <a:latin typeface="Times New Roman" pitchFamily="18" charset="0"/>
                <a:ea typeface="ＭＳ Ｐゴシック" charset="-128"/>
                <a:cs typeface="Times New Roman" pitchFamily="18" charset="0"/>
              </a:rPr>
              <a:t>#13</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#23</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#33 </a:t>
            </a:r>
            <a:r>
              <a:rPr lang="en-US" altLang="ja-JP" sz="1600" dirty="0">
                <a:solidFill>
                  <a:srgbClr val="000000"/>
                </a:solidFill>
                <a:latin typeface="Times New Roman" pitchFamily="18" charset="0"/>
                <a:ea typeface="ＭＳ Ｐゴシック" charset="-128"/>
                <a:cs typeface="Times New Roman" pitchFamily="18" charset="0"/>
              </a:rPr>
              <a:t>and </a:t>
            </a:r>
            <a:r>
              <a:rPr lang="en-US" altLang="ja-JP" sz="1600" dirty="0" smtClean="0">
                <a:solidFill>
                  <a:srgbClr val="000000"/>
                </a:solidFill>
                <a:latin typeface="Times New Roman" pitchFamily="18" charset="0"/>
                <a:ea typeface="ＭＳ Ｐゴシック" charset="-128"/>
                <a:cs typeface="Times New Roman" pitchFamily="18" charset="0"/>
              </a:rPr>
              <a:t>#34 for MAC part in 15-16-0162-01-003e-lb114-consolidated-comments.]</a:t>
            </a:r>
            <a:endParaRPr lang="en-US" altLang="ja-JP" sz="1600" dirty="0">
              <a:solidFill>
                <a:srgbClr val="000000"/>
              </a:solidFill>
              <a:latin typeface="Times New Roman" pitchFamily="18" charset="0"/>
              <a:ea typeface="ＭＳ Ｐゴシック" charset="-128"/>
              <a:cs typeface="Times New Roman" pitchFamily="18" charset="0"/>
            </a:endParaRPr>
          </a:p>
          <a:p>
            <a:pPr>
              <a:spcBef>
                <a:spcPts val="600"/>
              </a:spcBef>
              <a:spcAft>
                <a:spcPts val="600"/>
              </a:spcAft>
              <a:defRPr/>
            </a:pPr>
            <a:r>
              <a:rPr lang="en-US" altLang="ja-JP" sz="1600" b="1" dirty="0" smtClean="0">
                <a:solidFill>
                  <a:srgbClr val="000000"/>
                </a:solidFill>
                <a:latin typeface="Times New Roman" pitchFamily="18" charset="0"/>
                <a:ea typeface="ＭＳ Ｐゴシック" charset="-128"/>
                <a:cs typeface="Times New Roman" pitchFamily="18" charset="0"/>
              </a:rPr>
              <a:t>Purpose:</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	[Resolving the comments </a:t>
            </a:r>
            <a:r>
              <a:rPr lang="en-US" altLang="ja-JP" sz="1600" dirty="0">
                <a:solidFill>
                  <a:srgbClr val="000000"/>
                </a:solidFill>
                <a:latin typeface="Times New Roman" pitchFamily="18" charset="0"/>
                <a:ea typeface="ＭＳ Ｐゴシック" charset="-128"/>
                <a:cs typeface="Times New Roman" pitchFamily="18" charset="0"/>
              </a:rPr>
              <a:t>#9, </a:t>
            </a:r>
            <a:r>
              <a:rPr lang="en-US" altLang="ja-JP" sz="1600" dirty="0" smtClean="0">
                <a:solidFill>
                  <a:srgbClr val="000000"/>
                </a:solidFill>
                <a:latin typeface="Times New Roman" pitchFamily="18" charset="0"/>
                <a:ea typeface="ＭＳ Ｐゴシック" charset="-128"/>
                <a:cs typeface="Times New Roman" pitchFamily="18" charset="0"/>
              </a:rPr>
              <a:t>#13</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#23</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#33 </a:t>
            </a:r>
            <a:r>
              <a:rPr lang="en-US" altLang="ja-JP" sz="1600" dirty="0">
                <a:solidFill>
                  <a:srgbClr val="000000"/>
                </a:solidFill>
                <a:latin typeface="Times New Roman" pitchFamily="18" charset="0"/>
                <a:ea typeface="ＭＳ Ｐゴシック" charset="-128"/>
                <a:cs typeface="Times New Roman" pitchFamily="18" charset="0"/>
              </a:rPr>
              <a:t>and </a:t>
            </a:r>
            <a:r>
              <a:rPr lang="en-US" altLang="ja-JP" sz="1600" dirty="0" smtClean="0">
                <a:solidFill>
                  <a:srgbClr val="000000"/>
                </a:solidFill>
                <a:latin typeface="Times New Roman" pitchFamily="18" charset="0"/>
                <a:ea typeface="ＭＳ Ｐゴシック" charset="-128"/>
                <a:cs typeface="Times New Roman" pitchFamily="18" charset="0"/>
              </a:rPr>
              <a:t>#34]</a:t>
            </a:r>
            <a:endParaRPr lang="en-US" altLang="ja-JP" sz="1600" dirty="0">
              <a:solidFill>
                <a:srgbClr val="000000"/>
              </a:solidFill>
              <a:latin typeface="Times New Roman" pitchFamily="18" charset="0"/>
              <a:ea typeface="ＭＳ Ｐゴシック" charset="-128"/>
              <a:cs typeface="Times New Roman" pitchFamily="18" charset="0"/>
            </a:endParaRPr>
          </a:p>
          <a:p>
            <a:pPr>
              <a:defRPr/>
            </a:pPr>
            <a:r>
              <a:rPr lang="en-US" altLang="ja-JP" sz="1600" b="1" dirty="0">
                <a:solidFill>
                  <a:srgbClr val="000000"/>
                </a:solidFill>
                <a:latin typeface="Times New Roman" pitchFamily="18" charset="0"/>
                <a:ea typeface="ＭＳ Ｐゴシック" charset="-128"/>
                <a:cs typeface="Times New Roman" pitchFamily="18" charset="0"/>
              </a:rPr>
              <a:t>Notice:</a:t>
            </a:r>
            <a:r>
              <a:rPr lang="en-US" altLang="ja-JP" sz="1600" dirty="0">
                <a:solidFill>
                  <a:srgbClr val="000000"/>
                </a:solidFill>
                <a:latin typeface="Times New Roman" pitchFamily="18" charset="0"/>
                <a:ea typeface="ＭＳ Ｐゴシック" charset="-128"/>
                <a:cs typeface="Times New Roman" pitchFamily="18" charset="0"/>
              </a:rPr>
              <a:t>	This </a:t>
            </a:r>
            <a:r>
              <a:rPr lang="en-US" altLang="ja-JP" sz="1600" dirty="0" smtClean="0">
                <a:solidFill>
                  <a:srgbClr val="000000"/>
                </a:solidFill>
                <a:latin typeface="Times New Roman" pitchFamily="18" charset="0"/>
                <a:ea typeface="ＭＳ Ｐゴシック" charset="-128"/>
                <a:cs typeface="Times New Roman" pitchFamily="18" charset="0"/>
              </a:rPr>
              <a:t>document </a:t>
            </a:r>
            <a:r>
              <a:rPr lang="en-US" altLang="ja-JP" sz="1600" dirty="0">
                <a:solidFill>
                  <a:srgbClr val="000000"/>
                </a:solidFill>
                <a:latin typeface="Times New Roman" pitchFamily="18" charset="0"/>
                <a:ea typeface="ＭＳ Ｐゴシック" charset="-128"/>
                <a:cs typeface="Times New Roman" pitchFamily="18" charset="0"/>
              </a:rPr>
              <a:t>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rgbClr val="000000"/>
                </a:solidFill>
                <a:latin typeface="Times New Roman" pitchFamily="18" charset="0"/>
                <a:ea typeface="ＭＳ Ｐゴシック" charset="-128"/>
                <a:cs typeface="Times New Roman" pitchFamily="18" charset="0"/>
              </a:rPr>
              <a:t>Release:</a:t>
            </a:r>
            <a:r>
              <a:rPr lang="en-US" altLang="ja-JP" sz="1600" dirty="0">
                <a:solidFill>
                  <a:srgbClr val="000000"/>
                </a:solidFill>
                <a:latin typeface="Times New Roman" pitchFamily="18" charset="0"/>
                <a:ea typeface="ＭＳ Ｐゴシック" charset="-128"/>
                <a:cs typeface="Times New Roman" pitchFamily="18" charset="0"/>
              </a:rPr>
              <a:t>	The </a:t>
            </a:r>
            <a:r>
              <a:rPr lang="en-US" altLang="ja-JP" sz="1600" dirty="0" smtClean="0">
                <a:solidFill>
                  <a:srgbClr val="000000"/>
                </a:solidFill>
                <a:latin typeface="Times New Roman" pitchFamily="18" charset="0"/>
                <a:ea typeface="ＭＳ Ｐゴシック" charset="-128"/>
                <a:cs typeface="Times New Roman" pitchFamily="18" charset="0"/>
              </a:rPr>
              <a:t>contributors acknowledge </a:t>
            </a:r>
            <a:r>
              <a:rPr lang="en-US" altLang="ja-JP" sz="1600" dirty="0">
                <a:solidFill>
                  <a:srgbClr val="000000"/>
                </a:solidFill>
                <a:latin typeface="Times New Roman" pitchFamily="18" charset="0"/>
                <a:ea typeface="ＭＳ Ｐゴシック" charset="-128"/>
                <a:cs typeface="Times New Roman" pitchFamily="18" charset="0"/>
              </a:rPr>
              <a:t>and </a:t>
            </a:r>
            <a:r>
              <a:rPr lang="en-US" altLang="ja-JP" sz="1600" dirty="0" smtClean="0">
                <a:solidFill>
                  <a:srgbClr val="000000"/>
                </a:solidFill>
                <a:latin typeface="Times New Roman" pitchFamily="18" charset="0"/>
                <a:ea typeface="ＭＳ Ｐゴシック" charset="-128"/>
                <a:cs typeface="Times New Roman" pitchFamily="18" charset="0"/>
              </a:rPr>
              <a:t>accept </a:t>
            </a:r>
            <a:r>
              <a:rPr lang="en-US" altLang="ja-JP" sz="1600" dirty="0">
                <a:solidFill>
                  <a:srgbClr val="000000"/>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600" dirty="0" smtClean="0">
                <a:solidFill>
                  <a:srgbClr val="000000"/>
                </a:solidFill>
                <a:latin typeface="Times New Roman" pitchFamily="18" charset="0"/>
                <a:ea typeface="ＭＳ Ｐゴシック" charset="-128"/>
                <a:cs typeface="Times New Roman" pitchFamily="18" charset="0"/>
              </a:rPr>
              <a:t>.</a:t>
            </a:r>
            <a:endParaRPr lang="en-US" altLang="ja-JP" sz="1600" dirty="0">
              <a:solidFill>
                <a:srgbClr val="000000"/>
              </a:solidFill>
              <a:latin typeface="Times New Roman" pitchFamily="18" charset="0"/>
              <a:ea typeface="ＭＳ Ｐゴシック" charset="-128"/>
              <a:cs typeface="Times New Roman" pitchFamily="18" charset="0"/>
            </a:endParaRPr>
          </a:p>
        </p:txBody>
      </p:sp>
      <p:sp>
        <p:nvSpPr>
          <p:cNvPr id="2" name="スライド番号プレースホルダー 1"/>
          <p:cNvSpPr>
            <a:spLocks noGrp="1"/>
          </p:cNvSpPr>
          <p:nvPr>
            <p:ph type="sldNum" sz="quarter" idx="12"/>
          </p:nvPr>
        </p:nvSpPr>
        <p:spPr/>
        <p:txBody>
          <a:bodyPr/>
          <a:lstStyle/>
          <a:p>
            <a:r>
              <a:rPr lang="en-US" altLang="ja-JP" smtClean="0">
                <a:solidFill>
                  <a:srgbClr val="000000"/>
                </a:solidFill>
              </a:rPr>
              <a:t>Slide </a:t>
            </a:r>
            <a:fld id="{867CB61E-4224-4065-A98C-4D3B055BC026}" type="slidenum">
              <a:rPr lang="en-US" altLang="ja-JP" smtClean="0">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843041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32656"/>
            <a:ext cx="7772400" cy="1066800"/>
          </a:xfrm>
        </p:spPr>
        <p:txBody>
          <a:bodyPr/>
          <a:lstStyle/>
          <a:p>
            <a:r>
              <a:rPr kumimoji="1" lang="en-US" altLang="ja-JP" dirty="0" smtClean="0"/>
              <a:t>CID34</a:t>
            </a:r>
            <a:endParaRPr kumimoji="1" lang="ja-JP" altLang="en-US" dirty="0"/>
          </a:p>
        </p:txBody>
      </p:sp>
      <p:sp>
        <p:nvSpPr>
          <p:cNvPr id="5" name="コンテンツ プレースホルダー 2"/>
          <p:cNvSpPr txBox="1">
            <a:spLocks/>
          </p:cNvSpPr>
          <p:nvPr/>
        </p:nvSpPr>
        <p:spPr>
          <a:xfrm>
            <a:off x="395536" y="2544652"/>
            <a:ext cx="8352928" cy="36926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sz="2000" dirty="0" smtClean="0"/>
              <a:t>I had check with TG3m chair, James </a:t>
            </a:r>
            <a:r>
              <a:rPr lang="en-US" altLang="ja-JP" sz="2000" dirty="0" err="1" smtClean="0"/>
              <a:t>Gilb</a:t>
            </a:r>
            <a:r>
              <a:rPr lang="en-US" altLang="ja-JP" sz="2000" dirty="0" smtClean="0"/>
              <a:t>. His answer was as follows;</a:t>
            </a:r>
          </a:p>
          <a:p>
            <a:pPr lvl="1"/>
            <a:r>
              <a:rPr lang="en-US" altLang="ja-JP" sz="1800" i="1" dirty="0"/>
              <a:t>“In the current revision draft, the field name was changed to "Unique </a:t>
            </a:r>
            <a:r>
              <a:rPr lang="en-US" altLang="ja-JP" sz="1800" i="1" dirty="0" err="1" smtClean="0"/>
              <a:t>ID"due</a:t>
            </a:r>
            <a:r>
              <a:rPr lang="en-US" altLang="ja-JP" sz="1800" i="1" dirty="0" smtClean="0"/>
              <a:t> </a:t>
            </a:r>
            <a:r>
              <a:rPr lang="en-US" altLang="ja-JP" sz="1800" i="1" dirty="0"/>
              <a:t>to a comment from the IEEE Standards Association </a:t>
            </a:r>
            <a:r>
              <a:rPr lang="en-US" altLang="ja-JP" sz="1800" i="1" dirty="0" err="1" smtClean="0"/>
              <a:t>RegistrationAuthority</a:t>
            </a:r>
            <a:r>
              <a:rPr lang="en-US" altLang="ja-JP" sz="1800" i="1" dirty="0" smtClean="0"/>
              <a:t> </a:t>
            </a:r>
            <a:r>
              <a:rPr lang="en-US" altLang="ja-JP" sz="1800" i="1" dirty="0"/>
              <a:t>Committee (IEEE SA RAC</a:t>
            </a:r>
            <a:r>
              <a:rPr lang="en-US" altLang="ja-JP" sz="1800" i="1" dirty="0" smtClean="0"/>
              <a:t>). My </a:t>
            </a:r>
            <a:r>
              <a:rPr lang="en-US" altLang="ja-JP" sz="1800" i="1" dirty="0"/>
              <a:t>comment was that the amendment should match the revision</a:t>
            </a:r>
            <a:r>
              <a:rPr lang="en-US" altLang="ja-JP" sz="1800" i="1" dirty="0" smtClean="0"/>
              <a:t>.”</a:t>
            </a:r>
          </a:p>
          <a:p>
            <a:r>
              <a:rPr lang="en-US" altLang="ja-JP" sz="2200" dirty="0" smtClean="0"/>
              <a:t>In current revision </a:t>
            </a:r>
            <a:r>
              <a:rPr lang="en-US" altLang="ja-JP" sz="2200" dirty="0"/>
              <a:t>of rollup (</a:t>
            </a:r>
            <a:r>
              <a:rPr lang="en-US" altLang="ja-JP" sz="2200" dirty="0" smtClean="0"/>
              <a:t>802.15.3RevA-D02CMP.pdf), there is right description about Unique ID in section 6.4.7.</a:t>
            </a:r>
          </a:p>
          <a:p>
            <a:r>
              <a:rPr lang="en-US" altLang="ja-JP" sz="2200" dirty="0" smtClean="0"/>
              <a:t>Therefore, 3e draft should refer the relevant section of rollup.  </a:t>
            </a:r>
            <a:r>
              <a:rPr lang="en-US" altLang="ja-JP" sz="2200" dirty="0" smtClean="0">
                <a:solidFill>
                  <a:srgbClr val="FF0000"/>
                </a:solidFill>
              </a:rPr>
              <a:t>No change is required in current 3e draft.</a:t>
            </a:r>
          </a:p>
          <a:p>
            <a:r>
              <a:rPr lang="en-US" altLang="ja-JP" sz="2200" dirty="0" smtClean="0"/>
              <a:t>This comment should be rejected.</a:t>
            </a:r>
          </a:p>
        </p:txBody>
      </p:sp>
      <p:graphicFrame>
        <p:nvGraphicFramePr>
          <p:cNvPr id="7" name="表 6"/>
          <p:cNvGraphicFramePr>
            <a:graphicFrameLocks noGrp="1"/>
          </p:cNvGraphicFramePr>
          <p:nvPr>
            <p:extLst>
              <p:ext uri="{D42A27DB-BD31-4B8C-83A1-F6EECF244321}">
                <p14:modId xmlns:p14="http://schemas.microsoft.com/office/powerpoint/2010/main" val="91931211"/>
              </p:ext>
            </p:extLst>
          </p:nvPr>
        </p:nvGraphicFramePr>
        <p:xfrm>
          <a:off x="251520" y="1124744"/>
          <a:ext cx="8640960" cy="1170090"/>
        </p:xfrm>
        <a:graphic>
          <a:graphicData uri="http://schemas.openxmlformats.org/drawingml/2006/table">
            <a:tbl>
              <a:tblPr>
                <a:tableStyleId>{5940675A-B579-460E-94D1-54222C63F5DA}</a:tableStyleId>
              </a:tblPr>
              <a:tblGrid>
                <a:gridCol w="347160"/>
                <a:gridCol w="2965208"/>
                <a:gridCol w="936104"/>
                <a:gridCol w="432048"/>
                <a:gridCol w="1728192"/>
                <a:gridCol w="1008112"/>
                <a:gridCol w="1224136"/>
              </a:tblGrid>
              <a:tr h="65192">
                <a:tc>
                  <a:txBody>
                    <a:bodyPr/>
                    <a:lstStyle/>
                    <a:p>
                      <a:pPr algn="l" fontAlgn="b"/>
                      <a:r>
                        <a:rPr lang="en-US" sz="1400" u="none" strike="noStrike" dirty="0">
                          <a:effectLst/>
                        </a:rPr>
                        <a:t>CID</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l" fontAlgn="b"/>
                      <a:r>
                        <a:rPr lang="en-US" sz="1400" u="none" strike="noStrike" dirty="0">
                          <a:effectLst/>
                        </a:rPr>
                        <a:t>Comment</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l" fontAlgn="b"/>
                      <a:r>
                        <a:rPr lang="en-US" sz="1400" u="none" strike="noStrike" dirty="0">
                          <a:effectLst/>
                        </a:rPr>
                        <a:t>Proposed Change</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E/T</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Must Be Satisfied?    (enter Yes or No)</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Resolution Status</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kumimoji="1" lang="en-US" altLang="ja-JP" sz="1400" u="none" strike="noStrike" kern="1200" dirty="0" smtClean="0">
                          <a:solidFill>
                            <a:schemeClr val="dk1"/>
                          </a:solidFill>
                          <a:effectLst/>
                          <a:latin typeface="+mn-lt"/>
                          <a:ea typeface="+mn-ea"/>
                          <a:cs typeface="+mn-cs"/>
                        </a:rPr>
                        <a:t>Resolution Detail</a:t>
                      </a:r>
                    </a:p>
                  </a:txBody>
                  <a:tcPr marL="6896" marR="6896" marT="6896" marB="0" anchor="ctr">
                    <a:solidFill>
                      <a:schemeClr val="accent1">
                        <a:lumMod val="20000"/>
                        <a:lumOff val="80000"/>
                      </a:schemeClr>
                    </a:solidFill>
                  </a:tcPr>
                </a:tc>
              </a:tr>
              <a:tr h="117237">
                <a:tc>
                  <a:txBody>
                    <a:bodyPr/>
                    <a:lstStyle/>
                    <a:p>
                      <a:pPr marL="0" algn="l" defTabSz="914400" rtl="0" eaLnBrk="1" fontAlgn="b" latinLnBrk="0" hangingPunct="1"/>
                      <a:r>
                        <a:rPr kumimoji="1" lang="en-US" altLang="ja-JP" sz="1200" u="none" strike="noStrike" kern="1200" dirty="0">
                          <a:solidFill>
                            <a:schemeClr val="dk1"/>
                          </a:solidFill>
                          <a:effectLst/>
                          <a:latin typeface="+mn-lt"/>
                          <a:ea typeface="+mn-ea"/>
                          <a:cs typeface="+mn-cs"/>
                        </a:rPr>
                        <a:t>34</a:t>
                      </a:r>
                    </a:p>
                  </a:txBody>
                  <a:tcPr marL="4954" marR="4954" marT="4954" marB="0" anchor="ctr"/>
                </a:tc>
                <a:tc>
                  <a:txBody>
                    <a:bodyPr/>
                    <a:lstStyle/>
                    <a:p>
                      <a:pPr marL="0" algn="l" defTabSz="914400" rtl="0" eaLnBrk="1" fontAlgn="b" latinLnBrk="0" hangingPunct="1"/>
                      <a:r>
                        <a:rPr kumimoji="1" lang="en-US" sz="1200" u="none" strike="noStrike" kern="1200" dirty="0">
                          <a:solidFill>
                            <a:schemeClr val="dk1"/>
                          </a:solidFill>
                          <a:effectLst/>
                          <a:latin typeface="+mn-lt"/>
                          <a:ea typeface="+mn-ea"/>
                          <a:cs typeface="+mn-cs"/>
                        </a:rPr>
                        <a:t>What is the "Unique ID"? This sentence refers to 6.4.7 but the </a:t>
                      </a:r>
                      <a:r>
                        <a:rPr kumimoji="1" lang="en-US" sz="1200" u="none" strike="noStrike" kern="1200" dirty="0" err="1">
                          <a:solidFill>
                            <a:schemeClr val="dk1"/>
                          </a:solidFill>
                          <a:effectLst/>
                          <a:latin typeface="+mn-lt"/>
                          <a:ea typeface="+mn-ea"/>
                          <a:cs typeface="+mn-cs"/>
                        </a:rPr>
                        <a:t>subclause</a:t>
                      </a:r>
                      <a:r>
                        <a:rPr kumimoji="1" lang="en-US" sz="1200" u="none" strike="noStrike" kern="1200" dirty="0">
                          <a:solidFill>
                            <a:schemeClr val="dk1"/>
                          </a:solidFill>
                          <a:effectLst/>
                          <a:latin typeface="+mn-lt"/>
                          <a:ea typeface="+mn-ea"/>
                          <a:cs typeface="+mn-cs"/>
                        </a:rPr>
                        <a:t> 6.4.7 which exists in the baseline (roll-up) version doesn't mention unique ID. </a:t>
                      </a:r>
                    </a:p>
                  </a:txBody>
                  <a:tcPr marL="4954" marR="4954" marT="4954" marB="0" anchor="ctr"/>
                </a:tc>
                <a:tc>
                  <a:txBody>
                    <a:bodyPr/>
                    <a:lstStyle/>
                    <a:p>
                      <a:pPr marL="0" algn="l" defTabSz="914400" rtl="0" eaLnBrk="1" fontAlgn="b" latinLnBrk="0" hangingPunct="1"/>
                      <a:r>
                        <a:rPr kumimoji="1" lang="en-US" sz="1200" u="none" strike="noStrike" kern="1200" dirty="0">
                          <a:solidFill>
                            <a:schemeClr val="dk1"/>
                          </a:solidFill>
                          <a:effectLst/>
                          <a:latin typeface="+mn-lt"/>
                          <a:ea typeface="+mn-ea"/>
                          <a:cs typeface="+mn-cs"/>
                        </a:rPr>
                        <a:t>Define "Unique ID" in 6.4.7</a:t>
                      </a:r>
                    </a:p>
                  </a:txBody>
                  <a:tcPr marL="4954" marR="4954" marT="4954" marB="0" anchor="ctr"/>
                </a:tc>
                <a:tc>
                  <a:txBody>
                    <a:bodyPr/>
                    <a:lstStyle/>
                    <a:p>
                      <a:pPr marL="0" algn="l" defTabSz="914400" rtl="0" eaLnBrk="1" fontAlgn="b" latinLnBrk="0" hangingPunct="1"/>
                      <a:r>
                        <a:rPr kumimoji="1" lang="en-US" sz="1200" u="none" strike="noStrike" kern="1200" dirty="0">
                          <a:solidFill>
                            <a:schemeClr val="dk1"/>
                          </a:solidFill>
                          <a:effectLst/>
                          <a:latin typeface="+mn-lt"/>
                          <a:ea typeface="+mn-ea"/>
                          <a:cs typeface="+mn-cs"/>
                        </a:rPr>
                        <a:t>T</a:t>
                      </a:r>
                    </a:p>
                  </a:txBody>
                  <a:tcPr marL="4954" marR="4954" marT="4954" marB="0" anchor="ctr"/>
                </a:tc>
                <a:tc>
                  <a:txBody>
                    <a:bodyPr/>
                    <a:lstStyle/>
                    <a:p>
                      <a:pPr marL="0" algn="l" defTabSz="914400" rtl="0" eaLnBrk="1" fontAlgn="b" latinLnBrk="0" hangingPunct="1"/>
                      <a:r>
                        <a:rPr kumimoji="1" lang="en-US" sz="1200" u="none" strike="noStrike" kern="1200" dirty="0">
                          <a:solidFill>
                            <a:schemeClr val="dk1"/>
                          </a:solidFill>
                          <a:effectLst/>
                          <a:latin typeface="+mn-lt"/>
                          <a:ea typeface="+mn-ea"/>
                          <a:cs typeface="+mn-cs"/>
                        </a:rPr>
                        <a:t>Yes</a:t>
                      </a:r>
                    </a:p>
                  </a:txBody>
                  <a:tcPr marL="4954" marR="4954" marT="4954" marB="0" anchor="ctr"/>
                </a:tc>
                <a:tc>
                  <a:txBody>
                    <a:bodyPr/>
                    <a:lstStyle/>
                    <a:p>
                      <a:pPr marL="0" algn="l" defTabSz="914400" rtl="0" eaLnBrk="1" fontAlgn="b" latinLnBrk="0" hangingPunct="1"/>
                      <a:r>
                        <a:rPr kumimoji="1" lang="en-US" sz="1200" u="none" strike="noStrike" kern="1200" dirty="0">
                          <a:solidFill>
                            <a:schemeClr val="dk1"/>
                          </a:solidFill>
                          <a:effectLst/>
                          <a:latin typeface="+mn-lt"/>
                          <a:ea typeface="+mn-ea"/>
                          <a:cs typeface="+mn-cs"/>
                        </a:rPr>
                        <a:t>Revised</a:t>
                      </a:r>
                    </a:p>
                  </a:txBody>
                  <a:tcPr marL="4954" marR="4954" marT="4954" marB="0" anchor="ctr"/>
                </a:tc>
                <a:tc>
                  <a:txBody>
                    <a:bodyPr/>
                    <a:lstStyle/>
                    <a:p>
                      <a:pPr marL="0" algn="l" defTabSz="914400" rtl="0" eaLnBrk="1" fontAlgn="b" latinLnBrk="0" hangingPunct="1"/>
                      <a:r>
                        <a:rPr kumimoji="1" lang="en-US" sz="1200" u="none" strike="noStrike" kern="1200" dirty="0">
                          <a:solidFill>
                            <a:schemeClr val="dk1"/>
                          </a:solidFill>
                          <a:effectLst/>
                          <a:latin typeface="+mn-lt"/>
                          <a:ea typeface="+mn-ea"/>
                          <a:cs typeface="+mn-cs"/>
                        </a:rPr>
                        <a:t>Change "Unique ID" to the proper term. Check with James </a:t>
                      </a:r>
                      <a:r>
                        <a:rPr kumimoji="1" lang="en-US" sz="1200" u="none" strike="noStrike" kern="1200" dirty="0" err="1">
                          <a:solidFill>
                            <a:schemeClr val="dk1"/>
                          </a:solidFill>
                          <a:effectLst/>
                          <a:latin typeface="+mn-lt"/>
                          <a:ea typeface="+mn-ea"/>
                          <a:cs typeface="+mn-cs"/>
                        </a:rPr>
                        <a:t>Gilb</a:t>
                      </a:r>
                      <a:r>
                        <a:rPr kumimoji="1" lang="en-US" sz="1200" u="none" strike="noStrike" kern="1200" dirty="0">
                          <a:solidFill>
                            <a:schemeClr val="dk1"/>
                          </a:solidFill>
                          <a:effectLst/>
                          <a:latin typeface="+mn-lt"/>
                          <a:ea typeface="+mn-ea"/>
                          <a:cs typeface="+mn-cs"/>
                        </a:rPr>
                        <a:t>.</a:t>
                      </a:r>
                    </a:p>
                  </a:txBody>
                  <a:tcPr marL="4954" marR="4954" marT="4954" marB="0" anchor="ctr"/>
                </a:tc>
              </a:tr>
            </a:tbl>
          </a:graphicData>
        </a:graphic>
      </p:graphicFrame>
      <p:sp>
        <p:nvSpPr>
          <p:cNvPr id="3" name="日付プレースホルダー 2"/>
          <p:cNvSpPr>
            <a:spLocks noGrp="1"/>
          </p:cNvSpPr>
          <p:nvPr>
            <p:ph type="dt" sz="half" idx="10"/>
          </p:nvPr>
        </p:nvSpPr>
        <p:spPr/>
        <p:txBody>
          <a:bodyPr/>
          <a:lstStyle/>
          <a:p>
            <a:r>
              <a:rPr lang="en-US" altLang="ja-JP" smtClean="0">
                <a:solidFill>
                  <a:srgbClr val="000000"/>
                </a:solidFill>
              </a:rPr>
              <a:t>&lt;Mar. 2016&gt;</a:t>
            </a:r>
            <a:endParaRPr lang="en-US" altLang="ja-JP" dirty="0">
              <a:solidFill>
                <a:srgbClr val="000000"/>
              </a:solidFill>
            </a:endParaRPr>
          </a:p>
        </p:txBody>
      </p:sp>
      <p:sp>
        <p:nvSpPr>
          <p:cNvPr id="8" name="フッター プレースホルダー 7"/>
          <p:cNvSpPr>
            <a:spLocks noGrp="1"/>
          </p:cNvSpPr>
          <p:nvPr>
            <p:ph type="ftr" sz="quarter" idx="11"/>
          </p:nvPr>
        </p:nvSpPr>
        <p:spPr/>
        <p:txBody>
          <a:bodyPr/>
          <a:lstStyle/>
          <a:p>
            <a:r>
              <a:rPr lang="en-US" altLang="ja-JP" smtClean="0">
                <a:solidFill>
                  <a:srgbClr val="000000"/>
                </a:solidFill>
              </a:rPr>
              <a:t>Akiyama, et al. (Sony)</a:t>
            </a:r>
            <a:endParaRPr lang="en-US" altLang="ja-JP" dirty="0">
              <a:solidFill>
                <a:srgbClr val="000000"/>
              </a:solidFill>
            </a:endParaRPr>
          </a:p>
        </p:txBody>
      </p:sp>
      <p:sp>
        <p:nvSpPr>
          <p:cNvPr id="10" name="スライド番号プレースホルダー 9"/>
          <p:cNvSpPr>
            <a:spLocks noGrp="1"/>
          </p:cNvSpPr>
          <p:nvPr>
            <p:ph type="sldNum" sz="quarter" idx="12"/>
          </p:nvPr>
        </p:nvSpPr>
        <p:spPr/>
        <p:txBody>
          <a:bodyPr/>
          <a:lstStyle/>
          <a:p>
            <a:r>
              <a:rPr lang="en-US" altLang="ja-JP" smtClean="0">
                <a:solidFill>
                  <a:srgbClr val="000000"/>
                </a:solidFill>
              </a:rPr>
              <a:t>Slide </a:t>
            </a:r>
            <a:fld id="{6652F43B-E88C-4292-9842-7923F42985AC}" type="slidenum">
              <a:rPr lang="en-US" altLang="ja-JP" smtClean="0">
                <a:solidFill>
                  <a:srgbClr val="000000"/>
                </a:solidFill>
              </a:rPr>
              <a:pPr/>
              <a:t>10</a:t>
            </a:fld>
            <a:endParaRPr lang="en-US" altLang="ja-JP">
              <a:solidFill>
                <a:srgbClr val="000000"/>
              </a:solidFill>
            </a:endParaRPr>
          </a:p>
        </p:txBody>
      </p:sp>
    </p:spTree>
    <p:extLst>
      <p:ext uri="{BB962C8B-B14F-4D97-AF65-F5344CB8AC3E}">
        <p14:creationId xmlns:p14="http://schemas.microsoft.com/office/powerpoint/2010/main" val="3613137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solidFill>
                  <a:srgbClr val="000000"/>
                </a:solidFill>
              </a:rPr>
              <a:t>&lt;Mar. 2016&gt;</a:t>
            </a:r>
            <a:endParaRPr lang="en-US" altLang="ja-JP" dirty="0">
              <a:solidFill>
                <a:srgbClr val="000000"/>
              </a:solidFill>
            </a:endParaRPr>
          </a:p>
        </p:txBody>
      </p:sp>
      <p:sp>
        <p:nvSpPr>
          <p:cNvPr id="3" name="フッター プレースホルダー 2"/>
          <p:cNvSpPr>
            <a:spLocks noGrp="1"/>
          </p:cNvSpPr>
          <p:nvPr>
            <p:ph type="ftr" sz="quarter" idx="11"/>
          </p:nvPr>
        </p:nvSpPr>
        <p:spPr/>
        <p:txBody>
          <a:bodyPr/>
          <a:lstStyle/>
          <a:p>
            <a:r>
              <a:rPr lang="en-US" altLang="ja-JP" smtClean="0">
                <a:solidFill>
                  <a:srgbClr val="000000"/>
                </a:solidFill>
              </a:rPr>
              <a:t>Akiyama, et al. (Sony)</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p>
            <a:r>
              <a:rPr lang="en-US" altLang="ja-JP" smtClean="0">
                <a:solidFill>
                  <a:srgbClr val="000000"/>
                </a:solidFill>
              </a:rPr>
              <a:t>Slide </a:t>
            </a:r>
            <a:fld id="{867CB61E-4224-4065-A98C-4D3B055BC026}" type="slidenum">
              <a:rPr lang="en-US" altLang="ja-JP" smtClean="0">
                <a:solidFill>
                  <a:srgbClr val="000000"/>
                </a:solidFill>
              </a:rPr>
              <a:pPr/>
              <a:t>11</a:t>
            </a:fld>
            <a:endParaRPr lang="en-US" altLang="ja-JP">
              <a:solidFill>
                <a:srgbClr val="000000"/>
              </a:solidFill>
            </a:endParaRPr>
          </a:p>
        </p:txBody>
      </p:sp>
      <p:sp>
        <p:nvSpPr>
          <p:cNvPr id="5" name="タイトル 1"/>
          <p:cNvSpPr txBox="1">
            <a:spLocks/>
          </p:cNvSpPr>
          <p:nvPr/>
        </p:nvSpPr>
        <p:spPr bwMode="auto">
          <a:xfrm>
            <a:off x="685800" y="333375"/>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kumimoji="1" lang="en-US" altLang="ja-JP" kern="0" dirty="0" smtClean="0"/>
              <a:t>Summary</a:t>
            </a:r>
            <a:endParaRPr kumimoji="1" lang="ja-JP" altLang="en-US" kern="0" dirty="0"/>
          </a:p>
        </p:txBody>
      </p:sp>
      <p:sp>
        <p:nvSpPr>
          <p:cNvPr id="6" name="コンテンツ プレースホルダー 2"/>
          <p:cNvSpPr txBox="1">
            <a:spLocks/>
          </p:cNvSpPr>
          <p:nvPr/>
        </p:nvSpPr>
        <p:spPr>
          <a:xfrm>
            <a:off x="462372" y="1412776"/>
            <a:ext cx="8219256" cy="295232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sz="2800" dirty="0" smtClean="0"/>
              <a:t>Resolutions are provided for comments #13, #23, #33 and #34</a:t>
            </a:r>
          </a:p>
          <a:p>
            <a:endParaRPr lang="en-US" altLang="ja-JP" sz="2800" dirty="0" smtClean="0"/>
          </a:p>
          <a:p>
            <a:r>
              <a:rPr lang="en-US" altLang="ja-JP" sz="2800" dirty="0" smtClean="0"/>
              <a:t>The comment #9 </a:t>
            </a:r>
            <a:r>
              <a:rPr lang="en-US" altLang="ja-JP" sz="2800" dirty="0"/>
              <a:t>regarding </a:t>
            </a:r>
            <a:r>
              <a:rPr lang="en-US" altLang="ja-JP" sz="2800" dirty="0" smtClean="0"/>
              <a:t>MLME-Channel-Status is remained for further discussion.</a:t>
            </a:r>
            <a:endParaRPr lang="en-US" altLang="ja-JP" sz="2400" dirty="0" smtClean="0"/>
          </a:p>
        </p:txBody>
      </p:sp>
    </p:spTree>
    <p:extLst>
      <p:ext uri="{BB962C8B-B14F-4D97-AF65-F5344CB8AC3E}">
        <p14:creationId xmlns:p14="http://schemas.microsoft.com/office/powerpoint/2010/main" val="4200180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Akiyama, et al. (Sony)</a:t>
            </a:r>
            <a:endParaRPr lang="en-US" altLang="ja-JP" dirty="0"/>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スライド番号プレースホルダー 5"/>
          <p:cNvSpPr>
            <a:spLocks noGrp="1"/>
          </p:cNvSpPr>
          <p:nvPr>
            <p:ph type="sldNum" sz="quarter" idx="12"/>
          </p:nvPr>
        </p:nvSpPr>
        <p:spPr/>
        <p:txBody>
          <a:bodyPr/>
          <a:lstStyle/>
          <a:p>
            <a:r>
              <a:rPr lang="en-US" altLang="ja-JP" smtClean="0">
                <a:solidFill>
                  <a:srgbClr val="000000"/>
                </a:solidFill>
              </a:rPr>
              <a:t>Slide </a:t>
            </a:r>
            <a:fld id="{867CB61E-4224-4065-A98C-4D3B055BC026}" type="slidenum">
              <a:rPr lang="en-US" altLang="ja-JP" smtClean="0">
                <a:solidFill>
                  <a:srgbClr val="000000"/>
                </a:solidFill>
              </a:rPr>
              <a:pPr/>
              <a:t>12</a:t>
            </a:fld>
            <a:endParaRPr lang="en-US" altLang="ja-JP">
              <a:solidFill>
                <a:srgbClr val="000000"/>
              </a:solidFill>
            </a:endParaRPr>
          </a:p>
        </p:txBody>
      </p:sp>
    </p:spTree>
    <p:extLst>
      <p:ext uri="{BB962C8B-B14F-4D97-AF65-F5344CB8AC3E}">
        <p14:creationId xmlns:p14="http://schemas.microsoft.com/office/powerpoint/2010/main" val="4243979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461963" y="2276475"/>
            <a:ext cx="8220075" cy="4105275"/>
          </a:xfrm>
        </p:spPr>
        <p:txBody>
          <a:bodyPr>
            <a:normAutofit/>
          </a:bodyPr>
          <a:lstStyle/>
          <a:p>
            <a:r>
              <a:rPr lang="en-US" altLang="ja-JP" dirty="0" smtClean="0"/>
              <a:t>In 802.15.3b</a:t>
            </a:r>
            <a:r>
              <a:rPr lang="en-US" altLang="ja-JP" dirty="0"/>
              <a:t>, </a:t>
            </a:r>
            <a:r>
              <a:rPr lang="en-US" altLang="ja-JP" dirty="0" smtClean="0"/>
              <a:t>MLME-Channel-Status had removed.</a:t>
            </a:r>
          </a:p>
          <a:p>
            <a:pPr lvl="1"/>
            <a:r>
              <a:rPr lang="en-US" altLang="ja-JP" dirty="0" smtClean="0"/>
              <a:t>In slide 3</a:t>
            </a:r>
          </a:p>
          <a:p>
            <a:r>
              <a:rPr lang="en-US" altLang="ja-JP" dirty="0" smtClean="0"/>
              <a:t>Why removed</a:t>
            </a:r>
            <a:r>
              <a:rPr lang="en-US" altLang="ja-JP" dirty="0"/>
              <a:t>?</a:t>
            </a:r>
          </a:p>
          <a:p>
            <a:pPr lvl="1"/>
            <a:r>
              <a:rPr lang="en-US" altLang="ja-JP" dirty="0"/>
              <a:t>Searching Mentor</a:t>
            </a:r>
            <a:r>
              <a:rPr lang="en-US" altLang="ja-JP" dirty="0" smtClean="0"/>
              <a:t>…</a:t>
            </a:r>
          </a:p>
          <a:p>
            <a:pPr lvl="1"/>
            <a:r>
              <a:rPr lang="en-US" altLang="ja-JP" sz="2000" dirty="0" smtClean="0"/>
              <a:t>05/0074r0 presents that  MLME-Channel-Status removed in DF8 by following reason (In </a:t>
            </a:r>
            <a:r>
              <a:rPr lang="en-US" altLang="ja-JP" sz="2000" smtClean="0"/>
              <a:t>slide 4)</a:t>
            </a:r>
            <a:endParaRPr lang="en-US" altLang="ja-JP" sz="2000" dirty="0" smtClean="0"/>
          </a:p>
          <a:p>
            <a:pPr lvl="1"/>
            <a:r>
              <a:rPr lang="en-US" altLang="ja-JP" sz="2000" dirty="0" smtClean="0"/>
              <a:t>I could not find any comment being the origin of above modification.</a:t>
            </a:r>
          </a:p>
        </p:txBody>
      </p:sp>
      <p:sp>
        <p:nvSpPr>
          <p:cNvPr id="2" name="タイトル 1"/>
          <p:cNvSpPr>
            <a:spLocks noGrp="1"/>
          </p:cNvSpPr>
          <p:nvPr>
            <p:ph type="title" idx="4294967295"/>
          </p:nvPr>
        </p:nvSpPr>
        <p:spPr>
          <a:xfrm>
            <a:off x="457200" y="274638"/>
            <a:ext cx="8229600" cy="1143000"/>
          </a:xfrm>
        </p:spPr>
        <p:txBody>
          <a:bodyPr/>
          <a:lstStyle/>
          <a:p>
            <a:r>
              <a:rPr kumimoji="1" lang="en-US" altLang="ja-JP" dirty="0" smtClean="0"/>
              <a:t>CID9</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085018338"/>
              </p:ext>
            </p:extLst>
          </p:nvPr>
        </p:nvGraphicFramePr>
        <p:xfrm>
          <a:off x="251520" y="1124744"/>
          <a:ext cx="8640960" cy="867232"/>
        </p:xfrm>
        <a:graphic>
          <a:graphicData uri="http://schemas.openxmlformats.org/drawingml/2006/table">
            <a:tbl>
              <a:tblPr>
                <a:tableStyleId>{5940675A-B579-460E-94D1-54222C63F5DA}</a:tableStyleId>
              </a:tblPr>
              <a:tblGrid>
                <a:gridCol w="384769"/>
                <a:gridCol w="2351535"/>
                <a:gridCol w="2952328"/>
                <a:gridCol w="455599"/>
                <a:gridCol w="1560625"/>
                <a:gridCol w="936104"/>
              </a:tblGrid>
              <a:tr h="65192">
                <a:tc>
                  <a:txBody>
                    <a:bodyPr/>
                    <a:lstStyle/>
                    <a:p>
                      <a:pPr algn="l" fontAlgn="b"/>
                      <a:r>
                        <a:rPr lang="en-US" sz="1400" u="none" strike="noStrike" dirty="0">
                          <a:effectLst/>
                        </a:rPr>
                        <a:t>CID</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l" fontAlgn="b"/>
                      <a:r>
                        <a:rPr lang="en-US" sz="1400" u="none" strike="noStrike" dirty="0">
                          <a:effectLst/>
                        </a:rPr>
                        <a:t>Comment</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l" fontAlgn="b"/>
                      <a:r>
                        <a:rPr lang="en-US" sz="1400" u="none" strike="noStrike" dirty="0">
                          <a:effectLst/>
                        </a:rPr>
                        <a:t>Proposed Change</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E/T</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Must Be Satisfied?    (enter Yes or No)</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Resolution Status</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r>
              <a:tr h="117237">
                <a:tc>
                  <a:txBody>
                    <a:bodyPr/>
                    <a:lstStyle/>
                    <a:p>
                      <a:pPr algn="ctr" fontAlgn="b"/>
                      <a:r>
                        <a:rPr lang="en-US" altLang="ja-JP" sz="1400" u="none" strike="noStrike" dirty="0">
                          <a:effectLst/>
                        </a:rPr>
                        <a:t>9</a:t>
                      </a:r>
                      <a:endParaRPr lang="en-US" altLang="ja-JP" sz="1400" b="0" i="0" u="none" strike="noStrike" dirty="0">
                        <a:solidFill>
                          <a:srgbClr val="000000"/>
                        </a:solidFill>
                        <a:effectLst/>
                        <a:latin typeface="Arial"/>
                      </a:endParaRPr>
                    </a:p>
                  </a:txBody>
                  <a:tcPr marL="6896" marR="6896" marT="6896" marB="0" anchor="ctr"/>
                </a:tc>
                <a:tc>
                  <a:txBody>
                    <a:bodyPr/>
                    <a:lstStyle/>
                    <a:p>
                      <a:pPr algn="l" fontAlgn="b"/>
                      <a:r>
                        <a:rPr lang="en-US" sz="1400" u="none" strike="noStrike" dirty="0">
                          <a:effectLst/>
                        </a:rPr>
                        <a:t>Define method to send MCS info to the upper layer</a:t>
                      </a:r>
                      <a:endParaRPr lang="en-US" sz="1400" b="0" i="0" u="none" strike="noStrike" dirty="0">
                        <a:solidFill>
                          <a:srgbClr val="000000"/>
                        </a:solidFill>
                        <a:effectLst/>
                        <a:latin typeface="Arial"/>
                      </a:endParaRPr>
                    </a:p>
                  </a:txBody>
                  <a:tcPr marL="6896" marR="6896" marT="6896" marB="0" anchor="ctr"/>
                </a:tc>
                <a:tc>
                  <a:txBody>
                    <a:bodyPr/>
                    <a:lstStyle/>
                    <a:p>
                      <a:pPr algn="l" fontAlgn="b"/>
                      <a:r>
                        <a:rPr lang="en-US" sz="1400" u="none" strike="noStrike" dirty="0">
                          <a:effectLst/>
                        </a:rPr>
                        <a:t>Confirm why MLME channel status request has disappeared (6.3.18)</a:t>
                      </a:r>
                      <a:endParaRPr lang="en-US" sz="1400" b="0" i="0" u="none" strike="noStrike" dirty="0">
                        <a:solidFill>
                          <a:srgbClr val="000000"/>
                        </a:solidFill>
                        <a:effectLst/>
                        <a:latin typeface="Arial"/>
                      </a:endParaRPr>
                    </a:p>
                  </a:txBody>
                  <a:tcPr marL="6896" marR="6896" marT="6896" marB="0" anchor="ctr"/>
                </a:tc>
                <a:tc>
                  <a:txBody>
                    <a:bodyPr/>
                    <a:lstStyle/>
                    <a:p>
                      <a:pPr algn="ctr" fontAlgn="b"/>
                      <a:r>
                        <a:rPr lang="en-US" sz="1400" u="none" strike="noStrike" dirty="0">
                          <a:effectLst/>
                        </a:rPr>
                        <a:t>T</a:t>
                      </a:r>
                      <a:endParaRPr lang="en-US" sz="1400" b="0" i="0" u="none" strike="noStrike" dirty="0">
                        <a:solidFill>
                          <a:srgbClr val="000000"/>
                        </a:solidFill>
                        <a:effectLst/>
                        <a:latin typeface="Arial"/>
                      </a:endParaRPr>
                    </a:p>
                  </a:txBody>
                  <a:tcPr marL="6896" marR="6896" marT="6896" marB="0" anchor="ctr"/>
                </a:tc>
                <a:tc>
                  <a:txBody>
                    <a:bodyPr/>
                    <a:lstStyle/>
                    <a:p>
                      <a:pPr algn="ctr" fontAlgn="b"/>
                      <a:r>
                        <a:rPr lang="en-US" sz="1400" u="none" strike="noStrike" dirty="0">
                          <a:effectLst/>
                        </a:rPr>
                        <a:t>Yes</a:t>
                      </a:r>
                      <a:endParaRPr lang="en-US" sz="1400" b="0" i="0" u="none" strike="noStrike" dirty="0">
                        <a:solidFill>
                          <a:srgbClr val="000000"/>
                        </a:solidFill>
                        <a:effectLst/>
                        <a:latin typeface="Arial"/>
                      </a:endParaRPr>
                    </a:p>
                  </a:txBody>
                  <a:tcPr marL="6896" marR="6896" marT="6896" marB="0" anchor="ctr"/>
                </a:tc>
                <a:tc>
                  <a:txBody>
                    <a:bodyPr/>
                    <a:lstStyle/>
                    <a:p>
                      <a:pPr algn="ctr" fontAlgn="b"/>
                      <a:r>
                        <a:rPr lang="en-US" sz="1400" u="none" strike="noStrike" dirty="0">
                          <a:effectLst/>
                        </a:rPr>
                        <a:t>Accepted</a:t>
                      </a:r>
                      <a:endParaRPr lang="en-US" sz="1400" b="0" i="0" u="none" strike="noStrike" dirty="0">
                        <a:solidFill>
                          <a:srgbClr val="000000"/>
                        </a:solidFill>
                        <a:effectLst/>
                        <a:latin typeface="Arial"/>
                      </a:endParaRPr>
                    </a:p>
                  </a:txBody>
                  <a:tcPr marL="6896" marR="6896" marT="6896" marB="0" anchor="ctr"/>
                </a:tc>
              </a:tr>
            </a:tbl>
          </a:graphicData>
        </a:graphic>
      </p:graphicFrame>
      <p:sp>
        <p:nvSpPr>
          <p:cNvPr id="4" name="日付プレースホルダー 3"/>
          <p:cNvSpPr>
            <a:spLocks noGrp="1"/>
          </p:cNvSpPr>
          <p:nvPr>
            <p:ph type="dt" sz="half" idx="10"/>
          </p:nvPr>
        </p:nvSpPr>
        <p:spPr/>
        <p:txBody>
          <a:bodyPr/>
          <a:lstStyle/>
          <a:p>
            <a:r>
              <a:rPr lang="en-US" altLang="ja-JP" smtClean="0">
                <a:solidFill>
                  <a:srgbClr val="000000"/>
                </a:solidFill>
              </a:rPr>
              <a:t>&lt;Mar. 2016&gt;</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Akiyama, et al. (Sony)</a:t>
            </a:r>
            <a:endParaRPr lang="en-US" altLang="ja-JP" dirty="0">
              <a:solidFill>
                <a:srgbClr val="000000"/>
              </a:solidFill>
            </a:endParaRPr>
          </a:p>
        </p:txBody>
      </p:sp>
      <p:sp>
        <p:nvSpPr>
          <p:cNvPr id="8" name="スライド番号プレースホルダー 7"/>
          <p:cNvSpPr>
            <a:spLocks noGrp="1"/>
          </p:cNvSpPr>
          <p:nvPr>
            <p:ph type="sldNum" sz="quarter" idx="12"/>
          </p:nvPr>
        </p:nvSpPr>
        <p:spPr/>
        <p:txBody>
          <a:bodyPr/>
          <a:lstStyle/>
          <a:p>
            <a:r>
              <a:rPr lang="en-US" altLang="ja-JP" smtClean="0">
                <a:solidFill>
                  <a:srgbClr val="000000"/>
                </a:solidFill>
              </a:rPr>
              <a:t>Slide </a:t>
            </a:r>
            <a:fld id="{867CB61E-4224-4065-A98C-4D3B055BC026}" type="slidenum">
              <a:rPr lang="en-US" altLang="ja-JP" smtClean="0">
                <a:solidFill>
                  <a:srgbClr val="000000"/>
                </a:solidFill>
              </a:rPr>
              <a:pPr/>
              <a:t>2</a:t>
            </a:fld>
            <a:endParaRPr lang="en-US" altLang="ja-JP">
              <a:solidFill>
                <a:srgbClr val="000000"/>
              </a:solidFill>
            </a:endParaRPr>
          </a:p>
        </p:txBody>
      </p:sp>
    </p:spTree>
    <p:extLst>
      <p:ext uri="{BB962C8B-B14F-4D97-AF65-F5344CB8AC3E}">
        <p14:creationId xmlns:p14="http://schemas.microsoft.com/office/powerpoint/2010/main" val="2913657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071358546"/>
              </p:ext>
            </p:extLst>
          </p:nvPr>
        </p:nvGraphicFramePr>
        <p:xfrm>
          <a:off x="539552" y="1124744"/>
          <a:ext cx="8352928" cy="5211276"/>
        </p:xfrm>
        <a:graphic>
          <a:graphicData uri="http://schemas.openxmlformats.org/drawingml/2006/table">
            <a:tbl>
              <a:tblPr/>
              <a:tblGrid>
                <a:gridCol w="1800200"/>
                <a:gridCol w="144016"/>
                <a:gridCol w="2016224"/>
                <a:gridCol w="144016"/>
                <a:gridCol w="2088232"/>
                <a:gridCol w="144016"/>
                <a:gridCol w="2016224"/>
              </a:tblGrid>
              <a:tr h="128272">
                <a:tc>
                  <a:txBody>
                    <a:bodyPr/>
                    <a:lstStyle/>
                    <a:p>
                      <a:pPr algn="ctr" fontAlgn="ctr"/>
                      <a:r>
                        <a:rPr lang="en-US" sz="1100" b="1" i="0" u="none" strike="noStrike" dirty="0" smtClean="0">
                          <a:solidFill>
                            <a:schemeClr val="accent6"/>
                          </a:solidFill>
                          <a:effectLst/>
                          <a:latin typeface="ＭＳ Ｐゴシック"/>
                        </a:rPr>
                        <a:t>802.15.3</a:t>
                      </a:r>
                      <a:endParaRPr lang="en-US" sz="1100" b="1" i="0" u="none" strike="noStrike" dirty="0">
                        <a:solidFill>
                          <a:schemeClr val="accent6"/>
                        </a:solidFill>
                        <a:effectLst/>
                        <a:latin typeface="ＭＳ Ｐゴシック"/>
                      </a:endParaRP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a:solidFill>
                            <a:schemeClr val="accent6"/>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chemeClr val="accent6"/>
                          </a:solidFill>
                          <a:effectLst/>
                          <a:latin typeface="ＭＳ Ｐゴシック"/>
                        </a:rPr>
                        <a:t>802.15.3b</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a:solidFill>
                            <a:schemeClr val="accent6"/>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chemeClr val="accent6"/>
                          </a:solidFill>
                          <a:effectLst/>
                          <a:latin typeface="ＭＳ Ｐゴシック"/>
                        </a:rPr>
                        <a:t>802.15.3c</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dirty="0">
                          <a:solidFill>
                            <a:schemeClr val="accent6"/>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chemeClr val="accent6"/>
                          </a:solidFill>
                          <a:effectLst/>
                          <a:latin typeface="ＭＳ Ｐゴシック"/>
                        </a:rPr>
                        <a:t>Rollup</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dirty="0">
                          <a:solidFill>
                            <a:schemeClr val="tx1"/>
                          </a:solidFill>
                          <a:effectLst/>
                          <a:latin typeface="ＭＳ Ｐゴシック"/>
                        </a:rPr>
                        <a:t>MLME-RESET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MLME-RESET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MLME-RESET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MLME-RESET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MLME-SCAN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MLME-SCAN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MLME-SCAN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MLME-SCAN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dirty="0">
                          <a:solidFill>
                            <a:schemeClr val="tx1"/>
                          </a:solidFill>
                          <a:effectLst/>
                          <a:latin typeface="ＭＳ Ｐゴシック"/>
                        </a:rPr>
                        <a:t>MLME-START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MLME-START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MLME-START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MLME-START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MLME-START-DEPENDENT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963634"/>
                          </a:solidFill>
                          <a:effectLst/>
                          <a:latin typeface="ＭＳ Ｐゴシック"/>
                        </a:rPr>
                        <a:t>MLME-STOP</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963634"/>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MLME-STOP</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MLME-STOP</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MLME-SYNCH</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MLME-ASSOCIATE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MLME-ASSOCIATE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MLME-ASSOCIATE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MLME-ATP-EXPIRED</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MLME-DISASSOCIATE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MLME-DISASSOCIATE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MLME-DISASSOCIATE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dirty="0">
                          <a:solidFill>
                            <a:schemeClr val="tx1"/>
                          </a:solidFill>
                          <a:effectLst/>
                          <a:latin typeface="ＭＳ Ｐゴシック"/>
                        </a:rPr>
                        <a:t>MLME-ASSOCIATE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MLME-MEMBERSHIP-UPDATE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MLME-MEMBERSHIP-UPDATE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MLME-MEMBERSHIP-UPDATE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MLME-DEV-ASSOCIATION-INFO</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MLME-SECURITY-ERROR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MLME-SECURITY-ERROR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MLME-SECURITY-ERROR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dirty="0">
                          <a:solidFill>
                            <a:schemeClr val="tx1"/>
                          </a:solidFill>
                          <a:effectLst/>
                          <a:latin typeface="ＭＳ Ｐゴシック"/>
                        </a:rPr>
                        <a:t>MLME-DISASSOCIATE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MLME-SECURITY-MESSAGE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MLME-SECURITY-MESSAGE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MLME-SECURITY-MESSAGE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MLME-REQUEST-KEY</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MLME-PNC-HANDOVER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MLME-PNC-HANDOVER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MLME-PNC-HANDOVER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MLME-DISTRIBUTE-KEY</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MLME-NEW-PNC</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MLME-NEW-PNC</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MLME-NEW-PNC</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MLME-MEMBERSHIP-UPDATE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963634"/>
                          </a:solidFill>
                          <a:effectLst/>
                          <a:latin typeface="ＭＳ Ｐゴシック"/>
                        </a:rPr>
                        <a:t>MLME-DEV-INFO</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963634"/>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MLME-DEV-INFO</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MLME-DEV-INFO</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MLME-SECURITY-ERROR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MLME-SECURITY-INFO</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MLME-SECURITY-INFO</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MLME-SECURITY-INFO</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MLME-SECURITY-MESSAGE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rgbClr val="963634"/>
                          </a:solidFill>
                          <a:effectLst/>
                          <a:latin typeface="ＭＳ Ｐゴシック"/>
                        </a:rPr>
                        <a:t>MLME-APPLICATION-SPECIFIC</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963634"/>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MLME-APPLICATION-SPECIFIC</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MLME-APPLICATION-SPECIFIC</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MLME-PNC-HANDOVER</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963634"/>
                          </a:solidFill>
                          <a:effectLst/>
                          <a:latin typeface="ＭＳ Ｐゴシック"/>
                        </a:rPr>
                        <a:t>MLME-ANNOUNCE-SERVICE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963634"/>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MLME-ANNOUNCE-SERVICE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MLME-ANNOUNCE-SERVICE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dirty="0">
                          <a:solidFill>
                            <a:schemeClr val="tx1"/>
                          </a:solidFill>
                          <a:effectLst/>
                          <a:latin typeface="ＭＳ Ｐゴシック"/>
                        </a:rPr>
                        <a:t>MLME-NEW-PNC</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MLME-PICONET-SERVICES</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MLME-PICONET-SERVICES</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MLME-PICONET-SERVICES</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MLME-PNC-INFO</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MLME-CREATE-STREAM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MLME-CREATE-STREAM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MLME-CREATE-STREAM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dirty="0">
                          <a:solidFill>
                            <a:schemeClr val="tx1"/>
                          </a:solidFill>
                          <a:effectLst/>
                          <a:latin typeface="ＭＳ Ｐゴシック"/>
                        </a:rPr>
                        <a:t>MLME-SECURITY-INFO</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MLME-MODIFY-STREAM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MLME-MODIFY-STREAM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MLME-MODIFY-STREAM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MLME-CREATE-ASIE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MLME-TERMINATE-STREAM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MLME-TERMINATE-STREAM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MLME-TERMINATE-STREAM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MLME-RECEIVE-ASIE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963634"/>
                          </a:solidFill>
                          <a:effectLst/>
                          <a:latin typeface="ＭＳ Ｐゴシック"/>
                        </a:rPr>
                        <a:t>MLME-BSID-CHANGE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963634"/>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MLME-BSID-CHANGE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MLME-BSID-CHANGE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MLME-PROBE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MLME-PICONET-PARM-CHANGE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MLME-PICONET-PARM-CHANGE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MLME-PICONET-PARM-CHANGE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MLME-ANNOUNCE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MLME-PS-SET-INFORMATION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MLME-PS-SET-INFORMATION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MLME-PS-SET-INFORMATION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MLME-PICONET-SERVICES</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a:solidFill>
                            <a:schemeClr val="tx1"/>
                          </a:solidFill>
                          <a:effectLst/>
                          <a:latin typeface="ＭＳ Ｐゴシック"/>
                        </a:rPr>
                        <a:t>MLME-SPS-CONFIGURE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MLME-SPS-CONFIGURE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MLME-SPS-CONFIGURE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MLME-CREATE-STREAM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MLME-PM-MODE-CHANGE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70C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MLME-PM-MODE-CHANGE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MLME-PM-MODE-CHANGE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MLME-MODIFY-STREAM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963634"/>
                          </a:solidFill>
                          <a:effectLst/>
                          <a:latin typeface="ＭＳ Ｐゴシック"/>
                        </a:rPr>
                        <a:t>MLME-MONITOR-PM-MODE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963634"/>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MLME-MONITOR-PM-MODE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MLME-MONITOR-PM-MODE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MLME-TERMINATE-STREAM</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963634"/>
                          </a:solidFill>
                          <a:effectLst/>
                          <a:latin typeface="ＭＳ Ｐゴシック"/>
                        </a:rPr>
                        <a:t>MLME-MULTICAST-CONFIGURATION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963634"/>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MLME-MULTICAST-CONFIGURATION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MLME-MULTICAST-CONFIGURATION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dirty="0">
                          <a:solidFill>
                            <a:schemeClr val="tx1"/>
                          </a:solidFill>
                          <a:effectLst/>
                          <a:latin typeface="ＭＳ Ｐゴシック"/>
                        </a:rPr>
                        <a:t>MLME-MULTICAST-RX-SETUP</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MLME-MULTICAST-RX-SETUP</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963634"/>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MLME-MULTICAST-RX-SETUP</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MLME-MULTICAST-RX-SETUP</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dirty="0">
                          <a:solidFill>
                            <a:srgbClr val="808080"/>
                          </a:solidFill>
                          <a:effectLst/>
                          <a:latin typeface="ＭＳ Ｐゴシック"/>
                        </a:rPr>
                        <a:t>MLME-CHANNEL-STATUS</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963634"/>
                          </a:solidFill>
                          <a:effectLst/>
                          <a:latin typeface="ＭＳ Ｐゴシック"/>
                        </a:rPr>
                        <a:t>MLME-BEACON-EVENT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963634"/>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MLME-BEACON-EVENT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MLME-BEACON-EVENT</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dirty="0">
                          <a:solidFill>
                            <a:srgbClr val="808080"/>
                          </a:solidFill>
                          <a:effectLst/>
                          <a:latin typeface="ＭＳ Ｐゴシック"/>
                        </a:rPr>
                        <a:t>MLME-REMOTE-SCAN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rgbClr val="963634"/>
                          </a:solidFill>
                          <a:effectLst/>
                          <a:latin typeface="ＭＳ Ｐゴシック"/>
                        </a:rPr>
                        <a:t>MLME-TXDIV</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1" i="0" u="none" strike="noStrike" dirty="0">
                          <a:solidFill>
                            <a:schemeClr val="tx1"/>
                          </a:solidFill>
                          <a:effectLst/>
                          <a:latin typeface="ＭＳ Ｐゴシック"/>
                        </a:rPr>
                        <a:t>MLME-TXDIV</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dirty="0">
                          <a:solidFill>
                            <a:schemeClr val="tx1"/>
                          </a:solidFill>
                          <a:effectLst/>
                          <a:latin typeface="ＭＳ Ｐゴシック"/>
                        </a:rPr>
                        <a:t>MLME-PICONET-PARM-CHANGE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0" i="0" u="none" strike="noStrike">
                          <a:solidFill>
                            <a:srgbClr val="808080"/>
                          </a:solidFill>
                          <a:effectLst/>
                          <a:latin typeface="ＭＳ Ｐゴシック"/>
                        </a:rPr>
                        <a:t>MLME-TX-POWER-CHANGE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1" i="0" u="none" strike="noStrike" dirty="0" smtClean="0">
                          <a:solidFill>
                            <a:schemeClr val="tx1"/>
                          </a:solidFill>
                          <a:effectLst/>
                          <a:latin typeface="ＭＳ Ｐゴシック"/>
                        </a:rPr>
                        <a:t>Remained</a:t>
                      </a:r>
                      <a:endParaRPr lang="ja-JP" altLang="en-US" sz="900" b="1" i="0" u="none" strike="noStrike" dirty="0">
                        <a:solidFill>
                          <a:schemeClr val="tx1"/>
                        </a:solidFill>
                        <a:effectLst/>
                        <a:latin typeface="ＭＳ Ｐゴシック"/>
                      </a:endParaRP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MLME-PS-SET-INFORMATION</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rgbClr val="808080"/>
                          </a:solidFill>
                          <a:effectLst/>
                          <a:latin typeface="ＭＳ Ｐゴシック"/>
                        </a:rPr>
                        <a:t>Disappeared in next Rev.</a:t>
                      </a:r>
                      <a:endParaRPr lang="ja-JP" altLang="en-US" sz="900" b="0" i="0" u="none" strike="noStrike" dirty="0">
                        <a:solidFill>
                          <a:srgbClr val="808080"/>
                        </a:solidFill>
                        <a:effectLst/>
                        <a:latin typeface="ＭＳ Ｐゴシック"/>
                      </a:endParaRP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a:solidFill>
                            <a:schemeClr val="tx1"/>
                          </a:solidFill>
                          <a:effectLst/>
                          <a:latin typeface="ＭＳ Ｐゴシック"/>
                        </a:rPr>
                        <a:t>MLME-SPS-CONFIGURE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1" i="0" u="none" strike="noStrike" dirty="0" smtClean="0">
                          <a:solidFill>
                            <a:srgbClr val="963634"/>
                          </a:solidFill>
                          <a:effectLst/>
                          <a:latin typeface="ＭＳ Ｐゴシック"/>
                        </a:rPr>
                        <a:t>Newly</a:t>
                      </a:r>
                      <a:r>
                        <a:rPr lang="ja-JP" altLang="en-US" sz="900" b="1" i="0" u="none" strike="noStrike" dirty="0" smtClean="0">
                          <a:solidFill>
                            <a:srgbClr val="963634"/>
                          </a:solidFill>
                          <a:effectLst/>
                          <a:latin typeface="ＭＳ Ｐゴシック"/>
                        </a:rPr>
                        <a:t>　</a:t>
                      </a:r>
                      <a:r>
                        <a:rPr lang="en-US" altLang="ja-JP" sz="900" b="1" i="0" u="none" strike="noStrike" dirty="0" smtClean="0">
                          <a:solidFill>
                            <a:srgbClr val="963634"/>
                          </a:solidFill>
                          <a:effectLst/>
                          <a:latin typeface="ＭＳ Ｐゴシック"/>
                        </a:rPr>
                        <a:t>added</a:t>
                      </a:r>
                      <a:r>
                        <a:rPr lang="en-US" altLang="ja-JP" sz="900" b="1" i="0" u="none" strike="noStrike" baseline="0" dirty="0" smtClean="0">
                          <a:solidFill>
                            <a:srgbClr val="963634"/>
                          </a:solidFill>
                          <a:effectLst/>
                          <a:latin typeface="ＭＳ Ｐゴシック"/>
                        </a:rPr>
                        <a:t> in current Rev.</a:t>
                      </a:r>
                      <a:endParaRPr lang="ja-JP" altLang="en-US" sz="900" b="1" i="0" u="none" strike="noStrike" dirty="0">
                        <a:solidFill>
                          <a:srgbClr val="963634"/>
                        </a:solidFill>
                        <a:effectLst/>
                        <a:latin typeface="ＭＳ Ｐゴシック"/>
                      </a:endParaRP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571">
                <a:tc>
                  <a:txBody>
                    <a:bodyPr/>
                    <a:lstStyle/>
                    <a:p>
                      <a:pPr algn="l" fontAlgn="ctr"/>
                      <a:r>
                        <a:rPr lang="en-US" sz="900" b="1" i="0" u="none" strike="noStrike" dirty="0">
                          <a:solidFill>
                            <a:schemeClr val="tx1"/>
                          </a:solidFill>
                          <a:effectLst/>
                          <a:latin typeface="ＭＳ Ｐゴシック"/>
                        </a:rPr>
                        <a:t>MLME-PM-MODE-CHANGE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8272">
                <a:tc>
                  <a:txBody>
                    <a:bodyPr/>
                    <a:lstStyle/>
                    <a:p>
                      <a:pPr algn="l" fontAlgn="ctr"/>
                      <a:r>
                        <a:rPr lang="en-US" sz="900" b="0" i="0" u="none" strike="noStrike">
                          <a:solidFill>
                            <a:srgbClr val="808080"/>
                          </a:solidFill>
                          <a:effectLst/>
                          <a:latin typeface="ＭＳ Ｐゴシック"/>
                        </a:rPr>
                        <a:t>MLME-PM-MODE-ACTIVE</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ＭＳ Ｐゴシック"/>
                        </a:rPr>
                        <a:t>　</a:t>
                      </a:r>
                    </a:p>
                  </a:txBody>
                  <a:tcPr marL="6751" marR="6751" marT="67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タイトル 7"/>
          <p:cNvSpPr>
            <a:spLocks noGrp="1"/>
          </p:cNvSpPr>
          <p:nvPr>
            <p:ph type="title" idx="4294967295"/>
          </p:nvPr>
        </p:nvSpPr>
        <p:spPr>
          <a:xfrm>
            <a:off x="457200" y="274638"/>
            <a:ext cx="8229600" cy="1143000"/>
          </a:xfrm>
        </p:spPr>
        <p:txBody>
          <a:bodyPr/>
          <a:lstStyle/>
          <a:p>
            <a:r>
              <a:rPr lang="en-US" altLang="ja-JP" dirty="0" smtClean="0"/>
              <a:t>802.15.3 MLME</a:t>
            </a:r>
            <a:endParaRPr kumimoji="1" lang="ja-JP" altLang="en-US" dirty="0"/>
          </a:p>
        </p:txBody>
      </p:sp>
      <p:sp>
        <p:nvSpPr>
          <p:cNvPr id="2" name="正方形/長方形 1"/>
          <p:cNvSpPr/>
          <p:nvPr/>
        </p:nvSpPr>
        <p:spPr>
          <a:xfrm>
            <a:off x="467544" y="5085184"/>
            <a:ext cx="1800200"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日付プレースホルダー 2"/>
          <p:cNvSpPr>
            <a:spLocks noGrp="1"/>
          </p:cNvSpPr>
          <p:nvPr>
            <p:ph type="dt" sz="half" idx="10"/>
          </p:nvPr>
        </p:nvSpPr>
        <p:spPr/>
        <p:txBody>
          <a:bodyPr/>
          <a:lstStyle/>
          <a:p>
            <a:r>
              <a:rPr lang="en-US" altLang="ja-JP" smtClean="0">
                <a:solidFill>
                  <a:srgbClr val="000000"/>
                </a:solidFill>
              </a:rPr>
              <a:t>&lt;Mar. 2016&gt;</a:t>
            </a:r>
            <a:endParaRPr lang="en-US" altLang="ja-JP" dirty="0">
              <a:solidFill>
                <a:srgbClr val="000000"/>
              </a:solidFill>
            </a:endParaRPr>
          </a:p>
        </p:txBody>
      </p:sp>
      <p:sp>
        <p:nvSpPr>
          <p:cNvPr id="4" name="フッター プレースホルダー 3"/>
          <p:cNvSpPr>
            <a:spLocks noGrp="1"/>
          </p:cNvSpPr>
          <p:nvPr>
            <p:ph type="ftr" sz="quarter" idx="11"/>
          </p:nvPr>
        </p:nvSpPr>
        <p:spPr/>
        <p:txBody>
          <a:bodyPr/>
          <a:lstStyle/>
          <a:p>
            <a:r>
              <a:rPr lang="en-US" altLang="ja-JP" smtClean="0">
                <a:solidFill>
                  <a:srgbClr val="000000"/>
                </a:solidFill>
              </a:rPr>
              <a:t>Akiyama, et al. (Sony)</a:t>
            </a:r>
            <a:endParaRPr lang="en-US" altLang="ja-JP" dirty="0">
              <a:solidFill>
                <a:srgbClr val="000000"/>
              </a:solidFill>
            </a:endParaRPr>
          </a:p>
        </p:txBody>
      </p:sp>
      <p:sp>
        <p:nvSpPr>
          <p:cNvPr id="6" name="スライド番号プレースホルダー 5"/>
          <p:cNvSpPr>
            <a:spLocks noGrp="1"/>
          </p:cNvSpPr>
          <p:nvPr>
            <p:ph type="sldNum" sz="quarter" idx="12"/>
          </p:nvPr>
        </p:nvSpPr>
        <p:spPr/>
        <p:txBody>
          <a:bodyPr/>
          <a:lstStyle/>
          <a:p>
            <a:r>
              <a:rPr lang="en-US" altLang="ja-JP" smtClean="0">
                <a:solidFill>
                  <a:srgbClr val="000000"/>
                </a:solidFill>
              </a:rPr>
              <a:t>Slide </a:t>
            </a:r>
            <a:fld id="{867CB61E-4224-4065-A98C-4D3B055BC026}" type="slidenum">
              <a:rPr lang="en-US" altLang="ja-JP" smtClean="0">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1346557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043608" y="884383"/>
            <a:ext cx="7057603" cy="5280921"/>
            <a:chOff x="466725" y="357188"/>
            <a:chExt cx="8210550" cy="6143625"/>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725" y="357188"/>
              <a:ext cx="8210550" cy="6143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1065546" y="4653136"/>
              <a:ext cx="7394885"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日付プレースホルダー 4"/>
          <p:cNvSpPr>
            <a:spLocks noGrp="1"/>
          </p:cNvSpPr>
          <p:nvPr>
            <p:ph type="dt" sz="half" idx="10"/>
          </p:nvPr>
        </p:nvSpPr>
        <p:spPr/>
        <p:txBody>
          <a:bodyPr/>
          <a:lstStyle/>
          <a:p>
            <a:r>
              <a:rPr lang="en-US" altLang="ja-JP" smtClean="0">
                <a:solidFill>
                  <a:srgbClr val="000000"/>
                </a:solidFill>
              </a:rPr>
              <a:t>&lt;Mar. 2016&gt;</a:t>
            </a:r>
            <a:endParaRPr lang="en-US" altLang="ja-JP" dirty="0">
              <a:solidFill>
                <a:srgbClr val="000000"/>
              </a:solidFill>
            </a:endParaRPr>
          </a:p>
        </p:txBody>
      </p:sp>
      <p:sp>
        <p:nvSpPr>
          <p:cNvPr id="6" name="フッター プレースホルダー 5"/>
          <p:cNvSpPr>
            <a:spLocks noGrp="1"/>
          </p:cNvSpPr>
          <p:nvPr>
            <p:ph type="ftr" sz="quarter" idx="11"/>
          </p:nvPr>
        </p:nvSpPr>
        <p:spPr/>
        <p:txBody>
          <a:bodyPr/>
          <a:lstStyle/>
          <a:p>
            <a:r>
              <a:rPr lang="en-US" altLang="ja-JP" smtClean="0">
                <a:solidFill>
                  <a:srgbClr val="000000"/>
                </a:solidFill>
              </a:rPr>
              <a:t>Akiyama, et al. (Sony)</a:t>
            </a:r>
            <a:endParaRPr lang="en-US" altLang="ja-JP" dirty="0">
              <a:solidFill>
                <a:srgbClr val="000000"/>
              </a:solidFill>
            </a:endParaRPr>
          </a:p>
        </p:txBody>
      </p:sp>
      <p:sp>
        <p:nvSpPr>
          <p:cNvPr id="8" name="スライド番号プレースホルダー 7"/>
          <p:cNvSpPr>
            <a:spLocks noGrp="1"/>
          </p:cNvSpPr>
          <p:nvPr>
            <p:ph type="sldNum" sz="quarter" idx="12"/>
          </p:nvPr>
        </p:nvSpPr>
        <p:spPr/>
        <p:txBody>
          <a:bodyPr/>
          <a:lstStyle/>
          <a:p>
            <a:r>
              <a:rPr lang="en-US" altLang="ja-JP" smtClean="0">
                <a:solidFill>
                  <a:srgbClr val="000000"/>
                </a:solidFill>
              </a:rPr>
              <a:t>Slide </a:t>
            </a:r>
            <a:fld id="{867CB61E-4224-4065-A98C-4D3B055BC026}" type="slidenum">
              <a:rPr lang="en-US" altLang="ja-JP" smtClean="0">
                <a:solidFill>
                  <a:srgbClr val="000000"/>
                </a:solidFill>
              </a:rPr>
              <a:pPr/>
              <a:t>4</a:t>
            </a:fld>
            <a:endParaRPr lang="en-US" altLang="ja-JP">
              <a:solidFill>
                <a:srgbClr val="000000"/>
              </a:solidFill>
            </a:endParaRPr>
          </a:p>
        </p:txBody>
      </p:sp>
    </p:spTree>
    <p:extLst>
      <p:ext uri="{BB962C8B-B14F-4D97-AF65-F5344CB8AC3E}">
        <p14:creationId xmlns:p14="http://schemas.microsoft.com/office/powerpoint/2010/main" val="2782628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457200" y="1600200"/>
            <a:ext cx="8229600" cy="4525963"/>
          </a:xfrm>
        </p:spPr>
        <p:txBody>
          <a:bodyPr/>
          <a:lstStyle/>
          <a:p>
            <a:r>
              <a:rPr kumimoji="1" lang="en-US" altLang="ja-JP" dirty="0" smtClean="0"/>
              <a:t>Create more MLME primitives?</a:t>
            </a:r>
          </a:p>
          <a:p>
            <a:r>
              <a:rPr kumimoji="1" lang="en-US" altLang="ja-JP" dirty="0" smtClean="0"/>
              <a:t>Prepare for new command?</a:t>
            </a:r>
            <a:endParaRPr kumimoji="1" lang="ja-JP" altLang="en-US" dirty="0"/>
          </a:p>
        </p:txBody>
      </p:sp>
      <p:sp>
        <p:nvSpPr>
          <p:cNvPr id="2" name="タイトル 1"/>
          <p:cNvSpPr>
            <a:spLocks noGrp="1"/>
          </p:cNvSpPr>
          <p:nvPr>
            <p:ph type="title" idx="4294967295"/>
          </p:nvPr>
        </p:nvSpPr>
        <p:spPr>
          <a:xfrm>
            <a:off x="457200" y="274638"/>
            <a:ext cx="8229600" cy="1143000"/>
          </a:xfrm>
        </p:spPr>
        <p:txBody>
          <a:bodyPr/>
          <a:lstStyle/>
          <a:p>
            <a:r>
              <a:rPr kumimoji="1" lang="en-US" altLang="ja-JP" dirty="0" smtClean="0"/>
              <a:t>Nex</a:t>
            </a:r>
            <a:r>
              <a:rPr lang="en-US" altLang="ja-JP" dirty="0" smtClean="0"/>
              <a:t>t Action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solidFill>
                  <a:srgbClr val="000000"/>
                </a:solidFill>
              </a:rPr>
              <a:t>&lt;Mar. 2016&gt;</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Akiyama, et al. (Sony)</a:t>
            </a:r>
            <a:endParaRPr lang="en-US" altLang="ja-JP" dirty="0">
              <a:solidFill>
                <a:srgbClr val="000000"/>
              </a:solidFill>
            </a:endParaRPr>
          </a:p>
        </p:txBody>
      </p:sp>
      <p:sp>
        <p:nvSpPr>
          <p:cNvPr id="7" name="スライド番号プレースホルダー 6"/>
          <p:cNvSpPr>
            <a:spLocks noGrp="1"/>
          </p:cNvSpPr>
          <p:nvPr>
            <p:ph type="sldNum" sz="quarter" idx="12"/>
          </p:nvPr>
        </p:nvSpPr>
        <p:spPr/>
        <p:txBody>
          <a:bodyPr/>
          <a:lstStyle/>
          <a:p>
            <a:r>
              <a:rPr lang="en-US" altLang="ja-JP" smtClean="0">
                <a:solidFill>
                  <a:srgbClr val="000000"/>
                </a:solidFill>
              </a:rPr>
              <a:t>Slide </a:t>
            </a:r>
            <a:fld id="{867CB61E-4224-4065-A98C-4D3B055BC026}" type="slidenum">
              <a:rPr lang="en-US" altLang="ja-JP" smtClean="0">
                <a:solidFill>
                  <a:srgbClr val="000000"/>
                </a:solidFill>
              </a:rPr>
              <a:pPr/>
              <a:t>5</a:t>
            </a:fld>
            <a:endParaRPr lang="en-US" altLang="ja-JP">
              <a:solidFill>
                <a:srgbClr val="000000"/>
              </a:solidFill>
            </a:endParaRPr>
          </a:p>
        </p:txBody>
      </p:sp>
    </p:spTree>
    <p:extLst>
      <p:ext uri="{BB962C8B-B14F-4D97-AF65-F5344CB8AC3E}">
        <p14:creationId xmlns:p14="http://schemas.microsoft.com/office/powerpoint/2010/main" val="2203844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付プレースホルダー 9"/>
          <p:cNvSpPr>
            <a:spLocks noGrp="1"/>
          </p:cNvSpPr>
          <p:nvPr>
            <p:ph type="dt" sz="half" idx="10"/>
          </p:nvPr>
        </p:nvSpPr>
        <p:spPr/>
        <p:txBody>
          <a:bodyPr/>
          <a:lstStyle/>
          <a:p>
            <a:r>
              <a:rPr kumimoji="1" lang="en-US" altLang="ja-JP" smtClean="0"/>
              <a:t>&lt;Mar. 2016&gt;</a:t>
            </a:r>
            <a:endParaRPr kumimoji="1" lang="ja-JP" altLang="en-US"/>
          </a:p>
        </p:txBody>
      </p:sp>
      <p:sp>
        <p:nvSpPr>
          <p:cNvPr id="11" name="フッター プレースホルダー 10"/>
          <p:cNvSpPr>
            <a:spLocks noGrp="1"/>
          </p:cNvSpPr>
          <p:nvPr>
            <p:ph type="ftr" sz="quarter" idx="11"/>
          </p:nvPr>
        </p:nvSpPr>
        <p:spPr/>
        <p:txBody>
          <a:bodyPr/>
          <a:lstStyle/>
          <a:p>
            <a:r>
              <a:rPr kumimoji="1" lang="en-US" altLang="ja-JP" smtClean="0"/>
              <a:t>Akiyama, et al. (Sony)</a:t>
            </a:r>
            <a:endParaRPr kumimoji="1" lang="ja-JP" altLang="en-US"/>
          </a:p>
        </p:txBody>
      </p:sp>
      <p:sp>
        <p:nvSpPr>
          <p:cNvPr id="3" name="コンテンツ プレースホルダー 2"/>
          <p:cNvSpPr>
            <a:spLocks noGrp="1"/>
          </p:cNvSpPr>
          <p:nvPr>
            <p:ph idx="4294967295"/>
          </p:nvPr>
        </p:nvSpPr>
        <p:spPr>
          <a:xfrm>
            <a:off x="461963" y="2276475"/>
            <a:ext cx="8220075" cy="3201988"/>
          </a:xfrm>
        </p:spPr>
        <p:txBody>
          <a:bodyPr/>
          <a:lstStyle/>
          <a:p>
            <a:r>
              <a:rPr lang="en-US" altLang="ja-JP" dirty="0" smtClean="0"/>
              <a:t>Proposed text</a:t>
            </a:r>
          </a:p>
          <a:p>
            <a:pPr lvl="1"/>
            <a:r>
              <a:rPr kumimoji="1" lang="en-US" altLang="ja-JP" dirty="0" smtClean="0"/>
              <a:t>Insert following text in section 7.3a.1, Page 56, after Line 26.</a:t>
            </a:r>
          </a:p>
          <a:p>
            <a:pPr lvl="1"/>
            <a:r>
              <a:rPr lang="en-US" altLang="ja-JP" dirty="0" smtClean="0"/>
              <a:t>“All beacon and command frames that sent in unassociated phase described in Figure 4-2a shall use mandatory MCSs defined in section 11a.”</a:t>
            </a:r>
            <a:r>
              <a:rPr kumimoji="1" lang="en-US" altLang="ja-JP" dirty="0" smtClean="0"/>
              <a:t> </a:t>
            </a:r>
            <a:endParaRPr kumimoji="1" lang="ja-JP" altLang="en-US" dirty="0"/>
          </a:p>
        </p:txBody>
      </p:sp>
      <p:sp>
        <p:nvSpPr>
          <p:cNvPr id="2" name="タイトル 1"/>
          <p:cNvSpPr>
            <a:spLocks noGrp="1"/>
          </p:cNvSpPr>
          <p:nvPr>
            <p:ph type="title" idx="4294967295"/>
          </p:nvPr>
        </p:nvSpPr>
        <p:spPr>
          <a:xfrm>
            <a:off x="685800" y="346075"/>
            <a:ext cx="7772400" cy="1066800"/>
          </a:xfrm>
        </p:spPr>
        <p:txBody>
          <a:bodyPr/>
          <a:lstStyle/>
          <a:p>
            <a:r>
              <a:rPr kumimoji="1" lang="en-US" altLang="ja-JP" dirty="0" smtClean="0"/>
              <a:t>CID13</a:t>
            </a: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410781223"/>
              </p:ext>
            </p:extLst>
          </p:nvPr>
        </p:nvGraphicFramePr>
        <p:xfrm>
          <a:off x="251520" y="1124744"/>
          <a:ext cx="8640960" cy="867232"/>
        </p:xfrm>
        <a:graphic>
          <a:graphicData uri="http://schemas.openxmlformats.org/drawingml/2006/table">
            <a:tbl>
              <a:tblPr>
                <a:tableStyleId>{5940675A-B579-460E-94D1-54222C63F5DA}</a:tableStyleId>
              </a:tblPr>
              <a:tblGrid>
                <a:gridCol w="384769"/>
                <a:gridCol w="2855591"/>
                <a:gridCol w="2448272"/>
                <a:gridCol w="455599"/>
                <a:gridCol w="1560625"/>
                <a:gridCol w="936104"/>
              </a:tblGrid>
              <a:tr h="65192">
                <a:tc>
                  <a:txBody>
                    <a:bodyPr/>
                    <a:lstStyle/>
                    <a:p>
                      <a:pPr algn="l" fontAlgn="b"/>
                      <a:r>
                        <a:rPr lang="en-US" sz="1400" u="none" strike="noStrike" dirty="0">
                          <a:effectLst/>
                        </a:rPr>
                        <a:t>CID</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l" fontAlgn="b"/>
                      <a:r>
                        <a:rPr lang="en-US" sz="1400" u="none" strike="noStrike" dirty="0">
                          <a:effectLst/>
                        </a:rPr>
                        <a:t>Comment</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l" fontAlgn="b"/>
                      <a:r>
                        <a:rPr lang="en-US" sz="1400" u="none" strike="noStrike" dirty="0">
                          <a:effectLst/>
                        </a:rPr>
                        <a:t>Proposed Change</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E/T</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Must Be Satisfied?    (enter Yes or No)</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Resolution Status</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r>
              <a:tr h="117237">
                <a:tc>
                  <a:txBody>
                    <a:bodyPr/>
                    <a:lstStyle/>
                    <a:p>
                      <a:pPr marL="0" algn="ctr" defTabSz="914400" rtl="0" eaLnBrk="1" fontAlgn="b" latinLnBrk="0" hangingPunct="1"/>
                      <a:r>
                        <a:rPr kumimoji="1" lang="en-US" altLang="ja-JP" sz="1400" u="none" strike="noStrike" kern="1200" dirty="0">
                          <a:solidFill>
                            <a:schemeClr val="dk1"/>
                          </a:solidFill>
                          <a:effectLst/>
                          <a:latin typeface="+mn-lt"/>
                          <a:ea typeface="+mn-ea"/>
                          <a:cs typeface="+mn-cs"/>
                        </a:rPr>
                        <a:t>13</a:t>
                      </a:r>
                    </a:p>
                  </a:txBody>
                  <a:tcPr marL="6896" marR="6896" marT="6896" marB="0" anchor="ctr"/>
                </a:tc>
                <a:tc>
                  <a:txBody>
                    <a:bodyPr/>
                    <a:lstStyle/>
                    <a:p>
                      <a:pPr marL="0" algn="l" defTabSz="914400" rtl="0" eaLnBrk="1" fontAlgn="b" latinLnBrk="0" hangingPunct="1"/>
                      <a:r>
                        <a:rPr kumimoji="1" lang="en-US" sz="1400" u="none" strike="noStrike" kern="1200" dirty="0">
                          <a:solidFill>
                            <a:schemeClr val="dk1"/>
                          </a:solidFill>
                          <a:effectLst/>
                          <a:latin typeface="+mn-lt"/>
                          <a:ea typeface="+mn-ea"/>
                          <a:cs typeface="+mn-cs"/>
                        </a:rPr>
                        <a:t>Beacon and Unassociated Phase should use mandatory MCS</a:t>
                      </a:r>
                    </a:p>
                  </a:txBody>
                  <a:tcPr marL="6896" marR="6896" marT="6896" marB="0" anchor="ctr"/>
                </a:tc>
                <a:tc>
                  <a:txBody>
                    <a:bodyPr/>
                    <a:lstStyle/>
                    <a:p>
                      <a:pPr marL="0" algn="l" defTabSz="914400" rtl="0" eaLnBrk="1" fontAlgn="b" latinLnBrk="0" hangingPunct="1"/>
                      <a:r>
                        <a:rPr kumimoji="1" lang="en-US" sz="1400" u="none" strike="noStrike" kern="1200" dirty="0">
                          <a:solidFill>
                            <a:schemeClr val="dk1"/>
                          </a:solidFill>
                          <a:effectLst/>
                          <a:latin typeface="+mn-lt"/>
                          <a:ea typeface="+mn-ea"/>
                          <a:cs typeface="+mn-cs"/>
                        </a:rPr>
                        <a:t>As commented</a:t>
                      </a:r>
                    </a:p>
                  </a:txBody>
                  <a:tcPr marL="6896" marR="6896" marT="6896" marB="0" anchor="ctr"/>
                </a:tc>
                <a:tc>
                  <a:txBody>
                    <a:bodyPr/>
                    <a:lstStyle/>
                    <a:p>
                      <a:pPr marL="0" algn="ctr" defTabSz="914400" rtl="0" eaLnBrk="1" fontAlgn="b" latinLnBrk="0" hangingPunct="1"/>
                      <a:r>
                        <a:rPr kumimoji="1" lang="en-US" sz="1400" u="none" strike="noStrike" kern="1200" dirty="0">
                          <a:solidFill>
                            <a:schemeClr val="dk1"/>
                          </a:solidFill>
                          <a:effectLst/>
                          <a:latin typeface="+mn-lt"/>
                          <a:ea typeface="+mn-ea"/>
                          <a:cs typeface="+mn-cs"/>
                        </a:rPr>
                        <a:t>T</a:t>
                      </a:r>
                    </a:p>
                  </a:txBody>
                  <a:tcPr marL="6896" marR="6896" marT="6896" marB="0" anchor="ctr"/>
                </a:tc>
                <a:tc>
                  <a:txBody>
                    <a:bodyPr/>
                    <a:lstStyle/>
                    <a:p>
                      <a:pPr marL="0" algn="ctr" defTabSz="914400" rtl="0" eaLnBrk="1" fontAlgn="b" latinLnBrk="0" hangingPunct="1"/>
                      <a:r>
                        <a:rPr kumimoji="1" lang="en-US" sz="1400" u="none" strike="noStrike" kern="1200" dirty="0">
                          <a:solidFill>
                            <a:schemeClr val="dk1"/>
                          </a:solidFill>
                          <a:effectLst/>
                          <a:latin typeface="+mn-lt"/>
                          <a:ea typeface="+mn-ea"/>
                          <a:cs typeface="+mn-cs"/>
                        </a:rPr>
                        <a:t>Yes</a:t>
                      </a:r>
                    </a:p>
                  </a:txBody>
                  <a:tcPr marL="6896" marR="6896" marT="6896" marB="0" anchor="ctr"/>
                </a:tc>
                <a:tc>
                  <a:txBody>
                    <a:bodyPr/>
                    <a:lstStyle/>
                    <a:p>
                      <a:pPr marL="0" algn="ctr" defTabSz="914400" rtl="0" eaLnBrk="1" fontAlgn="b" latinLnBrk="0" hangingPunct="1"/>
                      <a:r>
                        <a:rPr kumimoji="1" lang="en-US" sz="1400" u="none" strike="noStrike" kern="1200" dirty="0">
                          <a:solidFill>
                            <a:schemeClr val="dk1"/>
                          </a:solidFill>
                          <a:effectLst/>
                          <a:latin typeface="+mn-lt"/>
                          <a:ea typeface="+mn-ea"/>
                          <a:cs typeface="+mn-cs"/>
                        </a:rPr>
                        <a:t>Accepted</a:t>
                      </a:r>
                    </a:p>
                  </a:txBody>
                  <a:tcPr marL="6896" marR="6896" marT="6896" marB="0" anchor="ctr"/>
                </a:tc>
              </a:tr>
            </a:tbl>
          </a:graphicData>
        </a:graphic>
      </p:graphicFrame>
      <p:sp>
        <p:nvSpPr>
          <p:cNvPr id="14" name="スライド番号プレースホルダー 13"/>
          <p:cNvSpPr>
            <a:spLocks noGrp="1"/>
          </p:cNvSpPr>
          <p:nvPr>
            <p:ph type="sldNum" sz="quarter" idx="12"/>
          </p:nvPr>
        </p:nvSpPr>
        <p:spPr/>
        <p:txBody>
          <a:bodyPr/>
          <a:lstStyle/>
          <a:p>
            <a:r>
              <a:rPr lang="en-US" altLang="ja-JP" smtClean="0">
                <a:solidFill>
                  <a:srgbClr val="000000"/>
                </a:solidFill>
              </a:rPr>
              <a:t>Slide </a:t>
            </a:r>
            <a:fld id="{867CB61E-4224-4065-A98C-4D3B055BC026}" type="slidenum">
              <a:rPr lang="en-US" altLang="ja-JP" smtClean="0">
                <a:solidFill>
                  <a:srgbClr val="000000"/>
                </a:solidFill>
              </a:rPr>
              <a:pPr/>
              <a:t>6</a:t>
            </a:fld>
            <a:endParaRPr lang="en-US" altLang="ja-JP">
              <a:solidFill>
                <a:srgbClr val="000000"/>
              </a:solidFill>
            </a:endParaRPr>
          </a:p>
        </p:txBody>
      </p:sp>
    </p:spTree>
    <p:extLst>
      <p:ext uri="{BB962C8B-B14F-4D97-AF65-F5344CB8AC3E}">
        <p14:creationId xmlns:p14="http://schemas.microsoft.com/office/powerpoint/2010/main" val="2975723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85800" y="345976"/>
            <a:ext cx="7772400" cy="1066800"/>
          </a:xfrm>
        </p:spPr>
        <p:txBody>
          <a:bodyPr/>
          <a:lstStyle/>
          <a:p>
            <a:r>
              <a:rPr kumimoji="1" lang="en-US" altLang="ja-JP" dirty="0" smtClean="0"/>
              <a:t>CID23</a:t>
            </a:r>
            <a:endParaRPr kumimoji="1" lang="ja-JP" altLang="en-US" dirty="0"/>
          </a:p>
        </p:txBody>
      </p:sp>
      <p:sp>
        <p:nvSpPr>
          <p:cNvPr id="7" name="コンテンツ プレースホルダー 2"/>
          <p:cNvSpPr txBox="1">
            <a:spLocks/>
          </p:cNvSpPr>
          <p:nvPr/>
        </p:nvSpPr>
        <p:spPr>
          <a:xfrm>
            <a:off x="336895" y="2332037"/>
            <a:ext cx="8229600" cy="433732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sz="2800" dirty="0" smtClean="0"/>
              <a:t>This comment shall be rejected: proposed change is already included in current draft..</a:t>
            </a:r>
          </a:p>
          <a:p>
            <a:endParaRPr lang="en-US" altLang="ja-JP" sz="2800" b="1" dirty="0" smtClean="0"/>
          </a:p>
          <a:p>
            <a:r>
              <a:rPr lang="en-US" altLang="ja-JP" sz="2800" b="1" dirty="0" smtClean="0"/>
              <a:t>6.4.11c HRCP Pair Capability IE</a:t>
            </a:r>
            <a:endParaRPr lang="en-US" altLang="ja-JP" sz="2800" dirty="0" smtClean="0"/>
          </a:p>
          <a:p>
            <a:pPr lvl="1"/>
            <a:r>
              <a:rPr lang="en-US" altLang="ja-JP" sz="2000" dirty="0" smtClean="0"/>
              <a:t>The HRCP Pair Capability IE Content field shall be formatted as illustrated in Figure 6-88k. </a:t>
            </a:r>
            <a:r>
              <a:rPr lang="en-US" altLang="ja-JP" sz="2000" dirty="0" smtClean="0">
                <a:solidFill>
                  <a:srgbClr val="FF0000"/>
                </a:solidFill>
              </a:rPr>
              <a:t>The HRCP  Pair Capability IE shall be included in each Association Response command frame. </a:t>
            </a:r>
            <a:r>
              <a:rPr lang="en-US" altLang="ja-JP" sz="2000" dirty="0" smtClean="0"/>
              <a:t>This capability indicates the communication parameter to be used in the current session that was decided by the PPC to satisfy both PPC and DEV capabilities. </a:t>
            </a:r>
            <a:endParaRPr lang="ja-JP" altLang="en-US" sz="2000" dirty="0">
              <a:solidFill>
                <a:srgbClr val="FF0000"/>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181689510"/>
              </p:ext>
            </p:extLst>
          </p:nvPr>
        </p:nvGraphicFramePr>
        <p:xfrm>
          <a:off x="251520" y="1124744"/>
          <a:ext cx="8640960" cy="1172032"/>
        </p:xfrm>
        <a:graphic>
          <a:graphicData uri="http://schemas.openxmlformats.org/drawingml/2006/table">
            <a:tbl>
              <a:tblPr>
                <a:tableStyleId>{5940675A-B579-460E-94D1-54222C63F5DA}</a:tableStyleId>
              </a:tblPr>
              <a:tblGrid>
                <a:gridCol w="384769"/>
                <a:gridCol w="2351535"/>
                <a:gridCol w="2952328"/>
                <a:gridCol w="455599"/>
                <a:gridCol w="1560625"/>
                <a:gridCol w="936104"/>
              </a:tblGrid>
              <a:tr h="65192">
                <a:tc>
                  <a:txBody>
                    <a:bodyPr/>
                    <a:lstStyle/>
                    <a:p>
                      <a:pPr algn="l" fontAlgn="b"/>
                      <a:r>
                        <a:rPr lang="en-US" sz="1400" u="none" strike="noStrike" dirty="0">
                          <a:effectLst/>
                        </a:rPr>
                        <a:t>CID</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l" fontAlgn="b"/>
                      <a:r>
                        <a:rPr lang="en-US" sz="1400" u="none" strike="noStrike" dirty="0">
                          <a:effectLst/>
                        </a:rPr>
                        <a:t>Comment</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l" fontAlgn="b"/>
                      <a:r>
                        <a:rPr lang="en-US" sz="1400" u="none" strike="noStrike" dirty="0">
                          <a:effectLst/>
                        </a:rPr>
                        <a:t>Proposed Change</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E/T</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Must Be Satisfied?    (enter Yes or No)</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Resolution Status</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r>
              <a:tr h="117237">
                <a:tc>
                  <a:txBody>
                    <a:bodyPr/>
                    <a:lstStyle/>
                    <a:p>
                      <a:pPr marL="0" algn="ctr" defTabSz="914400" rtl="0" eaLnBrk="1" fontAlgn="b" latinLnBrk="0" hangingPunct="1"/>
                      <a:r>
                        <a:rPr kumimoji="1" lang="en-US" altLang="ja-JP" sz="1200" u="none" strike="noStrike" kern="1200" dirty="0">
                          <a:solidFill>
                            <a:schemeClr val="dk1"/>
                          </a:solidFill>
                          <a:effectLst/>
                          <a:latin typeface="+mn-lt"/>
                          <a:ea typeface="+mn-ea"/>
                          <a:cs typeface="+mn-cs"/>
                        </a:rPr>
                        <a:t>23</a:t>
                      </a:r>
                    </a:p>
                  </a:txBody>
                  <a:tcPr marL="6896" marR="6896" marT="6896" marB="0" anchor="ctr"/>
                </a:tc>
                <a:tc>
                  <a:txBody>
                    <a:bodyPr/>
                    <a:lstStyle/>
                    <a:p>
                      <a:pPr marL="0" algn="l" defTabSz="914400" rtl="0" eaLnBrk="1" fontAlgn="b" latinLnBrk="0" hangingPunct="1"/>
                      <a:r>
                        <a:rPr kumimoji="1" lang="en-US" sz="1200" u="none" strike="noStrike" kern="1200" dirty="0">
                          <a:solidFill>
                            <a:schemeClr val="dk1"/>
                          </a:solidFill>
                          <a:effectLst/>
                          <a:latin typeface="+mn-lt"/>
                          <a:ea typeface="+mn-ea"/>
                          <a:cs typeface="+mn-cs"/>
                        </a:rPr>
                        <a:t>It is desirable to add description such as "HRCP Pair Capability shall be included in IEs field of Association Response command".</a:t>
                      </a:r>
                    </a:p>
                  </a:txBody>
                  <a:tcPr marL="6896" marR="6896" marT="6896" marB="0" anchor="ctr"/>
                </a:tc>
                <a:tc>
                  <a:txBody>
                    <a:bodyPr/>
                    <a:lstStyle/>
                    <a:p>
                      <a:pPr marL="0" algn="l" defTabSz="914400" rtl="0" eaLnBrk="1" fontAlgn="b" latinLnBrk="0" hangingPunct="1"/>
                      <a:r>
                        <a:rPr kumimoji="1" lang="en-US" sz="1200" u="none" strike="noStrike" kern="1200" dirty="0">
                          <a:solidFill>
                            <a:schemeClr val="dk1"/>
                          </a:solidFill>
                          <a:effectLst/>
                          <a:latin typeface="+mn-lt"/>
                          <a:ea typeface="+mn-ea"/>
                          <a:cs typeface="+mn-cs"/>
                        </a:rPr>
                        <a:t>Add the description "HRCP Pair Capability shall be included in IEs field of Association Response command" or equivalent. </a:t>
                      </a:r>
                    </a:p>
                  </a:txBody>
                  <a:tcPr marL="6896" marR="6896" marT="6896" marB="0" anchor="ctr"/>
                </a:tc>
                <a:tc>
                  <a:txBody>
                    <a:bodyPr/>
                    <a:lstStyle/>
                    <a:p>
                      <a:pPr marL="0" algn="ctr" defTabSz="914400" rtl="0" eaLnBrk="1" fontAlgn="b" latinLnBrk="0" hangingPunct="1"/>
                      <a:r>
                        <a:rPr kumimoji="1" lang="en-US" sz="1200" u="none" strike="noStrike" kern="1200" dirty="0">
                          <a:solidFill>
                            <a:schemeClr val="dk1"/>
                          </a:solidFill>
                          <a:effectLst/>
                          <a:latin typeface="+mn-lt"/>
                          <a:ea typeface="+mn-ea"/>
                          <a:cs typeface="+mn-cs"/>
                        </a:rPr>
                        <a:t>T</a:t>
                      </a:r>
                    </a:p>
                  </a:txBody>
                  <a:tcPr marL="6896" marR="6896" marT="6896" marB="0" anchor="ctr"/>
                </a:tc>
                <a:tc>
                  <a:txBody>
                    <a:bodyPr/>
                    <a:lstStyle/>
                    <a:p>
                      <a:pPr marL="0" algn="ctr" defTabSz="914400" rtl="0" eaLnBrk="1" fontAlgn="b" latinLnBrk="0" hangingPunct="1"/>
                      <a:r>
                        <a:rPr kumimoji="1" lang="en-US" sz="1200" u="none" strike="noStrike" kern="1200" dirty="0">
                          <a:solidFill>
                            <a:schemeClr val="dk1"/>
                          </a:solidFill>
                          <a:effectLst/>
                          <a:latin typeface="+mn-lt"/>
                          <a:ea typeface="+mn-ea"/>
                          <a:cs typeface="+mn-cs"/>
                        </a:rPr>
                        <a:t>Yes</a:t>
                      </a:r>
                    </a:p>
                  </a:txBody>
                  <a:tcPr marL="6896" marR="6896" marT="6896" marB="0" anchor="ctr"/>
                </a:tc>
                <a:tc>
                  <a:txBody>
                    <a:bodyPr/>
                    <a:lstStyle/>
                    <a:p>
                      <a:pPr marL="0" algn="ctr" defTabSz="914400" rtl="0" eaLnBrk="1" fontAlgn="b" latinLnBrk="0" hangingPunct="1"/>
                      <a:r>
                        <a:rPr kumimoji="1" lang="en-US" sz="1200" u="none" strike="noStrike" kern="1200" dirty="0">
                          <a:solidFill>
                            <a:schemeClr val="dk1"/>
                          </a:solidFill>
                          <a:effectLst/>
                          <a:latin typeface="+mn-lt"/>
                          <a:ea typeface="+mn-ea"/>
                          <a:cs typeface="+mn-cs"/>
                        </a:rPr>
                        <a:t>Accepted</a:t>
                      </a:r>
                    </a:p>
                  </a:txBody>
                  <a:tcPr marL="6896" marR="6896" marT="6896" marB="0" anchor="ctr"/>
                </a:tc>
              </a:tr>
            </a:tbl>
          </a:graphicData>
        </a:graphic>
      </p:graphicFrame>
      <p:sp>
        <p:nvSpPr>
          <p:cNvPr id="2" name="日付プレースホルダー 1"/>
          <p:cNvSpPr>
            <a:spLocks noGrp="1"/>
          </p:cNvSpPr>
          <p:nvPr>
            <p:ph type="dt" sz="half" idx="10"/>
          </p:nvPr>
        </p:nvSpPr>
        <p:spPr/>
        <p:txBody>
          <a:bodyPr/>
          <a:lstStyle/>
          <a:p>
            <a:r>
              <a:rPr lang="en-US" altLang="ja-JP" smtClean="0">
                <a:solidFill>
                  <a:srgbClr val="000000"/>
                </a:solidFill>
              </a:rPr>
              <a:t>&lt;Mar. 2016&gt;</a:t>
            </a:r>
            <a:endParaRPr lang="en-US" altLang="ja-JP" dirty="0">
              <a:solidFill>
                <a:srgbClr val="000000"/>
              </a:solidFill>
            </a:endParaRPr>
          </a:p>
        </p:txBody>
      </p:sp>
      <p:sp>
        <p:nvSpPr>
          <p:cNvPr id="3" name="フッター プレースホルダー 2"/>
          <p:cNvSpPr>
            <a:spLocks noGrp="1"/>
          </p:cNvSpPr>
          <p:nvPr>
            <p:ph type="ftr" sz="quarter" idx="11"/>
          </p:nvPr>
        </p:nvSpPr>
        <p:spPr/>
        <p:txBody>
          <a:bodyPr/>
          <a:lstStyle/>
          <a:p>
            <a:r>
              <a:rPr lang="en-US" altLang="ja-JP" smtClean="0">
                <a:solidFill>
                  <a:srgbClr val="000000"/>
                </a:solidFill>
              </a:rPr>
              <a:t>Akiyama, et al. (Sony)</a:t>
            </a:r>
            <a:endParaRPr lang="en-US" altLang="ja-JP" dirty="0">
              <a:solidFill>
                <a:srgbClr val="000000"/>
              </a:solidFill>
            </a:endParaRPr>
          </a:p>
        </p:txBody>
      </p:sp>
      <p:sp>
        <p:nvSpPr>
          <p:cNvPr id="9" name="スライド番号プレースホルダー 8"/>
          <p:cNvSpPr>
            <a:spLocks noGrp="1"/>
          </p:cNvSpPr>
          <p:nvPr>
            <p:ph type="sldNum" sz="quarter" idx="12"/>
          </p:nvPr>
        </p:nvSpPr>
        <p:spPr/>
        <p:txBody>
          <a:bodyPr/>
          <a:lstStyle/>
          <a:p>
            <a:r>
              <a:rPr lang="en-US" altLang="ja-JP" smtClean="0">
                <a:solidFill>
                  <a:srgbClr val="000000"/>
                </a:solidFill>
              </a:rPr>
              <a:t>Slide </a:t>
            </a:r>
            <a:fld id="{6652F43B-E88C-4292-9842-7923F42985AC}" type="slidenum">
              <a:rPr lang="en-US" altLang="ja-JP" smtClean="0">
                <a:solidFill>
                  <a:srgbClr val="000000"/>
                </a:solidFill>
              </a:rPr>
              <a:pPr/>
              <a:t>7</a:t>
            </a:fld>
            <a:endParaRPr lang="en-US" altLang="ja-JP">
              <a:solidFill>
                <a:srgbClr val="000000"/>
              </a:solidFill>
            </a:endParaRPr>
          </a:p>
        </p:txBody>
      </p:sp>
    </p:spTree>
    <p:extLst>
      <p:ext uri="{BB962C8B-B14F-4D97-AF65-F5344CB8AC3E}">
        <p14:creationId xmlns:p14="http://schemas.microsoft.com/office/powerpoint/2010/main" val="781783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45976"/>
            <a:ext cx="7772400" cy="1066800"/>
          </a:xfrm>
        </p:spPr>
        <p:txBody>
          <a:bodyPr/>
          <a:lstStyle/>
          <a:p>
            <a:r>
              <a:rPr kumimoji="1" lang="en-US" altLang="ja-JP" dirty="0" smtClean="0"/>
              <a:t>CID33</a:t>
            </a:r>
            <a:endParaRPr kumimoji="1" lang="ja-JP" altLang="en-US" dirty="0"/>
          </a:p>
        </p:txBody>
      </p:sp>
      <p:sp>
        <p:nvSpPr>
          <p:cNvPr id="5" name="コンテンツ プレースホルダー 2"/>
          <p:cNvSpPr txBox="1">
            <a:spLocks/>
          </p:cNvSpPr>
          <p:nvPr/>
        </p:nvSpPr>
        <p:spPr>
          <a:xfrm>
            <a:off x="462372" y="3140968"/>
            <a:ext cx="8219256" cy="295232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sz="2800" dirty="0" smtClean="0"/>
              <a:t>Add new 1 bit for MAC header to distinguish the logical </a:t>
            </a:r>
            <a:r>
              <a:rPr lang="en-US" altLang="ja-JP" sz="2800" dirty="0"/>
              <a:t>c</a:t>
            </a:r>
            <a:r>
              <a:rPr lang="en-US" altLang="ja-JP" sz="2800" dirty="0" smtClean="0"/>
              <a:t>hannel. Modify Figure 6-6a, Page.31, Line 7.</a:t>
            </a:r>
          </a:p>
          <a:p>
            <a:r>
              <a:rPr lang="en-US" altLang="ja-JP" sz="2800" dirty="0" smtClean="0"/>
              <a:t>Add 1 parameter to indicate the logical channel in MAC-HRCP-DATA primitives.</a:t>
            </a:r>
          </a:p>
          <a:p>
            <a:pPr lvl="1"/>
            <a:r>
              <a:rPr lang="en-US" altLang="ja-JP" sz="2400" dirty="0" smtClean="0"/>
              <a:t>Changes will also included in resolution of CID32.</a:t>
            </a:r>
          </a:p>
        </p:txBody>
      </p:sp>
      <p:graphicFrame>
        <p:nvGraphicFramePr>
          <p:cNvPr id="9" name="表 8"/>
          <p:cNvGraphicFramePr>
            <a:graphicFrameLocks noGrp="1"/>
          </p:cNvGraphicFramePr>
          <p:nvPr>
            <p:extLst>
              <p:ext uri="{D42A27DB-BD31-4B8C-83A1-F6EECF244321}">
                <p14:modId xmlns:p14="http://schemas.microsoft.com/office/powerpoint/2010/main" val="1185543402"/>
              </p:ext>
            </p:extLst>
          </p:nvPr>
        </p:nvGraphicFramePr>
        <p:xfrm>
          <a:off x="251520" y="1124744"/>
          <a:ext cx="8640960" cy="1504434"/>
        </p:xfrm>
        <a:graphic>
          <a:graphicData uri="http://schemas.openxmlformats.org/drawingml/2006/table">
            <a:tbl>
              <a:tblPr>
                <a:tableStyleId>{5940675A-B579-460E-94D1-54222C63F5DA}</a:tableStyleId>
              </a:tblPr>
              <a:tblGrid>
                <a:gridCol w="347160"/>
                <a:gridCol w="3109224"/>
                <a:gridCol w="1008112"/>
                <a:gridCol w="432048"/>
                <a:gridCol w="1512168"/>
                <a:gridCol w="1008112"/>
                <a:gridCol w="1224136"/>
              </a:tblGrid>
              <a:tr h="65192">
                <a:tc>
                  <a:txBody>
                    <a:bodyPr/>
                    <a:lstStyle/>
                    <a:p>
                      <a:pPr algn="l" fontAlgn="b"/>
                      <a:r>
                        <a:rPr lang="en-US" sz="1400" u="none" strike="noStrike" dirty="0">
                          <a:effectLst/>
                        </a:rPr>
                        <a:t>CID</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l" fontAlgn="b"/>
                      <a:r>
                        <a:rPr lang="en-US" sz="1400" u="none" strike="noStrike" dirty="0">
                          <a:effectLst/>
                        </a:rPr>
                        <a:t>Comment</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l" fontAlgn="b"/>
                      <a:r>
                        <a:rPr lang="en-US" sz="1400" u="none" strike="noStrike" dirty="0">
                          <a:effectLst/>
                        </a:rPr>
                        <a:t>Proposed Change</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E/T</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Must Be Satisfied?    (enter Yes or No)</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algn="ctr" fontAlgn="b"/>
                      <a:r>
                        <a:rPr lang="en-US" sz="1400" u="none" strike="noStrike" dirty="0">
                          <a:effectLst/>
                        </a:rPr>
                        <a:t>Resolution Status</a:t>
                      </a:r>
                      <a:endParaRPr lang="en-US" sz="1400" b="1" i="0" u="none" strike="noStrike" dirty="0">
                        <a:solidFill>
                          <a:srgbClr val="FFFFFF"/>
                        </a:solidFill>
                        <a:effectLst/>
                        <a:latin typeface="Arial"/>
                      </a:endParaRPr>
                    </a:p>
                  </a:txBody>
                  <a:tcPr marL="6896" marR="6896" marT="6896" marB="0" anchor="ctr">
                    <a:solidFill>
                      <a:schemeClr val="accent1">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kumimoji="1" lang="en-US" altLang="ja-JP" sz="1400" u="none" strike="noStrike" kern="1200" dirty="0" smtClean="0">
                          <a:solidFill>
                            <a:schemeClr val="dk1"/>
                          </a:solidFill>
                          <a:effectLst/>
                          <a:latin typeface="+mn-lt"/>
                          <a:ea typeface="+mn-ea"/>
                          <a:cs typeface="+mn-cs"/>
                        </a:rPr>
                        <a:t>Resolution Detail</a:t>
                      </a:r>
                    </a:p>
                  </a:txBody>
                  <a:tcPr marL="6896" marR="6896" marT="6896" marB="0" anchor="ctr">
                    <a:solidFill>
                      <a:schemeClr val="accent1">
                        <a:lumMod val="20000"/>
                        <a:lumOff val="80000"/>
                      </a:schemeClr>
                    </a:solidFill>
                  </a:tcPr>
                </a:tc>
              </a:tr>
              <a:tr h="117237">
                <a:tc>
                  <a:txBody>
                    <a:bodyPr/>
                    <a:lstStyle/>
                    <a:p>
                      <a:pPr marL="0" algn="ctr" defTabSz="914400" rtl="0" eaLnBrk="1" fontAlgn="b" latinLnBrk="0" hangingPunct="1"/>
                      <a:r>
                        <a:rPr kumimoji="1" lang="en-US" altLang="ja-JP" sz="1400" u="none" strike="noStrike" kern="1200" dirty="0">
                          <a:solidFill>
                            <a:schemeClr val="dk1"/>
                          </a:solidFill>
                          <a:effectLst/>
                          <a:latin typeface="+mn-lt"/>
                          <a:ea typeface="+mn-ea"/>
                          <a:cs typeface="+mn-cs"/>
                        </a:rPr>
                        <a:t>33</a:t>
                      </a:r>
                    </a:p>
                  </a:txBody>
                  <a:tcPr marL="4018" marR="4018" marT="4018" marB="0" anchor="ctr"/>
                </a:tc>
                <a:tc>
                  <a:txBody>
                    <a:bodyPr/>
                    <a:lstStyle/>
                    <a:p>
                      <a:pPr marL="0" algn="l" defTabSz="914400" rtl="0" eaLnBrk="1" fontAlgn="b" latinLnBrk="0" hangingPunct="1"/>
                      <a:r>
                        <a:rPr kumimoji="1" lang="en-US" sz="1400" u="none" strike="noStrike" kern="1200" dirty="0">
                          <a:solidFill>
                            <a:schemeClr val="dk1"/>
                          </a:solidFill>
                          <a:effectLst/>
                          <a:latin typeface="+mn-lt"/>
                          <a:ea typeface="+mn-ea"/>
                          <a:cs typeface="+mn-cs"/>
                        </a:rPr>
                        <a:t>Isn't a mechanism to select the logical channel for the higher layer needed (embedded in the frame format) to deliver data properly to the higher layer?</a:t>
                      </a:r>
                    </a:p>
                  </a:txBody>
                  <a:tcPr marL="4018" marR="4018" marT="4018" marB="0" anchor="ctr"/>
                </a:tc>
                <a:tc>
                  <a:txBody>
                    <a:bodyPr/>
                    <a:lstStyle/>
                    <a:p>
                      <a:pPr marL="0" algn="l" defTabSz="914400" rtl="0" eaLnBrk="1" fontAlgn="b" latinLnBrk="0" hangingPunct="1"/>
                      <a:r>
                        <a:rPr kumimoji="1" lang="en-US" sz="1400" u="none" strike="noStrike" kern="1200" dirty="0">
                          <a:solidFill>
                            <a:schemeClr val="dk1"/>
                          </a:solidFill>
                          <a:effectLst/>
                          <a:latin typeface="+mn-lt"/>
                          <a:ea typeface="+mn-ea"/>
                          <a:cs typeface="+mn-cs"/>
                        </a:rPr>
                        <a:t>Consider whether such a mechanism is required. </a:t>
                      </a:r>
                    </a:p>
                  </a:txBody>
                  <a:tcPr marL="4018" marR="4018" marT="4018" marB="0" anchor="ctr"/>
                </a:tc>
                <a:tc>
                  <a:txBody>
                    <a:bodyPr/>
                    <a:lstStyle/>
                    <a:p>
                      <a:pPr marL="0" algn="ctr" defTabSz="914400" rtl="0" eaLnBrk="1" fontAlgn="b" latinLnBrk="0" hangingPunct="1"/>
                      <a:r>
                        <a:rPr kumimoji="1" lang="en-US" sz="1400" u="none" strike="noStrike" kern="1200" dirty="0">
                          <a:solidFill>
                            <a:schemeClr val="dk1"/>
                          </a:solidFill>
                          <a:effectLst/>
                          <a:latin typeface="+mn-lt"/>
                          <a:ea typeface="+mn-ea"/>
                          <a:cs typeface="+mn-cs"/>
                        </a:rPr>
                        <a:t>T</a:t>
                      </a:r>
                    </a:p>
                  </a:txBody>
                  <a:tcPr marL="4018" marR="4018" marT="4018" marB="0" anchor="ctr"/>
                </a:tc>
                <a:tc>
                  <a:txBody>
                    <a:bodyPr/>
                    <a:lstStyle/>
                    <a:p>
                      <a:pPr marL="0" algn="ctr" defTabSz="914400" rtl="0" eaLnBrk="1" fontAlgn="b" latinLnBrk="0" hangingPunct="1"/>
                      <a:r>
                        <a:rPr kumimoji="1" lang="en-US" sz="1400" u="none" strike="noStrike" kern="1200" dirty="0">
                          <a:solidFill>
                            <a:schemeClr val="dk1"/>
                          </a:solidFill>
                          <a:effectLst/>
                          <a:latin typeface="+mn-lt"/>
                          <a:ea typeface="+mn-ea"/>
                          <a:cs typeface="+mn-cs"/>
                        </a:rPr>
                        <a:t>Yes</a:t>
                      </a:r>
                    </a:p>
                  </a:txBody>
                  <a:tcPr marL="4018" marR="4018" marT="4018" marB="0" anchor="ctr"/>
                </a:tc>
                <a:tc>
                  <a:txBody>
                    <a:bodyPr/>
                    <a:lstStyle/>
                    <a:p>
                      <a:pPr marL="0" algn="ctr" defTabSz="914400" rtl="0" eaLnBrk="1" fontAlgn="b" latinLnBrk="0" hangingPunct="1"/>
                      <a:r>
                        <a:rPr kumimoji="1" lang="en-US" sz="1400" u="none" strike="noStrike" kern="1200" dirty="0">
                          <a:solidFill>
                            <a:schemeClr val="dk1"/>
                          </a:solidFill>
                          <a:effectLst/>
                          <a:latin typeface="+mn-lt"/>
                          <a:ea typeface="+mn-ea"/>
                          <a:cs typeface="+mn-cs"/>
                        </a:rPr>
                        <a:t>Accepted</a:t>
                      </a:r>
                    </a:p>
                  </a:txBody>
                  <a:tcPr marL="4018" marR="4018" marT="4018" marB="0" anchor="ctr"/>
                </a:tc>
                <a:tc>
                  <a:txBody>
                    <a:bodyPr/>
                    <a:lstStyle/>
                    <a:p>
                      <a:pPr marL="0" algn="l" defTabSz="914400" rtl="0" eaLnBrk="1" fontAlgn="b" latinLnBrk="0" hangingPunct="1"/>
                      <a:r>
                        <a:rPr kumimoji="1" lang="en-US" sz="1400" u="none" strike="noStrike" kern="1200" dirty="0">
                          <a:solidFill>
                            <a:schemeClr val="dk1"/>
                          </a:solidFill>
                          <a:effectLst/>
                          <a:latin typeface="+mn-lt"/>
                          <a:ea typeface="+mn-ea"/>
                          <a:cs typeface="+mn-cs"/>
                        </a:rPr>
                        <a:t>Add new text describing logical channel mechanism</a:t>
                      </a:r>
                    </a:p>
                  </a:txBody>
                  <a:tcPr marL="4018" marR="4018" marT="4018" marB="0" anchor="ctr"/>
                </a:tc>
              </a:tr>
            </a:tbl>
          </a:graphicData>
        </a:graphic>
      </p:graphicFrame>
      <p:sp>
        <p:nvSpPr>
          <p:cNvPr id="3" name="日付プレースホルダー 2"/>
          <p:cNvSpPr>
            <a:spLocks noGrp="1"/>
          </p:cNvSpPr>
          <p:nvPr>
            <p:ph type="dt" sz="half" idx="10"/>
          </p:nvPr>
        </p:nvSpPr>
        <p:spPr/>
        <p:txBody>
          <a:bodyPr/>
          <a:lstStyle/>
          <a:p>
            <a:r>
              <a:rPr lang="en-US" altLang="ja-JP" smtClean="0">
                <a:solidFill>
                  <a:srgbClr val="000000"/>
                </a:solidFill>
              </a:rPr>
              <a:t>&lt;Mar. 2016&gt;</a:t>
            </a:r>
            <a:endParaRPr lang="en-US" altLang="ja-JP" dirty="0">
              <a:solidFill>
                <a:srgbClr val="000000"/>
              </a:solidFill>
            </a:endParaRPr>
          </a:p>
        </p:txBody>
      </p:sp>
      <p:sp>
        <p:nvSpPr>
          <p:cNvPr id="10" name="フッター プレースホルダー 9"/>
          <p:cNvSpPr>
            <a:spLocks noGrp="1"/>
          </p:cNvSpPr>
          <p:nvPr>
            <p:ph type="ftr" sz="quarter" idx="11"/>
          </p:nvPr>
        </p:nvSpPr>
        <p:spPr/>
        <p:txBody>
          <a:bodyPr/>
          <a:lstStyle/>
          <a:p>
            <a:r>
              <a:rPr lang="en-US" altLang="ja-JP" smtClean="0">
                <a:solidFill>
                  <a:srgbClr val="000000"/>
                </a:solidFill>
              </a:rPr>
              <a:t>Akiyama, et al. (Sony)</a:t>
            </a:r>
            <a:endParaRPr lang="en-US" altLang="ja-JP" dirty="0">
              <a:solidFill>
                <a:srgbClr val="000000"/>
              </a:solidFill>
            </a:endParaRPr>
          </a:p>
        </p:txBody>
      </p:sp>
      <p:sp>
        <p:nvSpPr>
          <p:cNvPr id="12" name="スライド番号プレースホルダー 11"/>
          <p:cNvSpPr>
            <a:spLocks noGrp="1"/>
          </p:cNvSpPr>
          <p:nvPr>
            <p:ph type="sldNum" sz="quarter" idx="12"/>
          </p:nvPr>
        </p:nvSpPr>
        <p:spPr/>
        <p:txBody>
          <a:bodyPr/>
          <a:lstStyle/>
          <a:p>
            <a:r>
              <a:rPr lang="en-US" altLang="ja-JP" smtClean="0">
                <a:solidFill>
                  <a:srgbClr val="000000"/>
                </a:solidFill>
              </a:rPr>
              <a:t>Slide </a:t>
            </a:r>
            <a:fld id="{6652F43B-E88C-4292-9842-7923F42985AC}" type="slidenum">
              <a:rPr lang="en-US" altLang="ja-JP" smtClean="0">
                <a:solidFill>
                  <a:srgbClr val="000000"/>
                </a:solidFill>
              </a:rPr>
              <a:pPr/>
              <a:t>8</a:t>
            </a:fld>
            <a:endParaRPr lang="en-US" altLang="ja-JP">
              <a:solidFill>
                <a:srgbClr val="000000"/>
              </a:solidFill>
            </a:endParaRPr>
          </a:p>
        </p:txBody>
      </p:sp>
    </p:spTree>
    <p:extLst>
      <p:ext uri="{BB962C8B-B14F-4D97-AF65-F5344CB8AC3E}">
        <p14:creationId xmlns:p14="http://schemas.microsoft.com/office/powerpoint/2010/main" val="3769351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kumimoji="1" lang="en-US" altLang="ja-JP" smtClean="0"/>
              <a:t>&lt;Mar. 2016&gt;</a:t>
            </a:r>
            <a:endParaRPr kumimoji="1" lang="ja-JP" altLang="en-US"/>
          </a:p>
        </p:txBody>
      </p:sp>
      <p:sp>
        <p:nvSpPr>
          <p:cNvPr id="9" name="フッター プレースホルダー 8"/>
          <p:cNvSpPr>
            <a:spLocks noGrp="1"/>
          </p:cNvSpPr>
          <p:nvPr>
            <p:ph type="ftr" sz="quarter" idx="11"/>
          </p:nvPr>
        </p:nvSpPr>
        <p:spPr/>
        <p:txBody>
          <a:bodyPr/>
          <a:lstStyle/>
          <a:p>
            <a:r>
              <a:rPr kumimoji="1" lang="en-US" altLang="ja-JP" smtClean="0"/>
              <a:t>Akiyama, et al. (Sony)</a:t>
            </a:r>
            <a:endParaRPr kumimoji="1" lang="ja-JP" altLang="en-US"/>
          </a:p>
        </p:txBody>
      </p:sp>
      <p:sp>
        <p:nvSpPr>
          <p:cNvPr id="2" name="タイトル 1"/>
          <p:cNvSpPr>
            <a:spLocks noGrp="1"/>
          </p:cNvSpPr>
          <p:nvPr>
            <p:ph type="title" idx="4294967295"/>
          </p:nvPr>
        </p:nvSpPr>
        <p:spPr>
          <a:xfrm>
            <a:off x="685800" y="333375"/>
            <a:ext cx="7772400" cy="1066800"/>
          </a:xfrm>
        </p:spPr>
        <p:txBody>
          <a:bodyPr/>
          <a:lstStyle/>
          <a:p>
            <a:r>
              <a:rPr kumimoji="1" lang="en-US" altLang="ja-JP" dirty="0" smtClean="0"/>
              <a:t>CID33(cont’d)</a:t>
            </a:r>
            <a:endParaRPr kumimoji="1" lang="ja-JP" altLang="en-US" dirty="0"/>
          </a:p>
        </p:txBody>
      </p:sp>
      <p:sp>
        <p:nvSpPr>
          <p:cNvPr id="3" name="コンテンツ プレースホルダー 2"/>
          <p:cNvSpPr>
            <a:spLocks noGrp="1"/>
          </p:cNvSpPr>
          <p:nvPr>
            <p:ph idx="4294967295"/>
          </p:nvPr>
        </p:nvSpPr>
        <p:spPr>
          <a:xfrm>
            <a:off x="457200" y="1412875"/>
            <a:ext cx="8229600" cy="604838"/>
          </a:xfrm>
        </p:spPr>
        <p:txBody>
          <a:bodyPr>
            <a:normAutofit/>
          </a:bodyPr>
          <a:lstStyle/>
          <a:p>
            <a:r>
              <a:rPr lang="en-US" altLang="ja-JP" sz="2800" dirty="0" err="1" smtClean="0"/>
              <a:t>Modifed</a:t>
            </a:r>
            <a:r>
              <a:rPr lang="en-US" altLang="ja-JP" sz="2800" dirty="0" smtClean="0"/>
              <a:t> Figure 6-6a, Page 31, Line 7 </a:t>
            </a:r>
            <a:endParaRPr kumimoji="1" lang="ja-JP" altLang="en-US" sz="2800" dirty="0"/>
          </a:p>
        </p:txBody>
      </p:sp>
      <p:graphicFrame>
        <p:nvGraphicFramePr>
          <p:cNvPr id="5" name="表 4"/>
          <p:cNvGraphicFramePr>
            <a:graphicFrameLocks noGrp="1"/>
          </p:cNvGraphicFramePr>
          <p:nvPr>
            <p:extLst>
              <p:ext uri="{D42A27DB-BD31-4B8C-83A1-F6EECF244321}">
                <p14:modId xmlns:p14="http://schemas.microsoft.com/office/powerpoint/2010/main" val="1005612914"/>
              </p:ext>
            </p:extLst>
          </p:nvPr>
        </p:nvGraphicFramePr>
        <p:xfrm>
          <a:off x="395536" y="2161455"/>
          <a:ext cx="8140700" cy="741680"/>
        </p:xfrm>
        <a:graphic>
          <a:graphicData uri="http://schemas.openxmlformats.org/drawingml/2006/table">
            <a:tbl>
              <a:tblPr firstRow="1" bandRow="1">
                <a:tableStyleId>{5940675A-B579-460E-94D1-54222C63F5DA}</a:tableStyleId>
              </a:tblPr>
              <a:tblGrid>
                <a:gridCol w="1823466"/>
                <a:gridCol w="1388364"/>
                <a:gridCol w="659130"/>
                <a:gridCol w="1421130"/>
                <a:gridCol w="1757680"/>
                <a:gridCol w="1090930"/>
              </a:tblGrid>
              <a:tr h="370840">
                <a:tc>
                  <a:txBody>
                    <a:bodyPr/>
                    <a:lstStyle/>
                    <a:p>
                      <a:pPr algn="ctr"/>
                      <a:r>
                        <a:rPr lang="en-US" altLang="ja-JP" b="1" dirty="0" smtClean="0">
                          <a:latin typeface="Times New Roman" panose="02020603050405020304" pitchFamily="18" charset="0"/>
                          <a:cs typeface="Times New Roman" panose="02020603050405020304" pitchFamily="18" charset="0"/>
                        </a:rPr>
                        <a:t>Bits: b0-b2 </a:t>
                      </a:r>
                      <a:endParaRPr kumimoji="1" lang="ja-JP" altLang="en-US" b="1" dirty="0">
                        <a:latin typeface="Times New Roman" panose="02020603050405020304" pitchFamily="18" charset="0"/>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cs typeface="Times New Roman" panose="02020603050405020304" pitchFamily="18" charset="0"/>
                        </a:rPr>
                        <a:t>b3-b5</a:t>
                      </a:r>
                      <a:endParaRPr kumimoji="1" lang="ja-JP" altLang="en-US" b="1" dirty="0">
                        <a:latin typeface="Times New Roman" panose="02020603050405020304" pitchFamily="18" charset="0"/>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cs typeface="Times New Roman" panose="02020603050405020304" pitchFamily="18" charset="0"/>
                        </a:rPr>
                        <a:t>b6</a:t>
                      </a:r>
                      <a:endParaRPr kumimoji="1" lang="ja-JP" altLang="en-US" b="1" dirty="0">
                        <a:latin typeface="Times New Roman" panose="02020603050405020304" pitchFamily="18" charset="0"/>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cs typeface="Times New Roman" panose="02020603050405020304" pitchFamily="18" charset="0"/>
                        </a:rPr>
                        <a:t>b7-b8</a:t>
                      </a:r>
                      <a:endParaRPr kumimoji="1" lang="ja-JP" altLang="en-US" b="1" dirty="0">
                        <a:latin typeface="Times New Roman" panose="02020603050405020304" pitchFamily="18" charset="0"/>
                        <a:cs typeface="Times New Roman" panose="02020603050405020304" pitchFamily="18" charset="0"/>
                      </a:endParaRPr>
                    </a:p>
                  </a:txBody>
                  <a:tcPr/>
                </a:tc>
                <a:tc>
                  <a:txBody>
                    <a:bodyPr/>
                    <a:lstStyle/>
                    <a:p>
                      <a:pPr algn="ctr"/>
                      <a:r>
                        <a:rPr kumimoji="1" lang="en-US" altLang="ja-JP" b="1" dirty="0" smtClean="0">
                          <a:solidFill>
                            <a:srgbClr val="FF0000"/>
                          </a:solidFill>
                          <a:latin typeface="Times New Roman" panose="02020603050405020304" pitchFamily="18" charset="0"/>
                          <a:cs typeface="Times New Roman" panose="02020603050405020304" pitchFamily="18" charset="0"/>
                        </a:rPr>
                        <a:t>b9</a:t>
                      </a:r>
                      <a:endParaRPr kumimoji="1" lang="ja-JP" altLang="en-US" b="1"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altLang="ja-JP" b="1" dirty="0" smtClean="0">
                          <a:solidFill>
                            <a:srgbClr val="FF0000"/>
                          </a:solidFill>
                          <a:latin typeface="Times New Roman" panose="02020603050405020304" pitchFamily="18" charset="0"/>
                          <a:cs typeface="Times New Roman" panose="02020603050405020304" pitchFamily="18" charset="0"/>
                        </a:rPr>
                        <a:t>b10</a:t>
                      </a:r>
                      <a:r>
                        <a:rPr lang="en-US" altLang="ja-JP" b="1" dirty="0" smtClean="0">
                          <a:latin typeface="Times New Roman" panose="02020603050405020304" pitchFamily="18" charset="0"/>
                          <a:cs typeface="Times New Roman" panose="02020603050405020304" pitchFamily="18" charset="0"/>
                        </a:rPr>
                        <a:t>-b15</a:t>
                      </a:r>
                      <a:endParaRPr kumimoji="1" lang="ja-JP" altLang="en-US" b="1" dirty="0">
                        <a:latin typeface="Times New Roman" panose="02020603050405020304" pitchFamily="18" charset="0"/>
                        <a:cs typeface="Times New Roman" panose="02020603050405020304" pitchFamily="18" charset="0"/>
                      </a:endParaRPr>
                    </a:p>
                  </a:txBody>
                  <a:tcPr/>
                </a:tc>
              </a:tr>
              <a:tr h="370840">
                <a:tc>
                  <a:txBody>
                    <a:bodyPr/>
                    <a:lstStyle/>
                    <a:p>
                      <a:pPr algn="ctr"/>
                      <a:r>
                        <a:rPr lang="en-US" altLang="ja-JP" dirty="0" smtClean="0">
                          <a:latin typeface="Times New Roman" panose="02020603050405020304" pitchFamily="18" charset="0"/>
                          <a:cs typeface="Times New Roman" panose="02020603050405020304" pitchFamily="18" charset="0"/>
                        </a:rPr>
                        <a:t>Protocol Version </a:t>
                      </a:r>
                      <a:endParaRPr kumimoji="1" lang="ja-JP"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ja-JP" dirty="0" smtClean="0">
                          <a:latin typeface="Times New Roman" panose="02020603050405020304" pitchFamily="18" charset="0"/>
                          <a:cs typeface="Times New Roman" panose="02020603050405020304" pitchFamily="18" charset="0"/>
                        </a:rPr>
                        <a:t>Frame Type </a:t>
                      </a:r>
                      <a:endParaRPr kumimoji="1" lang="ja-JP"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ja-JP" dirty="0" smtClean="0">
                          <a:latin typeface="Times New Roman" panose="02020603050405020304" pitchFamily="18" charset="0"/>
                          <a:cs typeface="Times New Roman" panose="02020603050405020304" pitchFamily="18" charset="0"/>
                        </a:rPr>
                        <a:t>SEC</a:t>
                      </a:r>
                      <a:endParaRPr kumimoji="1" lang="ja-JP" altLang="en-US" dirty="0">
                        <a:latin typeface="Times New Roman" panose="02020603050405020304" pitchFamily="18" charset="0"/>
                        <a:cs typeface="Times New Roman" panose="02020603050405020304" pitchFamily="18" charset="0"/>
                      </a:endParaRPr>
                    </a:p>
                  </a:txBody>
                  <a:tcPr/>
                </a:tc>
                <a:tc>
                  <a:txBody>
                    <a:bodyPr/>
                    <a:lstStyle/>
                    <a:p>
                      <a:pPr algn="ctr"/>
                      <a:r>
                        <a:rPr lang="en-US" altLang="ja-JP" dirty="0" smtClean="0">
                          <a:latin typeface="Times New Roman" panose="02020603050405020304" pitchFamily="18" charset="0"/>
                          <a:cs typeface="Times New Roman" panose="02020603050405020304" pitchFamily="18" charset="0"/>
                        </a:rPr>
                        <a:t>ACK Policy </a:t>
                      </a:r>
                      <a:endParaRPr kumimoji="1" lang="ja-JP" altLang="en-US" dirty="0">
                        <a:latin typeface="Times New Roman" panose="02020603050405020304" pitchFamily="18" charset="0"/>
                        <a:cs typeface="Times New Roman" panose="02020603050405020304" pitchFamily="18" charset="0"/>
                      </a:endParaRPr>
                    </a:p>
                  </a:txBody>
                  <a:tcPr/>
                </a:tc>
                <a:tc>
                  <a:txBody>
                    <a:bodyPr/>
                    <a:lstStyle/>
                    <a:p>
                      <a:pPr algn="ctr"/>
                      <a:r>
                        <a:rPr kumimoji="1" lang="en-US" altLang="ja-JP" dirty="0" smtClean="0">
                          <a:solidFill>
                            <a:srgbClr val="FF0000"/>
                          </a:solidFill>
                          <a:latin typeface="Times New Roman" panose="02020603050405020304" pitchFamily="18" charset="0"/>
                          <a:cs typeface="Times New Roman" panose="02020603050405020304" pitchFamily="18" charset="0"/>
                        </a:rPr>
                        <a:t>Logical Channel</a:t>
                      </a:r>
                      <a:endParaRPr kumimoji="1" lang="ja-JP" altLang="en-US"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altLang="ja-JP" dirty="0" smtClean="0">
                          <a:latin typeface="Times New Roman" panose="02020603050405020304" pitchFamily="18" charset="0"/>
                          <a:cs typeface="Times New Roman" panose="02020603050405020304" pitchFamily="18" charset="0"/>
                        </a:rPr>
                        <a:t>Reserved</a:t>
                      </a:r>
                      <a:endParaRPr kumimoji="1" lang="ja-JP" altLang="en-US" dirty="0">
                        <a:latin typeface="Times New Roman" panose="02020603050405020304" pitchFamily="18" charset="0"/>
                        <a:cs typeface="Times New Roman" panose="02020603050405020304" pitchFamily="18" charset="0"/>
                      </a:endParaRPr>
                    </a:p>
                  </a:txBody>
                  <a:tcPr/>
                </a:tc>
              </a:tr>
            </a:tbl>
          </a:graphicData>
        </a:graphic>
      </p:graphicFrame>
      <p:sp>
        <p:nvSpPr>
          <p:cNvPr id="6" name="正方形/長方形 5"/>
          <p:cNvSpPr/>
          <p:nvPr/>
        </p:nvSpPr>
        <p:spPr>
          <a:xfrm>
            <a:off x="1763688" y="2939177"/>
            <a:ext cx="5616624" cy="369332"/>
          </a:xfrm>
          <a:prstGeom prst="rect">
            <a:avLst/>
          </a:prstGeom>
        </p:spPr>
        <p:txBody>
          <a:bodyPr wrap="square">
            <a:spAutoFit/>
          </a:bodyPr>
          <a:lstStyle/>
          <a:p>
            <a:r>
              <a:rPr lang="en-US" altLang="ja-JP" b="1" dirty="0"/>
              <a:t>Figure 6-6a—Frame control field format for HRCP </a:t>
            </a:r>
            <a:endParaRPr lang="ja-JP" altLang="en-US" dirty="0"/>
          </a:p>
        </p:txBody>
      </p:sp>
      <p:sp>
        <p:nvSpPr>
          <p:cNvPr id="7" name="テキスト ボックス 6"/>
          <p:cNvSpPr txBox="1"/>
          <p:nvPr/>
        </p:nvSpPr>
        <p:spPr>
          <a:xfrm>
            <a:off x="551145" y="4581128"/>
            <a:ext cx="8168693" cy="1477328"/>
          </a:xfrm>
          <a:prstGeom prst="rect">
            <a:avLst/>
          </a:prstGeom>
          <a:noFill/>
        </p:spPr>
        <p:txBody>
          <a:bodyPr wrap="square" rtlCol="0">
            <a:spAutoFit/>
          </a:bodyPr>
          <a:lstStyle/>
          <a:p>
            <a:r>
              <a:rPr kumimoji="1" lang="en-US" altLang="ja-JP" b="1" dirty="0" smtClean="0">
                <a:solidFill>
                  <a:srgbClr val="FF0000"/>
                </a:solidFill>
              </a:rPr>
              <a:t>6.2.1.8 Logical Channel</a:t>
            </a:r>
          </a:p>
          <a:p>
            <a:r>
              <a:rPr lang="en-US" altLang="ja-JP" dirty="0" smtClean="0">
                <a:solidFill>
                  <a:srgbClr val="FF0000"/>
                </a:solidFill>
                <a:latin typeface="Times New Roman" panose="02020603050405020304" pitchFamily="18" charset="0"/>
                <a:cs typeface="Times New Roman" panose="02020603050405020304" pitchFamily="18" charset="0"/>
              </a:rPr>
              <a:t>Logical Channel</a:t>
            </a:r>
            <a:r>
              <a:rPr lang="ja-JP" altLang="en-US" dirty="0">
                <a:solidFill>
                  <a:srgbClr val="FF0000"/>
                </a:solidFill>
                <a:latin typeface="Times New Roman" panose="02020603050405020304" pitchFamily="18" charset="0"/>
                <a:cs typeface="Times New Roman" panose="02020603050405020304" pitchFamily="18" charset="0"/>
              </a:rPr>
              <a:t> </a:t>
            </a:r>
            <a:r>
              <a:rPr lang="en-US" altLang="ja-JP" dirty="0" smtClean="0">
                <a:solidFill>
                  <a:srgbClr val="FF0000"/>
                </a:solidFill>
                <a:latin typeface="Times New Roman" panose="02020603050405020304" pitchFamily="18" charset="0"/>
                <a:cs typeface="Times New Roman" panose="02020603050405020304" pitchFamily="18" charset="0"/>
              </a:rPr>
              <a:t>is </a:t>
            </a:r>
            <a:r>
              <a:rPr lang="en-US" altLang="ja-JP" dirty="0">
                <a:solidFill>
                  <a:srgbClr val="FF0000"/>
                </a:solidFill>
                <a:latin typeface="Times New Roman" panose="02020603050405020304" pitchFamily="18" charset="0"/>
                <a:cs typeface="Times New Roman" panose="02020603050405020304" pitchFamily="18" charset="0"/>
              </a:rPr>
              <a:t>available for use by the Higher Layer Protocol User and </a:t>
            </a:r>
            <a:r>
              <a:rPr lang="en-US" altLang="ja-JP" dirty="0" smtClean="0">
                <a:solidFill>
                  <a:srgbClr val="FF0000"/>
                </a:solidFill>
                <a:latin typeface="Times New Roman" panose="02020603050405020304" pitchFamily="18" charset="0"/>
                <a:cs typeface="Times New Roman" panose="02020603050405020304" pitchFamily="18" charset="0"/>
              </a:rPr>
              <a:t>therefore </a:t>
            </a:r>
            <a:r>
              <a:rPr lang="en-US" altLang="ja-JP" dirty="0">
                <a:solidFill>
                  <a:srgbClr val="FF0000"/>
                </a:solidFill>
                <a:latin typeface="Times New Roman" panose="02020603050405020304" pitchFamily="18" charset="0"/>
                <a:cs typeface="Times New Roman" panose="02020603050405020304" pitchFamily="18" charset="0"/>
              </a:rPr>
              <a:t>out of scope from this specification</a:t>
            </a:r>
            <a:r>
              <a:rPr lang="en-US" altLang="ja-JP" dirty="0" smtClean="0">
                <a:solidFill>
                  <a:srgbClr val="FF0000"/>
                </a:solidFill>
                <a:latin typeface="Times New Roman" panose="02020603050405020304" pitchFamily="18" charset="0"/>
                <a:cs typeface="Times New Roman" panose="02020603050405020304" pitchFamily="18" charset="0"/>
              </a:rPr>
              <a:t>. </a:t>
            </a:r>
            <a:r>
              <a:rPr lang="en-US" altLang="ja-JP" dirty="0">
                <a:solidFill>
                  <a:srgbClr val="FF0000"/>
                </a:solidFill>
                <a:latin typeface="Times New Roman" panose="02020603050405020304" pitchFamily="18" charset="0"/>
                <a:cs typeface="Times New Roman" panose="02020603050405020304" pitchFamily="18" charset="0"/>
              </a:rPr>
              <a:t>T</a:t>
            </a:r>
            <a:r>
              <a:rPr lang="en-US" altLang="ja-JP" dirty="0" smtClean="0">
                <a:solidFill>
                  <a:srgbClr val="FF0000"/>
                </a:solidFill>
                <a:latin typeface="Times New Roman" panose="02020603050405020304" pitchFamily="18" charset="0"/>
                <a:cs typeface="Times New Roman" panose="02020603050405020304" pitchFamily="18" charset="0"/>
              </a:rPr>
              <a:t>he value of this field set to 0 for </a:t>
            </a:r>
            <a:r>
              <a:rPr lang="en-US" altLang="ja-JP" dirty="0">
                <a:solidFill>
                  <a:srgbClr val="FF0000"/>
                </a:solidFill>
                <a:latin typeface="Times New Roman" panose="02020603050405020304" pitchFamily="18" charset="0"/>
                <a:cs typeface="Times New Roman" panose="02020603050405020304" pitchFamily="18" charset="0"/>
              </a:rPr>
              <a:t>CH0 of Logical Channel</a:t>
            </a:r>
            <a:r>
              <a:rPr lang="en-US" altLang="ja-JP" dirty="0" smtClean="0">
                <a:solidFill>
                  <a:srgbClr val="FF0000"/>
                </a:solidFill>
                <a:latin typeface="Times New Roman" panose="02020603050405020304" pitchFamily="18" charset="0"/>
                <a:cs typeface="Times New Roman" panose="02020603050405020304" pitchFamily="18" charset="0"/>
              </a:rPr>
              <a:t>, otherwise 1. All MSDUs in the MAC frame shall send in same Logical Channel.</a:t>
            </a:r>
            <a:endParaRPr kumimoji="1" lang="ja-JP" altLang="en-US" dirty="0">
              <a:solidFill>
                <a:srgbClr val="FF0000"/>
              </a:solidFill>
              <a:latin typeface="Times New Roman" panose="02020603050405020304" pitchFamily="18" charset="0"/>
              <a:cs typeface="Times New Roman" panose="02020603050405020304" pitchFamily="18" charset="0"/>
            </a:endParaRPr>
          </a:p>
        </p:txBody>
      </p:sp>
      <p:sp>
        <p:nvSpPr>
          <p:cNvPr id="8" name="コンテンツ プレースホルダー 2"/>
          <p:cNvSpPr txBox="1">
            <a:spLocks/>
          </p:cNvSpPr>
          <p:nvPr/>
        </p:nvSpPr>
        <p:spPr>
          <a:xfrm>
            <a:off x="376062" y="3601615"/>
            <a:ext cx="8349043" cy="604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sz="2800" dirty="0" smtClean="0"/>
              <a:t>Insert the  following section after 6.2.1.4a, Page 32 , Line 12</a:t>
            </a:r>
            <a:endParaRPr lang="ja-JP" altLang="en-US" sz="2800" dirty="0"/>
          </a:p>
        </p:txBody>
      </p:sp>
      <p:sp>
        <p:nvSpPr>
          <p:cNvPr id="11" name="スライド番号プレースホルダー 10"/>
          <p:cNvSpPr>
            <a:spLocks noGrp="1"/>
          </p:cNvSpPr>
          <p:nvPr>
            <p:ph type="sldNum" sz="quarter" idx="12"/>
          </p:nvPr>
        </p:nvSpPr>
        <p:spPr/>
        <p:txBody>
          <a:bodyPr/>
          <a:lstStyle/>
          <a:p>
            <a:r>
              <a:rPr lang="en-US" altLang="ja-JP" smtClean="0">
                <a:solidFill>
                  <a:srgbClr val="000000"/>
                </a:solidFill>
              </a:rPr>
              <a:t>Slide </a:t>
            </a:r>
            <a:fld id="{867CB61E-4224-4065-A98C-4D3B055BC026}" type="slidenum">
              <a:rPr lang="en-US" altLang="ja-JP" smtClean="0">
                <a:solidFill>
                  <a:srgbClr val="000000"/>
                </a:solidFill>
              </a:rPr>
              <a:pPr/>
              <a:t>9</a:t>
            </a:fld>
            <a:endParaRPr lang="en-US" altLang="ja-JP">
              <a:solidFill>
                <a:srgbClr val="000000"/>
              </a:solidFill>
            </a:endParaRPr>
          </a:p>
        </p:txBody>
      </p:sp>
    </p:spTree>
    <p:extLst>
      <p:ext uri="{BB962C8B-B14F-4D97-AF65-F5344CB8AC3E}">
        <p14:creationId xmlns:p14="http://schemas.microsoft.com/office/powerpoint/2010/main" val="2734983110"/>
      </p:ext>
    </p:extLst>
  </p:cSld>
  <p:clrMapOvr>
    <a:masterClrMapping/>
  </p:clrMapOvr>
</p:sld>
</file>

<file path=ppt/theme/theme1.xml><?xml version="1.0" encoding="utf-8"?>
<a:theme xmlns:a="http://schemas.openxmlformats.org/drawingml/2006/main" name="1_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4474</TotalTime>
  <Words>1165</Words>
  <Application>Microsoft Office PowerPoint</Application>
  <PresentationFormat>画面に合わせる (4:3)</PresentationFormat>
  <Paragraphs>422</Paragraphs>
  <Slides>12</Slides>
  <Notes>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1_Office ​​テーマ</vt:lpstr>
      <vt:lpstr>PowerPoint プレゼンテーション</vt:lpstr>
      <vt:lpstr>CID9</vt:lpstr>
      <vt:lpstr>802.15.3 MLME</vt:lpstr>
      <vt:lpstr>PowerPoint プレゼンテーション</vt:lpstr>
      <vt:lpstr>Next Action</vt:lpstr>
      <vt:lpstr>CID13</vt:lpstr>
      <vt:lpstr>CID23</vt:lpstr>
      <vt:lpstr>CID33</vt:lpstr>
      <vt:lpstr>CID33(cont’d)</vt:lpstr>
      <vt:lpstr>CID34</vt:lpstr>
      <vt:lpstr>PowerPoint プレゼンテーション</vt:lpstr>
      <vt:lpstr>END</vt:lpstr>
    </vt:vector>
  </TitlesOfParts>
  <Company>Sony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CID15</dc:title>
  <dc:creator>Akiyama, Keiji2</dc:creator>
  <cp:lastModifiedBy>Kondou, Keitarou</cp:lastModifiedBy>
  <cp:revision>47</cp:revision>
  <dcterms:created xsi:type="dcterms:W3CDTF">2016-02-26T06:35:30Z</dcterms:created>
  <dcterms:modified xsi:type="dcterms:W3CDTF">2016-03-17T00:09:29Z</dcterms:modified>
</cp:coreProperties>
</file>