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47" r:id="rId2"/>
    <p:sldId id="344" r:id="rId3"/>
    <p:sldId id="348" r:id="rId4"/>
    <p:sldId id="358" r:id="rId5"/>
    <p:sldId id="360" r:id="rId6"/>
    <p:sldId id="361" r:id="rId7"/>
    <p:sldId id="362" r:id="rId8"/>
    <p:sldId id="363" r:id="rId9"/>
    <p:sldId id="364" r:id="rId10"/>
    <p:sldId id="365" r:id="rId11"/>
    <p:sldId id="366" r:id="rId12"/>
    <p:sldId id="36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0000FF"/>
    <a:srgbClr val="3399FF"/>
    <a:srgbClr val="FF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91631" autoAdjust="0"/>
  </p:normalViewPr>
  <p:slideViewPr>
    <p:cSldViewPr>
      <p:cViewPr>
        <p:scale>
          <a:sx n="120" d="100"/>
          <a:sy n="120" d="100"/>
        </p:scale>
        <p:origin x="-12" y="1308"/>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18" y="-102"/>
      </p:cViewPr>
      <p:guideLst>
        <p:guide orient="horz" pos="2923"/>
        <p:guide pos="2184"/>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xmlns=""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 xmlns:p14="http://schemas.microsoft.com/office/powerpoint/2010/main" val="2336070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 4"/>
          <p:cNvSpPr>
            <a:spLocks noGrp="1"/>
          </p:cNvSpPr>
          <p:nvPr>
            <p:ph type="dt" idx="11"/>
          </p:nvPr>
        </p:nvSpPr>
        <p:spPr/>
        <p:txBody>
          <a:bodyPr/>
          <a:lstStyle/>
          <a:p>
            <a:r>
              <a:rPr lang="en-US" altLang="ja-JP" smtClean="0"/>
              <a:t>&lt;month year&gt;</a:t>
            </a:r>
            <a:endParaRPr lang="en-US" altLang="ja-JP"/>
          </a:p>
        </p:txBody>
      </p:sp>
      <p:sp>
        <p:nvSpPr>
          <p:cNvPr id="6" name="フッター プレースホルダ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 6"/>
          <p:cNvSpPr>
            <a:spLocks noGrp="1"/>
          </p:cNvSpPr>
          <p:nvPr>
            <p:ph type="sldNum" sz="quarter" idx="13"/>
          </p:nvPr>
        </p:nvSpPr>
        <p:spPr/>
        <p:txBody>
          <a:bodyPr/>
          <a:lstStyle/>
          <a:p>
            <a:r>
              <a:rPr lang="en-US" altLang="ja-JP" smtClean="0"/>
              <a:t>Page </a:t>
            </a:r>
            <a:fld id="{9522B39B-2C39-4F9C-9430-A9CD3DBEDC59}" type="slidenum">
              <a:rPr lang="en-US" altLang="ja-JP" smtClean="0"/>
              <a:pPr/>
              <a:t>4</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&lt;#&gt;</a:t>
            </a:fld>
            <a:endParaRPr lang="en-US" altLang="ja-JP"/>
          </a:p>
        </p:txBody>
      </p:sp>
    </p:spTree>
    <p:extLst>
      <p:ext uri="{BB962C8B-B14F-4D97-AF65-F5344CB8AC3E}">
        <p14:creationId xmlns:p14="http://schemas.microsoft.com/office/powerpoint/2010/main" xmlns=""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&lt;#&gt;</a:t>
            </a:fld>
            <a:endParaRPr lang="en-US" altLang="ja-JP"/>
          </a:p>
        </p:txBody>
      </p:sp>
    </p:spTree>
    <p:extLst>
      <p:ext uri="{BB962C8B-B14F-4D97-AF65-F5344CB8AC3E}">
        <p14:creationId xmlns:p14="http://schemas.microsoft.com/office/powerpoint/2010/main" xmlns="" val="6334127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dirty="0"/>
              <a:t>Title Text</a:t>
            </a:r>
          </a:p>
        </p:txBody>
      </p:sp>
      <p:sp>
        <p:nvSpPr>
          <p:cNvPr id="18" name="Shape 18"/>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19" name="Shape 19"/>
          <p:cNvSpPr>
            <a:spLocks noGrp="1"/>
          </p:cNvSpPr>
          <p:nvPr>
            <p:ph type="sldNum" sz="quarter" idx="2"/>
          </p:nvPr>
        </p:nvSpPr>
        <p:spPr>
          <a:xfrm>
            <a:off x="4333588" y="6475414"/>
            <a:ext cx="567463" cy="184666"/>
          </a:xfrm>
          <a:prstGeom prst="rect">
            <a:avLst/>
          </a:prstGeom>
        </p:spPr>
        <p:txBody>
          <a:bodyPr/>
          <a:lstStyle/>
          <a:p>
            <a:r>
              <a:rPr lang="en-US" dirty="0" smtClean="0"/>
              <a:t>Slide</a:t>
            </a:r>
            <a:fld id="{86CB4B4D-7CA3-9044-876B-883B54F8677D}" type="slidenum">
              <a:rPr lang="en-US" smtClean="0"/>
              <a:pPr/>
              <a:t>&lt;#&gt;</a:t>
            </a:fld>
            <a:endParaRPr lang="en-US" dirty="0"/>
          </a:p>
        </p:txBody>
      </p:sp>
    </p:spTree>
  </p:cSld>
  <p:clrMapOvr>
    <a:masterClrMapping/>
  </p:clrMapOvr>
  <p:transition spd="med"/>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dirty="0"/>
              <a:t>Title Text</a:t>
            </a:r>
          </a:p>
        </p:txBody>
      </p:sp>
      <p:sp>
        <p:nvSpPr>
          <p:cNvPr id="19" name="Shape 19"/>
          <p:cNvSpPr>
            <a:spLocks noGrp="1"/>
          </p:cNvSpPr>
          <p:nvPr>
            <p:ph type="sldNum" sz="quarter" idx="2"/>
          </p:nvPr>
        </p:nvSpPr>
        <p:spPr>
          <a:xfrm>
            <a:off x="4333588" y="6475414"/>
            <a:ext cx="567463" cy="184666"/>
          </a:xfrm>
          <a:prstGeom prst="rect">
            <a:avLst/>
          </a:prstGeom>
        </p:spPr>
        <p:txBody>
          <a:bodyPr/>
          <a:lstStyle/>
          <a:p>
            <a:r>
              <a:rPr lang="en-US" dirty="0" smtClean="0"/>
              <a:t>Slide</a:t>
            </a:r>
            <a:fld id="{86CB4B4D-7CA3-9044-876B-883B54F8677D}" type="slidenum">
              <a:rPr lang="en-US" smtClean="0"/>
              <a:pPr/>
              <a:t>&lt;#&gt;</a:t>
            </a:fld>
            <a:endParaRPr lang="en-US" dirty="0"/>
          </a:p>
        </p:txBody>
      </p:sp>
    </p:spTree>
  </p:cSld>
  <p:clrMapOvr>
    <a:masterClrMapping/>
  </p:clrMapOvr>
  <p:transition spd="med"/>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a:t>Title Text</a:t>
            </a:r>
          </a:p>
        </p:txBody>
      </p:sp>
      <p:sp>
        <p:nvSpPr>
          <p:cNvPr id="19" name="Shape 19"/>
          <p:cNvSpPr>
            <a:spLocks noGrp="1"/>
          </p:cNvSpPr>
          <p:nvPr>
            <p:ph type="sldNum" sz="quarter" idx="2"/>
          </p:nvPr>
        </p:nvSpPr>
        <p:spPr>
          <a:xfrm>
            <a:off x="4333588" y="6475414"/>
            <a:ext cx="567463" cy="184666"/>
          </a:xfrm>
          <a:prstGeom prst="rect">
            <a:avLst/>
          </a:prstGeom>
        </p:spPr>
        <p:txBody>
          <a:bodyPr/>
          <a:lstStyle/>
          <a:p>
            <a:r>
              <a:rPr lang="en-US" dirty="0" smtClean="0"/>
              <a:t>Slide</a:t>
            </a:r>
            <a:fld id="{86CB4B4D-7CA3-9044-876B-883B54F8677D}" type="slidenum">
              <a:rPr lang="en-US" smtClean="0"/>
              <a:pPr/>
              <a:t>&lt;#&gt;</a:t>
            </a:fld>
            <a:endParaRPr lang="en-US"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Noda, et al.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&lt;#&gt;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802.15-16-0284-00-003e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85"/>
          <p:cNvSpPr/>
          <p:nvPr/>
        </p:nvSpPr>
        <p:spPr>
          <a:xfrm>
            <a:off x="457200" y="990602"/>
            <a:ext cx="8305800" cy="4508927"/>
          </a:xfrm>
          <a:prstGeom prst="rect">
            <a:avLst/>
          </a:prstGeom>
          <a:ln w="12700">
            <a:miter lim="400000"/>
          </a:ln>
          <a:effectLst/>
          <a:extLst>
            <a:ext uri="{C572A759-6A51-4108-AA02-DFA0A04FC94B}">
              <ma14:wrappingTextBoxFlag xmlns:ma14="http://schemas.microsoft.com/office/mac/drawingml/2011/main" xmlns="" val="1"/>
            </a:ext>
          </a:extLst>
        </p:spPr>
        <p:txBody>
          <a:bodyPr wrap="square" lIns="45719" rIns="45719">
            <a:spAutoFit/>
          </a:bodyPr>
          <a:lstStyle/>
          <a:p>
            <a:pPr lvl="0" algn="ctr">
              <a:defRPr sz="1800"/>
            </a:pPr>
            <a:r>
              <a:rPr sz="1600"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4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eaLnBrk="1" fontAlgn="auto" hangingPunct="1">
              <a:spcBef>
                <a:spcPts val="0"/>
              </a:spcBef>
              <a:spcAft>
                <a:spcPts val="0"/>
              </a:spcAft>
              <a:defRPr/>
            </a:pPr>
            <a:r>
              <a:rPr kumimoji="1" lang="en-US" altLang="ja-JP" sz="1600" b="1" dirty="0" smtClean="0">
                <a:solidFill>
                  <a:srgbClr val="000000"/>
                </a:solidFill>
                <a:ea typeface="ＭＳ Ｐゴシック" charset="-128"/>
                <a:cs typeface="Times New Roman" pitchFamily="18" charset="0"/>
              </a:rPr>
              <a:t>Submission Title:</a:t>
            </a:r>
            <a:r>
              <a:rPr kumimoji="1" lang="en-US" altLang="ja-JP" sz="1600" dirty="0" smtClean="0">
                <a:solidFill>
                  <a:srgbClr val="000000"/>
                </a:solidFill>
                <a:ea typeface="ＭＳ Ｐゴシック" charset="-128"/>
                <a:cs typeface="Times New Roman" pitchFamily="18" charset="0"/>
              </a:rPr>
              <a:t> [Resolution on comment #20,22 and 30]</a:t>
            </a:r>
            <a:r>
              <a:rPr kumimoji="1" lang="pt-BR" altLang="ja-JP" sz="1600" dirty="0" smtClean="0">
                <a:solidFill>
                  <a:srgbClr val="000000"/>
                </a:solidFill>
                <a:ea typeface="ＭＳ Ｐゴシック"/>
                <a:cs typeface="Times New Roman" pitchFamily="18" charset="0"/>
              </a:rPr>
              <a:t> </a:t>
            </a:r>
          </a:p>
          <a:p>
            <a:pPr lvl="0" eaLnBrk="1" fontAlgn="auto" hangingPunct="1">
              <a:spcBef>
                <a:spcPts val="0"/>
              </a:spcBef>
              <a:spcAft>
                <a:spcPts val="0"/>
              </a:spcAft>
              <a:defRPr/>
            </a:pPr>
            <a:r>
              <a:rPr kumimoji="1" lang="en-US" altLang="ja-JP" sz="1600" b="1" dirty="0" smtClean="0">
                <a:solidFill>
                  <a:srgbClr val="000000"/>
                </a:solidFill>
                <a:ea typeface="ＭＳ Ｐゴシック" charset="-128"/>
                <a:cs typeface="Times New Roman" pitchFamily="18" charset="0"/>
              </a:rPr>
              <a:t>Date Submitted: [</a:t>
            </a:r>
            <a:r>
              <a:rPr lang="en-US" altLang="ja-JP" sz="1600" dirty="0" smtClean="0">
                <a:solidFill>
                  <a:srgbClr val="000000"/>
                </a:solidFill>
                <a:ea typeface="ＭＳ Ｐゴシック" charset="-128"/>
                <a:cs typeface="Times New Roman" pitchFamily="18" charset="0"/>
              </a:rPr>
              <a:t>16</a:t>
            </a:r>
            <a:r>
              <a:rPr kumimoji="1" lang="en-US" altLang="ja-JP" sz="1600" dirty="0" smtClean="0">
                <a:solidFill>
                  <a:srgbClr val="000000"/>
                </a:solidFill>
                <a:ea typeface="ＭＳ Ｐゴシック" charset="-128"/>
                <a:cs typeface="Times New Roman" pitchFamily="18" charset="0"/>
              </a:rPr>
              <a:t> March 2016]</a:t>
            </a:r>
          </a:p>
          <a:p>
            <a:pPr lvl="0">
              <a:defRPr sz="1800"/>
            </a:pPr>
            <a:r>
              <a:rPr sz="1600" b="1" dirty="0" smtClean="0">
                <a:solidFill>
                  <a:schemeClr val="tx1"/>
                </a:solidFill>
                <a:latin typeface="Times New Roman"/>
                <a:ea typeface="Times New Roman"/>
                <a:cs typeface="Times New Roman"/>
                <a:sym typeface="Times New Roman"/>
              </a:rPr>
              <a:t>Source</a:t>
            </a:r>
            <a:r>
              <a:rPr sz="1600" b="1" dirty="0">
                <a:solidFill>
                  <a:schemeClr val="tx1"/>
                </a:solidFill>
                <a:latin typeface="Times New Roman"/>
                <a:ea typeface="Times New Roman"/>
                <a:cs typeface="Times New Roman"/>
                <a:sym typeface="Times New Roman"/>
              </a:rPr>
              <a:t>:</a:t>
            </a:r>
            <a:r>
              <a:rPr sz="1600" dirty="0">
                <a:solidFill>
                  <a:schemeClr val="tx1"/>
                </a:solidFill>
                <a:latin typeface="Times New Roman"/>
                <a:ea typeface="Times New Roman"/>
                <a:cs typeface="Times New Roman"/>
                <a:sym typeface="Times New Roman"/>
              </a:rPr>
              <a:t> </a:t>
            </a:r>
            <a:r>
              <a:rPr sz="1600" dirty="0" smtClean="0">
                <a:solidFill>
                  <a:schemeClr val="tx1"/>
                </a:solidFill>
                <a:latin typeface="Times New Roman"/>
                <a:ea typeface="Times New Roman"/>
                <a:cs typeface="Times New Roman"/>
                <a:sym typeface="Times New Roman"/>
              </a:rPr>
              <a:t>[</a:t>
            </a:r>
            <a:r>
              <a:rPr lang="en-US" sz="1600" dirty="0" err="1" smtClean="0">
                <a:solidFill>
                  <a:schemeClr val="tx1"/>
                </a:solidFill>
                <a:latin typeface="Times New Roman"/>
                <a:ea typeface="Times New Roman"/>
                <a:cs typeface="Times New Roman"/>
                <a:sym typeface="Times New Roman"/>
              </a:rPr>
              <a:t>Itaru</a:t>
            </a:r>
            <a:r>
              <a:rPr lang="en-US" sz="1600" dirty="0" smtClean="0">
                <a:solidFill>
                  <a:schemeClr val="tx1"/>
                </a:solidFill>
                <a:latin typeface="Times New Roman"/>
                <a:ea typeface="Times New Roman"/>
                <a:cs typeface="Times New Roman"/>
                <a:sym typeface="Times New Roman"/>
              </a:rPr>
              <a:t> </a:t>
            </a:r>
            <a:r>
              <a:rPr lang="en-US" sz="1600" dirty="0" err="1" smtClean="0">
                <a:solidFill>
                  <a:schemeClr val="tx1"/>
                </a:solidFill>
                <a:latin typeface="Times New Roman"/>
                <a:ea typeface="Times New Roman"/>
                <a:cs typeface="Times New Roman"/>
                <a:sym typeface="Times New Roman"/>
              </a:rPr>
              <a:t>Maekawa</a:t>
            </a:r>
            <a:r>
              <a:rPr sz="1600" dirty="0" smtClean="0">
                <a:solidFill>
                  <a:schemeClr val="tx1"/>
                </a:solidFill>
                <a:latin typeface="Times New Roman"/>
                <a:ea typeface="Times New Roman"/>
                <a:cs typeface="Times New Roman"/>
                <a:sym typeface="Times New Roman"/>
              </a:rPr>
              <a:t>] </a:t>
            </a:r>
            <a:r>
              <a:rPr sz="1600" dirty="0">
                <a:solidFill>
                  <a:schemeClr val="tx1"/>
                </a:solidFill>
                <a:latin typeface="Times New Roman"/>
                <a:ea typeface="Times New Roman"/>
                <a:cs typeface="Times New Roman"/>
                <a:sym typeface="Times New Roman"/>
              </a:rPr>
              <a:t>Company </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Japan Radio </a:t>
            </a:r>
            <a:r>
              <a:rPr lang="en-US" sz="1600" dirty="0" err="1" smtClean="0">
                <a:solidFill>
                  <a:schemeClr val="tx1"/>
                </a:solidFill>
                <a:latin typeface="Times New Roman"/>
                <a:ea typeface="Times New Roman"/>
                <a:cs typeface="Times New Roman"/>
                <a:sym typeface="Times New Roman"/>
              </a:rPr>
              <a:t>Co.,Ltd</a:t>
            </a:r>
            <a:r>
              <a:rPr lang="en-US" sz="1600" dirty="0" smtClean="0">
                <a:solidFill>
                  <a:schemeClr val="tx1"/>
                </a:solidFill>
                <a:latin typeface="Times New Roman"/>
                <a:ea typeface="Times New Roman"/>
                <a:cs typeface="Times New Roman"/>
                <a:sym typeface="Times New Roman"/>
              </a:rPr>
              <a:t>.</a:t>
            </a:r>
            <a:r>
              <a:rPr sz="1600" dirty="0" smtClean="0">
                <a:solidFill>
                  <a:schemeClr val="tx1"/>
                </a:solidFill>
                <a:latin typeface="Times New Roman"/>
                <a:ea typeface="Times New Roman"/>
                <a:cs typeface="Times New Roman"/>
                <a:sym typeface="Times New Roman"/>
              </a:rPr>
              <a:t>]</a:t>
            </a:r>
            <a:endParaRPr sz="1200" dirty="0">
              <a:solidFill>
                <a:schemeClr val="tx1"/>
              </a:solidFill>
              <a:latin typeface="Times New Roman"/>
              <a:ea typeface="Times New Roman"/>
              <a:cs typeface="Times New Roman"/>
              <a:sym typeface="Times New Roman"/>
            </a:endParaRPr>
          </a:p>
          <a:p>
            <a:pPr lvl="0">
              <a:defRPr sz="1800"/>
            </a:pPr>
            <a:r>
              <a:rPr sz="1600" dirty="0">
                <a:solidFill>
                  <a:schemeClr val="tx1"/>
                </a:solidFill>
                <a:latin typeface="Times New Roman"/>
                <a:ea typeface="Times New Roman"/>
                <a:cs typeface="Times New Roman"/>
                <a:sym typeface="Times New Roman"/>
              </a:rPr>
              <a:t>Address </a:t>
            </a:r>
            <a:r>
              <a:rPr sz="1600" dirty="0" smtClean="0">
                <a:solidFill>
                  <a:schemeClr val="tx1"/>
                </a:solidFill>
                <a:latin typeface="Times New Roman"/>
                <a:ea typeface="Times New Roman"/>
                <a:cs typeface="Times New Roman"/>
                <a:sym typeface="Times New Roman"/>
              </a:rPr>
              <a:t>[</a:t>
            </a:r>
            <a:r>
              <a:rPr lang="en-US" sz="1600" dirty="0" err="1" smtClean="0">
                <a:solidFill>
                  <a:schemeClr val="tx1"/>
                </a:solidFill>
                <a:latin typeface="Times New Roman"/>
                <a:ea typeface="Times New Roman"/>
                <a:cs typeface="Times New Roman"/>
                <a:sym typeface="Times New Roman"/>
              </a:rPr>
              <a:t>Mitaka</a:t>
            </a:r>
            <a:r>
              <a:rPr lang="en-US" sz="1600" dirty="0" smtClean="0">
                <a:solidFill>
                  <a:schemeClr val="tx1"/>
                </a:solidFill>
                <a:latin typeface="Times New Roman"/>
                <a:ea typeface="Times New Roman"/>
                <a:cs typeface="Times New Roman"/>
                <a:sym typeface="Times New Roman"/>
              </a:rPr>
              <a:t>, Tokyo</a:t>
            </a:r>
            <a:r>
              <a:rPr sz="1600" dirty="0" smtClean="0">
                <a:solidFill>
                  <a:schemeClr val="tx1"/>
                </a:solidFill>
                <a:latin typeface="Times New Roman"/>
                <a:ea typeface="Times New Roman"/>
                <a:cs typeface="Times New Roman"/>
                <a:sym typeface="Times New Roman"/>
              </a:rPr>
              <a:t>, </a:t>
            </a:r>
            <a:r>
              <a:rPr lang="en-US" sz="1600" dirty="0" smtClean="0">
                <a:solidFill>
                  <a:schemeClr val="tx1"/>
                </a:solidFill>
                <a:latin typeface="Times New Roman"/>
                <a:ea typeface="Times New Roman"/>
                <a:cs typeface="Times New Roman"/>
                <a:sym typeface="Times New Roman"/>
              </a:rPr>
              <a:t>Japan</a:t>
            </a:r>
            <a:r>
              <a:rPr sz="1600" dirty="0" smtClean="0">
                <a:solidFill>
                  <a:schemeClr val="tx1"/>
                </a:solidFill>
                <a:latin typeface="Times New Roman"/>
                <a:ea typeface="Times New Roman"/>
                <a:cs typeface="Times New Roman"/>
                <a:sym typeface="Times New Roman"/>
              </a:rPr>
              <a:t>]</a:t>
            </a:r>
            <a:endParaRPr sz="1200" dirty="0">
              <a:solidFill>
                <a:schemeClr val="tx1"/>
              </a:solidFill>
              <a:latin typeface="Times New Roman"/>
              <a:ea typeface="Times New Roman"/>
              <a:cs typeface="Times New Roman"/>
              <a:sym typeface="Times New Roman"/>
            </a:endParaRPr>
          </a:p>
          <a:p>
            <a:pPr lvl="0">
              <a:defRPr sz="1800"/>
            </a:pPr>
            <a:r>
              <a:rPr sz="1600" dirty="0">
                <a:solidFill>
                  <a:schemeClr val="tx1"/>
                </a:solidFill>
                <a:latin typeface="Times New Roman"/>
                <a:ea typeface="Times New Roman"/>
                <a:cs typeface="Times New Roman"/>
                <a:sym typeface="Times New Roman"/>
              </a:rPr>
              <a:t>Voice</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 </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8</a:t>
            </a:r>
            <a:r>
              <a:rPr sz="1600" dirty="0" smtClean="0">
                <a:solidFill>
                  <a:schemeClr val="tx1"/>
                </a:solidFill>
                <a:latin typeface="Times New Roman"/>
                <a:ea typeface="Times New Roman"/>
                <a:cs typeface="Times New Roman"/>
                <a:sym typeface="Times New Roman"/>
              </a:rPr>
              <a:t>1.</a:t>
            </a:r>
            <a:r>
              <a:rPr lang="en-US" sz="1600" dirty="0" smtClean="0">
                <a:solidFill>
                  <a:schemeClr val="tx1"/>
                </a:solidFill>
                <a:latin typeface="Times New Roman"/>
                <a:ea typeface="Times New Roman"/>
                <a:cs typeface="Times New Roman"/>
                <a:sym typeface="Times New Roman"/>
              </a:rPr>
              <a:t>422.45.9228</a:t>
            </a:r>
            <a:r>
              <a:rPr sz="1600" dirty="0" smtClean="0">
                <a:solidFill>
                  <a:schemeClr val="tx1"/>
                </a:solidFill>
                <a:latin typeface="Times New Roman"/>
                <a:ea typeface="Times New Roman"/>
                <a:cs typeface="Times New Roman"/>
                <a:sym typeface="Times New Roman"/>
              </a:rPr>
              <a:t>], </a:t>
            </a:r>
            <a:r>
              <a:rPr sz="1600" dirty="0">
                <a:solidFill>
                  <a:schemeClr val="tx1"/>
                </a:solidFill>
                <a:latin typeface="Times New Roman"/>
                <a:ea typeface="Times New Roman"/>
                <a:cs typeface="Times New Roman"/>
                <a:sym typeface="Times New Roman"/>
              </a:rPr>
              <a:t>E-Mail</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 </a:t>
            </a:r>
            <a:r>
              <a:rPr sz="1600" dirty="0" smtClean="0">
                <a:solidFill>
                  <a:schemeClr val="tx1"/>
                </a:solidFill>
                <a:latin typeface="Times New Roman"/>
                <a:ea typeface="Times New Roman"/>
                <a:cs typeface="Times New Roman"/>
                <a:sym typeface="Times New Roman"/>
              </a:rPr>
              <a:t>[</a:t>
            </a:r>
            <a:r>
              <a:rPr lang="en-US" sz="1600" dirty="0" smtClean="0">
                <a:solidFill>
                  <a:schemeClr val="tx1"/>
                </a:solidFill>
                <a:latin typeface="Times New Roman"/>
                <a:ea typeface="Times New Roman"/>
                <a:cs typeface="Times New Roman"/>
                <a:sym typeface="Times New Roman"/>
              </a:rPr>
              <a:t>Maekawa.Itaru@jrc.co.jp</a:t>
            </a:r>
            <a:r>
              <a:rPr sz="1600" dirty="0" smtClean="0">
                <a:solidFill>
                  <a:schemeClr val="tx1"/>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smtClean="0">
                <a:latin typeface="Times New Roman"/>
                <a:ea typeface="Times New Roman"/>
                <a:cs typeface="Times New Roman"/>
                <a:sym typeface="Times New Roman"/>
              </a:rPr>
              <a:t>Re:</a:t>
            </a:r>
            <a:r>
              <a:rPr sz="1600" dirty="0" smtClean="0">
                <a:latin typeface="Times New Roman"/>
                <a:ea typeface="Times New Roman"/>
                <a:cs typeface="Times New Roman"/>
                <a:sym typeface="Times New Roman"/>
              </a:rPr>
              <a:t> </a:t>
            </a:r>
            <a:r>
              <a:rPr kumimoji="1" lang="en-US" altLang="ja-JP" sz="1600" dirty="0" smtClean="0">
                <a:solidFill>
                  <a:srgbClr val="000000"/>
                </a:solidFill>
                <a:ea typeface="ＭＳ Ｐゴシック" charset="-128"/>
                <a:cs typeface="Times New Roman" pitchFamily="18" charset="0"/>
              </a:rPr>
              <a:t>[In response to </a:t>
            </a:r>
            <a:r>
              <a:rPr lang="en-US" altLang="ja-JP" sz="1600" dirty="0" smtClean="0">
                <a:solidFill>
                  <a:srgbClr val="000000"/>
                </a:solidFill>
                <a:ea typeface="ＭＳ Ｐゴシック" charset="-128"/>
                <a:cs typeface="Times New Roman" pitchFamily="18" charset="0"/>
              </a:rPr>
              <a:t>15-16-0162-01-003e-lb114-consolidated-comments] </a:t>
            </a:r>
            <a:r>
              <a:rPr sz="1200" dirty="0" smtClean="0">
                <a:solidFill>
                  <a:srgbClr val="3333CC"/>
                </a:solidFill>
                <a:latin typeface="Times New Roman"/>
                <a:ea typeface="Times New Roman"/>
                <a:cs typeface="Times New Roman"/>
                <a:sym typeface="Times New Roman"/>
              </a:rPr>
              <a:t>	</a:t>
            </a:r>
            <a:endParaRPr sz="1200" dirty="0" smtClean="0">
              <a:latin typeface="Times New Roman"/>
              <a:ea typeface="Times New Roman"/>
              <a:cs typeface="Times New Roman"/>
              <a:sym typeface="Times New Roman"/>
            </a:endParaRPr>
          </a:p>
          <a:p>
            <a:pPr lvl="0">
              <a:spcBef>
                <a:spcPts val="600"/>
              </a:spcBef>
              <a:defRPr sz="1800"/>
            </a:pPr>
            <a:r>
              <a:rPr sz="1600" b="1" dirty="0" smtClean="0">
                <a:latin typeface="Times New Roman"/>
                <a:ea typeface="Times New Roman"/>
                <a:cs typeface="Times New Roman"/>
                <a:sym typeface="Times New Roman"/>
              </a:rPr>
              <a:t>Abstract:</a:t>
            </a:r>
            <a:r>
              <a:rPr sz="1600" dirty="0" smtClean="0">
                <a:latin typeface="Times New Roman"/>
                <a:ea typeface="Times New Roman"/>
                <a:cs typeface="Times New Roman"/>
                <a:sym typeface="Times New Roman"/>
              </a:rPr>
              <a:t>	</a:t>
            </a:r>
            <a:r>
              <a:rPr lang="en-US" altLang="ja-JP" sz="1600" dirty="0" smtClean="0">
                <a:solidFill>
                  <a:srgbClr val="000000"/>
                </a:solidFill>
                <a:ea typeface="ＭＳ Ｐゴシック" charset="-128"/>
                <a:cs typeface="Times New Roman" pitchFamily="18" charset="0"/>
              </a:rPr>
              <a:t> [</a:t>
            </a:r>
            <a:r>
              <a:rPr kumimoji="1" lang="en-US" altLang="ja-JP" sz="1600" dirty="0" smtClean="0">
                <a:solidFill>
                  <a:srgbClr val="000000"/>
                </a:solidFill>
                <a:ea typeface="ＭＳ Ｐゴシック" charset="-128"/>
                <a:cs typeface="Times New Roman" pitchFamily="18" charset="0"/>
              </a:rPr>
              <a:t>This document presents a resolution on comment #20,22 and 30 in 15-16-0162-01-003e-lb114-consolidated-comments.]</a:t>
            </a:r>
            <a:endParaRPr sz="1200" dirty="0" smtClean="0">
              <a:latin typeface="Times New Roman"/>
              <a:ea typeface="Times New Roman"/>
              <a:cs typeface="Times New Roman"/>
              <a:sym typeface="Times New Roman"/>
            </a:endParaRPr>
          </a:p>
          <a:p>
            <a:pPr>
              <a:spcBef>
                <a:spcPts val="600"/>
              </a:spcBef>
              <a:defRPr sz="1800"/>
            </a:pPr>
            <a:r>
              <a:rPr sz="1600" b="1" dirty="0" smtClean="0">
                <a:latin typeface="Times New Roman"/>
                <a:ea typeface="Times New Roman"/>
                <a:cs typeface="Times New Roman"/>
                <a:sym typeface="Times New Roman"/>
              </a:rPr>
              <a:t>Purpose</a:t>
            </a:r>
            <a:r>
              <a:rPr sz="1600" b="1" dirty="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r>
              <a:rPr kumimoji="1" lang="en-US" altLang="ja-JP" sz="1600" dirty="0" smtClean="0">
                <a:solidFill>
                  <a:srgbClr val="000000"/>
                </a:solidFill>
                <a:ea typeface="ＭＳ Ｐゴシック" charset="-128"/>
                <a:cs typeface="Times New Roman" pitchFamily="18" charset="0"/>
              </a:rPr>
              <a:t> [Resolving the comment #22,24 and 30]</a:t>
            </a: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
        <p:nvSpPr>
          <p:cNvPr id="7" name="Slide Number Placeholder 6"/>
          <p:cNvSpPr>
            <a:spLocks noGrp="1"/>
          </p:cNvSpPr>
          <p:nvPr>
            <p:ph type="sldNum" sz="quarter" idx="2"/>
          </p:nvPr>
        </p:nvSpPr>
        <p:spPr/>
        <p:txBody>
          <a:bodyPr/>
          <a:lstStyle/>
          <a:p>
            <a:pPr lvl="0"/>
            <a:fld id="{86CB4B4D-7CA3-9044-876B-883B54F8677D}" type="slidenum">
              <a:rPr lang="en-US" smtClean="0"/>
              <a:pPr lvl="0"/>
              <a:t>1</a:t>
            </a:fld>
            <a:endParaRPr lang="en-US" dirty="0"/>
          </a:p>
        </p:txBody>
      </p:sp>
    </p:spTree>
    <p:extLst>
      <p:ext uri="{BB962C8B-B14F-4D97-AF65-F5344CB8AC3E}">
        <p14:creationId xmlns="" xmlns:p14="http://schemas.microsoft.com/office/powerpoint/2010/main" val="382310363"/>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 name="スライド番号プレースホルダ 3"/>
          <p:cNvSpPr>
            <a:spLocks noGrp="1"/>
          </p:cNvSpPr>
          <p:nvPr>
            <p:ph type="sldNum" sz="quarter" idx="2"/>
          </p:nvPr>
        </p:nvSpPr>
        <p:spPr>
          <a:xfrm>
            <a:off x="3958767" y="6619434"/>
            <a:ext cx="1333333" cy="266046"/>
          </a:xfrm>
        </p:spPr>
        <p:txBody>
          <a:bodyPr/>
          <a:lstStyle/>
          <a:p>
            <a:r>
              <a:rPr lang="en-US" sz="1100" b="1" dirty="0" smtClean="0"/>
              <a:t>Slide</a:t>
            </a:r>
            <a:fld id="{86CB4B4D-7CA3-9044-876B-883B54F8677D}" type="slidenum">
              <a:rPr lang="en-US" sz="1100" b="1" smtClean="0"/>
              <a:pPr/>
              <a:t>10</a:t>
            </a:fld>
            <a:r>
              <a:rPr lang="ja-JP" altLang="en-US" sz="1100" b="1" dirty="0"/>
              <a:t> </a:t>
            </a:r>
            <a:r>
              <a:rPr lang="en-US" altLang="ja-JP" sz="1100" b="1" dirty="0" smtClean="0"/>
              <a:t>(7-</a:t>
            </a:r>
            <a:r>
              <a:rPr lang="en-US" altLang="ja-JP" sz="1100" b="1" dirty="0" err="1" smtClean="0"/>
              <a:t>54a</a:t>
            </a:r>
            <a:r>
              <a:rPr lang="en-US" altLang="ja-JP" sz="1100" b="1" dirty="0" smtClean="0"/>
              <a:t>)</a:t>
            </a:r>
            <a:endParaRPr lang="en-US" sz="1100" b="1" dirty="0"/>
          </a:p>
        </p:txBody>
      </p:sp>
      <p:sp>
        <p:nvSpPr>
          <p:cNvPr id="1102" name="Rectangle 78"/>
          <p:cNvSpPr>
            <a:spLocks noChangeArrowheads="1"/>
          </p:cNvSpPr>
          <p:nvPr/>
        </p:nvSpPr>
        <p:spPr bwMode="auto">
          <a:xfrm>
            <a:off x="838200" y="3477430"/>
            <a:ext cx="184731"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sp>
        <p:nvSpPr>
          <p:cNvPr id="85" name="タイトル 4"/>
          <p:cNvSpPr>
            <a:spLocks noGrp="1"/>
          </p:cNvSpPr>
          <p:nvPr>
            <p:ph type="title" idx="4294967295"/>
          </p:nvPr>
        </p:nvSpPr>
        <p:spPr>
          <a:xfrm>
            <a:off x="685800" y="685800"/>
            <a:ext cx="7772400" cy="726976"/>
          </a:xfrm>
        </p:spPr>
        <p:txBody>
          <a:bodyPr/>
          <a:lstStyle/>
          <a:p>
            <a:r>
              <a:rPr kumimoji="1" lang="en-US" altLang="ja-JP" dirty="0" smtClean="0"/>
              <a:t>Resolution #3</a:t>
            </a:r>
            <a:endParaRPr kumimoji="1" lang="ja-JP" altLang="en-US" dirty="0"/>
          </a:p>
        </p:txBody>
      </p:sp>
      <p:grpSp>
        <p:nvGrpSpPr>
          <p:cNvPr id="5" name="キャンバス 138"/>
          <p:cNvGrpSpPr>
            <a:grpSpLocks/>
          </p:cNvGrpSpPr>
          <p:nvPr/>
        </p:nvGrpSpPr>
        <p:grpSpPr bwMode="auto">
          <a:xfrm flipH="1">
            <a:off x="457200" y="277030"/>
            <a:ext cx="8542436" cy="6248400"/>
            <a:chOff x="1480" y="1035"/>
            <a:chExt cx="8736" cy="7192"/>
          </a:xfrm>
          <a:solidFill>
            <a:schemeClr val="bg1"/>
          </a:solidFill>
        </p:grpSpPr>
        <p:sp>
          <p:nvSpPr>
            <p:cNvPr id="1101" name="AutoShape 77"/>
            <p:cNvSpPr>
              <a:spLocks noChangeAspect="1" noChangeArrowheads="1"/>
            </p:cNvSpPr>
            <p:nvPr/>
          </p:nvSpPr>
          <p:spPr bwMode="auto">
            <a:xfrm>
              <a:off x="1655" y="1035"/>
              <a:ext cx="8561" cy="7192"/>
            </a:xfrm>
            <a:prstGeom prst="rect">
              <a:avLst/>
            </a:prstGeom>
            <a:grpFill/>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67" name="Text Box 140"/>
            <p:cNvSpPr txBox="1">
              <a:spLocks noChangeArrowheads="1"/>
            </p:cNvSpPr>
            <p:nvPr/>
          </p:nvSpPr>
          <p:spPr bwMode="auto">
            <a:xfrm>
              <a:off x="9252" y="7280"/>
              <a:ext cx="964" cy="397"/>
            </a:xfrm>
            <a:prstGeom prst="rect">
              <a:avLst/>
            </a:prstGeom>
            <a:grpFill/>
            <a:ln w="9525">
              <a:solidFill>
                <a:srgbClr val="000000"/>
              </a:solidFill>
              <a:miter lim="800000"/>
              <a:headEnd/>
              <a:tailEnd/>
            </a:ln>
          </p:spPr>
          <p:txBody>
            <a:bodyPr vert="horz" wrap="square" lIns="7200" tIns="61200" rIns="7200" bIns="684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PHY Header</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68" name="Text Box 141"/>
            <p:cNvSpPr txBox="1">
              <a:spLocks noChangeArrowheads="1"/>
            </p:cNvSpPr>
            <p:nvPr/>
          </p:nvSpPr>
          <p:spPr bwMode="auto">
            <a:xfrm>
              <a:off x="8288" y="7280"/>
              <a:ext cx="964" cy="397"/>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MAC Header</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69" name="Text Box 142"/>
            <p:cNvSpPr txBox="1">
              <a:spLocks noChangeArrowheads="1"/>
            </p:cNvSpPr>
            <p:nvPr/>
          </p:nvSpPr>
          <p:spPr bwMode="auto">
            <a:xfrm>
              <a:off x="8027" y="7280"/>
              <a:ext cx="259" cy="397"/>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HCS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70" name="Text Box 143"/>
            <p:cNvSpPr txBox="1">
              <a:spLocks noChangeArrowheads="1"/>
            </p:cNvSpPr>
            <p:nvPr/>
          </p:nvSpPr>
          <p:spPr bwMode="auto">
            <a:xfrm>
              <a:off x="7232" y="7280"/>
              <a:ext cx="795"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71" name="Text Box 144"/>
            <p:cNvSpPr txBox="1">
              <a:spLocks noChangeArrowheads="1"/>
            </p:cNvSpPr>
            <p:nvPr/>
          </p:nvSpPr>
          <p:spPr bwMode="auto">
            <a:xfrm>
              <a:off x="6437" y="7280"/>
              <a:ext cx="795"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#2</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72" name="Text Box 145"/>
            <p:cNvSpPr txBox="1">
              <a:spLocks noChangeArrowheads="1"/>
            </p:cNvSpPr>
            <p:nvPr/>
          </p:nvSpPr>
          <p:spPr bwMode="auto">
            <a:xfrm>
              <a:off x="5642" y="7280"/>
              <a:ext cx="795"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#3</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73" name="Text Box 146"/>
            <p:cNvSpPr txBox="1">
              <a:spLocks noChangeArrowheads="1"/>
            </p:cNvSpPr>
            <p:nvPr/>
          </p:nvSpPr>
          <p:spPr bwMode="auto">
            <a:xfrm>
              <a:off x="4847" y="7280"/>
              <a:ext cx="795"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#4</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74" name="Text Box 147"/>
            <p:cNvSpPr txBox="1">
              <a:spLocks noChangeArrowheads="1"/>
            </p:cNvSpPr>
            <p:nvPr/>
          </p:nvSpPr>
          <p:spPr bwMode="auto">
            <a:xfrm>
              <a:off x="1655" y="7280"/>
              <a:ext cx="795"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#n</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75" name="Text Box 148"/>
            <p:cNvSpPr txBox="1">
              <a:spLocks noChangeArrowheads="1"/>
            </p:cNvSpPr>
            <p:nvPr/>
          </p:nvSpPr>
          <p:spPr bwMode="auto">
            <a:xfrm>
              <a:off x="8286" y="2442"/>
              <a:ext cx="964" cy="397"/>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MAC Header</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76" name="Text Box 149"/>
            <p:cNvSpPr txBox="1">
              <a:spLocks noChangeArrowheads="1"/>
            </p:cNvSpPr>
            <p:nvPr/>
          </p:nvSpPr>
          <p:spPr bwMode="auto">
            <a:xfrm>
              <a:off x="3155" y="6260"/>
              <a:ext cx="964"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MAC </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Subheader#4</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77" name="Text Box 150"/>
            <p:cNvSpPr txBox="1">
              <a:spLocks noChangeArrowheads="1"/>
            </p:cNvSpPr>
            <p:nvPr/>
          </p:nvSpPr>
          <p:spPr bwMode="auto">
            <a:xfrm>
              <a:off x="2896" y="6260"/>
              <a:ext cx="259" cy="397"/>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HCS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78" name="Text Box 151"/>
            <p:cNvSpPr txBox="1">
              <a:spLocks noChangeArrowheads="1"/>
            </p:cNvSpPr>
            <p:nvPr/>
          </p:nvSpPr>
          <p:spPr bwMode="auto">
            <a:xfrm>
              <a:off x="1932" y="6260"/>
              <a:ext cx="964" cy="397"/>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Payload#4</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79" name="AutoShape 152"/>
            <p:cNvSpPr>
              <a:spLocks/>
            </p:cNvSpPr>
            <p:nvPr/>
          </p:nvSpPr>
          <p:spPr bwMode="auto">
            <a:xfrm rot="5400000">
              <a:off x="2814" y="5594"/>
              <a:ext cx="156" cy="2455"/>
            </a:xfrm>
            <a:prstGeom prst="rightBrace">
              <a:avLst>
                <a:gd name="adj1" fmla="val 131143"/>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80" name="Text Box 153"/>
            <p:cNvSpPr txBox="1">
              <a:spLocks noChangeArrowheads="1"/>
            </p:cNvSpPr>
            <p:nvPr/>
          </p:nvSpPr>
          <p:spPr bwMode="auto">
            <a:xfrm>
              <a:off x="3213" y="6840"/>
              <a:ext cx="1383" cy="213"/>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Subframe#4</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81" name="Text Box 154"/>
            <p:cNvSpPr txBox="1">
              <a:spLocks noChangeArrowheads="1"/>
            </p:cNvSpPr>
            <p:nvPr/>
          </p:nvSpPr>
          <p:spPr bwMode="auto">
            <a:xfrm>
              <a:off x="2650" y="5913"/>
              <a:ext cx="1542" cy="287"/>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Last fragment=0</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82" name="Text Box 155"/>
            <p:cNvSpPr txBox="1">
              <a:spLocks noChangeArrowheads="1"/>
            </p:cNvSpPr>
            <p:nvPr/>
          </p:nvSpPr>
          <p:spPr bwMode="auto">
            <a:xfrm>
              <a:off x="1676" y="6260"/>
              <a:ext cx="259" cy="397"/>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FCS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83" name="Text Box 156"/>
            <p:cNvSpPr txBox="1">
              <a:spLocks noChangeArrowheads="1"/>
            </p:cNvSpPr>
            <p:nvPr/>
          </p:nvSpPr>
          <p:spPr bwMode="auto">
            <a:xfrm>
              <a:off x="4678" y="5276"/>
              <a:ext cx="964"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MAC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Subheader#3</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84" name="Text Box 157"/>
            <p:cNvSpPr txBox="1">
              <a:spLocks noChangeArrowheads="1"/>
            </p:cNvSpPr>
            <p:nvPr/>
          </p:nvSpPr>
          <p:spPr bwMode="auto">
            <a:xfrm>
              <a:off x="4419" y="5276"/>
              <a:ext cx="259" cy="397"/>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HCS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2" name="Text Box 158"/>
            <p:cNvSpPr txBox="1">
              <a:spLocks noChangeArrowheads="1"/>
            </p:cNvSpPr>
            <p:nvPr/>
          </p:nvSpPr>
          <p:spPr bwMode="auto">
            <a:xfrm>
              <a:off x="3455" y="5276"/>
              <a:ext cx="964" cy="397"/>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Payload#3</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3" name="AutoShape 159"/>
            <p:cNvSpPr>
              <a:spLocks/>
            </p:cNvSpPr>
            <p:nvPr/>
          </p:nvSpPr>
          <p:spPr bwMode="auto">
            <a:xfrm rot="5400000">
              <a:off x="4337" y="4610"/>
              <a:ext cx="156" cy="2455"/>
            </a:xfrm>
            <a:prstGeom prst="rightBrace">
              <a:avLst>
                <a:gd name="adj1" fmla="val 131143"/>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4" name="Text Box 160"/>
            <p:cNvSpPr txBox="1">
              <a:spLocks noChangeArrowheads="1"/>
            </p:cNvSpPr>
            <p:nvPr/>
          </p:nvSpPr>
          <p:spPr bwMode="auto">
            <a:xfrm>
              <a:off x="4173" y="4929"/>
              <a:ext cx="1542" cy="287"/>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Last fragment=1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88" name="Text Box 161"/>
            <p:cNvSpPr txBox="1">
              <a:spLocks noChangeArrowheads="1"/>
            </p:cNvSpPr>
            <p:nvPr/>
          </p:nvSpPr>
          <p:spPr bwMode="auto">
            <a:xfrm>
              <a:off x="3199" y="5276"/>
              <a:ext cx="259" cy="397"/>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FCS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89" name="Text Box 162"/>
            <p:cNvSpPr txBox="1">
              <a:spLocks noChangeArrowheads="1"/>
            </p:cNvSpPr>
            <p:nvPr/>
          </p:nvSpPr>
          <p:spPr bwMode="auto">
            <a:xfrm>
              <a:off x="6150" y="4276"/>
              <a:ext cx="964"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MAC </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Subheader#2</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90" name="Text Box 163"/>
            <p:cNvSpPr txBox="1">
              <a:spLocks noChangeArrowheads="1"/>
            </p:cNvSpPr>
            <p:nvPr/>
          </p:nvSpPr>
          <p:spPr bwMode="auto">
            <a:xfrm>
              <a:off x="5891" y="4276"/>
              <a:ext cx="259" cy="397"/>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HCS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91" name="Text Box 164"/>
            <p:cNvSpPr txBox="1">
              <a:spLocks noChangeArrowheads="1"/>
            </p:cNvSpPr>
            <p:nvPr/>
          </p:nvSpPr>
          <p:spPr bwMode="auto">
            <a:xfrm>
              <a:off x="4927" y="4276"/>
              <a:ext cx="964" cy="397"/>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Payload#2</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92" name="AutoShape 165"/>
            <p:cNvSpPr>
              <a:spLocks/>
            </p:cNvSpPr>
            <p:nvPr/>
          </p:nvSpPr>
          <p:spPr bwMode="auto">
            <a:xfrm rot="5400000">
              <a:off x="5809" y="3610"/>
              <a:ext cx="156" cy="2455"/>
            </a:xfrm>
            <a:prstGeom prst="rightBrace">
              <a:avLst>
                <a:gd name="adj1" fmla="val 131143"/>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93" name="Text Box 166"/>
            <p:cNvSpPr txBox="1">
              <a:spLocks noChangeArrowheads="1"/>
            </p:cNvSpPr>
            <p:nvPr/>
          </p:nvSpPr>
          <p:spPr bwMode="auto">
            <a:xfrm>
              <a:off x="5645" y="3929"/>
              <a:ext cx="1542" cy="287"/>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Last fragment=0</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94" name="Text Box 167"/>
            <p:cNvSpPr txBox="1">
              <a:spLocks noChangeArrowheads="1"/>
            </p:cNvSpPr>
            <p:nvPr/>
          </p:nvSpPr>
          <p:spPr bwMode="auto">
            <a:xfrm>
              <a:off x="4671" y="4276"/>
              <a:ext cx="259" cy="397"/>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FCS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7" name="Text Box 168"/>
            <p:cNvSpPr txBox="1">
              <a:spLocks noChangeArrowheads="1"/>
            </p:cNvSpPr>
            <p:nvPr/>
          </p:nvSpPr>
          <p:spPr bwMode="auto">
            <a:xfrm>
              <a:off x="7646" y="3277"/>
              <a:ext cx="964"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MAC </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Subheader#1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8" name="Text Box 169"/>
            <p:cNvSpPr txBox="1">
              <a:spLocks noChangeArrowheads="1"/>
            </p:cNvSpPr>
            <p:nvPr/>
          </p:nvSpPr>
          <p:spPr bwMode="auto">
            <a:xfrm>
              <a:off x="7387" y="3277"/>
              <a:ext cx="259" cy="397"/>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HCS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9" name="Text Box 170"/>
            <p:cNvSpPr txBox="1">
              <a:spLocks noChangeArrowheads="1"/>
            </p:cNvSpPr>
            <p:nvPr/>
          </p:nvSpPr>
          <p:spPr bwMode="auto">
            <a:xfrm>
              <a:off x="6423" y="3277"/>
              <a:ext cx="964" cy="397"/>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2" name="AutoShape 171"/>
            <p:cNvSpPr>
              <a:spLocks/>
            </p:cNvSpPr>
            <p:nvPr/>
          </p:nvSpPr>
          <p:spPr bwMode="auto">
            <a:xfrm rot="5400000">
              <a:off x="7305" y="2611"/>
              <a:ext cx="156" cy="2455"/>
            </a:xfrm>
            <a:prstGeom prst="rightBrace">
              <a:avLst>
                <a:gd name="adj1" fmla="val 131143"/>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15" name="Text Box 172"/>
            <p:cNvSpPr txBox="1">
              <a:spLocks noChangeArrowheads="1"/>
            </p:cNvSpPr>
            <p:nvPr/>
          </p:nvSpPr>
          <p:spPr bwMode="auto">
            <a:xfrm>
              <a:off x="7178" y="2965"/>
              <a:ext cx="1542" cy="287"/>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Last fragment=1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6" name="Text Box 173"/>
            <p:cNvSpPr txBox="1">
              <a:spLocks noChangeArrowheads="1"/>
            </p:cNvSpPr>
            <p:nvPr/>
          </p:nvSpPr>
          <p:spPr bwMode="auto">
            <a:xfrm>
              <a:off x="6167" y="3277"/>
              <a:ext cx="259" cy="397"/>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FCS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23" name="Text Box 174"/>
            <p:cNvSpPr txBox="1">
              <a:spLocks noChangeArrowheads="1"/>
            </p:cNvSpPr>
            <p:nvPr/>
          </p:nvSpPr>
          <p:spPr bwMode="auto">
            <a:xfrm>
              <a:off x="4417" y="5916"/>
              <a:ext cx="1383" cy="213"/>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Subframe#3</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24" name="Text Box 175"/>
            <p:cNvSpPr txBox="1">
              <a:spLocks noChangeArrowheads="1"/>
            </p:cNvSpPr>
            <p:nvPr/>
          </p:nvSpPr>
          <p:spPr bwMode="auto">
            <a:xfrm>
              <a:off x="5849" y="4889"/>
              <a:ext cx="1383" cy="213"/>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Subframe#2</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30" name="Text Box 176"/>
            <p:cNvSpPr txBox="1">
              <a:spLocks noChangeArrowheads="1"/>
            </p:cNvSpPr>
            <p:nvPr/>
          </p:nvSpPr>
          <p:spPr bwMode="auto">
            <a:xfrm>
              <a:off x="7351" y="3899"/>
              <a:ext cx="1383" cy="213"/>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Subframe#1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31" name="Text Box 177"/>
            <p:cNvSpPr txBox="1">
              <a:spLocks noChangeArrowheads="1"/>
            </p:cNvSpPr>
            <p:nvPr/>
          </p:nvSpPr>
          <p:spPr bwMode="auto">
            <a:xfrm>
              <a:off x="6423" y="2442"/>
              <a:ext cx="964" cy="397"/>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Payload#1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64" name="Text Box 178"/>
            <p:cNvSpPr txBox="1">
              <a:spLocks noChangeArrowheads="1"/>
            </p:cNvSpPr>
            <p:nvPr/>
          </p:nvSpPr>
          <p:spPr bwMode="auto">
            <a:xfrm>
              <a:off x="5320" y="2442"/>
              <a:ext cx="964"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Payload#2</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Fragment#1</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202" name="Text Box 179"/>
            <p:cNvSpPr txBox="1">
              <a:spLocks noChangeArrowheads="1"/>
            </p:cNvSpPr>
            <p:nvPr/>
          </p:nvSpPr>
          <p:spPr bwMode="auto">
            <a:xfrm>
              <a:off x="4211" y="2442"/>
              <a:ext cx="964"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Payload#3</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Fragment#2</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65" name="Text Box 180"/>
            <p:cNvSpPr txBox="1">
              <a:spLocks noChangeArrowheads="1"/>
            </p:cNvSpPr>
            <p:nvPr/>
          </p:nvSpPr>
          <p:spPr bwMode="auto">
            <a:xfrm>
              <a:off x="2871" y="2442"/>
              <a:ext cx="964"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Payload#4</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Fragment#1</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204" name="Text Box 181"/>
            <p:cNvSpPr txBox="1">
              <a:spLocks noChangeArrowheads="1"/>
            </p:cNvSpPr>
            <p:nvPr/>
          </p:nvSpPr>
          <p:spPr bwMode="auto">
            <a:xfrm>
              <a:off x="1748" y="2442"/>
              <a:ext cx="964" cy="397"/>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Payload#5</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Fragment#2</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66" name="AutoShape 182"/>
            <p:cNvSpPr>
              <a:spLocks/>
            </p:cNvSpPr>
            <p:nvPr/>
          </p:nvSpPr>
          <p:spPr bwMode="auto">
            <a:xfrm rot="16200000" flipV="1">
              <a:off x="5170" y="1209"/>
              <a:ext cx="156" cy="2073"/>
            </a:xfrm>
            <a:prstGeom prst="rightBrace">
              <a:avLst>
                <a:gd name="adj1" fmla="val 110737"/>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100" name="AutoShape 183"/>
            <p:cNvSpPr>
              <a:spLocks noChangeShapeType="1"/>
            </p:cNvSpPr>
            <p:nvPr/>
          </p:nvSpPr>
          <p:spPr bwMode="auto">
            <a:xfrm flipH="1">
              <a:off x="2414" y="2839"/>
              <a:ext cx="939" cy="3421"/>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101" name="AutoShape 184"/>
            <p:cNvSpPr>
              <a:spLocks/>
            </p:cNvSpPr>
            <p:nvPr/>
          </p:nvSpPr>
          <p:spPr bwMode="auto">
            <a:xfrm rot="-5400000">
              <a:off x="2712" y="1251"/>
              <a:ext cx="206" cy="2040"/>
            </a:xfrm>
            <a:prstGeom prst="rightBrace">
              <a:avLst>
                <a:gd name="adj1" fmla="val 82524"/>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102" name="AutoShape 185"/>
            <p:cNvSpPr>
              <a:spLocks noChangeShapeType="1"/>
            </p:cNvSpPr>
            <p:nvPr/>
          </p:nvSpPr>
          <p:spPr bwMode="auto">
            <a:xfrm flipH="1">
              <a:off x="2815" y="1432"/>
              <a:ext cx="236" cy="736"/>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103" name="Text Box 186"/>
            <p:cNvSpPr txBox="1">
              <a:spLocks noChangeArrowheads="1"/>
            </p:cNvSpPr>
            <p:nvPr/>
          </p:nvSpPr>
          <p:spPr bwMode="auto">
            <a:xfrm>
              <a:off x="4443" y="1035"/>
              <a:ext cx="964" cy="397"/>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MSDU#2</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211" name="AutoShape 187"/>
            <p:cNvSpPr>
              <a:spLocks noChangeShapeType="1"/>
            </p:cNvSpPr>
            <p:nvPr/>
          </p:nvSpPr>
          <p:spPr bwMode="auto">
            <a:xfrm>
              <a:off x="4925" y="1432"/>
              <a:ext cx="323" cy="737"/>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212" name="AutoShape 188"/>
            <p:cNvSpPr>
              <a:spLocks noChangeShapeType="1"/>
            </p:cNvSpPr>
            <p:nvPr/>
          </p:nvSpPr>
          <p:spPr bwMode="auto">
            <a:xfrm>
              <a:off x="6887" y="1432"/>
              <a:ext cx="5" cy="1010"/>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213" name="Text Box 189"/>
            <p:cNvSpPr txBox="1">
              <a:spLocks noChangeArrowheads="1"/>
            </p:cNvSpPr>
            <p:nvPr/>
          </p:nvSpPr>
          <p:spPr bwMode="auto">
            <a:xfrm>
              <a:off x="6405" y="1035"/>
              <a:ext cx="964" cy="397"/>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MSDU#1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04" name="AutoShape 190"/>
            <p:cNvSpPr>
              <a:spLocks noChangeShapeType="1"/>
            </p:cNvSpPr>
            <p:nvPr/>
          </p:nvSpPr>
          <p:spPr bwMode="auto">
            <a:xfrm>
              <a:off x="6905" y="2839"/>
              <a:ext cx="0" cy="438"/>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105" name="AutoShape 191"/>
            <p:cNvSpPr>
              <a:spLocks noChangeShapeType="1"/>
            </p:cNvSpPr>
            <p:nvPr/>
          </p:nvSpPr>
          <p:spPr bwMode="auto">
            <a:xfrm flipH="1">
              <a:off x="5409" y="2839"/>
              <a:ext cx="393" cy="1437"/>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216" name="AutoShape 192"/>
            <p:cNvSpPr>
              <a:spLocks noChangeShapeType="1"/>
            </p:cNvSpPr>
            <p:nvPr/>
          </p:nvSpPr>
          <p:spPr bwMode="auto">
            <a:xfrm flipH="1">
              <a:off x="3937" y="2839"/>
              <a:ext cx="756" cy="2437"/>
            </a:xfrm>
            <a:prstGeom prst="straightConnector1">
              <a:avLst/>
            </a:prstGeom>
            <a:grp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217" name="Text Box 193"/>
            <p:cNvSpPr txBox="1">
              <a:spLocks noChangeArrowheads="1"/>
            </p:cNvSpPr>
            <p:nvPr/>
          </p:nvSpPr>
          <p:spPr bwMode="auto">
            <a:xfrm>
              <a:off x="3899" y="1987"/>
              <a:ext cx="1232" cy="188"/>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Fragmentation</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06" name="Text Box 194"/>
            <p:cNvSpPr txBox="1">
              <a:spLocks noChangeArrowheads="1"/>
            </p:cNvSpPr>
            <p:nvPr/>
          </p:nvSpPr>
          <p:spPr bwMode="auto">
            <a:xfrm>
              <a:off x="1480" y="1978"/>
              <a:ext cx="1232" cy="188"/>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Fragmentation</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112" name="Text Box 195"/>
            <p:cNvSpPr txBox="1">
              <a:spLocks noChangeArrowheads="1"/>
            </p:cNvSpPr>
            <p:nvPr/>
          </p:nvSpPr>
          <p:spPr bwMode="auto">
            <a:xfrm>
              <a:off x="1964" y="3582"/>
              <a:ext cx="2018" cy="1224"/>
            </a:xfrm>
            <a:prstGeom prst="rect">
              <a:avLst/>
            </a:prstGeom>
            <a:grp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Last fragment flag is set to 1 to indicate the corresponding </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 is a final frame of fragmentation.</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220" name="AutoShape 196"/>
            <p:cNvSpPr>
              <a:spLocks noChangeShapeType="1"/>
            </p:cNvSpPr>
            <p:nvPr/>
          </p:nvSpPr>
          <p:spPr bwMode="auto">
            <a:xfrm>
              <a:off x="8768" y="2839"/>
              <a:ext cx="2" cy="4441"/>
            </a:xfrm>
            <a:prstGeom prst="straightConnector1">
              <a:avLst/>
            </a:prstGeom>
            <a:grp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221" name="AutoShape 197"/>
            <p:cNvSpPr>
              <a:spLocks noChangeShapeType="1"/>
            </p:cNvSpPr>
            <p:nvPr/>
          </p:nvSpPr>
          <p:spPr bwMode="auto">
            <a:xfrm>
              <a:off x="7383" y="3918"/>
              <a:ext cx="247" cy="3362"/>
            </a:xfrm>
            <a:prstGeom prst="straightConnector1">
              <a:avLst/>
            </a:prstGeom>
            <a:grp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222" name="AutoShape 198"/>
            <p:cNvSpPr>
              <a:spLocks noChangeShapeType="1"/>
            </p:cNvSpPr>
            <p:nvPr/>
          </p:nvSpPr>
          <p:spPr bwMode="auto">
            <a:xfrm>
              <a:off x="5887" y="4917"/>
              <a:ext cx="948" cy="2363"/>
            </a:xfrm>
            <a:prstGeom prst="straightConnector1">
              <a:avLst/>
            </a:prstGeom>
            <a:grp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223" name="AutoShape 199"/>
            <p:cNvSpPr>
              <a:spLocks noChangeShapeType="1"/>
            </p:cNvSpPr>
            <p:nvPr/>
          </p:nvSpPr>
          <p:spPr bwMode="auto">
            <a:xfrm>
              <a:off x="4415" y="5917"/>
              <a:ext cx="1625" cy="1363"/>
            </a:xfrm>
            <a:prstGeom prst="straightConnector1">
              <a:avLst/>
            </a:prstGeom>
            <a:grp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113" name="AutoShape 200"/>
            <p:cNvSpPr>
              <a:spLocks noChangeShapeType="1"/>
            </p:cNvSpPr>
            <p:nvPr/>
          </p:nvSpPr>
          <p:spPr bwMode="auto">
            <a:xfrm>
              <a:off x="2892" y="6901"/>
              <a:ext cx="2353" cy="379"/>
            </a:xfrm>
            <a:prstGeom prst="straightConnector1">
              <a:avLst/>
            </a:prstGeom>
            <a:grpFill/>
            <a:ln w="9525">
              <a:solidFill>
                <a:srgbClr val="000000"/>
              </a:solidFill>
              <a:prstDash val="dash"/>
              <a:round/>
              <a:headEnd/>
              <a:tailEnd type="triangle" w="med" len="me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225" name="AutoShape 201"/>
            <p:cNvSpPr>
              <a:spLocks noChangeShapeType="1"/>
            </p:cNvSpPr>
            <p:nvPr/>
          </p:nvSpPr>
          <p:spPr bwMode="auto">
            <a:xfrm flipH="1">
              <a:off x="2596" y="7466"/>
              <a:ext cx="2146" cy="1"/>
            </a:xfrm>
            <a:prstGeom prst="straightConnector1">
              <a:avLst/>
            </a:prstGeom>
            <a:grpFill/>
            <a:ln w="9525" cap="rnd">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114" name="Text Box 202"/>
            <p:cNvSpPr txBox="1">
              <a:spLocks noChangeArrowheads="1"/>
            </p:cNvSpPr>
            <p:nvPr/>
          </p:nvSpPr>
          <p:spPr bwMode="auto">
            <a:xfrm>
              <a:off x="5990" y="5442"/>
              <a:ext cx="2180" cy="505"/>
            </a:xfrm>
            <a:prstGeom prst="rect">
              <a:avLst/>
            </a:prstGeom>
            <a:grp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dirty="0">
                  <a:solidFill>
                    <a:schemeClr val="tx1"/>
                  </a:solidFill>
                  <a:latin typeface="Arial" pitchFamily="34" charset="0"/>
                  <a:ea typeface="ＭＳ 明朝" pitchFamily="17" charset="-128"/>
                  <a:cs typeface="Arial" pitchFamily="34" charset="0"/>
                </a:rPr>
                <a:t>Payload# </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and </a:t>
              </a:r>
              <a:r>
                <a:rPr kumimoji="1" lang="en-US" altLang="ja-JP" dirty="0">
                  <a:solidFill>
                    <a:schemeClr val="tx1"/>
                  </a:solidFill>
                  <a:latin typeface="Arial" pitchFamily="34" charset="0"/>
                  <a:ea typeface="ＭＳ 明朝" pitchFamily="17" charset="-128"/>
                  <a:cs typeface="Arial" pitchFamily="34" charset="0"/>
                </a:rPr>
                <a:t>Payload </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length are shown in Sub Header</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15" name="Text Box 203"/>
            <p:cNvSpPr txBox="1">
              <a:spLocks noChangeArrowheads="1"/>
            </p:cNvSpPr>
            <p:nvPr/>
          </p:nvSpPr>
          <p:spPr bwMode="auto">
            <a:xfrm>
              <a:off x="7994" y="6260"/>
              <a:ext cx="2222" cy="739"/>
            </a:xfrm>
            <a:prstGeom prst="rect">
              <a:avLst/>
            </a:prstGeom>
            <a:grp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Number of </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subframes</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 and </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Ack</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 information are shown in MAC Header</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16" name="AutoShape 204"/>
            <p:cNvSpPr>
              <a:spLocks noChangeShapeType="1"/>
            </p:cNvSpPr>
            <p:nvPr/>
          </p:nvSpPr>
          <p:spPr bwMode="auto">
            <a:xfrm>
              <a:off x="1795" y="1673"/>
              <a:ext cx="7153" cy="1"/>
            </a:xfrm>
            <a:prstGeom prst="straightConnector1">
              <a:avLst/>
            </a:prstGeom>
            <a:grp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117" name="Text Box 205"/>
            <p:cNvSpPr txBox="1">
              <a:spLocks noChangeArrowheads="1"/>
            </p:cNvSpPr>
            <p:nvPr/>
          </p:nvSpPr>
          <p:spPr bwMode="auto">
            <a:xfrm>
              <a:off x="2596" y="1035"/>
              <a:ext cx="964" cy="397"/>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MSDU#3</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118" name="Text Box 153"/>
            <p:cNvSpPr txBox="1">
              <a:spLocks noChangeArrowheads="1"/>
            </p:cNvSpPr>
            <p:nvPr/>
          </p:nvSpPr>
          <p:spPr bwMode="auto">
            <a:xfrm>
              <a:off x="1811" y="7741"/>
              <a:ext cx="467" cy="317"/>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m+n</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121" name="Text Box 153"/>
            <p:cNvSpPr txBox="1">
              <a:spLocks noChangeArrowheads="1"/>
            </p:cNvSpPr>
            <p:nvPr/>
          </p:nvSpPr>
          <p:spPr bwMode="auto">
            <a:xfrm>
              <a:off x="7938" y="7772"/>
              <a:ext cx="1544" cy="254"/>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 Sequence Number            </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22" name="Text Box 153"/>
            <p:cNvSpPr txBox="1">
              <a:spLocks noChangeArrowheads="1"/>
            </p:cNvSpPr>
            <p:nvPr/>
          </p:nvSpPr>
          <p:spPr bwMode="auto">
            <a:xfrm>
              <a:off x="5852" y="7772"/>
              <a:ext cx="367" cy="254"/>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m+3            </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23" name="Text Box 153"/>
            <p:cNvSpPr txBox="1">
              <a:spLocks noChangeArrowheads="1"/>
            </p:cNvSpPr>
            <p:nvPr/>
          </p:nvSpPr>
          <p:spPr bwMode="auto">
            <a:xfrm>
              <a:off x="6668" y="7772"/>
              <a:ext cx="367" cy="254"/>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m+2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124" name="Text Box 153"/>
            <p:cNvSpPr txBox="1">
              <a:spLocks noChangeArrowheads="1"/>
            </p:cNvSpPr>
            <p:nvPr/>
          </p:nvSpPr>
          <p:spPr bwMode="auto">
            <a:xfrm>
              <a:off x="7455" y="7772"/>
              <a:ext cx="367" cy="254"/>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m+1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125" name="Text Box 153"/>
            <p:cNvSpPr txBox="1">
              <a:spLocks noChangeArrowheads="1"/>
            </p:cNvSpPr>
            <p:nvPr/>
          </p:nvSpPr>
          <p:spPr bwMode="auto">
            <a:xfrm>
              <a:off x="5068" y="7772"/>
              <a:ext cx="367" cy="254"/>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m+4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1028" name="Rectangle 4"/>
            <p:cNvSpPr>
              <a:spLocks noChangeArrowheads="1"/>
            </p:cNvSpPr>
            <p:nvPr/>
          </p:nvSpPr>
          <p:spPr bwMode="auto">
            <a:xfrm>
              <a:off x="1748" y="7755"/>
              <a:ext cx="7734" cy="240"/>
            </a:xfrm>
            <a:prstGeom prst="rect">
              <a:avLst/>
            </a:prstGeom>
            <a:grpFill/>
            <a:ln w="9525">
              <a:solidFill>
                <a:srgbClr val="000000"/>
              </a:solidFill>
              <a:prstDash val="dash"/>
              <a:miter lim="800000"/>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gr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84" name="Rectangle 7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ja-JP" altLang="en-US"/>
          </a:p>
        </p:txBody>
      </p:sp>
      <p:grpSp>
        <p:nvGrpSpPr>
          <p:cNvPr id="3" name="キャンバス 206"/>
          <p:cNvGrpSpPr>
            <a:grpSpLocks/>
          </p:cNvGrpSpPr>
          <p:nvPr/>
        </p:nvGrpSpPr>
        <p:grpSpPr bwMode="auto">
          <a:xfrm flipH="1">
            <a:off x="395420" y="210754"/>
            <a:ext cx="8381999" cy="6386686"/>
            <a:chOff x="-49873" y="0"/>
            <a:chExt cx="5486108" cy="4511040"/>
          </a:xfrm>
          <a:solidFill>
            <a:schemeClr val="bg1"/>
          </a:solidFill>
        </p:grpSpPr>
        <p:sp>
          <p:nvSpPr>
            <p:cNvPr id="17483" name="AutoShape 75"/>
            <p:cNvSpPr>
              <a:spLocks noChangeAspect="1" noChangeArrowheads="1"/>
            </p:cNvSpPr>
            <p:nvPr/>
          </p:nvSpPr>
          <p:spPr bwMode="auto">
            <a:xfrm>
              <a:off x="0" y="0"/>
              <a:ext cx="5436235" cy="4511040"/>
            </a:xfrm>
            <a:prstGeom prst="rect">
              <a:avLst/>
            </a:prstGeom>
            <a:grpFill/>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2" name="Text Box 208"/>
            <p:cNvSpPr txBox="1">
              <a:spLocks noChangeArrowheads="1"/>
            </p:cNvSpPr>
            <p:nvPr/>
          </p:nvSpPr>
          <p:spPr bwMode="auto">
            <a:xfrm>
              <a:off x="4824095" y="3965575"/>
              <a:ext cx="612140" cy="252095"/>
            </a:xfrm>
            <a:prstGeom prst="rect">
              <a:avLst/>
            </a:prstGeom>
            <a:grpFill/>
            <a:ln w="9525">
              <a:solidFill>
                <a:srgbClr val="000000"/>
              </a:solidFill>
              <a:miter lim="800000"/>
              <a:headEnd/>
              <a:tailEnd/>
            </a:ln>
          </p:spPr>
          <p:txBody>
            <a:bodyPr vert="horz" wrap="square" lIns="7200" tIns="61200" rIns="7200" bIns="684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PHY Header</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4" name="Text Box 209"/>
            <p:cNvSpPr txBox="1">
              <a:spLocks noChangeArrowheads="1"/>
            </p:cNvSpPr>
            <p:nvPr/>
          </p:nvSpPr>
          <p:spPr bwMode="auto">
            <a:xfrm>
              <a:off x="4211955" y="3965575"/>
              <a:ext cx="612140" cy="252095"/>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MAC Header</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5" name="Text Box 210"/>
            <p:cNvSpPr txBox="1">
              <a:spLocks noChangeArrowheads="1"/>
            </p:cNvSpPr>
            <p:nvPr/>
          </p:nvSpPr>
          <p:spPr bwMode="auto">
            <a:xfrm>
              <a:off x="4046220" y="3965575"/>
              <a:ext cx="164465" cy="252095"/>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HCS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6" name="Text Box 211"/>
            <p:cNvSpPr txBox="1">
              <a:spLocks noChangeArrowheads="1"/>
            </p:cNvSpPr>
            <p:nvPr/>
          </p:nvSpPr>
          <p:spPr bwMode="auto">
            <a:xfrm>
              <a:off x="3541395" y="3965575"/>
              <a:ext cx="504825"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1" name="Text Box 212"/>
            <p:cNvSpPr txBox="1">
              <a:spLocks noChangeArrowheads="1"/>
            </p:cNvSpPr>
            <p:nvPr/>
          </p:nvSpPr>
          <p:spPr bwMode="auto">
            <a:xfrm>
              <a:off x="3036570" y="3965575"/>
              <a:ext cx="504825"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#2</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2" name="Text Box 213"/>
            <p:cNvSpPr txBox="1">
              <a:spLocks noChangeArrowheads="1"/>
            </p:cNvSpPr>
            <p:nvPr/>
          </p:nvSpPr>
          <p:spPr bwMode="auto">
            <a:xfrm>
              <a:off x="2531745" y="3965575"/>
              <a:ext cx="504825"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#3</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3" name="Text Box 214"/>
            <p:cNvSpPr txBox="1">
              <a:spLocks noChangeArrowheads="1"/>
            </p:cNvSpPr>
            <p:nvPr/>
          </p:nvSpPr>
          <p:spPr bwMode="auto">
            <a:xfrm>
              <a:off x="2026920" y="3965575"/>
              <a:ext cx="504825"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#4</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4" name="Text Box 215"/>
            <p:cNvSpPr txBox="1">
              <a:spLocks noChangeArrowheads="1"/>
            </p:cNvSpPr>
            <p:nvPr/>
          </p:nvSpPr>
          <p:spPr bwMode="auto">
            <a:xfrm>
              <a:off x="0" y="3965575"/>
              <a:ext cx="504825"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#n</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16" name="Text Box 216"/>
            <p:cNvSpPr txBox="1">
              <a:spLocks noChangeArrowheads="1"/>
            </p:cNvSpPr>
            <p:nvPr/>
          </p:nvSpPr>
          <p:spPr bwMode="auto">
            <a:xfrm>
              <a:off x="4210685" y="893445"/>
              <a:ext cx="612140" cy="252095"/>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MAC Header</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18" name="Text Box 217"/>
            <p:cNvSpPr txBox="1">
              <a:spLocks noChangeArrowheads="1"/>
            </p:cNvSpPr>
            <p:nvPr/>
          </p:nvSpPr>
          <p:spPr bwMode="auto">
            <a:xfrm>
              <a:off x="952500" y="3317875"/>
              <a:ext cx="612140"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MAC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Subheader#4</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19" name="Text Box 218"/>
            <p:cNvSpPr txBox="1">
              <a:spLocks noChangeArrowheads="1"/>
            </p:cNvSpPr>
            <p:nvPr/>
          </p:nvSpPr>
          <p:spPr bwMode="auto">
            <a:xfrm>
              <a:off x="788035" y="3317875"/>
              <a:ext cx="164465" cy="252095"/>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HCS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20" name="Text Box 219"/>
            <p:cNvSpPr txBox="1">
              <a:spLocks noChangeArrowheads="1"/>
            </p:cNvSpPr>
            <p:nvPr/>
          </p:nvSpPr>
          <p:spPr bwMode="auto">
            <a:xfrm>
              <a:off x="175895" y="3317875"/>
              <a:ext cx="612140" cy="252095"/>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Payload#4</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21" name="AutoShape 220"/>
            <p:cNvSpPr>
              <a:spLocks/>
            </p:cNvSpPr>
            <p:nvPr/>
          </p:nvSpPr>
          <p:spPr bwMode="auto">
            <a:xfrm rot="5400000">
              <a:off x="735965" y="2894965"/>
              <a:ext cx="99060" cy="1558925"/>
            </a:xfrm>
            <a:prstGeom prst="rightBrace">
              <a:avLst>
                <a:gd name="adj1" fmla="val 131143"/>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22" name="Text Box 221"/>
            <p:cNvSpPr txBox="1">
              <a:spLocks noChangeArrowheads="1"/>
            </p:cNvSpPr>
            <p:nvPr/>
          </p:nvSpPr>
          <p:spPr bwMode="auto">
            <a:xfrm>
              <a:off x="1143000" y="3686175"/>
              <a:ext cx="724535" cy="106680"/>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Subframe#4</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23" name="Text Box 222"/>
            <p:cNvSpPr txBox="1">
              <a:spLocks noChangeArrowheads="1"/>
            </p:cNvSpPr>
            <p:nvPr/>
          </p:nvSpPr>
          <p:spPr bwMode="auto">
            <a:xfrm>
              <a:off x="803275" y="3159760"/>
              <a:ext cx="807720" cy="144145"/>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Last fragment=0</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24" name="Text Box 223"/>
            <p:cNvSpPr txBox="1">
              <a:spLocks noChangeArrowheads="1"/>
            </p:cNvSpPr>
            <p:nvPr/>
          </p:nvSpPr>
          <p:spPr bwMode="auto">
            <a:xfrm>
              <a:off x="13335" y="3317875"/>
              <a:ext cx="164465" cy="252095"/>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FCS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25" name="Text Box 224"/>
            <p:cNvSpPr txBox="1">
              <a:spLocks noChangeArrowheads="1"/>
            </p:cNvSpPr>
            <p:nvPr/>
          </p:nvSpPr>
          <p:spPr bwMode="auto">
            <a:xfrm>
              <a:off x="1919605" y="2693035"/>
              <a:ext cx="612140"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MAC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Subheader#3</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26" name="Text Box 225"/>
            <p:cNvSpPr txBox="1">
              <a:spLocks noChangeArrowheads="1"/>
            </p:cNvSpPr>
            <p:nvPr/>
          </p:nvSpPr>
          <p:spPr bwMode="auto">
            <a:xfrm>
              <a:off x="1755140" y="2693035"/>
              <a:ext cx="164465" cy="252095"/>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HCS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27" name="Text Box 226"/>
            <p:cNvSpPr txBox="1">
              <a:spLocks noChangeArrowheads="1"/>
            </p:cNvSpPr>
            <p:nvPr/>
          </p:nvSpPr>
          <p:spPr bwMode="auto">
            <a:xfrm>
              <a:off x="1143000" y="2693035"/>
              <a:ext cx="612140" cy="252095"/>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Payload#3</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28" name="AutoShape 227"/>
            <p:cNvSpPr>
              <a:spLocks/>
            </p:cNvSpPr>
            <p:nvPr/>
          </p:nvSpPr>
          <p:spPr bwMode="auto">
            <a:xfrm rot="5400000">
              <a:off x="1703070" y="2270125"/>
              <a:ext cx="99060" cy="1558925"/>
            </a:xfrm>
            <a:prstGeom prst="rightBrace">
              <a:avLst>
                <a:gd name="adj1" fmla="val 131143"/>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29" name="Text Box 228"/>
            <p:cNvSpPr txBox="1">
              <a:spLocks noChangeArrowheads="1"/>
            </p:cNvSpPr>
            <p:nvPr/>
          </p:nvSpPr>
          <p:spPr bwMode="auto">
            <a:xfrm>
              <a:off x="1770380" y="2534920"/>
              <a:ext cx="807720" cy="144145"/>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Last fragment=1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30" name="Text Box 229"/>
            <p:cNvSpPr txBox="1">
              <a:spLocks noChangeArrowheads="1"/>
            </p:cNvSpPr>
            <p:nvPr/>
          </p:nvSpPr>
          <p:spPr bwMode="auto">
            <a:xfrm>
              <a:off x="980440" y="2693035"/>
              <a:ext cx="164465" cy="252095"/>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FCS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31" name="Text Box 230"/>
            <p:cNvSpPr txBox="1">
              <a:spLocks noChangeArrowheads="1"/>
            </p:cNvSpPr>
            <p:nvPr/>
          </p:nvSpPr>
          <p:spPr bwMode="auto">
            <a:xfrm>
              <a:off x="2854325" y="2058035"/>
              <a:ext cx="612140"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MAC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Subheader#2</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32" name="Text Box 231"/>
            <p:cNvSpPr txBox="1">
              <a:spLocks noChangeArrowheads="1"/>
            </p:cNvSpPr>
            <p:nvPr/>
          </p:nvSpPr>
          <p:spPr bwMode="auto">
            <a:xfrm>
              <a:off x="2689860" y="2058035"/>
              <a:ext cx="164465" cy="252095"/>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HCS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33" name="Text Box 232"/>
            <p:cNvSpPr txBox="1">
              <a:spLocks noChangeArrowheads="1"/>
            </p:cNvSpPr>
            <p:nvPr/>
          </p:nvSpPr>
          <p:spPr bwMode="auto">
            <a:xfrm>
              <a:off x="2077720" y="2058035"/>
              <a:ext cx="612140" cy="252095"/>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Payload#2</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34" name="AutoShape 233"/>
            <p:cNvSpPr>
              <a:spLocks/>
            </p:cNvSpPr>
            <p:nvPr/>
          </p:nvSpPr>
          <p:spPr bwMode="auto">
            <a:xfrm rot="5400000">
              <a:off x="2637790" y="1635125"/>
              <a:ext cx="99060" cy="1558925"/>
            </a:xfrm>
            <a:prstGeom prst="rightBrace">
              <a:avLst>
                <a:gd name="adj1" fmla="val 131143"/>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35" name="Text Box 234"/>
            <p:cNvSpPr txBox="1">
              <a:spLocks noChangeArrowheads="1"/>
            </p:cNvSpPr>
            <p:nvPr/>
          </p:nvSpPr>
          <p:spPr bwMode="auto">
            <a:xfrm>
              <a:off x="2705100" y="1899920"/>
              <a:ext cx="807720" cy="144145"/>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Last fragment=0</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36" name="Text Box 235"/>
            <p:cNvSpPr txBox="1">
              <a:spLocks noChangeArrowheads="1"/>
            </p:cNvSpPr>
            <p:nvPr/>
          </p:nvSpPr>
          <p:spPr bwMode="auto">
            <a:xfrm>
              <a:off x="1915160" y="2058035"/>
              <a:ext cx="164465" cy="252095"/>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FCS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37" name="Text Box 236"/>
            <p:cNvSpPr txBox="1">
              <a:spLocks noChangeArrowheads="1"/>
            </p:cNvSpPr>
            <p:nvPr/>
          </p:nvSpPr>
          <p:spPr bwMode="auto">
            <a:xfrm>
              <a:off x="3804285" y="1423670"/>
              <a:ext cx="612140"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MAC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Subheader#1</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38" name="Text Box 237"/>
            <p:cNvSpPr txBox="1">
              <a:spLocks noChangeArrowheads="1"/>
            </p:cNvSpPr>
            <p:nvPr/>
          </p:nvSpPr>
          <p:spPr bwMode="auto">
            <a:xfrm>
              <a:off x="3639820" y="1423670"/>
              <a:ext cx="164465" cy="252095"/>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HCS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39" name="Text Box 238"/>
            <p:cNvSpPr txBox="1">
              <a:spLocks noChangeArrowheads="1"/>
            </p:cNvSpPr>
            <p:nvPr/>
          </p:nvSpPr>
          <p:spPr bwMode="auto">
            <a:xfrm>
              <a:off x="3027680" y="1423670"/>
              <a:ext cx="612140" cy="252095"/>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40" name="AutoShape 239"/>
            <p:cNvSpPr>
              <a:spLocks/>
            </p:cNvSpPr>
            <p:nvPr/>
          </p:nvSpPr>
          <p:spPr bwMode="auto">
            <a:xfrm rot="5400000">
              <a:off x="3587750" y="1000760"/>
              <a:ext cx="99060" cy="1558925"/>
            </a:xfrm>
            <a:prstGeom prst="rightBrace">
              <a:avLst>
                <a:gd name="adj1" fmla="val 131143"/>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41" name="Text Box 240"/>
            <p:cNvSpPr txBox="1">
              <a:spLocks noChangeArrowheads="1"/>
            </p:cNvSpPr>
            <p:nvPr/>
          </p:nvSpPr>
          <p:spPr bwMode="auto">
            <a:xfrm>
              <a:off x="3655060" y="1265555"/>
              <a:ext cx="807720" cy="144145"/>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Last fragment=1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42" name="Text Box 241"/>
            <p:cNvSpPr txBox="1">
              <a:spLocks noChangeArrowheads="1"/>
            </p:cNvSpPr>
            <p:nvPr/>
          </p:nvSpPr>
          <p:spPr bwMode="auto">
            <a:xfrm>
              <a:off x="2865120" y="1423670"/>
              <a:ext cx="164465" cy="252095"/>
            </a:xfrm>
            <a:prstGeom prst="rect">
              <a:avLst/>
            </a:prstGeom>
            <a:grpFill/>
            <a:ln w="9525">
              <a:solidFill>
                <a:srgbClr val="000000"/>
              </a:solidFill>
              <a:miter lim="800000"/>
              <a:headEnd/>
              <a:tailEnd/>
            </a:ln>
          </p:spPr>
          <p:txBody>
            <a:bodyPr vert="eaVert"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FCS</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43" name="Text Box 242"/>
            <p:cNvSpPr txBox="1">
              <a:spLocks noChangeArrowheads="1"/>
            </p:cNvSpPr>
            <p:nvPr/>
          </p:nvSpPr>
          <p:spPr bwMode="auto">
            <a:xfrm>
              <a:off x="1907540" y="3099435"/>
              <a:ext cx="724535" cy="106680"/>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Subframe#3</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46" name="Text Box 243"/>
            <p:cNvSpPr txBox="1">
              <a:spLocks noChangeArrowheads="1"/>
            </p:cNvSpPr>
            <p:nvPr/>
          </p:nvSpPr>
          <p:spPr bwMode="auto">
            <a:xfrm>
              <a:off x="2816860" y="2447290"/>
              <a:ext cx="724535" cy="106680"/>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Subframe#2</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49" name="Text Box 244"/>
            <p:cNvSpPr txBox="1">
              <a:spLocks noChangeArrowheads="1"/>
            </p:cNvSpPr>
            <p:nvPr/>
          </p:nvSpPr>
          <p:spPr bwMode="auto">
            <a:xfrm>
              <a:off x="3770630" y="1818640"/>
              <a:ext cx="724535" cy="106680"/>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Subframe#1</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50" name="Text Box 245"/>
            <p:cNvSpPr txBox="1">
              <a:spLocks noChangeArrowheads="1"/>
            </p:cNvSpPr>
            <p:nvPr/>
          </p:nvSpPr>
          <p:spPr bwMode="auto">
            <a:xfrm>
              <a:off x="3027680" y="893445"/>
              <a:ext cx="612140" cy="252095"/>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51" name="Text Box 246"/>
            <p:cNvSpPr txBox="1">
              <a:spLocks noChangeArrowheads="1"/>
            </p:cNvSpPr>
            <p:nvPr/>
          </p:nvSpPr>
          <p:spPr bwMode="auto">
            <a:xfrm>
              <a:off x="2327275" y="893445"/>
              <a:ext cx="612140"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Payload#2</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Fragment#1</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52" name="Text Box 247"/>
            <p:cNvSpPr txBox="1">
              <a:spLocks noChangeArrowheads="1"/>
            </p:cNvSpPr>
            <p:nvPr/>
          </p:nvSpPr>
          <p:spPr bwMode="auto">
            <a:xfrm>
              <a:off x="1623060" y="893445"/>
              <a:ext cx="612140"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Payload#3</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Fragment#2</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53" name="Text Box 248"/>
            <p:cNvSpPr txBox="1">
              <a:spLocks noChangeArrowheads="1"/>
            </p:cNvSpPr>
            <p:nvPr/>
          </p:nvSpPr>
          <p:spPr bwMode="auto">
            <a:xfrm>
              <a:off x="772160" y="893445"/>
              <a:ext cx="612140"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Payload#4</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Fragment#1</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54" name="Text Box 249"/>
            <p:cNvSpPr txBox="1">
              <a:spLocks noChangeArrowheads="1"/>
            </p:cNvSpPr>
            <p:nvPr/>
          </p:nvSpPr>
          <p:spPr bwMode="auto">
            <a:xfrm>
              <a:off x="59055" y="893445"/>
              <a:ext cx="612140" cy="252095"/>
            </a:xfrm>
            <a:prstGeom prst="rect">
              <a:avLst/>
            </a:prstGeom>
            <a:grpFill/>
            <a:ln w="9525">
              <a:solidFill>
                <a:srgbClr val="000000"/>
              </a:solidFill>
              <a:miter lim="800000"/>
              <a:headEnd/>
              <a:tailEnd/>
            </a:ln>
          </p:spPr>
          <p:txBody>
            <a:bodyPr vert="horz" wrap="square" lIns="7200" tIns="7200" rIns="7200" bIns="72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dirty="0" err="1">
                  <a:solidFill>
                    <a:schemeClr val="tx1"/>
                  </a:solidFill>
                  <a:latin typeface="Arial" pitchFamily="34" charset="0"/>
                  <a:ea typeface="ＭＳ 明朝" pitchFamily="17" charset="-128"/>
                  <a:cs typeface="Arial" pitchFamily="34" charset="0"/>
                </a:rPr>
                <a:t>Payload#5</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Fragment#2</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55" name="AutoShape 250"/>
            <p:cNvSpPr>
              <a:spLocks/>
            </p:cNvSpPr>
            <p:nvPr/>
          </p:nvSpPr>
          <p:spPr bwMode="auto">
            <a:xfrm rot="16200000" flipV="1">
              <a:off x="2232025" y="110490"/>
              <a:ext cx="99060" cy="1316355"/>
            </a:xfrm>
            <a:prstGeom prst="rightBrace">
              <a:avLst>
                <a:gd name="adj1" fmla="val 110737"/>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56" name="AutoShape 251"/>
            <p:cNvSpPr>
              <a:spLocks noChangeShapeType="1"/>
            </p:cNvSpPr>
            <p:nvPr/>
          </p:nvSpPr>
          <p:spPr bwMode="auto">
            <a:xfrm flipH="1">
              <a:off x="481965" y="1145540"/>
              <a:ext cx="596265" cy="2172335"/>
            </a:xfrm>
            <a:prstGeom prst="straightConnector1">
              <a:avLst/>
            </a:prstGeom>
            <a:grp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57" name="AutoShape 252"/>
            <p:cNvSpPr>
              <a:spLocks/>
            </p:cNvSpPr>
            <p:nvPr/>
          </p:nvSpPr>
          <p:spPr bwMode="auto">
            <a:xfrm rot="-5400000">
              <a:off x="671195" y="137160"/>
              <a:ext cx="130810" cy="1295400"/>
            </a:xfrm>
            <a:prstGeom prst="rightBrace">
              <a:avLst>
                <a:gd name="adj1" fmla="val 82524"/>
                <a:gd name="adj2" fmla="val 50000"/>
              </a:avLst>
            </a:prstGeom>
            <a:grp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sp>
          <p:nvSpPr>
            <p:cNvPr id="58" name="AutoShape 253"/>
            <p:cNvSpPr>
              <a:spLocks noChangeShapeType="1"/>
            </p:cNvSpPr>
            <p:nvPr/>
          </p:nvSpPr>
          <p:spPr bwMode="auto">
            <a:xfrm flipH="1">
              <a:off x="736600" y="252095"/>
              <a:ext cx="149860" cy="467360"/>
            </a:xfrm>
            <a:prstGeom prst="straightConnector1">
              <a:avLst/>
            </a:prstGeom>
            <a:grp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59" name="Text Box 254"/>
            <p:cNvSpPr txBox="1">
              <a:spLocks noChangeArrowheads="1"/>
            </p:cNvSpPr>
            <p:nvPr/>
          </p:nvSpPr>
          <p:spPr bwMode="auto">
            <a:xfrm>
              <a:off x="1770380" y="0"/>
              <a:ext cx="612140" cy="252095"/>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MSDU#2</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60" name="AutoShape 255"/>
            <p:cNvSpPr>
              <a:spLocks noChangeShapeType="1"/>
            </p:cNvSpPr>
            <p:nvPr/>
          </p:nvSpPr>
          <p:spPr bwMode="auto">
            <a:xfrm>
              <a:off x="2076450" y="252095"/>
              <a:ext cx="205105" cy="467995"/>
            </a:xfrm>
            <a:prstGeom prst="straightConnector1">
              <a:avLst/>
            </a:prstGeom>
            <a:grp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61" name="AutoShape 256"/>
            <p:cNvSpPr>
              <a:spLocks noChangeShapeType="1"/>
            </p:cNvSpPr>
            <p:nvPr/>
          </p:nvSpPr>
          <p:spPr bwMode="auto">
            <a:xfrm>
              <a:off x="3322320" y="252095"/>
              <a:ext cx="3175" cy="641350"/>
            </a:xfrm>
            <a:prstGeom prst="straightConnector1">
              <a:avLst/>
            </a:prstGeom>
            <a:grp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62" name="Text Box 257"/>
            <p:cNvSpPr txBox="1">
              <a:spLocks noChangeArrowheads="1"/>
            </p:cNvSpPr>
            <p:nvPr/>
          </p:nvSpPr>
          <p:spPr bwMode="auto">
            <a:xfrm>
              <a:off x="3016250" y="0"/>
              <a:ext cx="612140" cy="252095"/>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MSDU#1</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63" name="AutoShape 258"/>
            <p:cNvSpPr>
              <a:spLocks noChangeShapeType="1"/>
            </p:cNvSpPr>
            <p:nvPr/>
          </p:nvSpPr>
          <p:spPr bwMode="auto">
            <a:xfrm>
              <a:off x="3333750" y="1145540"/>
              <a:ext cx="1" cy="278130"/>
            </a:xfrm>
            <a:prstGeom prst="straightConnector1">
              <a:avLst/>
            </a:prstGeom>
            <a:grp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69" name="AutoShape 259"/>
            <p:cNvSpPr>
              <a:spLocks noChangeShapeType="1"/>
            </p:cNvSpPr>
            <p:nvPr/>
          </p:nvSpPr>
          <p:spPr bwMode="auto">
            <a:xfrm flipH="1">
              <a:off x="2383790" y="1145540"/>
              <a:ext cx="249555" cy="912495"/>
            </a:xfrm>
            <a:prstGeom prst="straightConnector1">
              <a:avLst/>
            </a:prstGeom>
            <a:grp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70" name="AutoShape 260"/>
            <p:cNvSpPr>
              <a:spLocks noChangeShapeType="1"/>
            </p:cNvSpPr>
            <p:nvPr/>
          </p:nvSpPr>
          <p:spPr bwMode="auto">
            <a:xfrm flipH="1">
              <a:off x="1449070" y="1145540"/>
              <a:ext cx="480060" cy="1547495"/>
            </a:xfrm>
            <a:prstGeom prst="straightConnector1">
              <a:avLst/>
            </a:prstGeom>
            <a:grp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71" name="Text Box 261"/>
            <p:cNvSpPr txBox="1">
              <a:spLocks noChangeArrowheads="1"/>
            </p:cNvSpPr>
            <p:nvPr/>
          </p:nvSpPr>
          <p:spPr bwMode="auto">
            <a:xfrm>
              <a:off x="1449070" y="604520"/>
              <a:ext cx="758190" cy="144145"/>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Defragmentation</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72" name="Text Box 262"/>
            <p:cNvSpPr txBox="1">
              <a:spLocks noChangeArrowheads="1"/>
            </p:cNvSpPr>
            <p:nvPr/>
          </p:nvSpPr>
          <p:spPr bwMode="auto">
            <a:xfrm>
              <a:off x="-49873" y="598805"/>
              <a:ext cx="786474" cy="135550"/>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Defragmentation</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73" name="Text Box 263"/>
            <p:cNvSpPr txBox="1">
              <a:spLocks noChangeArrowheads="1"/>
            </p:cNvSpPr>
            <p:nvPr/>
          </p:nvSpPr>
          <p:spPr bwMode="auto">
            <a:xfrm>
              <a:off x="211455" y="1617345"/>
              <a:ext cx="1237615" cy="692785"/>
            </a:xfrm>
            <a:prstGeom prst="rect">
              <a:avLst/>
            </a:prstGeom>
            <a:grp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Last fragment flag is set to 1 to indicate the corresponding </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 is a final frame of fragmentation.</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74" name="AutoShape 264"/>
            <p:cNvSpPr>
              <a:spLocks noChangeShapeType="1"/>
            </p:cNvSpPr>
            <p:nvPr/>
          </p:nvSpPr>
          <p:spPr bwMode="auto">
            <a:xfrm>
              <a:off x="4516755" y="1145540"/>
              <a:ext cx="1270" cy="2820035"/>
            </a:xfrm>
            <a:prstGeom prst="straightConnector1">
              <a:avLst/>
            </a:prstGeom>
            <a:grp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75" name="AutoShape 265"/>
            <p:cNvSpPr>
              <a:spLocks noChangeShapeType="1"/>
            </p:cNvSpPr>
            <p:nvPr/>
          </p:nvSpPr>
          <p:spPr bwMode="auto">
            <a:xfrm>
              <a:off x="3637280" y="1830705"/>
              <a:ext cx="156845" cy="2134870"/>
            </a:xfrm>
            <a:prstGeom prst="straightConnector1">
              <a:avLst/>
            </a:prstGeom>
            <a:grp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76" name="AutoShape 266"/>
            <p:cNvSpPr>
              <a:spLocks noChangeShapeType="1"/>
            </p:cNvSpPr>
            <p:nvPr/>
          </p:nvSpPr>
          <p:spPr bwMode="auto">
            <a:xfrm>
              <a:off x="2687320" y="2465070"/>
              <a:ext cx="601980" cy="1500505"/>
            </a:xfrm>
            <a:prstGeom prst="straightConnector1">
              <a:avLst/>
            </a:prstGeom>
            <a:grp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77" name="AutoShape 267"/>
            <p:cNvSpPr>
              <a:spLocks noChangeShapeType="1"/>
            </p:cNvSpPr>
            <p:nvPr/>
          </p:nvSpPr>
          <p:spPr bwMode="auto">
            <a:xfrm>
              <a:off x="1752600" y="3100070"/>
              <a:ext cx="1031875" cy="865505"/>
            </a:xfrm>
            <a:prstGeom prst="straightConnector1">
              <a:avLst/>
            </a:prstGeom>
            <a:grp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78" name="AutoShape 268"/>
            <p:cNvSpPr>
              <a:spLocks noChangeShapeType="1"/>
            </p:cNvSpPr>
            <p:nvPr/>
          </p:nvSpPr>
          <p:spPr bwMode="auto">
            <a:xfrm>
              <a:off x="785495" y="3724910"/>
              <a:ext cx="1494155" cy="240665"/>
            </a:xfrm>
            <a:prstGeom prst="straightConnector1">
              <a:avLst/>
            </a:prstGeom>
            <a:grpFill/>
            <a:ln w="9525">
              <a:solidFill>
                <a:srgbClr val="000000"/>
              </a:solidFill>
              <a:prstDash val="dash"/>
              <a:round/>
              <a:headEnd type="triangle" w="med" len="me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79" name="AutoShape 269"/>
            <p:cNvSpPr>
              <a:spLocks noChangeShapeType="1"/>
            </p:cNvSpPr>
            <p:nvPr/>
          </p:nvSpPr>
          <p:spPr bwMode="auto">
            <a:xfrm flipH="1">
              <a:off x="597535" y="4083685"/>
              <a:ext cx="1362710" cy="635"/>
            </a:xfrm>
            <a:prstGeom prst="straightConnector1">
              <a:avLst/>
            </a:prstGeom>
            <a:grpFill/>
            <a:ln w="9525" cap="rnd">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80" name="Text Box 270"/>
            <p:cNvSpPr txBox="1">
              <a:spLocks noChangeArrowheads="1"/>
            </p:cNvSpPr>
            <p:nvPr/>
          </p:nvSpPr>
          <p:spPr bwMode="auto">
            <a:xfrm>
              <a:off x="2752725" y="2798445"/>
              <a:ext cx="1384300" cy="261620"/>
            </a:xfrm>
            <a:prstGeom prst="rect">
              <a:avLst/>
            </a:prstGeom>
            <a:grp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dirty="0">
                  <a:solidFill>
                    <a:schemeClr val="tx1"/>
                  </a:solidFill>
                  <a:latin typeface="Arial" pitchFamily="34" charset="0"/>
                  <a:ea typeface="ＭＳ 明朝" pitchFamily="17" charset="-128"/>
                  <a:cs typeface="Arial" pitchFamily="34" charset="0"/>
                </a:rPr>
                <a:t>Payload# </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and </a:t>
              </a:r>
              <a:r>
                <a:rPr kumimoji="1" lang="en-US" altLang="ja-JP" dirty="0">
                  <a:solidFill>
                    <a:schemeClr val="tx1"/>
                  </a:solidFill>
                  <a:latin typeface="Arial" pitchFamily="34" charset="0"/>
                  <a:ea typeface="ＭＳ 明朝" pitchFamily="17" charset="-128"/>
                  <a:cs typeface="Arial" pitchFamily="34" charset="0"/>
                </a:rPr>
                <a:t>Payload</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 length are shown in Sub Header</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81" name="Text Box 271"/>
            <p:cNvSpPr txBox="1">
              <a:spLocks noChangeArrowheads="1"/>
            </p:cNvSpPr>
            <p:nvPr/>
          </p:nvSpPr>
          <p:spPr bwMode="auto">
            <a:xfrm>
              <a:off x="3863340" y="3317875"/>
              <a:ext cx="1384300" cy="407035"/>
            </a:xfrm>
            <a:prstGeom prst="rect">
              <a:avLst/>
            </a:prstGeom>
            <a:grpFill/>
            <a:ln w="9525">
              <a:solidFill>
                <a:srgbClr val="000000"/>
              </a:solidFill>
              <a:prstDash val="sysDot"/>
              <a:miter lim="800000"/>
              <a:headEnd/>
              <a:tailEnd/>
            </a:ln>
          </p:spPr>
          <p:txBody>
            <a:bodyPr vert="horz" wrap="square" lIns="14400" tIns="14400" rIns="14400" bIns="1440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Number of </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subframes</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 and </a:t>
              </a:r>
              <a:r>
                <a:rPr kumimoji="1" lang="en-US" altLang="ja-JP" b="0" i="0" u="none" strike="noStrike" cap="none" normalizeH="0" baseline="0" dirty="0" err="1" smtClean="0">
                  <a:ln>
                    <a:noFill/>
                  </a:ln>
                  <a:solidFill>
                    <a:schemeClr val="tx1"/>
                  </a:solidFill>
                  <a:effectLst/>
                  <a:latin typeface="Arial" pitchFamily="34" charset="0"/>
                  <a:ea typeface="ＭＳ 明朝" pitchFamily="17" charset="-128"/>
                  <a:cs typeface="Arial" pitchFamily="34" charset="0"/>
                </a:rPr>
                <a:t>Ack</a:t>
              </a: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 information are shown in MAC Header</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82" name="AutoShape 272"/>
            <p:cNvSpPr>
              <a:spLocks noChangeShapeType="1"/>
            </p:cNvSpPr>
            <p:nvPr/>
          </p:nvSpPr>
          <p:spPr bwMode="auto">
            <a:xfrm>
              <a:off x="88900" y="405130"/>
              <a:ext cx="4542155" cy="635"/>
            </a:xfrm>
            <a:prstGeom prst="straightConnector1">
              <a:avLst/>
            </a:prstGeom>
            <a:grp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ja-JP" altLang="en-US">
                <a:latin typeface="Arial" pitchFamily="34" charset="0"/>
                <a:cs typeface="Arial" pitchFamily="34" charset="0"/>
              </a:endParaRPr>
            </a:p>
          </p:txBody>
        </p:sp>
        <p:sp>
          <p:nvSpPr>
            <p:cNvPr id="83" name="Text Box 273"/>
            <p:cNvSpPr txBox="1">
              <a:spLocks noChangeArrowheads="1"/>
            </p:cNvSpPr>
            <p:nvPr/>
          </p:nvSpPr>
          <p:spPr bwMode="auto">
            <a:xfrm>
              <a:off x="597535" y="0"/>
              <a:ext cx="612140" cy="252095"/>
            </a:xfrm>
            <a:prstGeom prst="rect">
              <a:avLst/>
            </a:prstGeom>
            <a:grpFill/>
            <a:ln w="9525">
              <a:solidFill>
                <a:srgbClr val="000000"/>
              </a:solidFill>
              <a:miter lim="800000"/>
              <a:headEnd/>
              <a:tailEnd/>
            </a:ln>
          </p:spPr>
          <p:txBody>
            <a:bodyPr vert="horz" wrap="square" lIns="7200" tIns="61200" rIns="7200" bIns="6480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MSDU#3</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84" name="Text Box 153"/>
            <p:cNvSpPr txBox="1">
              <a:spLocks noChangeArrowheads="1"/>
            </p:cNvSpPr>
            <p:nvPr/>
          </p:nvSpPr>
          <p:spPr bwMode="auto">
            <a:xfrm>
              <a:off x="105410" y="4258310"/>
              <a:ext cx="296545" cy="201295"/>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m+n</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88" name="Text Box 153"/>
            <p:cNvSpPr txBox="1">
              <a:spLocks noChangeArrowheads="1"/>
            </p:cNvSpPr>
            <p:nvPr/>
          </p:nvSpPr>
          <p:spPr bwMode="auto">
            <a:xfrm>
              <a:off x="3996055" y="4277995"/>
              <a:ext cx="980440" cy="161290"/>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 Sequence Number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89" name="Text Box 153"/>
            <p:cNvSpPr txBox="1">
              <a:spLocks noChangeArrowheads="1"/>
            </p:cNvSpPr>
            <p:nvPr/>
          </p:nvSpPr>
          <p:spPr bwMode="auto">
            <a:xfrm>
              <a:off x="2671445" y="4277995"/>
              <a:ext cx="233045" cy="161290"/>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dirty="0" smtClean="0">
                  <a:ln>
                    <a:noFill/>
                  </a:ln>
                  <a:solidFill>
                    <a:schemeClr val="tx1"/>
                  </a:solidFill>
                  <a:effectLst/>
                  <a:latin typeface="Arial" pitchFamily="34" charset="0"/>
                  <a:ea typeface="ＭＳ 明朝" pitchFamily="17" charset="-128"/>
                  <a:cs typeface="Arial" pitchFamily="34" charset="0"/>
                </a:rPr>
                <a:t>m+3            </a:t>
              </a:r>
              <a:endParaRPr kumimoji="1" lang="en-US" altLang="ja-JP" b="0" i="0" u="none" strike="noStrike" cap="none" normalizeH="0" baseline="0" dirty="0" smtClean="0">
                <a:ln>
                  <a:noFill/>
                </a:ln>
                <a:solidFill>
                  <a:schemeClr val="tx1"/>
                </a:solidFill>
                <a:effectLst/>
                <a:latin typeface="Arial" pitchFamily="34" charset="0"/>
                <a:ea typeface="ＭＳ Ｐゴシック" pitchFamily="50" charset="-128"/>
                <a:cs typeface="Arial" pitchFamily="34" charset="0"/>
              </a:endParaRPr>
            </a:p>
          </p:txBody>
        </p:sp>
        <p:sp>
          <p:nvSpPr>
            <p:cNvPr id="90" name="Text Box 153"/>
            <p:cNvSpPr txBox="1">
              <a:spLocks noChangeArrowheads="1"/>
            </p:cNvSpPr>
            <p:nvPr/>
          </p:nvSpPr>
          <p:spPr bwMode="auto">
            <a:xfrm>
              <a:off x="3189605" y="4277995"/>
              <a:ext cx="233045" cy="161290"/>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m+2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91" name="Text Box 153"/>
            <p:cNvSpPr txBox="1">
              <a:spLocks noChangeArrowheads="1"/>
            </p:cNvSpPr>
            <p:nvPr/>
          </p:nvSpPr>
          <p:spPr bwMode="auto">
            <a:xfrm>
              <a:off x="3689350" y="4277995"/>
              <a:ext cx="233045" cy="161290"/>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m+1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92" name="Text Box 153"/>
            <p:cNvSpPr txBox="1">
              <a:spLocks noChangeArrowheads="1"/>
            </p:cNvSpPr>
            <p:nvPr/>
          </p:nvSpPr>
          <p:spPr bwMode="auto">
            <a:xfrm>
              <a:off x="2173605" y="4277995"/>
              <a:ext cx="233045" cy="161290"/>
            </a:xfrm>
            <a:prstGeom prst="rect">
              <a:avLst/>
            </a:prstGeom>
            <a:grpFill/>
            <a:ln w="9525">
              <a:noFill/>
              <a:miter lim="800000"/>
              <a:headEnd/>
              <a:tailEnd/>
            </a:ln>
          </p:spPr>
          <p:txBody>
            <a:bodyPr vert="horz" wrap="square" lIns="7200" tIns="0" rIns="720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b="0" i="0" u="none" strike="noStrike" cap="none" normalizeH="0" baseline="0" smtClean="0">
                  <a:ln>
                    <a:noFill/>
                  </a:ln>
                  <a:solidFill>
                    <a:schemeClr val="tx1"/>
                  </a:solidFill>
                  <a:effectLst/>
                  <a:latin typeface="Arial" pitchFamily="34" charset="0"/>
                  <a:ea typeface="ＭＳ 明朝" pitchFamily="17" charset="-128"/>
                  <a:cs typeface="Arial" pitchFamily="34" charset="0"/>
                </a:rPr>
                <a:t>m+4            </a:t>
              </a:r>
              <a:endParaRPr kumimoji="1" lang="en-US" altLang="ja-JP" b="0" i="0" u="none" strike="noStrike" cap="none" normalizeH="0" baseline="0" smtClean="0">
                <a:ln>
                  <a:noFill/>
                </a:ln>
                <a:solidFill>
                  <a:schemeClr val="tx1"/>
                </a:solidFill>
                <a:effectLst/>
                <a:latin typeface="Arial" pitchFamily="34" charset="0"/>
                <a:ea typeface="ＭＳ Ｐゴシック" pitchFamily="50" charset="-128"/>
                <a:cs typeface="Arial" pitchFamily="34" charset="0"/>
              </a:endParaRPr>
            </a:p>
          </p:txBody>
        </p:sp>
        <p:sp>
          <p:nvSpPr>
            <p:cNvPr id="17410" name="Rectangle 2"/>
            <p:cNvSpPr>
              <a:spLocks noChangeArrowheads="1"/>
            </p:cNvSpPr>
            <p:nvPr/>
          </p:nvSpPr>
          <p:spPr bwMode="auto">
            <a:xfrm>
              <a:off x="65405" y="4267200"/>
              <a:ext cx="4911090" cy="152400"/>
            </a:xfrm>
            <a:prstGeom prst="rect">
              <a:avLst/>
            </a:prstGeom>
            <a:grpFill/>
            <a:ln w="9525">
              <a:solidFill>
                <a:srgbClr val="000000"/>
              </a:solidFill>
              <a:prstDash val="dash"/>
              <a:miter lim="800000"/>
              <a:headEnd/>
              <a:tailEnd/>
            </a:ln>
          </p:spPr>
          <p:txBody>
            <a:bodyPr vert="horz" wrap="square" lIns="74295" tIns="8890" rIns="74295" bIns="8890" numCol="1" anchor="t" anchorCtr="0" compatLnSpc="1">
              <a:prstTxWarp prst="textNoShape">
                <a:avLst/>
              </a:prstTxWarp>
            </a:bodyPr>
            <a:lstStyle/>
            <a:p>
              <a:endParaRPr lang="ja-JP" altLang="en-US">
                <a:latin typeface="Arial" pitchFamily="34" charset="0"/>
                <a:cs typeface="Arial" pitchFamily="34" charset="0"/>
              </a:endParaRPr>
            </a:p>
          </p:txBody>
        </p:sp>
      </p:grpSp>
      <p:sp>
        <p:nvSpPr>
          <p:cNvPr id="85" name="スライド番号プレースホルダ 3"/>
          <p:cNvSpPr>
            <a:spLocks noGrp="1"/>
          </p:cNvSpPr>
          <p:nvPr>
            <p:ph type="sldNum" sz="quarter" idx="2"/>
          </p:nvPr>
        </p:nvSpPr>
        <p:spPr>
          <a:xfrm>
            <a:off x="3977837" y="6646657"/>
            <a:ext cx="1333333" cy="266046"/>
          </a:xfrm>
        </p:spPr>
        <p:txBody>
          <a:bodyPr/>
          <a:lstStyle/>
          <a:p>
            <a:r>
              <a:rPr lang="en-US" sz="1100" b="1" dirty="0" smtClean="0"/>
              <a:t>Slide</a:t>
            </a:r>
            <a:fld id="{86CB4B4D-7CA3-9044-876B-883B54F8677D}" type="slidenum">
              <a:rPr lang="en-US" sz="1100" b="1" smtClean="0"/>
              <a:pPr/>
              <a:t>11</a:t>
            </a:fld>
            <a:r>
              <a:rPr lang="ja-JP" altLang="en-US" sz="1100" b="1" dirty="0"/>
              <a:t> </a:t>
            </a:r>
            <a:r>
              <a:rPr lang="en-US" altLang="ja-JP" sz="1100" b="1" dirty="0" smtClean="0"/>
              <a:t>(7-</a:t>
            </a:r>
            <a:r>
              <a:rPr lang="en-US" altLang="ja-JP" sz="1100" b="1" dirty="0" err="1" smtClean="0"/>
              <a:t>54b</a:t>
            </a:r>
            <a:r>
              <a:rPr lang="en-US" altLang="ja-JP" sz="1100" b="1" dirty="0" smtClean="0"/>
              <a:t>)</a:t>
            </a:r>
            <a:endParaRPr lang="en-US" sz="1100" b="1" dirty="0"/>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err="1" smtClean="0"/>
              <a:t>Maekawa</a:t>
            </a:r>
            <a:r>
              <a:rPr lang="en-US" altLang="ja-JP" dirty="0" smtClean="0"/>
              <a:t>, et al. (JRC)</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Resolution #3</a:t>
            </a:r>
            <a:endParaRPr kumimoji="1" lang="ja-JP" altLang="en-US" dirty="0"/>
          </a:p>
        </p:txBody>
      </p:sp>
      <p:sp>
        <p:nvSpPr>
          <p:cNvPr id="13" name="テキスト ボックス 12"/>
          <p:cNvSpPr txBox="1"/>
          <p:nvPr/>
        </p:nvSpPr>
        <p:spPr>
          <a:xfrm>
            <a:off x="755576" y="1304764"/>
            <a:ext cx="7676574" cy="338554"/>
          </a:xfrm>
          <a:prstGeom prst="rect">
            <a:avLst/>
          </a:prstGeom>
          <a:noFill/>
        </p:spPr>
        <p:txBody>
          <a:bodyPr wrap="square" rtlCol="0">
            <a:spAutoFit/>
          </a:bodyPr>
          <a:lstStyle/>
          <a:p>
            <a:r>
              <a:rPr kumimoji="1" lang="en-US" altLang="ja-JP" sz="1600" dirty="0" smtClean="0"/>
              <a:t>-Add following sentence  on Page 60.</a:t>
            </a:r>
          </a:p>
        </p:txBody>
      </p:sp>
      <p:pic>
        <p:nvPicPr>
          <p:cNvPr id="2050" name="Picture 2"/>
          <p:cNvPicPr>
            <a:picLocks noChangeAspect="1" noChangeArrowheads="1"/>
          </p:cNvPicPr>
          <p:nvPr/>
        </p:nvPicPr>
        <p:blipFill>
          <a:blip r:embed="rId2" cstate="print"/>
          <a:srcRect/>
          <a:stretch>
            <a:fillRect/>
          </a:stretch>
        </p:blipFill>
        <p:spPr bwMode="auto">
          <a:xfrm>
            <a:off x="539552" y="2024844"/>
            <a:ext cx="6934200" cy="1666875"/>
          </a:xfrm>
          <a:prstGeom prst="rect">
            <a:avLst/>
          </a:prstGeom>
          <a:noFill/>
          <a:ln w="9525">
            <a:noFill/>
            <a:miter lim="800000"/>
            <a:headEnd/>
            <a:tailEnd/>
          </a:ln>
        </p:spPr>
      </p:pic>
    </p:spTree>
    <p:extLst>
      <p:ext uri="{BB962C8B-B14F-4D97-AF65-F5344CB8AC3E}">
        <p14:creationId xmlns:p14="http://schemas.microsoft.com/office/powerpoint/2010/main" xmlns="" val="22046030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err="1" smtClean="0"/>
              <a:t>Maekawa</a:t>
            </a:r>
            <a:r>
              <a:rPr lang="en-US" altLang="ja-JP" dirty="0" smtClean="0"/>
              <a:t>, et al. (JRC)</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the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xmlns="" val="3464647454"/>
              </p:ext>
            </p:extLst>
          </p:nvPr>
        </p:nvGraphicFramePr>
        <p:xfrm>
          <a:off x="792420" y="1992906"/>
          <a:ext cx="7559999" cy="1289280"/>
        </p:xfrm>
        <a:graphic>
          <a:graphicData uri="http://schemas.openxmlformats.org/drawingml/2006/table">
            <a:tbl>
              <a:tblPr/>
              <a:tblGrid>
                <a:gridCol w="469057"/>
                <a:gridCol w="829870"/>
                <a:gridCol w="577301"/>
                <a:gridCol w="2897671"/>
                <a:gridCol w="2786100"/>
              </a:tblGrid>
              <a:tr h="426315">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400" b="0" i="0" u="none" strike="noStrike" dirty="0">
                          <a:solidFill>
                            <a:srgbClr val="000000"/>
                          </a:solidFill>
                          <a:latin typeface="Arial"/>
                        </a:rPr>
                        <a:t>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solidFill>
                            <a:srgbClr val="000000"/>
                          </a:solidFill>
                          <a:latin typeface="Arial"/>
                        </a:rPr>
                        <a:t>6.4.11a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400" b="0" i="0" u="none" strike="noStrike" dirty="0">
                          <a:solidFill>
                            <a:srgbClr val="000000"/>
                          </a:solidFill>
                          <a:latin typeface="Arial"/>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How does the LLPS mode work when the LLPS Capable flag is set in a) PPC Capability IE or b) DEV Capability IE?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Add detail description to enable LLPC mode</a:t>
                      </a:r>
                      <a:r>
                        <a:rPr lang="en-US" sz="1400" b="0" i="0" u="none" strike="noStrike" dirty="0" smtClean="0">
                          <a:latin typeface="Arial"/>
                        </a:rPr>
                        <a:t>.</a:t>
                      </a:r>
                    </a:p>
                    <a:p>
                      <a:pPr algn="l" fontAlgn="b"/>
                      <a:endParaRPr lang="en-US" sz="1400" b="0" i="0" u="none" strike="noStrike" dirty="0">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520788"/>
            <a:ext cx="2023311" cy="461665"/>
          </a:xfrm>
          <a:prstGeom prst="rect">
            <a:avLst/>
          </a:prstGeom>
          <a:noFill/>
        </p:spPr>
        <p:txBody>
          <a:bodyPr wrap="none" rtlCol="0">
            <a:spAutoFit/>
          </a:bodyPr>
          <a:lstStyle/>
          <a:p>
            <a:r>
              <a:rPr kumimoji="1" lang="en-US" altLang="ja-JP" sz="2400" b="1" dirty="0" smtClean="0"/>
              <a:t>Comment #22</a:t>
            </a:r>
            <a:endParaRPr kumimoji="1" lang="ja-JP" altLang="en-US" sz="2400" b="1" dirty="0"/>
          </a:p>
        </p:txBody>
      </p:sp>
    </p:spTree>
    <p:extLst>
      <p:ext uri="{BB962C8B-B14F-4D97-AF65-F5344CB8AC3E}">
        <p14:creationId xmlns:p14="http://schemas.microsoft.com/office/powerpoint/2010/main" xmlns=""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err="1" smtClean="0"/>
              <a:t>Maekawa</a:t>
            </a:r>
            <a:r>
              <a:rPr lang="en-US" altLang="ja-JP" dirty="0" smtClean="0"/>
              <a:t>, et al. (JRC)</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Capability field in D01</a:t>
            </a:r>
            <a:endParaRPr kumimoji="1" lang="ja-JP" altLang="en-US" dirty="0"/>
          </a:p>
        </p:txBody>
      </p:sp>
      <p:sp>
        <p:nvSpPr>
          <p:cNvPr id="819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Times New Roman" pitchFamily="18" charset="0"/>
                <a:ea typeface="ＭＳ 明朝" pitchFamily="17" charset="-128"/>
                <a:cs typeface="Arial,Bold"/>
              </a:rPr>
              <a:t>Figur</a:t>
            </a:r>
            <a:r>
              <a:rPr kumimoji="1" lang="en-US" altLang="ja-JP" sz="1000" b="1" i="0" u="none" strike="noStrike" cap="none" normalizeH="0" baseline="0" smtClean="0">
                <a:ln>
                  <a:noFill/>
                </a:ln>
                <a:solidFill>
                  <a:schemeClr val="tx1"/>
                </a:solidFill>
                <a:effectLst/>
                <a:latin typeface="Arial" pitchFamily="34" charset="0"/>
                <a:ea typeface="ＭＳ 明朝" pitchFamily="17" charset="-128"/>
                <a:cs typeface="Arial" pitchFamily="34" charset="0"/>
              </a:rPr>
              <a:t>e 6-88b</a:t>
            </a:r>
            <a:r>
              <a:rPr kumimoji="1" lang="en-US" altLang="ja-JP" sz="1000" b="1" i="0" u="none" strike="noStrike" cap="none" normalizeH="0" baseline="0" smtClean="0">
                <a:ln>
                  <a:noFill/>
                </a:ln>
                <a:solidFill>
                  <a:schemeClr val="tx1"/>
                </a:solidFill>
                <a:effectLst/>
                <a:latin typeface="Arial"/>
                <a:ea typeface="ＭＳ 明朝" pitchFamily="17" charset="-128"/>
                <a:cs typeface="Arial,Bold"/>
              </a:rPr>
              <a:t>—</a:t>
            </a:r>
            <a:r>
              <a:rPr kumimoji="1" lang="en-US" altLang="ja-JP" sz="1000" b="1" i="0" u="none" strike="noStrike" cap="none" normalizeH="0" baseline="0" smtClean="0">
                <a:ln>
                  <a:noFill/>
                </a:ln>
                <a:solidFill>
                  <a:schemeClr val="tx1"/>
                </a:solidFill>
                <a:effectLst/>
                <a:latin typeface="Times New Roman" pitchFamily="18" charset="0"/>
                <a:ea typeface="ＭＳ 明朝" pitchFamily="17" charset="-128"/>
                <a:cs typeface="Arial,Bold"/>
              </a:rPr>
              <a:t>PPC Capability field</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8194" name="Picture 2"/>
          <p:cNvPicPr>
            <a:picLocks noChangeAspect="1" noChangeArrowheads="1"/>
          </p:cNvPicPr>
          <p:nvPr/>
        </p:nvPicPr>
        <p:blipFill>
          <a:blip r:embed="rId2" cstate="print"/>
          <a:srcRect/>
          <a:stretch>
            <a:fillRect/>
          </a:stretch>
        </p:blipFill>
        <p:spPr bwMode="auto">
          <a:xfrm>
            <a:off x="0" y="1376772"/>
            <a:ext cx="4504986" cy="2556283"/>
          </a:xfrm>
          <a:prstGeom prst="rect">
            <a:avLst/>
          </a:prstGeom>
          <a:noFill/>
          <a:ln w="9525">
            <a:noFill/>
            <a:miter lim="800000"/>
            <a:headEnd/>
            <a:tailEnd/>
          </a:ln>
        </p:spPr>
      </p:pic>
      <p:pic>
        <p:nvPicPr>
          <p:cNvPr id="8195" name="Picture 3"/>
          <p:cNvPicPr>
            <a:picLocks noChangeAspect="1" noChangeArrowheads="1"/>
          </p:cNvPicPr>
          <p:nvPr/>
        </p:nvPicPr>
        <p:blipFill>
          <a:blip r:embed="rId3" cstate="print"/>
          <a:srcRect/>
          <a:stretch>
            <a:fillRect/>
          </a:stretch>
        </p:blipFill>
        <p:spPr bwMode="auto">
          <a:xfrm>
            <a:off x="4644008" y="1340768"/>
            <a:ext cx="4357270" cy="2304256"/>
          </a:xfrm>
          <a:prstGeom prst="rect">
            <a:avLst/>
          </a:prstGeom>
          <a:noFill/>
          <a:ln w="9525">
            <a:noFill/>
            <a:miter lim="800000"/>
            <a:headEnd/>
            <a:tailEnd/>
          </a:ln>
        </p:spPr>
      </p:pic>
      <p:pic>
        <p:nvPicPr>
          <p:cNvPr id="8196" name="Picture 4"/>
          <p:cNvPicPr>
            <a:picLocks noChangeAspect="1" noChangeArrowheads="1"/>
          </p:cNvPicPr>
          <p:nvPr/>
        </p:nvPicPr>
        <p:blipFill>
          <a:blip r:embed="rId4" cstate="print"/>
          <a:srcRect/>
          <a:stretch>
            <a:fillRect/>
          </a:stretch>
        </p:blipFill>
        <p:spPr bwMode="auto">
          <a:xfrm>
            <a:off x="0" y="4113076"/>
            <a:ext cx="4501200" cy="1944216"/>
          </a:xfrm>
          <a:prstGeom prst="rect">
            <a:avLst/>
          </a:prstGeom>
          <a:noFill/>
          <a:ln w="9525">
            <a:noFill/>
            <a:miter lim="800000"/>
            <a:headEnd/>
            <a:tailEnd/>
          </a:ln>
        </p:spPr>
      </p:pic>
      <p:sp>
        <p:nvSpPr>
          <p:cNvPr id="17" name="円/楕円 16"/>
          <p:cNvSpPr/>
          <p:nvPr/>
        </p:nvSpPr>
        <p:spPr bwMode="auto">
          <a:xfrm>
            <a:off x="3239852" y="2204864"/>
            <a:ext cx="1152128" cy="576064"/>
          </a:xfrm>
          <a:prstGeom prst="ellipse">
            <a:avLst/>
          </a:prstGeom>
          <a:no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a:off x="0" y="2564904"/>
            <a:ext cx="1152128" cy="576064"/>
          </a:xfrm>
          <a:prstGeom prst="ellipse">
            <a:avLst/>
          </a:prstGeom>
          <a:no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1583668" y="2996952"/>
            <a:ext cx="1152128" cy="576064"/>
          </a:xfrm>
          <a:prstGeom prst="ellipse">
            <a:avLst/>
          </a:prstGeom>
          <a:no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2627784" y="2996952"/>
            <a:ext cx="1152128" cy="576064"/>
          </a:xfrm>
          <a:prstGeom prst="ellipse">
            <a:avLst/>
          </a:prstGeom>
          <a:no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3383868" y="4509120"/>
            <a:ext cx="1152128" cy="576064"/>
          </a:xfrm>
          <a:prstGeom prst="ellipse">
            <a:avLst/>
          </a:prstGeom>
          <a:no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0" y="4977172"/>
            <a:ext cx="1152128" cy="576064"/>
          </a:xfrm>
          <a:prstGeom prst="ellipse">
            <a:avLst/>
          </a:prstGeom>
          <a:no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7668344" y="2168860"/>
            <a:ext cx="1152128" cy="576064"/>
          </a:xfrm>
          <a:prstGeom prst="ellipse">
            <a:avLst/>
          </a:prstGeom>
          <a:no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4" name="円/楕円 23"/>
          <p:cNvSpPr/>
          <p:nvPr/>
        </p:nvSpPr>
        <p:spPr bwMode="auto">
          <a:xfrm>
            <a:off x="4572000" y="2672916"/>
            <a:ext cx="1152128" cy="576064"/>
          </a:xfrm>
          <a:prstGeom prst="ellipse">
            <a:avLst/>
          </a:prstGeom>
          <a:noFill/>
          <a:ln w="381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6" name="テキスト ボックス 25"/>
          <p:cNvSpPr txBox="1"/>
          <p:nvPr/>
        </p:nvSpPr>
        <p:spPr>
          <a:xfrm>
            <a:off x="4680012" y="4221088"/>
            <a:ext cx="4176464" cy="2308324"/>
          </a:xfrm>
          <a:prstGeom prst="rect">
            <a:avLst/>
          </a:prstGeom>
          <a:noFill/>
        </p:spPr>
        <p:txBody>
          <a:bodyPr wrap="square" rtlCol="0">
            <a:spAutoFit/>
          </a:bodyPr>
          <a:lstStyle/>
          <a:p>
            <a:r>
              <a:rPr kumimoji="1" lang="en-US" altLang="ja-JP" sz="1600" dirty="0" smtClean="0"/>
              <a:t>-It is not clear in D01, who decides LLPS parameters.</a:t>
            </a:r>
          </a:p>
          <a:p>
            <a:r>
              <a:rPr kumimoji="1" lang="en-US" altLang="ja-JP" sz="1600" dirty="0" smtClean="0">
                <a:solidFill>
                  <a:srgbClr val="FF0000"/>
                </a:solidFill>
              </a:rPr>
              <a:t>-LLPS Parameters should be specified by Coordinator because coordinator know higher layer application.</a:t>
            </a:r>
          </a:p>
          <a:p>
            <a:r>
              <a:rPr kumimoji="1" lang="en-US" altLang="ja-JP" sz="1600" dirty="0" smtClean="0"/>
              <a:t>  </a:t>
            </a:r>
          </a:p>
          <a:p>
            <a:endParaRPr kumimoji="1" lang="en-US" altLang="ja-JP" sz="1600" dirty="0" smtClean="0"/>
          </a:p>
          <a:p>
            <a:endParaRPr kumimoji="1" lang="en-US" altLang="ja-JP" sz="1600" dirty="0" smtClean="0"/>
          </a:p>
          <a:p>
            <a:endParaRPr kumimoji="1" lang="ja-JP" altLang="en-US" sz="1600" dirty="0"/>
          </a:p>
        </p:txBody>
      </p:sp>
    </p:spTree>
    <p:extLst>
      <p:ext uri="{BB962C8B-B14F-4D97-AF65-F5344CB8AC3E}">
        <p14:creationId xmlns:p14="http://schemas.microsoft.com/office/powerpoint/2010/main" xmlns="" val="2204603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err="1" smtClean="0"/>
              <a:t>Maekawa</a:t>
            </a:r>
            <a:r>
              <a:rPr lang="en-US" altLang="ja-JP" dirty="0" smtClean="0"/>
              <a:t>, et al. (JRC)</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819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Times New Roman" pitchFamily="18" charset="0"/>
                <a:ea typeface="ＭＳ 明朝" pitchFamily="17" charset="-128"/>
                <a:cs typeface="Arial,Bold"/>
              </a:rPr>
              <a:t>Figur</a:t>
            </a:r>
            <a:r>
              <a:rPr kumimoji="1" lang="en-US" altLang="ja-JP" sz="1000" b="1" i="0" u="none" strike="noStrike" cap="none" normalizeH="0" baseline="0" smtClean="0">
                <a:ln>
                  <a:noFill/>
                </a:ln>
                <a:solidFill>
                  <a:schemeClr val="tx1"/>
                </a:solidFill>
                <a:effectLst/>
                <a:latin typeface="Arial" pitchFamily="34" charset="0"/>
                <a:ea typeface="ＭＳ 明朝" pitchFamily="17" charset="-128"/>
                <a:cs typeface="Arial" pitchFamily="34" charset="0"/>
              </a:rPr>
              <a:t>e 6-88b</a:t>
            </a:r>
            <a:r>
              <a:rPr kumimoji="1" lang="en-US" altLang="ja-JP" sz="1000" b="1" i="0" u="none" strike="noStrike" cap="none" normalizeH="0" baseline="0" smtClean="0">
                <a:ln>
                  <a:noFill/>
                </a:ln>
                <a:solidFill>
                  <a:schemeClr val="tx1"/>
                </a:solidFill>
                <a:effectLst/>
                <a:latin typeface="Arial"/>
                <a:ea typeface="ＭＳ 明朝" pitchFamily="17" charset="-128"/>
                <a:cs typeface="Arial,Bold"/>
              </a:rPr>
              <a:t>—</a:t>
            </a:r>
            <a:r>
              <a:rPr kumimoji="1" lang="en-US" altLang="ja-JP" sz="1000" b="1" i="0" u="none" strike="noStrike" cap="none" normalizeH="0" baseline="0" smtClean="0">
                <a:ln>
                  <a:noFill/>
                </a:ln>
                <a:solidFill>
                  <a:schemeClr val="tx1"/>
                </a:solidFill>
                <a:effectLst/>
                <a:latin typeface="Times New Roman" pitchFamily="18" charset="0"/>
                <a:ea typeface="ＭＳ 明朝" pitchFamily="17" charset="-128"/>
                <a:cs typeface="Arial,Bold"/>
              </a:rPr>
              <a:t>PPC Capability field</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テキスト ボックス 26"/>
          <p:cNvSpPr txBox="1"/>
          <p:nvPr/>
        </p:nvSpPr>
        <p:spPr>
          <a:xfrm>
            <a:off x="3311860" y="872716"/>
            <a:ext cx="1587294" cy="461665"/>
          </a:xfrm>
          <a:prstGeom prst="rect">
            <a:avLst/>
          </a:prstGeom>
          <a:noFill/>
        </p:spPr>
        <p:txBody>
          <a:bodyPr wrap="none" rtlCol="0">
            <a:spAutoFit/>
          </a:bodyPr>
          <a:lstStyle/>
          <a:p>
            <a:r>
              <a:rPr kumimoji="1" lang="en-US" altLang="ja-JP" sz="2400" b="1" dirty="0" smtClean="0"/>
              <a:t>Resolution</a:t>
            </a:r>
            <a:endParaRPr kumimoji="1" lang="ja-JP" altLang="en-US" sz="2400" b="1" dirty="0"/>
          </a:p>
        </p:txBody>
      </p:sp>
      <p:sp>
        <p:nvSpPr>
          <p:cNvPr id="28" name="テキスト ボックス 27"/>
          <p:cNvSpPr txBox="1"/>
          <p:nvPr/>
        </p:nvSpPr>
        <p:spPr>
          <a:xfrm>
            <a:off x="503548" y="1484784"/>
            <a:ext cx="7920880" cy="769441"/>
          </a:xfrm>
          <a:prstGeom prst="rect">
            <a:avLst/>
          </a:prstGeom>
          <a:noFill/>
        </p:spPr>
        <p:txBody>
          <a:bodyPr wrap="square" rtlCol="0">
            <a:spAutoFit/>
          </a:bodyPr>
          <a:lstStyle/>
          <a:p>
            <a:r>
              <a:rPr kumimoji="1" lang="en-US" altLang="ja-JP" sz="2400" dirty="0" smtClean="0"/>
              <a:t>Accept the comment and change the text and Figure  as follows </a:t>
            </a:r>
          </a:p>
          <a:p>
            <a:endParaRPr kumimoji="1" lang="en-US" altLang="ja-JP" sz="2000" dirty="0" smtClean="0"/>
          </a:p>
        </p:txBody>
      </p:sp>
      <p:sp>
        <p:nvSpPr>
          <p:cNvPr id="29" name="テキスト ボックス 28"/>
          <p:cNvSpPr txBox="1"/>
          <p:nvPr/>
        </p:nvSpPr>
        <p:spPr>
          <a:xfrm>
            <a:off x="683568" y="1988840"/>
            <a:ext cx="7884876" cy="1323439"/>
          </a:xfrm>
          <a:prstGeom prst="rect">
            <a:avLst/>
          </a:prstGeom>
          <a:noFill/>
        </p:spPr>
        <p:txBody>
          <a:bodyPr wrap="square" rtlCol="0">
            <a:spAutoFit/>
          </a:bodyPr>
          <a:lstStyle/>
          <a:p>
            <a:r>
              <a:rPr kumimoji="1" lang="en-US" altLang="ja-JP" sz="1600" dirty="0" smtClean="0"/>
              <a:t>-6-88b(PPC Capability): Re-order capability field alignment.</a:t>
            </a:r>
          </a:p>
          <a:p>
            <a:r>
              <a:rPr kumimoji="1" lang="en-US" altLang="ja-JP" sz="1600" dirty="0" smtClean="0"/>
              <a:t>-6-88i(DEV Capability): Use common definition with 6-88b </a:t>
            </a:r>
            <a:r>
              <a:rPr kumimoji="1" lang="en-US" altLang="ja-JP" sz="1600" dirty="0" smtClean="0">
                <a:solidFill>
                  <a:srgbClr val="FF0000"/>
                </a:solidFill>
              </a:rPr>
              <a:t>then change </a:t>
            </a:r>
            <a:r>
              <a:rPr kumimoji="1" lang="en-US" altLang="ja-JP" sz="1600" dirty="0" smtClean="0"/>
              <a:t>LLPS parameters fields to </a:t>
            </a:r>
            <a:r>
              <a:rPr kumimoji="1" lang="en-US" altLang="ja-JP" sz="1600" dirty="0" smtClean="0">
                <a:solidFill>
                  <a:srgbClr val="FF0000"/>
                </a:solidFill>
              </a:rPr>
              <a:t>“reserved”</a:t>
            </a:r>
            <a:endParaRPr kumimoji="1" lang="en-US" altLang="ja-JP" sz="1600" dirty="0" smtClean="0"/>
          </a:p>
          <a:p>
            <a:r>
              <a:rPr kumimoji="1" lang="en-US" altLang="ja-JP" sz="1600" dirty="0" smtClean="0"/>
              <a:t>-6-88(Pair Capability): Use common definition with 6-88b.</a:t>
            </a:r>
          </a:p>
          <a:p>
            <a:endParaRPr kumimoji="1" lang="en-US" altLang="ja-JP" sz="1600" dirty="0" smtClean="0"/>
          </a:p>
        </p:txBody>
      </p:sp>
      <p:sp>
        <p:nvSpPr>
          <p:cNvPr id="9" name="テキスト ボックス 8"/>
          <p:cNvSpPr txBox="1"/>
          <p:nvPr/>
        </p:nvSpPr>
        <p:spPr>
          <a:xfrm>
            <a:off x="719572" y="3056570"/>
            <a:ext cx="7884876" cy="338554"/>
          </a:xfrm>
          <a:prstGeom prst="rect">
            <a:avLst/>
          </a:prstGeom>
          <a:noFill/>
        </p:spPr>
        <p:txBody>
          <a:bodyPr wrap="square" rtlCol="0">
            <a:spAutoFit/>
          </a:bodyPr>
          <a:lstStyle/>
          <a:p>
            <a:r>
              <a:rPr kumimoji="1" lang="en-US" altLang="ja-JP" sz="1600" dirty="0" smtClean="0"/>
              <a:t>-P44 </a:t>
            </a:r>
          </a:p>
        </p:txBody>
      </p:sp>
      <p:pic>
        <p:nvPicPr>
          <p:cNvPr id="10" name="Picture 2"/>
          <p:cNvPicPr>
            <a:picLocks noChangeAspect="1" noChangeArrowheads="1"/>
          </p:cNvPicPr>
          <p:nvPr/>
        </p:nvPicPr>
        <p:blipFill>
          <a:blip r:embed="rId3" cstate="print"/>
          <a:srcRect/>
          <a:stretch>
            <a:fillRect/>
          </a:stretch>
        </p:blipFill>
        <p:spPr bwMode="auto">
          <a:xfrm>
            <a:off x="935596" y="3392996"/>
            <a:ext cx="6229350" cy="447675"/>
          </a:xfrm>
          <a:prstGeom prst="rect">
            <a:avLst/>
          </a:prstGeom>
          <a:noFill/>
          <a:ln w="9525">
            <a:noFill/>
            <a:miter lim="800000"/>
            <a:headEnd/>
            <a:tailEnd/>
          </a:ln>
        </p:spPr>
      </p:pic>
      <p:pic>
        <p:nvPicPr>
          <p:cNvPr id="11" name="Picture 3"/>
          <p:cNvPicPr>
            <a:picLocks noChangeAspect="1" noChangeArrowheads="1"/>
          </p:cNvPicPr>
          <p:nvPr/>
        </p:nvPicPr>
        <p:blipFill>
          <a:blip r:embed="rId4" cstate="print"/>
          <a:srcRect/>
          <a:stretch>
            <a:fillRect/>
          </a:stretch>
        </p:blipFill>
        <p:spPr bwMode="auto">
          <a:xfrm>
            <a:off x="1403648" y="4208698"/>
            <a:ext cx="2933700" cy="657225"/>
          </a:xfrm>
          <a:prstGeom prst="rect">
            <a:avLst/>
          </a:prstGeom>
          <a:noFill/>
          <a:ln w="9525">
            <a:noFill/>
            <a:miter lim="800000"/>
            <a:headEnd/>
            <a:tailEnd/>
          </a:ln>
        </p:spPr>
      </p:pic>
      <p:sp>
        <p:nvSpPr>
          <p:cNvPr id="12" name="テキスト ボックス 11"/>
          <p:cNvSpPr txBox="1"/>
          <p:nvPr/>
        </p:nvSpPr>
        <p:spPr>
          <a:xfrm>
            <a:off x="755576" y="3884662"/>
            <a:ext cx="7884876" cy="338554"/>
          </a:xfrm>
          <a:prstGeom prst="rect">
            <a:avLst/>
          </a:prstGeom>
          <a:noFill/>
        </p:spPr>
        <p:txBody>
          <a:bodyPr wrap="square" rtlCol="0">
            <a:spAutoFit/>
          </a:bodyPr>
          <a:lstStyle/>
          <a:p>
            <a:r>
              <a:rPr kumimoji="1" lang="en-US" altLang="ja-JP" sz="1600" dirty="0" smtClean="0"/>
              <a:t>-P47 :Delete following sentences</a:t>
            </a:r>
          </a:p>
        </p:txBody>
      </p:sp>
      <p:pic>
        <p:nvPicPr>
          <p:cNvPr id="13" name="Picture 4"/>
          <p:cNvPicPr>
            <a:picLocks noChangeAspect="1" noChangeArrowheads="1"/>
          </p:cNvPicPr>
          <p:nvPr/>
        </p:nvPicPr>
        <p:blipFill>
          <a:blip r:embed="rId5" cstate="print"/>
          <a:srcRect/>
          <a:stretch>
            <a:fillRect/>
          </a:stretch>
        </p:blipFill>
        <p:spPr bwMode="auto">
          <a:xfrm>
            <a:off x="1439652" y="5216810"/>
            <a:ext cx="2886075" cy="552450"/>
          </a:xfrm>
          <a:prstGeom prst="rect">
            <a:avLst/>
          </a:prstGeom>
          <a:noFill/>
          <a:ln w="9525">
            <a:noFill/>
            <a:miter lim="800000"/>
            <a:headEnd/>
            <a:tailEnd/>
          </a:ln>
        </p:spPr>
      </p:pic>
      <p:sp>
        <p:nvSpPr>
          <p:cNvPr id="14" name="テキスト ボックス 13"/>
          <p:cNvSpPr txBox="1"/>
          <p:nvPr/>
        </p:nvSpPr>
        <p:spPr>
          <a:xfrm>
            <a:off x="755576" y="4856770"/>
            <a:ext cx="7884876" cy="338554"/>
          </a:xfrm>
          <a:prstGeom prst="rect">
            <a:avLst/>
          </a:prstGeom>
          <a:noFill/>
        </p:spPr>
        <p:txBody>
          <a:bodyPr wrap="square" rtlCol="0">
            <a:spAutoFit/>
          </a:bodyPr>
          <a:lstStyle/>
          <a:p>
            <a:r>
              <a:rPr kumimoji="1" lang="en-US" altLang="ja-JP" sz="1600" dirty="0" smtClean="0"/>
              <a:t>-P48 :Add following sentences</a:t>
            </a:r>
          </a:p>
        </p:txBody>
      </p:sp>
    </p:spTree>
    <p:extLst>
      <p:ext uri="{BB962C8B-B14F-4D97-AF65-F5344CB8AC3E}">
        <p14:creationId xmlns:p14="http://schemas.microsoft.com/office/powerpoint/2010/main" xmlns="" val="22046030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err="1" smtClean="0"/>
              <a:t>Maekawa</a:t>
            </a:r>
            <a:r>
              <a:rPr lang="en-US" altLang="ja-JP" dirty="0" smtClean="0"/>
              <a:t>, et al. (JRC)</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the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xmlns="" val="3464647454"/>
              </p:ext>
            </p:extLst>
          </p:nvPr>
        </p:nvGraphicFramePr>
        <p:xfrm>
          <a:off x="792420" y="1992906"/>
          <a:ext cx="7559999" cy="1224000"/>
        </p:xfrm>
        <a:graphic>
          <a:graphicData uri="http://schemas.openxmlformats.org/drawingml/2006/table">
            <a:tbl>
              <a:tblPr/>
              <a:tblGrid>
                <a:gridCol w="469057"/>
                <a:gridCol w="829870"/>
                <a:gridCol w="577301"/>
                <a:gridCol w="2897671"/>
                <a:gridCol w="2786100"/>
              </a:tblGrid>
              <a:tr h="426315">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400" b="0" i="0" u="none" strike="noStrike">
                          <a:solidFill>
                            <a:srgbClr val="000000"/>
                          </a:solidFill>
                          <a:latin typeface="Arial"/>
                        </a:rPr>
                        <a:t>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latin typeface="Arial"/>
                        </a:rPr>
                        <a:t>7.14a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400" b="0" i="0" u="none" strike="noStrike">
                          <a:solidFill>
                            <a:srgbClr val="000000"/>
                          </a:solidFill>
                          <a:latin typeface="Arial"/>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latin typeface="Arial"/>
                        </a:rPr>
                        <a:t>Is it possible to issue a sleep request from either PPC or DEV?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dirty="0">
                          <a:latin typeface="Arial"/>
                        </a:rPr>
                        <a:t>Make clear the start condition and definition of the HRCP DEV.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520788"/>
            <a:ext cx="2023311" cy="461665"/>
          </a:xfrm>
          <a:prstGeom prst="rect">
            <a:avLst/>
          </a:prstGeom>
          <a:noFill/>
        </p:spPr>
        <p:txBody>
          <a:bodyPr wrap="none" rtlCol="0">
            <a:spAutoFit/>
          </a:bodyPr>
          <a:lstStyle/>
          <a:p>
            <a:r>
              <a:rPr kumimoji="1" lang="en-US" altLang="ja-JP" sz="2400" b="1" dirty="0" smtClean="0"/>
              <a:t>Comment #24</a:t>
            </a:r>
            <a:endParaRPr kumimoji="1" lang="ja-JP" altLang="en-US" sz="2400" b="1" dirty="0"/>
          </a:p>
        </p:txBody>
      </p:sp>
    </p:spTree>
    <p:extLst>
      <p:ext uri="{BB962C8B-B14F-4D97-AF65-F5344CB8AC3E}">
        <p14:creationId xmlns:p14="http://schemas.microsoft.com/office/powerpoint/2010/main" xmlns="" val="22046030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err="1" smtClean="0"/>
              <a:t>Maekawa</a:t>
            </a:r>
            <a:r>
              <a:rPr lang="en-US" altLang="ja-JP" dirty="0" smtClean="0"/>
              <a:t>, et al. (JRC)</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sp>
        <p:nvSpPr>
          <p:cNvPr id="819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Times New Roman" pitchFamily="18" charset="0"/>
                <a:ea typeface="ＭＳ 明朝" pitchFamily="17" charset="-128"/>
                <a:cs typeface="Arial,Bold"/>
              </a:rPr>
              <a:t>Figur</a:t>
            </a:r>
            <a:r>
              <a:rPr kumimoji="1" lang="en-US" altLang="ja-JP" sz="1000" b="1" i="0" u="none" strike="noStrike" cap="none" normalizeH="0" baseline="0" smtClean="0">
                <a:ln>
                  <a:noFill/>
                </a:ln>
                <a:solidFill>
                  <a:schemeClr val="tx1"/>
                </a:solidFill>
                <a:effectLst/>
                <a:latin typeface="Arial" pitchFamily="34" charset="0"/>
                <a:ea typeface="ＭＳ 明朝" pitchFamily="17" charset="-128"/>
                <a:cs typeface="Arial" pitchFamily="34" charset="0"/>
              </a:rPr>
              <a:t>e 6-88b</a:t>
            </a:r>
            <a:r>
              <a:rPr kumimoji="1" lang="en-US" altLang="ja-JP" sz="1000" b="1" i="0" u="none" strike="noStrike" cap="none" normalizeH="0" baseline="0" smtClean="0">
                <a:ln>
                  <a:noFill/>
                </a:ln>
                <a:solidFill>
                  <a:schemeClr val="tx1"/>
                </a:solidFill>
                <a:effectLst/>
                <a:latin typeface="Arial"/>
                <a:ea typeface="ＭＳ 明朝" pitchFamily="17" charset="-128"/>
                <a:cs typeface="Arial,Bold"/>
              </a:rPr>
              <a:t>—</a:t>
            </a:r>
            <a:r>
              <a:rPr kumimoji="1" lang="en-US" altLang="ja-JP" sz="1000" b="1" i="0" u="none" strike="noStrike" cap="none" normalizeH="0" baseline="0" smtClean="0">
                <a:ln>
                  <a:noFill/>
                </a:ln>
                <a:solidFill>
                  <a:schemeClr val="tx1"/>
                </a:solidFill>
                <a:effectLst/>
                <a:latin typeface="Times New Roman" pitchFamily="18" charset="0"/>
                <a:ea typeface="ＭＳ 明朝" pitchFamily="17" charset="-128"/>
                <a:cs typeface="Arial,Bold"/>
              </a:rPr>
              <a:t>PPC Capability field</a:t>
            </a:r>
            <a:endParaRPr kumimoji="1" lang="en-US"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7" name="テキスト ボックス 26"/>
          <p:cNvSpPr txBox="1"/>
          <p:nvPr/>
        </p:nvSpPr>
        <p:spPr>
          <a:xfrm>
            <a:off x="3311860" y="872716"/>
            <a:ext cx="1587294" cy="461665"/>
          </a:xfrm>
          <a:prstGeom prst="rect">
            <a:avLst/>
          </a:prstGeom>
          <a:noFill/>
        </p:spPr>
        <p:txBody>
          <a:bodyPr wrap="none" rtlCol="0">
            <a:spAutoFit/>
          </a:bodyPr>
          <a:lstStyle/>
          <a:p>
            <a:r>
              <a:rPr kumimoji="1" lang="en-US" altLang="ja-JP" sz="2400" b="1" dirty="0" smtClean="0"/>
              <a:t>Resolution</a:t>
            </a:r>
            <a:endParaRPr kumimoji="1" lang="ja-JP" altLang="en-US" sz="2400" b="1" dirty="0"/>
          </a:p>
        </p:txBody>
      </p:sp>
      <p:sp>
        <p:nvSpPr>
          <p:cNvPr id="28" name="テキスト ボックス 27"/>
          <p:cNvSpPr txBox="1"/>
          <p:nvPr/>
        </p:nvSpPr>
        <p:spPr>
          <a:xfrm>
            <a:off x="503548" y="1484784"/>
            <a:ext cx="7920880" cy="769441"/>
          </a:xfrm>
          <a:prstGeom prst="rect">
            <a:avLst/>
          </a:prstGeom>
          <a:noFill/>
        </p:spPr>
        <p:txBody>
          <a:bodyPr wrap="square" rtlCol="0">
            <a:spAutoFit/>
          </a:bodyPr>
          <a:lstStyle/>
          <a:p>
            <a:r>
              <a:rPr kumimoji="1" lang="en-US" altLang="ja-JP" sz="2400" dirty="0" smtClean="0"/>
              <a:t>Accept the comment and </a:t>
            </a:r>
            <a:r>
              <a:rPr kumimoji="1" lang="en-US" altLang="ja-JP" sz="2400" dirty="0" err="1" smtClean="0"/>
              <a:t>revice</a:t>
            </a:r>
            <a:r>
              <a:rPr kumimoji="1" lang="en-US" altLang="ja-JP" sz="2400" dirty="0" smtClean="0"/>
              <a:t> the text as follows </a:t>
            </a:r>
          </a:p>
          <a:p>
            <a:endParaRPr kumimoji="1" lang="en-US" altLang="ja-JP" sz="2000" dirty="0" smtClean="0"/>
          </a:p>
        </p:txBody>
      </p:sp>
      <p:pic>
        <p:nvPicPr>
          <p:cNvPr id="3074" name="Picture 2"/>
          <p:cNvPicPr>
            <a:picLocks noChangeAspect="1" noChangeArrowheads="1"/>
          </p:cNvPicPr>
          <p:nvPr/>
        </p:nvPicPr>
        <p:blipFill>
          <a:blip r:embed="rId2" cstate="print"/>
          <a:srcRect/>
          <a:stretch>
            <a:fillRect/>
          </a:stretch>
        </p:blipFill>
        <p:spPr bwMode="auto">
          <a:xfrm>
            <a:off x="755576" y="2528900"/>
            <a:ext cx="7773218" cy="936104"/>
          </a:xfrm>
          <a:prstGeom prst="rect">
            <a:avLst/>
          </a:prstGeom>
          <a:noFill/>
          <a:ln w="9525">
            <a:noFill/>
            <a:miter lim="800000"/>
            <a:headEnd/>
            <a:tailEnd/>
          </a:ln>
        </p:spPr>
      </p:pic>
    </p:spTree>
    <p:extLst>
      <p:ext uri="{BB962C8B-B14F-4D97-AF65-F5344CB8AC3E}">
        <p14:creationId xmlns:p14="http://schemas.microsoft.com/office/powerpoint/2010/main" xmlns="" val="22046030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err="1" smtClean="0"/>
              <a:t>Maekawa</a:t>
            </a:r>
            <a:r>
              <a:rPr lang="en-US" altLang="ja-JP" dirty="0" smtClean="0"/>
              <a:t>, et al. (JRC)</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the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xmlns="" val="3464647454"/>
              </p:ext>
            </p:extLst>
          </p:nvPr>
        </p:nvGraphicFramePr>
        <p:xfrm>
          <a:off x="792420" y="1992906"/>
          <a:ext cx="7559999" cy="1350240"/>
        </p:xfrm>
        <a:graphic>
          <a:graphicData uri="http://schemas.openxmlformats.org/drawingml/2006/table">
            <a:tbl>
              <a:tblPr/>
              <a:tblGrid>
                <a:gridCol w="469057"/>
                <a:gridCol w="829870"/>
                <a:gridCol w="577301"/>
                <a:gridCol w="2897671"/>
                <a:gridCol w="2786100"/>
              </a:tblGrid>
              <a:tr h="426315">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solidFill>
                            <a:srgbClr val="000000"/>
                          </a:solidFill>
                          <a:latin typeface="Arial"/>
                        </a:rPr>
                        <a:t>61</a:t>
                      </a:r>
                    </a:p>
                    <a:p>
                      <a:pPr algn="ctr" fontAlgn="b"/>
                      <a:endParaRPr lang="en-US" altLang="ja-JP" sz="12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ja-JP" sz="1200" b="0" i="0" u="none" strike="noStrike" dirty="0" smtClean="0">
                          <a:solidFill>
                            <a:srgbClr val="000000"/>
                          </a:solidFill>
                          <a:latin typeface="Arial"/>
                        </a:rPr>
                        <a:t>7.8.3</a:t>
                      </a:r>
                    </a:p>
                    <a:p>
                      <a:pPr algn="l" fontAlgn="b"/>
                      <a:endParaRPr lang="en-US" altLang="ja-JP" sz="12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dirty="0" smtClean="0">
                          <a:solidFill>
                            <a:srgbClr val="000000"/>
                          </a:solidFill>
                          <a:latin typeface="Arial"/>
                        </a:rPr>
                        <a:t>9</a:t>
                      </a:r>
                    </a:p>
                    <a:p>
                      <a:pPr algn="ctr" fontAlgn="b"/>
                      <a:endParaRPr lang="en-US" altLang="ja-JP" sz="1200" b="0" i="0" u="none" strike="noStrike" dirty="0">
                        <a:solidFill>
                          <a:srgbClr val="000000"/>
                        </a:solidFill>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It appears redundant to send empty data frames to adjust the </a:t>
                      </a:r>
                      <a:r>
                        <a:rPr lang="en-US" sz="1200" b="0" i="0" u="none" strike="noStrike" dirty="0" err="1">
                          <a:latin typeface="Arial"/>
                        </a:rPr>
                        <a:t>subframe</a:t>
                      </a:r>
                      <a:r>
                        <a:rPr lang="en-US" sz="1200" b="0" i="0" u="none" strike="noStrike" dirty="0">
                          <a:latin typeface="Arial"/>
                        </a:rPr>
                        <a:t> number and </a:t>
                      </a:r>
                      <a:r>
                        <a:rPr lang="en-US" sz="1200" b="0" i="0" u="none" strike="noStrike" dirty="0" err="1">
                          <a:latin typeface="Arial"/>
                        </a:rPr>
                        <a:t>subframe</a:t>
                      </a:r>
                      <a:r>
                        <a:rPr lang="en-US" sz="1200" b="0" i="0" u="none" strike="noStrike" dirty="0">
                          <a:latin typeface="Arial"/>
                        </a:rPr>
                        <a:t> length. There should be a better way to do this</a:t>
                      </a:r>
                      <a:r>
                        <a:rPr lang="en-US" sz="1200" b="0" i="0" u="none" strike="noStrike" dirty="0" smtClean="0">
                          <a:latin typeface="Arial"/>
                        </a:rPr>
                        <a:t>.</a:t>
                      </a:r>
                    </a:p>
                    <a:p>
                      <a:pPr algn="l" fontAlgn="b"/>
                      <a:endParaRPr lang="en-US" sz="1200" b="0" i="0" u="none" strike="noStrike" dirty="0">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a:latin typeface="Arial"/>
                        </a:rPr>
                        <a:t>Clarify meaning</a:t>
                      </a:r>
                      <a:r>
                        <a:rPr lang="en-US" sz="1200" b="0" i="0" u="none" strike="noStrike" dirty="0" smtClean="0">
                          <a:latin typeface="Arial"/>
                        </a:rPr>
                        <a:t>.</a:t>
                      </a:r>
                    </a:p>
                    <a:p>
                      <a:pPr algn="l" fontAlgn="b"/>
                      <a:endParaRPr lang="en-US" sz="1200" b="0" i="0" u="none" strike="noStrike" dirty="0" smtClean="0">
                        <a:latin typeface="Arial"/>
                      </a:endParaRPr>
                    </a:p>
                    <a:p>
                      <a:pPr algn="l" fontAlgn="b"/>
                      <a:endParaRPr lang="en-US" sz="1200" b="0" i="0" u="none" strike="noStrike" dirty="0">
                        <a:latin typeface="Arial"/>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520788"/>
            <a:ext cx="2023311" cy="461665"/>
          </a:xfrm>
          <a:prstGeom prst="rect">
            <a:avLst/>
          </a:prstGeom>
          <a:noFill/>
        </p:spPr>
        <p:txBody>
          <a:bodyPr wrap="none" rtlCol="0">
            <a:spAutoFit/>
          </a:bodyPr>
          <a:lstStyle/>
          <a:p>
            <a:r>
              <a:rPr kumimoji="1" lang="en-US" altLang="ja-JP" sz="2400" b="1" dirty="0" smtClean="0"/>
              <a:t>Comment #30</a:t>
            </a:r>
            <a:endParaRPr kumimoji="1" lang="ja-JP" altLang="en-US" sz="2400" b="1" dirty="0"/>
          </a:p>
        </p:txBody>
      </p:sp>
      <p:sp>
        <p:nvSpPr>
          <p:cNvPr id="10" name="テキスト ボックス 9"/>
          <p:cNvSpPr txBox="1"/>
          <p:nvPr/>
        </p:nvSpPr>
        <p:spPr>
          <a:xfrm>
            <a:off x="3779745" y="3435387"/>
            <a:ext cx="1587294" cy="461665"/>
          </a:xfrm>
          <a:prstGeom prst="rect">
            <a:avLst/>
          </a:prstGeom>
          <a:noFill/>
        </p:spPr>
        <p:txBody>
          <a:bodyPr wrap="none" rtlCol="0">
            <a:spAutoFit/>
          </a:bodyPr>
          <a:lstStyle/>
          <a:p>
            <a:r>
              <a:rPr kumimoji="1" lang="en-US" altLang="ja-JP" sz="2400" b="1" dirty="0" smtClean="0"/>
              <a:t>Resolution</a:t>
            </a:r>
            <a:endParaRPr kumimoji="1" lang="ja-JP" altLang="en-US" sz="2400" b="1" dirty="0"/>
          </a:p>
        </p:txBody>
      </p:sp>
      <p:sp>
        <p:nvSpPr>
          <p:cNvPr id="13" name="テキスト ボックス 12"/>
          <p:cNvSpPr txBox="1"/>
          <p:nvPr/>
        </p:nvSpPr>
        <p:spPr>
          <a:xfrm>
            <a:off x="747855" y="4041068"/>
            <a:ext cx="7676574" cy="2308324"/>
          </a:xfrm>
          <a:prstGeom prst="rect">
            <a:avLst/>
          </a:prstGeom>
          <a:noFill/>
        </p:spPr>
        <p:txBody>
          <a:bodyPr wrap="square" rtlCol="0">
            <a:spAutoFit/>
          </a:bodyPr>
          <a:lstStyle/>
          <a:p>
            <a:r>
              <a:rPr kumimoji="1" lang="en-US" altLang="ja-JP" sz="1600" dirty="0" smtClean="0"/>
              <a:t>1)Delete paragraph.</a:t>
            </a:r>
          </a:p>
          <a:p>
            <a:r>
              <a:rPr kumimoji="1" lang="en-US" altLang="ja-JP" sz="1600" dirty="0" smtClean="0"/>
              <a:t>2)In Fig 7-54a and 7-54b, Change "More fragment flag is set to 1 to indicate the corresponding </a:t>
            </a:r>
            <a:r>
              <a:rPr kumimoji="1" lang="en-US" altLang="ja-JP" sz="1600" dirty="0" err="1" smtClean="0"/>
              <a:t>subframe</a:t>
            </a:r>
            <a:r>
              <a:rPr kumimoji="1" lang="en-US" altLang="ja-JP" sz="1600" dirty="0" smtClean="0"/>
              <a:t> is not a final frame of fragmentation." to "Last fragment flag is set to 1 to indicate the corresponding </a:t>
            </a:r>
            <a:r>
              <a:rPr kumimoji="1" lang="en-US" altLang="ja-JP" sz="1600" dirty="0" err="1" smtClean="0"/>
              <a:t>subframe</a:t>
            </a:r>
            <a:r>
              <a:rPr kumimoji="1" lang="en-US" altLang="ja-JP" sz="1600" dirty="0" smtClean="0"/>
              <a:t> is a final frame of fragmentation."</a:t>
            </a:r>
          </a:p>
          <a:p>
            <a:r>
              <a:rPr kumimoji="1" lang="en-US" altLang="ja-JP" sz="1600" dirty="0" smtClean="0"/>
              <a:t>Change "More fragment" to "Last fragment" in all other appropriate locations in the draft. (in 6.3.4a.1 as well)</a:t>
            </a:r>
          </a:p>
          <a:p>
            <a:r>
              <a:rPr kumimoji="1" lang="en-US" altLang="ja-JP" sz="1600" dirty="0" smtClean="0"/>
              <a:t>3)Add new text to explain the size requirement for each </a:t>
            </a:r>
            <a:r>
              <a:rPr kumimoji="1" lang="en-US" altLang="ja-JP" sz="1600" dirty="0" err="1" smtClean="0"/>
              <a:t>subframe</a:t>
            </a:r>
            <a:r>
              <a:rPr kumimoji="1" lang="en-US" altLang="ja-JP" sz="1600" dirty="0" smtClean="0"/>
              <a:t>. A MPDU which is not a last fragment of an original MSDU, shall have a payload with the length of the Preferred Payload Size.</a:t>
            </a:r>
            <a:endParaRPr kumimoji="1" lang="ja-JP" altLang="en-US" sz="1600" dirty="0"/>
          </a:p>
        </p:txBody>
      </p:sp>
    </p:spTree>
    <p:extLst>
      <p:ext uri="{BB962C8B-B14F-4D97-AF65-F5344CB8AC3E}">
        <p14:creationId xmlns:p14="http://schemas.microsoft.com/office/powerpoint/2010/main" xmlns="" val="2204603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dirty="0"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err="1" smtClean="0"/>
              <a:t>Maekawa</a:t>
            </a:r>
            <a:r>
              <a:rPr lang="en-US" altLang="ja-JP" dirty="0" smtClean="0"/>
              <a:t>, et al. (JRC)</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Resolution #1</a:t>
            </a:r>
            <a:endParaRPr kumimoji="1" lang="ja-JP" altLang="en-US" dirty="0"/>
          </a:p>
        </p:txBody>
      </p:sp>
      <p:sp>
        <p:nvSpPr>
          <p:cNvPr id="13" name="テキスト ボックス 12"/>
          <p:cNvSpPr txBox="1"/>
          <p:nvPr/>
        </p:nvSpPr>
        <p:spPr>
          <a:xfrm>
            <a:off x="747855" y="2162473"/>
            <a:ext cx="7676574" cy="1815882"/>
          </a:xfrm>
          <a:prstGeom prst="rect">
            <a:avLst/>
          </a:prstGeom>
          <a:noFill/>
        </p:spPr>
        <p:txBody>
          <a:bodyPr wrap="square" rtlCol="0">
            <a:spAutoFit/>
          </a:bodyPr>
          <a:lstStyle/>
          <a:p>
            <a:r>
              <a:rPr kumimoji="1" lang="en-US" altLang="ja-JP" sz="1600" dirty="0" smtClean="0"/>
              <a:t>-Delete paragraph on P61 ,line 9-12</a:t>
            </a:r>
          </a:p>
          <a:p>
            <a:endParaRPr kumimoji="1" lang="en-US" altLang="ja-JP" sz="1600" dirty="0" smtClean="0"/>
          </a:p>
          <a:p>
            <a:r>
              <a:rPr lang="en-US" altLang="ja-JP" sz="1600" dirty="0" smtClean="0"/>
              <a:t>“To avoid buffer overflow, before starting real data transmission, the originating and target DEV may exchange empty data frame with the preferred total aggregation size properly configured as defined in 6.4.11 to inform each other the available receiving buffer size. This information is used by the DEVs to adjust the </a:t>
            </a:r>
            <a:r>
              <a:rPr lang="en-US" altLang="ja-JP" sz="1600" dirty="0" err="1" smtClean="0"/>
              <a:t>subframe</a:t>
            </a:r>
            <a:r>
              <a:rPr lang="en-US" altLang="ja-JP" sz="1600" dirty="0" smtClean="0"/>
              <a:t> number and </a:t>
            </a:r>
            <a:r>
              <a:rPr lang="en-US" altLang="ja-JP" sz="1600" dirty="0" err="1" smtClean="0"/>
              <a:t>subframe</a:t>
            </a:r>
            <a:r>
              <a:rPr lang="en-US" altLang="ja-JP" sz="1600" dirty="0" smtClean="0"/>
              <a:t> length when sending real data.”</a:t>
            </a:r>
            <a:endParaRPr lang="ja-JP" altLang="ja-JP" sz="1600" dirty="0"/>
          </a:p>
        </p:txBody>
      </p:sp>
    </p:spTree>
    <p:extLst>
      <p:ext uri="{BB962C8B-B14F-4D97-AF65-F5344CB8AC3E}">
        <p14:creationId xmlns:p14="http://schemas.microsoft.com/office/powerpoint/2010/main" xmlns="" val="2204603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err="1" smtClean="0"/>
              <a:t>Maekawa</a:t>
            </a:r>
            <a:r>
              <a:rPr lang="en-US" altLang="ja-JP" dirty="0" smtClean="0"/>
              <a:t>, et al. (JRC)</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9</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Resolution #2</a:t>
            </a:r>
            <a:endParaRPr kumimoji="1" lang="ja-JP" altLang="en-US" dirty="0"/>
          </a:p>
        </p:txBody>
      </p:sp>
      <p:sp>
        <p:nvSpPr>
          <p:cNvPr id="13" name="テキスト ボックス 12"/>
          <p:cNvSpPr txBox="1"/>
          <p:nvPr/>
        </p:nvSpPr>
        <p:spPr>
          <a:xfrm>
            <a:off x="755576" y="1304764"/>
            <a:ext cx="7676574" cy="338554"/>
          </a:xfrm>
          <a:prstGeom prst="rect">
            <a:avLst/>
          </a:prstGeom>
          <a:noFill/>
        </p:spPr>
        <p:txBody>
          <a:bodyPr wrap="square" rtlCol="0">
            <a:spAutoFit/>
          </a:bodyPr>
          <a:lstStyle/>
          <a:p>
            <a:r>
              <a:rPr kumimoji="1" lang="en-US" altLang="ja-JP" sz="1600" dirty="0" smtClean="0"/>
              <a:t>-Change “More Fragment” to “Last Fragment” on Page 61 line 7 to 8.</a:t>
            </a:r>
          </a:p>
        </p:txBody>
      </p:sp>
      <p:pic>
        <p:nvPicPr>
          <p:cNvPr id="1026" name="Picture 2"/>
          <p:cNvPicPr>
            <a:picLocks noChangeAspect="1" noChangeArrowheads="1"/>
          </p:cNvPicPr>
          <p:nvPr/>
        </p:nvPicPr>
        <p:blipFill>
          <a:blip r:embed="rId2" cstate="print"/>
          <a:srcRect/>
          <a:stretch>
            <a:fillRect/>
          </a:stretch>
        </p:blipFill>
        <p:spPr bwMode="auto">
          <a:xfrm>
            <a:off x="1079612" y="3861048"/>
            <a:ext cx="6858000" cy="225742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935596" y="1772816"/>
            <a:ext cx="7029450" cy="1647825"/>
          </a:xfrm>
          <a:prstGeom prst="rect">
            <a:avLst/>
          </a:prstGeom>
          <a:noFill/>
          <a:ln w="9525">
            <a:noFill/>
            <a:miter lim="800000"/>
            <a:headEnd/>
            <a:tailEnd/>
          </a:ln>
        </p:spPr>
      </p:pic>
      <p:sp>
        <p:nvSpPr>
          <p:cNvPr id="9" name="テキスト ボックス 8"/>
          <p:cNvSpPr txBox="1"/>
          <p:nvPr/>
        </p:nvSpPr>
        <p:spPr>
          <a:xfrm>
            <a:off x="683568" y="3284984"/>
            <a:ext cx="7676574" cy="584775"/>
          </a:xfrm>
          <a:prstGeom prst="rect">
            <a:avLst/>
          </a:prstGeom>
          <a:noFill/>
        </p:spPr>
        <p:txBody>
          <a:bodyPr wrap="square" rtlCol="0">
            <a:spAutoFit/>
          </a:bodyPr>
          <a:lstStyle/>
          <a:p>
            <a:endParaRPr kumimoji="1" lang="en-US" altLang="ja-JP" sz="1600" b="1" dirty="0" smtClean="0"/>
          </a:p>
          <a:p>
            <a:r>
              <a:rPr kumimoji="1" lang="en-US" altLang="ja-JP" sz="1600" dirty="0" smtClean="0"/>
              <a:t>-Change as follows on Page 39</a:t>
            </a:r>
            <a:endParaRPr lang="ja-JP" altLang="ja-JP" sz="1600" dirty="0"/>
          </a:p>
        </p:txBody>
      </p:sp>
    </p:spTree>
    <p:extLst>
      <p:ext uri="{BB962C8B-B14F-4D97-AF65-F5344CB8AC3E}">
        <p14:creationId xmlns:p14="http://schemas.microsoft.com/office/powerpoint/2010/main" xmlns="" val="22046030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6938</TotalTime>
  <Words>967</Words>
  <Application>Microsoft Office PowerPoint</Application>
  <PresentationFormat>画面に合わせる (4:3)</PresentationFormat>
  <Paragraphs>246</Paragraphs>
  <Slides>12</Slides>
  <Notes>2</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スライド 1</vt:lpstr>
      <vt:lpstr>Comment and the resolution</vt:lpstr>
      <vt:lpstr>Capability field in D01</vt:lpstr>
      <vt:lpstr>スライド 4</vt:lpstr>
      <vt:lpstr>Comment and the resolution</vt:lpstr>
      <vt:lpstr>スライド 6</vt:lpstr>
      <vt:lpstr>Comment and the resolution</vt:lpstr>
      <vt:lpstr>Resolution #1</vt:lpstr>
      <vt:lpstr>Resolution #2</vt:lpstr>
      <vt:lpstr>Resolution #3</vt:lpstr>
      <vt:lpstr>スライド 11</vt:lpstr>
      <vt:lpstr>Resolution #3</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USER</cp:lastModifiedBy>
  <cp:revision>626</cp:revision>
  <cp:lastPrinted>1998-02-10T13:28:06Z</cp:lastPrinted>
  <dcterms:created xsi:type="dcterms:W3CDTF">1999-11-08T18:59:45Z</dcterms:created>
  <dcterms:modified xsi:type="dcterms:W3CDTF">2016-03-16T05:49:11Z</dcterms:modified>
</cp:coreProperties>
</file>