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9" r:id="rId2"/>
    <p:sldId id="344" r:id="rId3"/>
    <p:sldId id="347" r:id="rId4"/>
    <p:sldId id="348" r:id="rId5"/>
    <p:sldId id="349" r:id="rId6"/>
    <p:sldId id="354" r:id="rId7"/>
    <p:sldId id="355" r:id="rId8"/>
    <p:sldId id="353" r:id="rId9"/>
    <p:sldId id="350" r:id="rId10"/>
    <p:sldId id="351" r:id="rId11"/>
    <p:sldId id="352" r:id="rId12"/>
    <p:sldId id="361" r:id="rId13"/>
    <p:sldId id="356" r:id="rId14"/>
    <p:sldId id="357" r:id="rId15"/>
    <p:sldId id="358" r:id="rId16"/>
    <p:sldId id="359" r:id="rId17"/>
    <p:sldId id="360" r:id="rId18"/>
    <p:sldId id="318"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90566" autoAdjust="0"/>
  </p:normalViewPr>
  <p:slideViewPr>
    <p:cSldViewPr>
      <p:cViewPr>
        <p:scale>
          <a:sx n="60" d="100"/>
          <a:sy n="60" d="100"/>
        </p:scale>
        <p:origin x="-1422" y="-366"/>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4" name="フッター プレースホルダー 3"/>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
        <p:nvSpPr>
          <p:cNvPr id="6"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&lt;May 2016&gt;</a:t>
            </a:r>
            <a:endParaRPr lang="en-US" altLang="ja-JP" dirty="0"/>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
        <p:nvSpPr>
          <p:cNvPr id="5" name="Rectangle 4"/>
          <p:cNvSpPr txBox="1">
            <a:spLocks noChangeArrowheads="1"/>
          </p:cNvSpPr>
          <p:nvPr userDrawn="1"/>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pitchFamily="50"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&lt;May 2016&gt;</a:t>
            </a:r>
            <a:endParaRPr lang="en-US" altLang="ja-JP" dirty="0"/>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dirty="0" smtClean="0"/>
              <a:t>&lt;May 2016&gt;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802.15-16-0276-02-</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539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[Follow</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up to r</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esolution of comment #</a:t>
            </a:r>
            <a:r>
              <a:rPr lang="en-US" altLang="ja-JP" sz="1600" dirty="0" smtClean="0">
                <a:solidFill>
                  <a:srgbClr val="000000"/>
                </a:solidFill>
                <a:latin typeface="Times New Roman" pitchFamily="18" charset="0"/>
                <a:ea typeface="ＭＳ Ｐゴシック" charset="-128"/>
                <a:cs typeface="Times New Roman" pitchFamily="18" charset="0"/>
              </a:rPr>
              <a:t>32</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May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a:t>
            </a:r>
            <a:r>
              <a:rPr lang="en-US" altLang="ja-JP" sz="1600" baseline="30000" dirty="0" smtClean="0">
                <a:solidFill>
                  <a:srgbClr val="000000"/>
                </a:solidFill>
                <a:latin typeface="Times New Roman" pitchFamily="18" charset="0"/>
                <a:ea typeface="ＭＳ Ｐゴシック" charset="-128"/>
                <a:cs typeface="Times New Roman" pitchFamily="18" charset="0"/>
              </a:rPr>
              <a:t>1</a:t>
            </a:r>
            <a:r>
              <a:rPr lang="en-US" altLang="ja-JP" sz="1600" dirty="0" smtClean="0">
                <a:solidFill>
                  <a:srgbClr val="000000"/>
                </a:solidFill>
                <a:latin typeface="Times New Roman" pitchFamily="18" charset="0"/>
                <a:ea typeface="ＭＳ Ｐゴシック" charset="-128"/>
                <a:cs typeface="Times New Roman" pitchFamily="18" charset="0"/>
              </a:rPr>
              <a:t>, Keiji Akiyama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err="1">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Keiji.Akiyama@jp.sony.com,  </a:t>
            </a:r>
            <a:r>
              <a:rPr lang="en-US" altLang="ja-JP" sz="1600" dirty="0">
                <a:solidFill>
                  <a:srgbClr val="000000"/>
                </a:solidFill>
                <a:latin typeface="Times New Roman" pitchFamily="18" charset="0"/>
                <a:ea typeface="ＭＳ Ｐゴシック" charset="-128"/>
                <a:cs typeface="Times New Roman" pitchFamily="18" charset="0"/>
              </a:rPr>
              <a:t>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15-16-0276-00-</a:t>
            </a:r>
            <a:r>
              <a:rPr lang="en-US" altLang="ja-JP" sz="1600" dirty="0" err="1" smtClean="0">
                <a:solidFill>
                  <a:srgbClr val="000000"/>
                </a:solidFill>
                <a:latin typeface="Times New Roman" pitchFamily="18" charset="0"/>
                <a:ea typeface="ＭＳ Ｐゴシック" charset="-128"/>
                <a:cs typeface="Times New Roman" pitchFamily="18" charset="0"/>
              </a:rPr>
              <a:t>003e</a:t>
            </a:r>
            <a:r>
              <a:rPr lang="en-US" altLang="ja-JP" sz="1600" dirty="0" smtClean="0">
                <a:solidFill>
                  <a:srgbClr val="000000"/>
                </a:solidFill>
                <a:latin typeface="Times New Roman" pitchFamily="18" charset="0"/>
                <a:ea typeface="ＭＳ Ｐゴシック" charset="-128"/>
                <a:cs typeface="Times New Roman" pitchFamily="18" charset="0"/>
              </a:rPr>
              <a:t>-</a:t>
            </a:r>
            <a:r>
              <a:rPr lang="en-US" altLang="ja-JP" sz="1600" dirty="0" err="1" smtClean="0">
                <a:solidFill>
                  <a:srgbClr val="000000"/>
                </a:solidFill>
                <a:latin typeface="Times New Roman" pitchFamily="18" charset="0"/>
                <a:ea typeface="ＭＳ Ｐゴシック" charset="-128"/>
                <a:cs typeface="Times New Roman" pitchFamily="18" charset="0"/>
              </a:rPr>
              <a:t>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follow up to the</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noProof="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#32 in 15-16-0276-00-</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003e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lb114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 #32]</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112870"/>
            <a:ext cx="6851176" cy="3570208"/>
          </a:xfrm>
          <a:prstGeom prst="rect">
            <a:avLst/>
          </a:prstGeom>
        </p:spPr>
        <p:txBody>
          <a:bodyPr wrap="squar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5.3.5.2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endParaRPr lang="en-US" altLang="ja-JP" sz="1600" b="1" dirty="0" smtClean="0"/>
          </a:p>
          <a:p>
            <a:endParaRPr lang="en-US" altLang="ja-JP" sz="1600" b="1" dirty="0" smtClean="0"/>
          </a:p>
          <a:p>
            <a:r>
              <a:rPr lang="en-US" altLang="ja-JP" sz="1600" b="1" dirty="0" smtClean="0"/>
              <a:t>5.3.5.2 </a:t>
            </a:r>
            <a:r>
              <a:rPr lang="en-US" altLang="ja-JP" sz="1600" b="1" dirty="0"/>
              <a:t>MLME-</a:t>
            </a:r>
            <a:r>
              <a:rPr lang="en-US" altLang="ja-JP" sz="1600" b="1" dirty="0" err="1"/>
              <a:t>ASSOCIATE.confirm</a:t>
            </a:r>
            <a:endParaRPr lang="en-US" altLang="ja-JP" sz="1600" b="1" dirty="0"/>
          </a:p>
          <a:p>
            <a:r>
              <a:rPr lang="en-US" altLang="ja-JP" sz="1600" dirty="0"/>
              <a:t>This primitive reports the result of the association procedure. The semantics of this primitive are:</a:t>
            </a:r>
          </a:p>
          <a:p>
            <a:r>
              <a:rPr lang="en-US" altLang="ja-JP" sz="1600" dirty="0"/>
              <a:t>MLME-</a:t>
            </a:r>
            <a:r>
              <a:rPr lang="en-US" altLang="ja-JP" sz="1600" dirty="0" err="1"/>
              <a:t>ASSOCIATE.confirm</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VendorSpecificIE</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smtClean="0"/>
              <a:t>	</a:t>
            </a:r>
            <a:r>
              <a:rPr lang="en-US" altLang="ja-JP" sz="1600" dirty="0" err="1" smtClean="0"/>
              <a:t>ResultCode</a:t>
            </a:r>
            <a:r>
              <a:rPr lang="en-US" altLang="ja-JP" sz="1600" dirty="0"/>
              <a:t>,</a:t>
            </a:r>
          </a:p>
          <a:p>
            <a:r>
              <a:rPr lang="en-US" altLang="ja-JP" sz="1600" dirty="0" smtClean="0"/>
              <a:t>	</a:t>
            </a:r>
            <a:r>
              <a:rPr lang="en-US" altLang="ja-JP" sz="1600" dirty="0" err="1" smtClean="0"/>
              <a:t>ReasonCode</a:t>
            </a:r>
            <a:endParaRPr lang="en-US" altLang="ja-JP" sz="1600" dirty="0"/>
          </a:p>
          <a:p>
            <a:r>
              <a:rPr lang="en-US" altLang="ja-JP" sz="1600" dirty="0"/>
              <a:t>)</a:t>
            </a:r>
          </a:p>
          <a:p>
            <a:r>
              <a:rPr lang="en-US" altLang="ja-JP" sz="1600" dirty="0"/>
              <a:t>The primitive parameters are defined in Table 5-10.</a:t>
            </a:r>
            <a:endParaRPr lang="ja-JP" altLang="en-US" sz="1600"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174854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941695" y="1329659"/>
            <a:ext cx="6673755" cy="2062103"/>
          </a:xfrm>
          <a:prstGeom prst="rect">
            <a:avLst/>
          </a:prstGeom>
        </p:spPr>
        <p:txBody>
          <a:bodyPr wrap="square">
            <a:spAutoFit/>
          </a:bodyPr>
          <a:lstStyle/>
          <a:p>
            <a:pPr marL="285750" lvl="3"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section </a:t>
            </a:r>
            <a:r>
              <a:rPr lang="en-US" altLang="ja-JP" sz="1600" i="1" dirty="0" smtClean="0">
                <a:latin typeface="Arial" pitchFamily="34" charset="0"/>
                <a:ea typeface="ＭＳ 明朝" pitchFamily="17" charset="-128"/>
                <a:cs typeface="Arial" pitchFamily="34" charset="0"/>
              </a:rPr>
              <a:t>5.3.5.3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a:p>
            <a:pPr marL="0" lvl="3"/>
            <a:endParaRPr lang="en-US" altLang="ja-JP" sz="1600" b="1" dirty="0" smtClean="0"/>
          </a:p>
          <a:p>
            <a:pPr marL="0" lvl="3"/>
            <a:r>
              <a:rPr lang="en-US" altLang="ja-JP" sz="1600" b="1" dirty="0" smtClean="0"/>
              <a:t>5.3.5.3 </a:t>
            </a:r>
            <a:r>
              <a:rPr lang="x-none" altLang="ja-JP" sz="1600" b="1" dirty="0" smtClean="0"/>
              <a:t>MLME-ASSOCIATE.indication</a:t>
            </a:r>
            <a:endParaRPr lang="ja-JP" altLang="ja-JP" sz="1600" b="1" dirty="0"/>
          </a:p>
          <a:p>
            <a:r>
              <a:rPr lang="en-US" altLang="ja-JP" sz="1600" b="1" i="1" dirty="0"/>
              <a:t>Change the first sentence of 5.3.5.3 as follows:</a:t>
            </a:r>
            <a:endParaRPr lang="ja-JP" altLang="ja-JP" sz="1600" dirty="0"/>
          </a:p>
          <a:p>
            <a:r>
              <a:rPr lang="en-US" altLang="ja-JP" sz="1600" dirty="0"/>
              <a:t>This primitive is used to indicate that a new non-HRCP DEV has associated with the same </a:t>
            </a:r>
            <a:r>
              <a:rPr lang="en-US" altLang="ja-JP" sz="1600" dirty="0" err="1"/>
              <a:t>piconet</a:t>
            </a:r>
            <a:r>
              <a:rPr lang="en-US" altLang="ja-JP" sz="1600" dirty="0"/>
              <a:t> as this DEV or a new HRCP DEV has associated with this HRCP DEV.</a:t>
            </a:r>
            <a:endParaRPr lang="ja-JP" altLang="ja-JP" sz="1600" dirty="0"/>
          </a:p>
          <a:p>
            <a:r>
              <a:rPr lang="en-US" altLang="ja-JP" sz="1600" b="1" i="1" dirty="0"/>
              <a:t>Change the title of 5.3.6 and change the subsequent text as shown:</a:t>
            </a:r>
            <a:endParaRPr lang="ja-JP" altLang="ja-JP" sz="1600" dirty="0"/>
          </a:p>
        </p:txBody>
      </p:sp>
      <p:sp>
        <p:nvSpPr>
          <p:cNvPr id="4" name="正方形/長方形 3"/>
          <p:cNvSpPr/>
          <p:nvPr/>
        </p:nvSpPr>
        <p:spPr>
          <a:xfrm>
            <a:off x="1037230" y="3922286"/>
            <a:ext cx="6578221" cy="1323439"/>
          </a:xfrm>
          <a:prstGeom prst="rect">
            <a:avLst/>
          </a:prstGeom>
        </p:spPr>
        <p:txBody>
          <a:bodyPr wrap="square">
            <a:spAutoFit/>
          </a:bodyPr>
          <a:lstStyle/>
          <a:p>
            <a:r>
              <a:rPr lang="en-US" altLang="ja-JP" sz="1600" dirty="0"/>
              <a:t>MLME-</a:t>
            </a:r>
            <a:r>
              <a:rPr lang="en-US" altLang="ja-JP" sz="1600" dirty="0" err="1"/>
              <a:t>ASSOCIATE.indication</a:t>
            </a:r>
            <a:r>
              <a:rPr lang="en-US" altLang="ja-JP" sz="1600" dirty="0"/>
              <a:t> (</a:t>
            </a:r>
          </a:p>
          <a:p>
            <a:r>
              <a:rPr lang="en-US" altLang="ja-JP" sz="1600" dirty="0" smtClean="0"/>
              <a:t>	DEVID</a:t>
            </a:r>
            <a:r>
              <a:rPr lang="en-US" altLang="ja-JP" sz="1600" dirty="0"/>
              <a:t>,</a:t>
            </a:r>
          </a:p>
          <a:p>
            <a:r>
              <a:rPr lang="en-US" altLang="ja-JP" sz="1600" dirty="0" smtClean="0"/>
              <a:t>	</a:t>
            </a:r>
            <a:r>
              <a:rPr lang="en-US" altLang="ja-JP" sz="1600" dirty="0" err="1" smtClean="0"/>
              <a:t>DEVAddress</a:t>
            </a:r>
            <a:r>
              <a:rPr lang="en-US" altLang="ja-JP" sz="1600" dirty="0" smtClean="0"/>
              <a:t>,</a:t>
            </a:r>
          </a:p>
          <a:p>
            <a:r>
              <a:rPr lang="en-US" altLang="ja-JP" sz="1600" dirty="0"/>
              <a:t>	</a:t>
            </a:r>
            <a:r>
              <a:rPr lang="en-US" altLang="ja-JP" sz="1600" u="sng" dirty="0" smtClean="0">
                <a:solidFill>
                  <a:srgbClr val="FF0000"/>
                </a:solidFill>
              </a:rPr>
              <a:t>HRCP pair Capability</a:t>
            </a:r>
            <a:endParaRPr lang="en-US" altLang="ja-JP" sz="1600" u="sng" dirty="0">
              <a:solidFill>
                <a:srgbClr val="FF0000"/>
              </a:solidFill>
            </a:endParaRPr>
          </a:p>
          <a:p>
            <a:r>
              <a:rPr lang="en-US" altLang="ja-JP" sz="1600" dirty="0"/>
              <a:t>)</a:t>
            </a:r>
            <a:endParaRPr lang="ja-JP" altLang="en-US" sz="1600" dirty="0"/>
          </a:p>
        </p:txBody>
      </p:sp>
      <p:sp>
        <p:nvSpPr>
          <p:cNvPr id="6" name="フッター プレースホルダー 2"/>
          <p:cNvSpPr>
            <a:spLocks noGrp="1"/>
          </p:cNvSpPr>
          <p:nvPr>
            <p:ph type="ftr" sz="quarter" idx="11"/>
          </p:nvPr>
        </p:nvSpPr>
        <p:spPr>
          <a:xfrm>
            <a:off x="5486400" y="6453336"/>
            <a:ext cx="3124200" cy="21602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78064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12</a:t>
            </a:fld>
            <a:endParaRPr lang="en-US" altLang="ja-JP"/>
          </a:p>
        </p:txBody>
      </p:sp>
      <p:sp>
        <p:nvSpPr>
          <p:cNvPr id="5" name="正方形/長方形 4"/>
          <p:cNvSpPr/>
          <p:nvPr/>
        </p:nvSpPr>
        <p:spPr>
          <a:xfrm>
            <a:off x="994588" y="1983535"/>
            <a:ext cx="6673755" cy="1569660"/>
          </a:xfrm>
          <a:prstGeom prst="rect">
            <a:avLst/>
          </a:prstGeom>
        </p:spPr>
        <p:txBody>
          <a:bodyPr wrap="square">
            <a:spAutoFit/>
          </a:bodyPr>
          <a:lstStyle/>
          <a:p>
            <a:pPr marL="0" lvl="3"/>
            <a:r>
              <a:rPr lang="en-US" altLang="ja-JP" sz="1600" i="1" dirty="0" smtClean="0">
                <a:latin typeface="Arial" pitchFamily="34" charset="0"/>
                <a:ea typeface="ＭＳ 明朝" pitchFamily="17" charset="-128"/>
                <a:cs typeface="Arial" pitchFamily="34" charset="0"/>
              </a:rPr>
              <a:t>Delete section 5.3.5.6 and Insert </a:t>
            </a:r>
            <a:r>
              <a:rPr lang="en-US" altLang="ja-JP" sz="1600" i="1" dirty="0">
                <a:latin typeface="Arial" pitchFamily="34" charset="0"/>
                <a:ea typeface="ＭＳ 明朝" pitchFamily="17" charset="-128"/>
                <a:cs typeface="Arial" pitchFamily="34" charset="0"/>
              </a:rPr>
              <a:t>section </a:t>
            </a:r>
            <a:r>
              <a:rPr lang="en-US" altLang="ja-JP" sz="1600" i="1" dirty="0" smtClean="0">
                <a:latin typeface="Arial" pitchFamily="34" charset="0"/>
                <a:ea typeface="ＭＳ 明朝" pitchFamily="17" charset="-128"/>
                <a:cs typeface="Arial" pitchFamily="34" charset="0"/>
              </a:rPr>
              <a:t>5.3.5.4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p>
          <a:p>
            <a:pPr marL="0" lvl="3"/>
            <a:endParaRPr lang="en-US" altLang="ja-JP" sz="1600" i="1" dirty="0">
              <a:latin typeface="Arial" pitchFamily="34" charset="0"/>
              <a:ea typeface="ＭＳ 明朝" pitchFamily="17" charset="-128"/>
              <a:cs typeface="Arial" pitchFamily="34" charset="0"/>
            </a:endParaRPr>
          </a:p>
          <a:p>
            <a:pPr marL="0" lvl="3"/>
            <a:endParaRPr lang="en-US" altLang="ja-JP" sz="1600" b="1" dirty="0" smtClean="0"/>
          </a:p>
          <a:p>
            <a:pPr marL="0" lvl="3"/>
            <a:r>
              <a:rPr lang="en-US" altLang="ja-JP" sz="1600" b="1" dirty="0" smtClean="0">
                <a:solidFill>
                  <a:srgbClr val="FF0000"/>
                </a:solidFill>
              </a:rPr>
              <a:t>5.3.5.4 </a:t>
            </a:r>
            <a:r>
              <a:rPr lang="x-none" altLang="ja-JP" sz="1600" b="1" dirty="0" smtClean="0">
                <a:solidFill>
                  <a:srgbClr val="FF0000"/>
                </a:solidFill>
              </a:rPr>
              <a:t>MLME-ASSOCIATE.</a:t>
            </a:r>
            <a:r>
              <a:rPr lang="en-US" altLang="ja-JP" sz="1600" b="1" dirty="0" smtClean="0">
                <a:solidFill>
                  <a:srgbClr val="FF0000"/>
                </a:solidFill>
              </a:rPr>
              <a:t>response</a:t>
            </a:r>
            <a:endParaRPr lang="ja-JP" altLang="ja-JP" sz="1600" b="1" dirty="0">
              <a:solidFill>
                <a:srgbClr val="FF0000"/>
              </a:solidFill>
            </a:endParaRPr>
          </a:p>
          <a:p>
            <a:r>
              <a:rPr lang="en-US" altLang="ja-JP" sz="1600" dirty="0" smtClean="0">
                <a:solidFill>
                  <a:srgbClr val="0000FF"/>
                </a:solidFill>
              </a:rPr>
              <a:t>This </a:t>
            </a:r>
            <a:r>
              <a:rPr lang="en-US" altLang="ja-JP" sz="1600" dirty="0">
                <a:solidFill>
                  <a:srgbClr val="0000FF"/>
                </a:solidFill>
              </a:rPr>
              <a:t>primitive is used to </a:t>
            </a:r>
            <a:r>
              <a:rPr lang="en-US" altLang="ja-JP" sz="1600" dirty="0" smtClean="0">
                <a:solidFill>
                  <a:srgbClr val="0000FF"/>
                </a:solidFill>
              </a:rPr>
              <a:t>indicate the </a:t>
            </a:r>
            <a:r>
              <a:rPr lang="en-US" altLang="ja-JP" sz="1600" dirty="0" err="1" smtClean="0">
                <a:solidFill>
                  <a:srgbClr val="0000FF"/>
                </a:solidFill>
              </a:rPr>
              <a:t>DEVID</a:t>
            </a:r>
            <a:r>
              <a:rPr lang="en-US" altLang="ja-JP" sz="1600" dirty="0" smtClean="0">
                <a:solidFill>
                  <a:srgbClr val="0000FF"/>
                </a:solidFill>
              </a:rPr>
              <a:t> that the </a:t>
            </a:r>
            <a:r>
              <a:rPr lang="en-US" altLang="ja-JP" sz="1600" dirty="0" err="1" smtClean="0">
                <a:solidFill>
                  <a:srgbClr val="0000FF"/>
                </a:solidFill>
              </a:rPr>
              <a:t>HRCP</a:t>
            </a:r>
            <a:r>
              <a:rPr lang="en-US" altLang="ja-JP" sz="1600" dirty="0" smtClean="0">
                <a:solidFill>
                  <a:srgbClr val="0000FF"/>
                </a:solidFill>
              </a:rPr>
              <a:t> PNC has selected to associate with.  </a:t>
            </a:r>
            <a:endParaRPr lang="ja-JP" altLang="ja-JP" sz="1600" dirty="0">
              <a:solidFill>
                <a:srgbClr val="0000FF"/>
              </a:solidFill>
            </a:endParaRPr>
          </a:p>
        </p:txBody>
      </p:sp>
      <p:sp>
        <p:nvSpPr>
          <p:cNvPr id="6" name="正方形/長方形 5"/>
          <p:cNvSpPr/>
          <p:nvPr/>
        </p:nvSpPr>
        <p:spPr>
          <a:xfrm>
            <a:off x="1007604" y="3755938"/>
            <a:ext cx="6578221" cy="1077218"/>
          </a:xfrm>
          <a:prstGeom prst="rect">
            <a:avLst/>
          </a:prstGeom>
        </p:spPr>
        <p:txBody>
          <a:bodyPr wrap="square">
            <a:spAutoFit/>
          </a:bodyPr>
          <a:lstStyle/>
          <a:p>
            <a:r>
              <a:rPr lang="en-US" altLang="ja-JP" sz="1600" dirty="0" err="1" smtClean="0">
                <a:solidFill>
                  <a:srgbClr val="FF0000"/>
                </a:solidFill>
              </a:rPr>
              <a:t>MLME-ASSOCIATE.response</a:t>
            </a:r>
            <a:r>
              <a:rPr lang="en-US" altLang="ja-JP" sz="1600" dirty="0" smtClean="0">
                <a:solidFill>
                  <a:srgbClr val="FF0000"/>
                </a:solidFill>
              </a:rPr>
              <a:t> </a:t>
            </a:r>
            <a:r>
              <a:rPr lang="en-US" altLang="ja-JP" sz="1600" dirty="0">
                <a:solidFill>
                  <a:srgbClr val="FF0000"/>
                </a:solidFill>
              </a:rPr>
              <a:t>(</a:t>
            </a:r>
          </a:p>
          <a:p>
            <a:r>
              <a:rPr lang="en-US" altLang="ja-JP" sz="1600" dirty="0" smtClean="0">
                <a:solidFill>
                  <a:srgbClr val="FF0000"/>
                </a:solidFill>
              </a:rPr>
              <a:t>	DEVID</a:t>
            </a:r>
            <a:r>
              <a:rPr lang="en-US" altLang="ja-JP" sz="1600" dirty="0">
                <a:solidFill>
                  <a:srgbClr val="FF0000"/>
                </a:solidFill>
              </a:rPr>
              <a:t>,</a:t>
            </a:r>
          </a:p>
          <a:p>
            <a:r>
              <a:rPr lang="en-US" altLang="ja-JP" sz="1600" dirty="0" smtClean="0">
                <a:solidFill>
                  <a:srgbClr val="FF0000"/>
                </a:solidFill>
              </a:rPr>
              <a:t>	</a:t>
            </a:r>
            <a:r>
              <a:rPr lang="en-US" altLang="ja-JP" sz="1600" dirty="0" err="1" smtClean="0">
                <a:solidFill>
                  <a:srgbClr val="FF0000"/>
                </a:solidFill>
              </a:rPr>
              <a:t>PNPCAddress</a:t>
            </a:r>
            <a:r>
              <a:rPr lang="en-US" altLang="ja-JP" sz="1600" dirty="0" smtClean="0">
                <a:solidFill>
                  <a:srgbClr val="FF0000"/>
                </a:solidFill>
              </a:rPr>
              <a:t>,</a:t>
            </a:r>
            <a:endParaRPr lang="en-US" altLang="ja-JP" sz="1600" u="sng" dirty="0">
              <a:solidFill>
                <a:srgbClr val="FF0000"/>
              </a:solidFill>
            </a:endParaRPr>
          </a:p>
          <a:p>
            <a:r>
              <a:rPr lang="en-US" altLang="ja-JP" sz="1600" dirty="0">
                <a:solidFill>
                  <a:srgbClr val="FF0000"/>
                </a:solidFill>
              </a:rPr>
              <a:t>)</a:t>
            </a:r>
            <a:endParaRPr lang="ja-JP" altLang="en-US" sz="1600" dirty="0">
              <a:solidFill>
                <a:srgbClr val="FF0000"/>
              </a:solidFill>
            </a:endParaRPr>
          </a:p>
        </p:txBody>
      </p:sp>
      <p:sp>
        <p:nvSpPr>
          <p:cNvPr id="7" name="正方形/長方形 6"/>
          <p:cNvSpPr/>
          <p:nvPr/>
        </p:nvSpPr>
        <p:spPr bwMode="auto">
          <a:xfrm>
            <a:off x="719572" y="980728"/>
            <a:ext cx="4176464" cy="432048"/>
          </a:xfrm>
          <a:prstGeom prst="rect">
            <a:avLst/>
          </a:prstGeom>
          <a:solidFill>
            <a:srgbClr val="FFFF99"/>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New section for recirculation 1</a:t>
            </a:r>
            <a:endParaRPr kumimoji="0" lang="ja-JP"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8" name="フッター プレースホルダー 2"/>
          <p:cNvSpPr>
            <a:spLocks noGrp="1"/>
          </p:cNvSpPr>
          <p:nvPr>
            <p:ph type="ftr" sz="quarter" idx="11"/>
          </p:nvPr>
        </p:nvSpPr>
        <p:spPr>
          <a:xfrm>
            <a:off x="5486400" y="6475412"/>
            <a:ext cx="3124200" cy="265955"/>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13891356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Replace Table 5-30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608552" cy="461665"/>
          </a:xfrm>
          <a:prstGeom prst="rect">
            <a:avLst/>
          </a:prstGeom>
          <a:noFill/>
        </p:spPr>
        <p:txBody>
          <a:bodyPr wrap="none" rtlCol="0">
            <a:spAutoFit/>
          </a:bodyPr>
          <a:lstStyle/>
          <a:p>
            <a:r>
              <a:rPr kumimoji="1" lang="en-US" altLang="ja-JP" sz="2400" b="1" dirty="0" smtClean="0"/>
              <a:t>Resolution for MAC-SAP </a:t>
            </a:r>
            <a:endParaRPr kumimoji="1" lang="ja-JP" altLang="en-US" sz="2400" b="1" dirty="0"/>
          </a:p>
        </p:txBody>
      </p:sp>
      <p:sp>
        <p:nvSpPr>
          <p:cNvPr id="8" name="テキスト ボックス 7"/>
          <p:cNvSpPr txBox="1"/>
          <p:nvPr/>
        </p:nvSpPr>
        <p:spPr>
          <a:xfrm>
            <a:off x="2206987" y="2059631"/>
            <a:ext cx="5139099" cy="369332"/>
          </a:xfrm>
          <a:prstGeom prst="rect">
            <a:avLst/>
          </a:prstGeom>
          <a:noFill/>
        </p:spPr>
        <p:txBody>
          <a:bodyPr wrap="none" rtlCol="0">
            <a:spAutoFit/>
          </a:bodyPr>
          <a:lstStyle/>
          <a:p>
            <a:r>
              <a:rPr lang="en-US" altLang="ja-JP" sz="1800" b="1" dirty="0" smtClean="0">
                <a:latin typeface="+mn-lt"/>
              </a:rPr>
              <a:t>Table 5-30—Summary of MAC SAP primitives</a:t>
            </a:r>
            <a:endParaRPr kumimoji="1" lang="en-US" altLang="ja-JP" dirty="0" smtClean="0"/>
          </a:p>
        </p:txBody>
      </p:sp>
      <p:graphicFrame>
        <p:nvGraphicFramePr>
          <p:cNvPr id="9" name="表 8"/>
          <p:cNvGraphicFramePr>
            <a:graphicFrameLocks noGrp="1"/>
          </p:cNvGraphicFramePr>
          <p:nvPr>
            <p:extLst>
              <p:ext uri="{D42A27DB-BD31-4B8C-83A1-F6EECF244321}">
                <p14:modId xmlns:p14="http://schemas.microsoft.com/office/powerpoint/2010/main" val="498904534"/>
              </p:ext>
            </p:extLst>
          </p:nvPr>
        </p:nvGraphicFramePr>
        <p:xfrm>
          <a:off x="1463243" y="2583915"/>
          <a:ext cx="6615430" cy="1483360"/>
        </p:xfrm>
        <a:graphic>
          <a:graphicData uri="http://schemas.openxmlformats.org/drawingml/2006/table">
            <a:tbl>
              <a:tblPr firstRow="1" bandRow="1">
                <a:tableStyleId>{5940675A-B579-460E-94D1-54222C63F5DA}</a:tableStyleId>
              </a:tblPr>
              <a:tblGrid>
                <a:gridCol w="2277110"/>
                <a:gridCol w="1016000"/>
                <a:gridCol w="1016000"/>
                <a:gridCol w="1197610"/>
                <a:gridCol w="1108710"/>
              </a:tblGrid>
              <a:tr h="370840">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Name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Request</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Confirm</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Indication</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ctr">
                        <a:spcAft>
                          <a:spcPts val="0"/>
                        </a:spcAft>
                      </a:pPr>
                      <a:r>
                        <a:rPr lang="en-US" sz="1800" b="1" kern="0" dirty="0">
                          <a:effectLst/>
                          <a:latin typeface="Times New Roman" panose="02020603050405020304" pitchFamily="18" charset="0"/>
                          <a:cs typeface="Times New Roman" panose="02020603050405020304" pitchFamily="18" charset="0"/>
                        </a:rPr>
                        <a:t>Response</a:t>
                      </a:r>
                      <a:endParaRPr lang="ja-JP" sz="1800" b="1"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MAC-ASYNC-DATA</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5.5.1</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5.5.2</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5.5.3</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MAC-ISOCH-DATA</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5.5.4</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effectLst/>
                          <a:latin typeface="Times New Roman" panose="02020603050405020304" pitchFamily="18" charset="0"/>
                          <a:cs typeface="Times New Roman" panose="02020603050405020304" pitchFamily="18" charset="0"/>
                        </a:rPr>
                        <a:t>5.5.5</a:t>
                      </a:r>
                      <a:endParaRPr lang="ja-JP" sz="1800" kern="100" dirty="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5.5.6</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a:effectLst/>
                          <a:latin typeface="Times New Roman" panose="02020603050405020304" pitchFamily="18" charset="0"/>
                          <a:cs typeface="Times New Roman" panose="02020603050405020304" pitchFamily="18" charset="0"/>
                        </a:rPr>
                        <a:t>-</a:t>
                      </a:r>
                      <a:endParaRPr lang="ja-JP" sz="1800" kern="100">
                        <a:effectLst/>
                        <a:latin typeface="Times New Roman" panose="02020603050405020304" pitchFamily="18" charset="0"/>
                        <a:ea typeface="ＭＳ 明朝"/>
                        <a:cs typeface="Times New Roman" panose="02020603050405020304" pitchFamily="18" charset="0"/>
                      </a:endParaRPr>
                    </a:p>
                  </a:txBody>
                  <a:tcPr marL="68580" marR="68580" marT="0" marB="0"/>
                </a:tc>
              </a:tr>
              <a:tr h="370840">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MAC-HRCP-DATA</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5.5.7</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5.5.8</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5.5.9</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720006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14</a:t>
            </a:fld>
            <a:endParaRPr lang="en-US" altLang="ja-JP"/>
          </a:p>
        </p:txBody>
      </p:sp>
      <p:sp>
        <p:nvSpPr>
          <p:cNvPr id="9" name="正方形/長方形 8"/>
          <p:cNvSpPr/>
          <p:nvPr/>
        </p:nvSpPr>
        <p:spPr>
          <a:xfrm>
            <a:off x="327546" y="1340768"/>
            <a:ext cx="8215952" cy="923330"/>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following line at the end of  Table 5-31 (refer resolution for CID33) </a:t>
            </a: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a:latin typeface="Arial" pitchFamily="34" charset="0"/>
              <a:ea typeface="ＭＳ 明朝" pitchFamily="17" charset="-128"/>
              <a:cs typeface="Arial" pitchFamily="34" charset="0"/>
            </a:endParaRPr>
          </a:p>
          <a:p>
            <a:pPr marL="285750" lvl="0" indent="-285750">
              <a:buFont typeface="Wingdings" panose="05000000000000000000" pitchFamily="2" charset="2"/>
              <a:buChar char="n"/>
            </a:pPr>
            <a:endParaRPr lang="en-US" altLang="ja-JP" sz="1800" i="1" dirty="0" smtClean="0">
              <a:latin typeface="Arial" pitchFamily="34" charset="0"/>
              <a:ea typeface="ＭＳ 明朝" pitchFamily="17" charset="-128"/>
              <a:cs typeface="Arial" pitchFamily="34" charset="0"/>
            </a:endParaRPr>
          </a:p>
        </p:txBody>
      </p:sp>
      <p:graphicFrame>
        <p:nvGraphicFramePr>
          <p:cNvPr id="10" name="表 9"/>
          <p:cNvGraphicFramePr>
            <a:graphicFrameLocks noGrp="1"/>
          </p:cNvGraphicFramePr>
          <p:nvPr>
            <p:extLst>
              <p:ext uri="{D42A27DB-BD31-4B8C-83A1-F6EECF244321}">
                <p14:modId xmlns:p14="http://schemas.microsoft.com/office/powerpoint/2010/main" val="1197078574"/>
              </p:ext>
            </p:extLst>
          </p:nvPr>
        </p:nvGraphicFramePr>
        <p:xfrm>
          <a:off x="467544" y="1802433"/>
          <a:ext cx="8244916" cy="1645920"/>
        </p:xfrm>
        <a:graphic>
          <a:graphicData uri="http://schemas.openxmlformats.org/drawingml/2006/table">
            <a:tbl>
              <a:tblPr firstRow="1" bandRow="1">
                <a:tableStyleId>{5940675A-B579-460E-94D1-54222C63F5DA}</a:tableStyleId>
              </a:tblPr>
              <a:tblGrid>
                <a:gridCol w="1831268"/>
                <a:gridCol w="1553108"/>
                <a:gridCol w="1188132"/>
                <a:gridCol w="3672408"/>
              </a:tblGrid>
              <a:tr h="548300">
                <a:tc>
                  <a:txBody>
                    <a:bodyPr/>
                    <a:lstStyle/>
                    <a:p>
                      <a:pPr algn="l">
                        <a:spcAft>
                          <a:spcPts val="0"/>
                        </a:spcAft>
                      </a:pPr>
                      <a:r>
                        <a:rPr lang="en-US" sz="1800" b="1" kern="0" dirty="0">
                          <a:effectLst/>
                          <a:latin typeface="Times New Roman"/>
                          <a:ea typeface="ＭＳ 明朝"/>
                          <a:cs typeface="Times New Roman"/>
                        </a:rPr>
                        <a:t>Name</a:t>
                      </a:r>
                      <a:endParaRPr lang="ja-JP" sz="1800" kern="100" dirty="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Type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a:effectLst/>
                          <a:latin typeface="Times New Roman"/>
                          <a:ea typeface="ＭＳ 明朝"/>
                          <a:cs typeface="Times New Roman"/>
                        </a:rPr>
                        <a:t>Valid range</a:t>
                      </a:r>
                      <a:endParaRPr lang="ja-JP" sz="1800" kern="100">
                        <a:effectLst/>
                        <a:latin typeface="Century"/>
                        <a:ea typeface="ＭＳ 明朝"/>
                        <a:cs typeface="Times New Roman"/>
                      </a:endParaRPr>
                    </a:p>
                  </a:txBody>
                  <a:tcPr marL="68580" marR="68580" marT="0" marB="0"/>
                </a:tc>
                <a:tc>
                  <a:txBody>
                    <a:bodyPr/>
                    <a:lstStyle/>
                    <a:p>
                      <a:pPr algn="l">
                        <a:spcAft>
                          <a:spcPts val="0"/>
                        </a:spcAft>
                      </a:pPr>
                      <a:r>
                        <a:rPr lang="en-US" sz="1800" b="1" kern="0" dirty="0">
                          <a:effectLst/>
                          <a:latin typeface="Times New Roman"/>
                          <a:ea typeface="ＭＳ 明朝"/>
                          <a:cs typeface="Times New Roman"/>
                        </a:rPr>
                        <a:t>Description</a:t>
                      </a:r>
                      <a:endParaRPr lang="ja-JP" sz="1800" kern="100" dirty="0">
                        <a:effectLst/>
                        <a:latin typeface="Century"/>
                        <a:ea typeface="ＭＳ 明朝"/>
                        <a:cs typeface="Times New Roman"/>
                      </a:endParaRPr>
                    </a:p>
                  </a:txBody>
                  <a:tcPr marL="68580" marR="68580" marT="0" marB="0"/>
                </a:tc>
              </a:tr>
              <a:tr h="548300">
                <a:tc>
                  <a:txBody>
                    <a:bodyPr/>
                    <a:lstStyle/>
                    <a:p>
                      <a:pPr algn="l">
                        <a:spcAft>
                          <a:spcPts val="0"/>
                        </a:spcAft>
                      </a:pPr>
                      <a:r>
                        <a:rPr lang="en-US" sz="1800" kern="0" dirty="0" err="1">
                          <a:solidFill>
                            <a:srgbClr val="FF0000"/>
                          </a:solidFill>
                          <a:effectLst/>
                          <a:latin typeface="Times New Roman" panose="02020603050405020304" pitchFamily="18" charset="0"/>
                          <a:cs typeface="Times New Roman" panose="02020603050405020304" pitchFamily="18" charset="0"/>
                        </a:rPr>
                        <a:t>LogicalChannel</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Enumeration</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kern="0" dirty="0">
                          <a:solidFill>
                            <a:srgbClr val="FF0000"/>
                          </a:solidFill>
                          <a:effectLst/>
                          <a:latin typeface="Times New Roman" panose="02020603050405020304" pitchFamily="18" charset="0"/>
                          <a:cs typeface="Times New Roman" panose="02020603050405020304" pitchFamily="18" charset="0"/>
                        </a:rPr>
                        <a:t>CH0,CH1</a:t>
                      </a:r>
                      <a:endParaRPr lang="ja-JP" sz="1800"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c>
                  <a:txBody>
                    <a:bodyPr/>
                    <a:lstStyle/>
                    <a:p>
                      <a:pPr algn="l">
                        <a:spcAft>
                          <a:spcPts val="0"/>
                        </a:spcAft>
                      </a:pPr>
                      <a:r>
                        <a:rPr lang="en-US" sz="1800" u="none" kern="0" dirty="0" err="1">
                          <a:solidFill>
                            <a:srgbClr val="FF0000"/>
                          </a:solidFill>
                          <a:effectLst/>
                          <a:latin typeface="Times New Roman" panose="02020603050405020304" pitchFamily="18" charset="0"/>
                          <a:cs typeface="Times New Roman" panose="02020603050405020304" pitchFamily="18" charset="0"/>
                        </a:rPr>
                        <a:t>LogicalChannel</a:t>
                      </a:r>
                      <a:r>
                        <a:rPr lang="en-US" sz="1800" u="none" kern="0" dirty="0">
                          <a:solidFill>
                            <a:srgbClr val="FF0000"/>
                          </a:solidFill>
                          <a:effectLst/>
                          <a:latin typeface="Times New Roman" panose="02020603050405020304" pitchFamily="18" charset="0"/>
                          <a:cs typeface="Times New Roman" panose="02020603050405020304" pitchFamily="18" charset="0"/>
                        </a:rPr>
                        <a:t> value is available for use by the Higher Layer Protocol User and therefore out of scope from this specification.</a:t>
                      </a:r>
                      <a:endParaRPr lang="ja-JP" sz="1800" u="none" kern="100" dirty="0">
                        <a:solidFill>
                          <a:srgbClr val="FF0000"/>
                        </a:solidFill>
                        <a:effectLst/>
                        <a:latin typeface="Times New Roman" panose="02020603050405020304" pitchFamily="18" charset="0"/>
                        <a:ea typeface="ＭＳ 明朝"/>
                        <a:cs typeface="Times New Roman" panose="02020603050405020304" pitchFamily="18" charset="0"/>
                      </a:endParaRPr>
                    </a:p>
                  </a:txBody>
                  <a:tcPr marL="68580" marR="68580" marT="0" marB="0"/>
                </a:tc>
              </a:tr>
            </a:tbl>
          </a:graphicData>
        </a:graphic>
      </p:graphicFrame>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407438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15</a:t>
            </a:fld>
            <a:endParaRPr lang="en-US" altLang="ja-JP"/>
          </a:p>
        </p:txBody>
      </p:sp>
      <p:sp>
        <p:nvSpPr>
          <p:cNvPr id="5" name="正方形/長方形 4"/>
          <p:cNvSpPr/>
          <p:nvPr/>
        </p:nvSpPr>
        <p:spPr>
          <a:xfrm>
            <a:off x="327546" y="876846"/>
            <a:ext cx="8215952" cy="36933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Add section 5.5.7 to 5.5.9 as follows:</a:t>
            </a:r>
            <a:endParaRPr lang="en-US" altLang="ja-JP" sz="1800" i="1" dirty="0">
              <a:latin typeface="Arial" pitchFamily="34" charset="0"/>
              <a:ea typeface="ＭＳ 明朝" pitchFamily="17" charset="-128"/>
              <a:cs typeface="Arial" pitchFamily="34" charset="0"/>
            </a:endParaRPr>
          </a:p>
        </p:txBody>
      </p:sp>
      <p:sp>
        <p:nvSpPr>
          <p:cNvPr id="7" name="テキスト ボックス 6"/>
          <p:cNvSpPr txBox="1"/>
          <p:nvPr/>
        </p:nvSpPr>
        <p:spPr>
          <a:xfrm>
            <a:off x="575556" y="1412776"/>
            <a:ext cx="8136904" cy="4154984"/>
          </a:xfrm>
          <a:prstGeom prst="rect">
            <a:avLst/>
          </a:prstGeom>
          <a:noFill/>
        </p:spPr>
        <p:txBody>
          <a:bodyPr wrap="square" rtlCol="0">
            <a:spAutoFit/>
          </a:bodyPr>
          <a:lstStyle/>
          <a:p>
            <a:r>
              <a:rPr lang="en-US" altLang="ja-JP" sz="1800" b="1" dirty="0">
                <a:solidFill>
                  <a:srgbClr val="FF0000"/>
                </a:solidFill>
              </a:rPr>
              <a:t>5.5.7 MAC-HRCP-</a:t>
            </a:r>
            <a:r>
              <a:rPr lang="en-US" altLang="ja-JP" sz="1800" b="1" dirty="0" err="1">
                <a:solidFill>
                  <a:srgbClr val="FF0000"/>
                </a:solidFill>
              </a:rPr>
              <a:t>DATA.request</a:t>
            </a:r>
            <a:endParaRPr lang="ja-JP" altLang="ja-JP" sz="1800" dirty="0">
              <a:solidFill>
                <a:srgbClr val="FF0000"/>
              </a:solidFill>
            </a:endParaRPr>
          </a:p>
          <a:p>
            <a:r>
              <a:rPr lang="en-US" altLang="ja-JP" sz="1800" dirty="0">
                <a:solidFill>
                  <a:srgbClr val="FF0000"/>
                </a:solidFill>
              </a:rPr>
              <a:t>This primitive is used to initiate the transfer of an MSDU from one MAC entity to another MAC entity or entities using HRCP PHY. </a:t>
            </a:r>
            <a:r>
              <a:rPr lang="en-US" altLang="ja-JP" sz="1800" dirty="0" smtClean="0">
                <a:solidFill>
                  <a:srgbClr val="FF0000"/>
                </a:solidFill>
              </a:rPr>
              <a:t>The </a:t>
            </a:r>
            <a:r>
              <a:rPr lang="en-US" altLang="ja-JP" sz="1800" dirty="0">
                <a:solidFill>
                  <a:srgbClr val="FF0000"/>
                </a:solidFill>
              </a:rPr>
              <a:t>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DATA.request</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LogicalChannel</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ACKRequested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ConfirmRequested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1684034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16</a:t>
            </a:fld>
            <a:endParaRPr lang="en-US" altLang="ja-JP"/>
          </a:p>
        </p:txBody>
      </p:sp>
      <p:sp>
        <p:nvSpPr>
          <p:cNvPr id="5" name="テキスト ボックス 4"/>
          <p:cNvSpPr txBox="1"/>
          <p:nvPr/>
        </p:nvSpPr>
        <p:spPr>
          <a:xfrm>
            <a:off x="575556" y="1412776"/>
            <a:ext cx="8136904" cy="4431983"/>
          </a:xfrm>
          <a:prstGeom prst="rect">
            <a:avLst/>
          </a:prstGeom>
          <a:noFill/>
        </p:spPr>
        <p:txBody>
          <a:bodyPr wrap="square" rtlCol="0">
            <a:spAutoFit/>
          </a:bodyPr>
          <a:lstStyle/>
          <a:p>
            <a:r>
              <a:rPr lang="en-US" altLang="ja-JP" sz="1800" b="1" dirty="0">
                <a:solidFill>
                  <a:srgbClr val="FF0000"/>
                </a:solidFill>
              </a:rPr>
              <a:t>5.5.8 MAC-HRCP-</a:t>
            </a:r>
            <a:r>
              <a:rPr lang="en-US" altLang="ja-JP" sz="1800" b="1" dirty="0" err="1">
                <a:solidFill>
                  <a:srgbClr val="FF0000"/>
                </a:solidFill>
              </a:rPr>
              <a:t>DATA.confirm</a:t>
            </a:r>
            <a:endParaRPr lang="ja-JP" altLang="ja-JP" sz="1800" dirty="0">
              <a:solidFill>
                <a:srgbClr val="FF0000"/>
              </a:solidFill>
            </a:endParaRPr>
          </a:p>
          <a:p>
            <a:r>
              <a:rPr lang="en-US" altLang="ja-JP" sz="1800" dirty="0">
                <a:solidFill>
                  <a:srgbClr val="FF0000"/>
                </a:solidFill>
              </a:rPr>
              <a:t>This primitive is used to report the result of a request to transfer an asynchronous MSDU from one MAC entity to another MAC entity or entities. This primitive is only generated if the </a:t>
            </a:r>
            <a:r>
              <a:rPr lang="en-US" altLang="ja-JP" sz="1800" dirty="0" err="1">
                <a:solidFill>
                  <a:srgbClr val="FF0000"/>
                </a:solidFill>
              </a:rPr>
              <a:t>ConfirmRequested</a:t>
            </a:r>
            <a:r>
              <a:rPr lang="en-US" altLang="ja-JP" sz="1800" dirty="0">
                <a:solidFill>
                  <a:srgbClr val="FF0000"/>
                </a:solidFill>
              </a:rPr>
              <a:t> parameter in the MAC-ASYNC-</a:t>
            </a:r>
            <a:r>
              <a:rPr lang="en-US" altLang="ja-JP" sz="1800" dirty="0" err="1">
                <a:solidFill>
                  <a:srgbClr val="FF0000"/>
                </a:solidFill>
              </a:rPr>
              <a:t>DATA.request</a:t>
            </a:r>
            <a:r>
              <a:rPr lang="en-US" altLang="ja-JP" sz="1800" dirty="0">
                <a:solidFill>
                  <a:srgbClr val="FF0000"/>
                </a:solidFill>
              </a:rPr>
              <a:t> with the same </a:t>
            </a:r>
            <a:r>
              <a:rPr lang="en-US" altLang="ja-JP" sz="1800" dirty="0" err="1">
                <a:solidFill>
                  <a:srgbClr val="FF0000"/>
                </a:solidFill>
              </a:rPr>
              <a:t>RequestID</a:t>
            </a:r>
            <a:r>
              <a:rPr lang="en-US" altLang="ja-JP" sz="1800" dirty="0">
                <a:solidFill>
                  <a:srgbClr val="FF0000"/>
                </a:solidFill>
              </a:rPr>
              <a:t> value is ALWAYS or is ON_ERROR and the </a:t>
            </a:r>
            <a:r>
              <a:rPr lang="en-US" altLang="ja-JP" sz="1800" dirty="0" err="1">
                <a:solidFill>
                  <a:srgbClr val="FF0000"/>
                </a:solidFill>
              </a:rPr>
              <a:t>ResultCode</a:t>
            </a:r>
            <a:r>
              <a:rPr lang="en-US" altLang="ja-JP" sz="1800" dirty="0">
                <a:solidFill>
                  <a:srgbClr val="FF0000"/>
                </a:solidFill>
              </a:rPr>
              <a:t> is FAILURE.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a:solidFill>
                  <a:srgbClr val="FF0000"/>
                </a:solidFill>
              </a:rPr>
              <a:t>MAC-ASYNC-</a:t>
            </a:r>
            <a:r>
              <a:rPr lang="en-US" altLang="ja-JP" sz="1800" dirty="0" err="1">
                <a:solidFill>
                  <a:srgbClr val="FF0000"/>
                </a:solidFill>
              </a:rPr>
              <a:t>DATA.confirm</a:t>
            </a:r>
            <a:r>
              <a:rPr lang="en-US" altLang="ja-JP" sz="1800" dirty="0">
                <a:solidFill>
                  <a:srgbClr val="FF0000"/>
                </a:solidFill>
              </a:rPr>
              <a:t> </a:t>
            </a:r>
            <a:r>
              <a:rPr lang="en-US" altLang="ja-JP" sz="1800" dirty="0" smtClean="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RequestID</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TransmitDelay</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ResultCode</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a:t>
            </a:r>
            <a:r>
              <a:rPr lang="en-US" altLang="ja-JP" sz="1800" dirty="0" err="1" smtClean="0">
                <a:solidFill>
                  <a:srgbClr val="FF0000"/>
                </a:solidFill>
              </a:rPr>
              <a:t>ReasonCode</a:t>
            </a:r>
            <a:endParaRPr lang="ja-JP" altLang="ja-JP" sz="1800" dirty="0">
              <a:solidFill>
                <a:srgbClr val="FF0000"/>
              </a:solidFill>
            </a:endParaRPr>
          </a:p>
          <a:p>
            <a:r>
              <a:rPr lang="en-US" altLang="ja-JP" sz="1800" dirty="0" smtClean="0">
                <a:solidFill>
                  <a:srgbClr val="FF0000"/>
                </a:solidFill>
              </a:rPr>
              <a:t>)</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473349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17</a:t>
            </a:fld>
            <a:endParaRPr lang="en-US" altLang="ja-JP"/>
          </a:p>
        </p:txBody>
      </p:sp>
      <p:sp>
        <p:nvSpPr>
          <p:cNvPr id="5" name="テキスト ボックス 4"/>
          <p:cNvSpPr txBox="1"/>
          <p:nvPr/>
        </p:nvSpPr>
        <p:spPr>
          <a:xfrm>
            <a:off x="575556" y="1412776"/>
            <a:ext cx="8136904" cy="3046988"/>
          </a:xfrm>
          <a:prstGeom prst="rect">
            <a:avLst/>
          </a:prstGeom>
          <a:noFill/>
        </p:spPr>
        <p:txBody>
          <a:bodyPr wrap="square" rtlCol="0">
            <a:spAutoFit/>
          </a:bodyPr>
          <a:lstStyle/>
          <a:p>
            <a:r>
              <a:rPr lang="en-US" altLang="ja-JP" sz="1800" b="1" dirty="0">
                <a:solidFill>
                  <a:srgbClr val="FF0000"/>
                </a:solidFill>
              </a:rPr>
              <a:t>5.5.9 MAC-HRCP-</a:t>
            </a:r>
            <a:r>
              <a:rPr lang="en-US" altLang="ja-JP" sz="1800" b="1" dirty="0" err="1">
                <a:solidFill>
                  <a:srgbClr val="FF0000"/>
                </a:solidFill>
              </a:rPr>
              <a:t>DATA.indication</a:t>
            </a:r>
            <a:endParaRPr lang="ja-JP" altLang="ja-JP" sz="1800" dirty="0">
              <a:solidFill>
                <a:srgbClr val="FF0000"/>
              </a:solidFill>
            </a:endParaRPr>
          </a:p>
          <a:p>
            <a:r>
              <a:rPr lang="en-US" altLang="ja-JP" sz="1800" dirty="0">
                <a:solidFill>
                  <a:srgbClr val="FF0000"/>
                </a:solidFill>
              </a:rPr>
              <a:t>This primitive is used to indicate the reception of an asynchronous MSDU. The semantics of this primitive are:</a:t>
            </a:r>
            <a:endParaRPr lang="ja-JP" altLang="ja-JP" sz="1800" dirty="0">
              <a:solidFill>
                <a:srgbClr val="FF0000"/>
              </a:solidFill>
            </a:endParaRPr>
          </a:p>
          <a:p>
            <a:r>
              <a:rPr lang="en-US" altLang="ja-JP" sz="1800" dirty="0">
                <a:solidFill>
                  <a:srgbClr val="FF0000"/>
                </a:solidFill>
              </a:rPr>
              <a:t> </a:t>
            </a:r>
            <a:endParaRPr lang="ja-JP" altLang="ja-JP" sz="1800" dirty="0">
              <a:solidFill>
                <a:srgbClr val="FF0000"/>
              </a:solidFill>
            </a:endParaRPr>
          </a:p>
          <a:p>
            <a:r>
              <a:rPr lang="en-US" altLang="ja-JP" sz="1800" dirty="0" smtClean="0">
                <a:solidFill>
                  <a:srgbClr val="FF0000"/>
                </a:solidFill>
              </a:rPr>
              <a:t>MAC-ASYNC-</a:t>
            </a:r>
            <a:r>
              <a:rPr lang="en-US" altLang="ja-JP" sz="1800" dirty="0" err="1" smtClean="0">
                <a:solidFill>
                  <a:srgbClr val="FF0000"/>
                </a:solidFill>
              </a:rPr>
              <a:t>DATA.indication</a:t>
            </a:r>
            <a:r>
              <a:rPr lang="en-US" altLang="ja-JP" sz="1800" dirty="0" smtClean="0">
                <a:solidFill>
                  <a:srgbClr val="FF0000"/>
                </a:solidFill>
              </a:rPr>
              <a:t>(</a:t>
            </a:r>
            <a:endParaRPr lang="ja-JP" altLang="ja-JP" sz="1800" dirty="0">
              <a:solidFill>
                <a:srgbClr val="FF0000"/>
              </a:solidFill>
            </a:endParaRPr>
          </a:p>
          <a:p>
            <a:r>
              <a:rPr lang="en-US" altLang="ja-JP" sz="1800" dirty="0">
                <a:solidFill>
                  <a:srgbClr val="FF0000"/>
                </a:solidFill>
              </a:rPr>
              <a:t>	</a:t>
            </a:r>
            <a:r>
              <a:rPr lang="en-US" altLang="ja-JP" sz="1800" dirty="0" smtClean="0">
                <a:solidFill>
                  <a:srgbClr val="FF0000"/>
                </a:solidFill>
              </a:rPr>
              <a:t>	Length</a:t>
            </a:r>
            <a:r>
              <a:rPr lang="en-US" altLang="ja-JP" sz="1800" dirty="0">
                <a:solidFill>
                  <a:srgbClr val="FF0000"/>
                </a:solidFill>
              </a:rPr>
              <a:t>,</a:t>
            </a:r>
            <a:endParaRPr lang="ja-JP" altLang="ja-JP" sz="1800" dirty="0">
              <a:solidFill>
                <a:srgbClr val="FF0000"/>
              </a:solidFill>
            </a:endParaRPr>
          </a:p>
          <a:p>
            <a:r>
              <a:rPr lang="en-US" altLang="ja-JP" sz="1800" dirty="0" smtClean="0">
                <a:solidFill>
                  <a:srgbClr val="FF0000"/>
                </a:solidFill>
              </a:rPr>
              <a:t>		Data</a:t>
            </a:r>
            <a:endParaRPr lang="ja-JP" altLang="ja-JP" sz="1800" dirty="0">
              <a:solidFill>
                <a:srgbClr val="FF0000"/>
              </a:solidFill>
            </a:endParaRPr>
          </a:p>
          <a:p>
            <a:r>
              <a:rPr lang="en-US" altLang="ja-JP" sz="1800" dirty="0" smtClean="0">
                <a:solidFill>
                  <a:srgbClr val="FF0000"/>
                </a:solidFill>
              </a:rPr>
              <a:t>		)</a:t>
            </a:r>
          </a:p>
          <a:p>
            <a:endParaRPr lang="ja-JP" altLang="ja-JP" sz="1800" dirty="0">
              <a:solidFill>
                <a:srgbClr val="FF0000"/>
              </a:solidFill>
            </a:endParaRPr>
          </a:p>
          <a:p>
            <a:r>
              <a:rPr lang="en-US" altLang="ja-JP" sz="1800" dirty="0">
                <a:solidFill>
                  <a:srgbClr val="FF0000"/>
                </a:solidFill>
              </a:rPr>
              <a:t>The primitive parameters are defined in Table 5-31.</a:t>
            </a:r>
            <a:endParaRPr lang="ja-JP" altLang="ja-JP" sz="1800" dirty="0">
              <a:solidFill>
                <a:srgbClr val="FF0000"/>
              </a:solidFill>
            </a:endParaRPr>
          </a:p>
          <a:p>
            <a:endParaRPr kumimoji="1" lang="ja-JP" altLang="en-US"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4033821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18</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3682111761"/>
              </p:ext>
            </p:extLst>
          </p:nvPr>
        </p:nvGraphicFramePr>
        <p:xfrm>
          <a:off x="792420" y="1880828"/>
          <a:ext cx="7559999" cy="1609320"/>
        </p:xfrm>
        <a:graphic>
          <a:graphicData uri="http://schemas.openxmlformats.org/drawingml/2006/table">
            <a:tbl>
              <a:tblPr/>
              <a:tblGrid>
                <a:gridCol w="469057"/>
                <a:gridCol w="829870"/>
                <a:gridCol w="577301"/>
                <a:gridCol w="3595540"/>
                <a:gridCol w="2088231"/>
              </a:tblGrid>
              <a:tr h="426315">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100" b="0" i="0" u="none" strike="noStrike" dirty="0">
                          <a:solidFill>
                            <a:srgbClr val="000000"/>
                          </a:solidFill>
                          <a:effectLst/>
                          <a:latin typeface="+mn-ea"/>
                          <a:ea typeface="+mn-ea"/>
                        </a:rPr>
                        <a:t>24</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altLang="ja-JP" sz="1100" b="0" i="0" u="none" strike="noStrike" dirty="0">
                          <a:solidFill>
                            <a:srgbClr val="000000"/>
                          </a:solidFill>
                          <a:effectLst/>
                          <a:latin typeface="+mn-ea"/>
                          <a:ea typeface="+mn-ea"/>
                        </a:rPr>
                        <a:t>5.3</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100" b="0" i="0" u="none" strike="noStrike">
                          <a:solidFill>
                            <a:srgbClr val="000000"/>
                          </a:solidFill>
                          <a:effectLst/>
                          <a:latin typeface="+mn-ea"/>
                          <a:ea typeface="+mn-ea"/>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There are places where actual parameters are either specified or not specified. There are also SAPs such as those for data transmission/reception which are not specified. If specifications are not necessary and parameters can be added with no restrictions during implementation, then there are no issues, but the SAPs should be re-examined.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mn-ea"/>
                          <a:ea typeface="+mn-ea"/>
                        </a:rPr>
                        <a:t>Please specify all parameters and SAPs or explain why the definition is not needed.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412776"/>
            <a:ext cx="2023311" cy="461665"/>
          </a:xfrm>
          <a:prstGeom prst="rect">
            <a:avLst/>
          </a:prstGeom>
          <a:noFill/>
        </p:spPr>
        <p:txBody>
          <a:bodyPr wrap="none" rtlCol="0">
            <a:spAutoFit/>
          </a:bodyPr>
          <a:lstStyle/>
          <a:p>
            <a:r>
              <a:rPr kumimoji="1" lang="en-US" altLang="ja-JP" sz="2400" b="1" dirty="0" smtClean="0"/>
              <a:t>Comment #32</a:t>
            </a:r>
            <a:endParaRPr kumimoji="1" lang="ja-JP" altLang="en-US" sz="2400" b="1" dirty="0"/>
          </a:p>
        </p:txBody>
      </p:sp>
      <p:sp>
        <p:nvSpPr>
          <p:cNvPr id="6" name="フッター プレースホルダー 2"/>
          <p:cNvSpPr>
            <a:spLocks noGrp="1"/>
          </p:cNvSpPr>
          <p:nvPr>
            <p:ph type="ftr" sz="quarter" idx="11"/>
          </p:nvPr>
        </p:nvSpPr>
        <p:spPr>
          <a:xfrm>
            <a:off x="5486400" y="6484694"/>
            <a:ext cx="3124200" cy="256674"/>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7546" y="1340768"/>
            <a:ext cx="8215952" cy="5078313"/>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smtClean="0">
                <a:latin typeface="Arial" pitchFamily="34" charset="0"/>
                <a:ea typeface="ＭＳ 明朝" pitchFamily="17" charset="-128"/>
                <a:cs typeface="Arial" pitchFamily="34" charset="0"/>
              </a:rPr>
              <a:t>Change </a:t>
            </a:r>
            <a:r>
              <a:rPr lang="en-US" altLang="ja-JP" sz="1800" i="1" dirty="0">
                <a:latin typeface="Arial" pitchFamily="34" charset="0"/>
                <a:ea typeface="ＭＳ 明朝" pitchFamily="17" charset="-128"/>
                <a:cs typeface="Arial" pitchFamily="34" charset="0"/>
              </a:rPr>
              <a:t>section </a:t>
            </a:r>
            <a:r>
              <a:rPr lang="en-US" altLang="ja-JP" sz="1800" i="1" dirty="0" smtClean="0">
                <a:latin typeface="Arial" pitchFamily="34" charset="0"/>
                <a:ea typeface="ＭＳ 明朝" pitchFamily="17" charset="-128"/>
                <a:cs typeface="Arial" pitchFamily="34" charset="0"/>
              </a:rPr>
              <a:t>5.3.2.1 </a:t>
            </a:r>
            <a:r>
              <a:rPr lang="en-US" altLang="ja-JP" sz="1800" i="1" dirty="0">
                <a:latin typeface="Arial" pitchFamily="34" charset="0"/>
                <a:ea typeface="ＭＳ 明朝" pitchFamily="17" charset="-128"/>
                <a:cs typeface="Arial" pitchFamily="34" charset="0"/>
              </a:rPr>
              <a:t>as </a:t>
            </a:r>
            <a:r>
              <a:rPr lang="en-US" altLang="ja-JP" sz="1800" i="1" dirty="0" smtClean="0">
                <a:latin typeface="Arial" pitchFamily="34" charset="0"/>
                <a:ea typeface="ＭＳ 明朝" pitchFamily="17" charset="-128"/>
                <a:cs typeface="Arial" pitchFamily="34" charset="0"/>
              </a:rPr>
              <a:t>follows:</a:t>
            </a:r>
            <a:endParaRPr lang="en-US" altLang="ja-JP" sz="1800" i="1" dirty="0">
              <a:latin typeface="Arial" pitchFamily="34" charset="0"/>
              <a:ea typeface="ＭＳ 明朝" pitchFamily="17" charset="-128"/>
              <a:cs typeface="Arial" pitchFamily="34" charset="0"/>
            </a:endParaRPr>
          </a:p>
          <a:p>
            <a:endParaRPr lang="en-US" altLang="ja-JP" sz="1800" b="1" dirty="0" smtClean="0"/>
          </a:p>
          <a:p>
            <a:r>
              <a:rPr lang="en-US" altLang="ja-JP" sz="1800" b="1" dirty="0" smtClean="0"/>
              <a:t>5.3.2.1 MLME-</a:t>
            </a:r>
            <a:r>
              <a:rPr lang="en-US" altLang="ja-JP" sz="1800" b="1" dirty="0" err="1" smtClean="0"/>
              <a:t>SCAN.request</a:t>
            </a:r>
            <a:endParaRPr lang="en-US" altLang="ja-JP" sz="1800" b="1" i="1" dirty="0"/>
          </a:p>
          <a:p>
            <a:r>
              <a:rPr lang="en-US" altLang="ja-JP" sz="1800" b="1" i="1" dirty="0" smtClean="0"/>
              <a:t>Change </a:t>
            </a:r>
            <a:r>
              <a:rPr lang="en-US" altLang="ja-JP" sz="1800" b="1" i="1" dirty="0"/>
              <a:t>the first paragraph of 5.3.2.1 as shown:</a:t>
            </a:r>
            <a:endParaRPr lang="ja-JP" altLang="ja-JP" sz="1800" dirty="0"/>
          </a:p>
          <a:p>
            <a:r>
              <a:rPr lang="en-US" altLang="ja-JP" sz="1800" dirty="0"/>
              <a:t>This primitive is used to initiate the passive scan procedures to search for either a specific </a:t>
            </a:r>
            <a:r>
              <a:rPr lang="en-US" altLang="ja-JP" sz="1800" dirty="0" smtClean="0"/>
              <a:t>PNPP </a:t>
            </a:r>
            <a:r>
              <a:rPr lang="en-US" altLang="ja-JP" sz="1800" dirty="0"/>
              <a:t>or any </a:t>
            </a:r>
            <a:r>
              <a:rPr lang="en-US" altLang="ja-JP" sz="1800" dirty="0" smtClean="0"/>
              <a:t>PNPP</a:t>
            </a:r>
            <a:r>
              <a:rPr lang="en-US" altLang="ja-JP" sz="1800" dirty="0"/>
              <a:t>. The semantics of this primitive are: </a:t>
            </a:r>
            <a:endParaRPr lang="ja-JP" altLang="ja-JP" sz="1800" dirty="0"/>
          </a:p>
          <a:p>
            <a:pPr lvl="0"/>
            <a:endParaRPr lang="en-US" altLang="ja-JP" sz="1800" i="1" dirty="0" smtClean="0">
              <a:solidFill>
                <a:srgbClr val="FF0000"/>
              </a:solidFill>
              <a:latin typeface="Arial" pitchFamily="34" charset="0"/>
              <a:ea typeface="ＭＳ 明朝" pitchFamily="17" charset="-128"/>
              <a:cs typeface="Arial" pitchFamily="34" charset="0"/>
            </a:endParaRPr>
          </a:p>
          <a:p>
            <a:r>
              <a:rPr lang="en-US" altLang="ja-JP" sz="1800" dirty="0" smtClean="0"/>
              <a:t>MLME-</a:t>
            </a:r>
            <a:r>
              <a:rPr lang="en-US" altLang="ja-JP" sz="1800" dirty="0" err="1" smtClean="0"/>
              <a:t>SCAN.request</a:t>
            </a:r>
            <a:r>
              <a:rPr lang="en-US" altLang="ja-JP" sz="1800" dirty="0" smtClean="0"/>
              <a:t> </a:t>
            </a:r>
            <a:r>
              <a:rPr lang="en-US" altLang="ja-JP" sz="1800" dirty="0"/>
              <a:t>(</a:t>
            </a:r>
          </a:p>
          <a:p>
            <a:r>
              <a:rPr lang="en-US" altLang="ja-JP" sz="1800" dirty="0" smtClean="0"/>
              <a:t>	</a:t>
            </a:r>
            <a:r>
              <a:rPr lang="en-US" altLang="ja-JP" sz="1800" dirty="0" err="1" smtClean="0"/>
              <a:t>ScanForBSID</a:t>
            </a:r>
            <a:r>
              <a:rPr lang="en-US" altLang="ja-JP" sz="1800" dirty="0"/>
              <a:t>,</a:t>
            </a:r>
          </a:p>
          <a:p>
            <a:r>
              <a:rPr lang="en-US" altLang="ja-JP" sz="1800" dirty="0" smtClean="0"/>
              <a:t>	</a:t>
            </a:r>
            <a:r>
              <a:rPr lang="en-US" altLang="ja-JP" sz="1800" dirty="0" err="1" smtClean="0"/>
              <a:t>BSIDLength</a:t>
            </a:r>
            <a:r>
              <a:rPr lang="en-US" altLang="ja-JP" sz="1800" dirty="0"/>
              <a:t>,</a:t>
            </a:r>
          </a:p>
          <a:p>
            <a:r>
              <a:rPr lang="en-US" altLang="ja-JP" sz="1800" dirty="0" smtClean="0"/>
              <a:t>	BSID</a:t>
            </a:r>
            <a:r>
              <a:rPr lang="en-US" altLang="ja-JP" sz="1800" dirty="0"/>
              <a:t>,</a:t>
            </a:r>
          </a:p>
          <a:p>
            <a:r>
              <a:rPr lang="en-US" altLang="ja-JP" sz="1800" dirty="0" smtClean="0"/>
              <a:t>	</a:t>
            </a:r>
            <a:r>
              <a:rPr lang="en-US" altLang="ja-JP" sz="1800" dirty="0" err="1" smtClean="0"/>
              <a:t>ScanForP</a:t>
            </a:r>
            <a:r>
              <a:rPr lang="en-US" altLang="ja-JP" sz="1800" strike="sngStrike" dirty="0" err="1" smtClean="0"/>
              <a:t>N</a:t>
            </a:r>
            <a:r>
              <a:rPr lang="en-US" altLang="ja-JP" sz="1800" u="sng" dirty="0" err="1" smtClean="0">
                <a:solidFill>
                  <a:srgbClr val="FF0000"/>
                </a:solidFill>
              </a:rPr>
              <a:t>P</a:t>
            </a:r>
            <a:r>
              <a:rPr lang="en-US" altLang="ja-JP" sz="1800" dirty="0" err="1" smtClean="0"/>
              <a:t>ID</a:t>
            </a:r>
            <a:r>
              <a:rPr lang="en-US" altLang="ja-JP" sz="1800" dirty="0"/>
              <a:t>,</a:t>
            </a:r>
          </a:p>
          <a:p>
            <a:r>
              <a:rPr lang="en-US" altLang="ja-JP" sz="1800" dirty="0" smtClean="0"/>
              <a:t>	P</a:t>
            </a:r>
            <a:r>
              <a:rPr lang="en-US" altLang="ja-JP" sz="1800" strike="sngStrike" dirty="0" smtClean="0"/>
              <a:t>N</a:t>
            </a:r>
            <a:r>
              <a:rPr lang="en-US" altLang="ja-JP" sz="1800" u="sng" dirty="0" smtClean="0">
                <a:solidFill>
                  <a:srgbClr val="FF0000"/>
                </a:solidFill>
              </a:rPr>
              <a:t>P</a:t>
            </a:r>
            <a:r>
              <a:rPr lang="en-US" altLang="ja-JP" sz="1800" dirty="0" smtClean="0"/>
              <a:t>ID</a:t>
            </a:r>
            <a:r>
              <a:rPr lang="en-US" altLang="ja-JP" sz="1800" dirty="0"/>
              <a:t>,</a:t>
            </a:r>
          </a:p>
          <a:p>
            <a:r>
              <a:rPr lang="en-US" altLang="ja-JP" sz="1800" dirty="0" smtClean="0"/>
              <a:t>	</a:t>
            </a:r>
            <a:r>
              <a:rPr lang="en-US" altLang="ja-JP" sz="1800" dirty="0" err="1" smtClean="0"/>
              <a:t>ScanForPN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a:t>
            </a:r>
            <a:r>
              <a:rPr lang="en-US" altLang="ja-JP" sz="1800" dirty="0" err="1" smtClean="0"/>
              <a:t>PN</a:t>
            </a:r>
            <a:r>
              <a:rPr lang="en-US" altLang="ja-JP" sz="1800" u="sng" dirty="0" err="1" smtClean="0">
                <a:solidFill>
                  <a:srgbClr val="FF0000"/>
                </a:solidFill>
              </a:rPr>
              <a:t>P</a:t>
            </a:r>
            <a:r>
              <a:rPr lang="en-US" altLang="ja-JP" sz="1800" dirty="0" err="1" smtClean="0"/>
              <a:t>CAddress</a:t>
            </a:r>
            <a:r>
              <a:rPr lang="en-US" altLang="ja-JP" sz="1800" dirty="0"/>
              <a:t>,</a:t>
            </a:r>
          </a:p>
          <a:p>
            <a:r>
              <a:rPr lang="en-US" altLang="ja-JP" sz="1800" dirty="0" smtClean="0"/>
              <a:t>	Timeout</a:t>
            </a:r>
            <a:endParaRPr lang="en-US" altLang="ja-JP" sz="1800" dirty="0"/>
          </a:p>
          <a:p>
            <a:r>
              <a:rPr lang="en-US" altLang="ja-JP" sz="1800" dirty="0"/>
              <a:t>)</a:t>
            </a:r>
          </a:p>
          <a:p>
            <a:r>
              <a:rPr lang="en-US" altLang="ja-JP" sz="1800" dirty="0"/>
              <a:t>The primitive parameters are defined in Table 5-5.</a:t>
            </a:r>
            <a:endParaRPr lang="ja-JP" altLang="en-US" sz="1800"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7" name="テキスト ボックス 6"/>
          <p:cNvSpPr txBox="1"/>
          <p:nvPr/>
        </p:nvSpPr>
        <p:spPr>
          <a:xfrm>
            <a:off x="2735796" y="764704"/>
            <a:ext cx="3272884" cy="461665"/>
          </a:xfrm>
          <a:prstGeom prst="rect">
            <a:avLst/>
          </a:prstGeom>
          <a:noFill/>
        </p:spPr>
        <p:txBody>
          <a:bodyPr wrap="none" rtlCol="0">
            <a:spAutoFit/>
          </a:bodyPr>
          <a:lstStyle/>
          <a:p>
            <a:r>
              <a:rPr kumimoji="1" lang="en-US" altLang="ja-JP" sz="2400" b="1" dirty="0" smtClean="0"/>
              <a:t>Resolution for MLME </a:t>
            </a:r>
            <a:endParaRPr kumimoji="1" lang="ja-JP" altLang="en-US" sz="2400" b="1" dirty="0"/>
          </a:p>
        </p:txBody>
      </p:sp>
    </p:spTree>
    <p:extLst>
      <p:ext uri="{BB962C8B-B14F-4D97-AF65-F5344CB8AC3E}">
        <p14:creationId xmlns:p14="http://schemas.microsoft.com/office/powerpoint/2010/main" val="3047298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349513" y="2290426"/>
            <a:ext cx="8562476"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n"/>
              <a:tabLst/>
            </a:pPr>
            <a:r>
              <a:rPr kumimoji="1" lang="en-US" altLang="ja-JP" sz="1800" b="0" i="1" strike="noStrike" cap="none" normalizeH="0" baseline="0" dirty="0" smtClean="0">
                <a:ln>
                  <a:noFill/>
                </a:ln>
                <a:effectLst/>
                <a:latin typeface="Arial" pitchFamily="34" charset="0"/>
                <a:ea typeface="ＭＳ 明朝" pitchFamily="17" charset="-128"/>
                <a:cs typeface="Arial" pitchFamily="34" charset="0"/>
              </a:rPr>
              <a:t>Replace section 5.3.3 as follows:</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1" i="0" u="sng" strike="noStrike" cap="none" normalizeH="0" baseline="0" dirty="0" smtClean="0">
                <a:ln>
                  <a:noFill/>
                </a:ln>
                <a:solidFill>
                  <a:srgbClr val="FF0000"/>
                </a:solidFill>
                <a:effectLst/>
                <a:latin typeface="Arial" pitchFamily="34" charset="0"/>
                <a:ea typeface="ＭＳ 明朝" pitchFamily="17" charset="-128"/>
                <a:cs typeface="Arial" pitchFamily="34" charset="0"/>
              </a:rPr>
              <a:t>5.3.3 Starting a PNPP</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ja-JP" sz="1800" b="0" i="0" u="sng" strike="noStrike" cap="none" normalizeH="0" baseline="0" dirty="0" smtClean="0">
                <a:ln>
                  <a:noFill/>
                </a:ln>
                <a:solidFill>
                  <a:srgbClr val="FF0000"/>
                </a:solidFill>
                <a:effectLst/>
                <a:ea typeface="ＭＳ 明朝" pitchFamily="17" charset="-128"/>
                <a:cs typeface="Times New Roman" pitchFamily="18" charset="0"/>
              </a:rPr>
              <a:t>These primitives support the process of creating a new PNPP with the DEV acting as PNCC, as described in 7.2.2. The parameters used for these primitives are defined in Table 5-8.</a:t>
            </a:r>
            <a:endParaRPr kumimoji="1" lang="en-US" altLang="ja-JP" sz="1400" b="0" i="0" u="sng"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99504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1384502047"/>
              </p:ext>
            </p:extLst>
          </p:nvPr>
        </p:nvGraphicFramePr>
        <p:xfrm>
          <a:off x="683568" y="1479572"/>
          <a:ext cx="7874759" cy="4937760"/>
        </p:xfrm>
        <a:graphic>
          <a:graphicData uri="http://schemas.openxmlformats.org/drawingml/2006/table">
            <a:tbl>
              <a:tblPr firstRow="1" firstCol="1" bandRow="1"/>
              <a:tblGrid>
                <a:gridCol w="1760561"/>
                <a:gridCol w="1351128"/>
                <a:gridCol w="1637732"/>
                <a:gridCol w="3125338"/>
              </a:tblGrid>
              <a:tr h="73016">
                <a:tc>
                  <a:txBody>
                    <a:bodyPr/>
                    <a:lstStyle/>
                    <a:p>
                      <a:pPr algn="l">
                        <a:spcAft>
                          <a:spcPts val="0"/>
                        </a:spcAft>
                      </a:pPr>
                      <a:r>
                        <a:rPr lang="en-US" sz="1800" b="1" kern="0" dirty="0">
                          <a:solidFill>
                            <a:schemeClr val="tx1"/>
                          </a:solidFill>
                          <a:effectLst/>
                          <a:latin typeface="Times New Roman"/>
                          <a:ea typeface="ＭＳ 明朝"/>
                          <a:cs typeface="Times New Roman"/>
                        </a:rPr>
                        <a:t>Name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Type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Valid range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b="1" kern="0">
                          <a:solidFill>
                            <a:schemeClr val="tx1"/>
                          </a:solidFill>
                          <a:effectLst/>
                          <a:latin typeface="Times New Roman"/>
                          <a:ea typeface="ＭＳ 明朝"/>
                          <a:cs typeface="Times New Roman"/>
                        </a:rPr>
                        <a:t>Description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dirty="0" err="1">
                          <a:solidFill>
                            <a:schemeClr val="tx1"/>
                          </a:solidFill>
                          <a:effectLst/>
                          <a:latin typeface="Times New Roman"/>
                          <a:ea typeface="ＭＳ 明朝"/>
                          <a:cs typeface="Times New Roman"/>
                        </a:rPr>
                        <a:t>BSIDLength</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number of octets in the BSID.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4425">
                <a:tc>
                  <a:txBody>
                    <a:bodyPr/>
                    <a:lstStyle/>
                    <a:p>
                      <a:pPr algn="l">
                        <a:spcAft>
                          <a:spcPts val="0"/>
                        </a:spcAft>
                      </a:pPr>
                      <a:r>
                        <a:rPr lang="en-US" sz="1800" kern="0">
                          <a:solidFill>
                            <a:schemeClr val="tx1"/>
                          </a:solidFill>
                          <a:effectLst/>
                          <a:latin typeface="Times New Roman"/>
                          <a:ea typeface="ＭＳ 明朝"/>
                          <a:cs typeface="Times New Roman"/>
                        </a:rPr>
                        <a:t>BSID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Octet string</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As defined in 6.4.2</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BSID of the new </a:t>
                      </a:r>
                      <a:r>
                        <a:rPr lang="en-US" sz="1800" u="sng" kern="0" dirty="0">
                          <a:solidFill>
                            <a:srgbClr val="FF0000"/>
                          </a:solidFill>
                          <a:effectLst/>
                          <a:latin typeface="Times New Roman"/>
                          <a:ea typeface="ＭＳ 明朝"/>
                          <a:cs typeface="Times New Roman"/>
                        </a:rPr>
                        <a:t>PNPP</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6638">
                <a:tc>
                  <a:txBody>
                    <a:bodyPr/>
                    <a:lstStyle/>
                    <a:p>
                      <a:pPr algn="l">
                        <a:spcAft>
                          <a:spcPts val="0"/>
                        </a:spcAft>
                      </a:pPr>
                      <a:r>
                        <a:rPr lang="en-US" sz="1800" kern="0">
                          <a:solidFill>
                            <a:schemeClr val="tx1"/>
                          </a:solidFill>
                          <a:effectLst/>
                          <a:latin typeface="Times New Roman"/>
                          <a:ea typeface="ＭＳ 明朝"/>
                          <a:cs typeface="Times New Roman"/>
                        </a:rPr>
                        <a:t>SECMode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MODE_0, MODE_1</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security mode of the </a:t>
                      </a:r>
                      <a:r>
                        <a:rPr lang="en-US" sz="1800" u="sng" kern="0" dirty="0">
                          <a:solidFill>
                            <a:srgbClr val="FF0000"/>
                          </a:solidFill>
                          <a:effectLst/>
                          <a:latin typeface="Times New Roman"/>
                          <a:ea typeface="ＭＳ 明朝"/>
                          <a:cs typeface="Times New Roman"/>
                        </a:rPr>
                        <a:t>PNPP</a:t>
                      </a:r>
                      <a:r>
                        <a:rPr lang="en-US" sz="1800" kern="0" dirty="0">
                          <a:solidFill>
                            <a:schemeClr val="tx1"/>
                          </a:solidFill>
                          <a:effectLst/>
                          <a:latin typeface="Times New Roman"/>
                          <a:ea typeface="ＭＳ 明朝"/>
                          <a:cs typeface="Times New Roman"/>
                        </a:rPr>
                        <a:t>, as described in 6.3.1.</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275">
                <a:tc>
                  <a:txBody>
                    <a:bodyPr/>
                    <a:lstStyle/>
                    <a:p>
                      <a:pPr algn="l">
                        <a:spcAft>
                          <a:spcPts val="0"/>
                        </a:spcAft>
                      </a:pPr>
                      <a:r>
                        <a:rPr lang="en-US" sz="1800" kern="0">
                          <a:solidFill>
                            <a:schemeClr val="tx1"/>
                          </a:solidFill>
                          <a:effectLst/>
                          <a:latin typeface="Times New Roman"/>
                          <a:ea typeface="ＭＳ 明朝"/>
                          <a:cs typeface="Times New Roman"/>
                        </a:rPr>
                        <a:t>DEVID</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Any valid DEVID as defined in</a:t>
                      </a:r>
                      <a:endParaRPr lang="ja-JP" sz="1800" kern="100">
                        <a:solidFill>
                          <a:schemeClr val="tx1"/>
                        </a:solidFill>
                        <a:effectLst/>
                        <a:latin typeface="Century"/>
                        <a:ea typeface="ＭＳ 明朝"/>
                        <a:cs typeface="Times New Roman"/>
                      </a:endParaRPr>
                    </a:p>
                    <a:p>
                      <a:pPr algn="l">
                        <a:spcAft>
                          <a:spcPts val="0"/>
                        </a:spcAft>
                      </a:pPr>
                      <a:r>
                        <a:rPr lang="en-US" sz="1800" kern="0">
                          <a:solidFill>
                            <a:schemeClr val="tx1"/>
                          </a:solidFill>
                          <a:effectLst/>
                          <a:latin typeface="Times New Roman"/>
                          <a:ea typeface="ＭＳ 明朝"/>
                          <a:cs typeface="Times New Roman"/>
                        </a:rPr>
                        <a:t>6.2.3</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assigned DEVID for the DEV that is acting as the PNC, as described in 7.2.2.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7700">
                <a:tc>
                  <a:txBody>
                    <a:bodyPr/>
                    <a:lstStyle/>
                    <a:p>
                      <a:pPr algn="l">
                        <a:spcAft>
                          <a:spcPts val="0"/>
                        </a:spcAft>
                      </a:pPr>
                      <a:r>
                        <a:rPr lang="en-US" sz="1800" kern="0" dirty="0" err="1">
                          <a:solidFill>
                            <a:schemeClr val="tx1"/>
                          </a:solidFill>
                          <a:effectLst/>
                          <a:latin typeface="Times New Roman"/>
                          <a:ea typeface="ＭＳ 明朝"/>
                          <a:cs typeface="Times New Roman"/>
                        </a:rPr>
                        <a:t>MinDepSuperframePercent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1–100</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minimum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for the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described in 7.2.7 and 7.2.8. </a:t>
                      </a:r>
                      <a:endParaRPr lang="ja-JP" sz="1800" kern="100" dirty="0">
                        <a:solidFill>
                          <a:schemeClr val="tx1"/>
                        </a:solidFill>
                        <a:effectLst/>
                        <a:latin typeface="Century"/>
                        <a:ea typeface="ＭＳ 明朝"/>
                        <a:cs typeface="Times New Roman"/>
                      </a:endParaRPr>
                    </a:p>
                    <a:p>
                      <a:pPr>
                        <a:spcAft>
                          <a:spcPts val="0"/>
                        </a:spcAft>
                      </a:pPr>
                      <a:r>
                        <a:rPr lang="en-US" sz="1800" u="sng" kern="100" dirty="0">
                          <a:solidFill>
                            <a:srgbClr val="FF0000"/>
                          </a:solidFill>
                          <a:effectLst/>
                          <a:latin typeface="Times New Roman"/>
                          <a:ea typeface="ＭＳ 明朝"/>
                        </a:rPr>
                        <a:t>This parameter is not valid for HRCP DEVs. </a:t>
                      </a:r>
                      <a:endParaRPr lang="ja-JP" sz="2000" u="sng" kern="100" dirty="0">
                        <a:solidFill>
                          <a:srgbClr val="FF0000"/>
                        </a:solidFill>
                        <a:effectLst/>
                        <a:latin typeface="Times New Roman"/>
                        <a:ea typeface="ＭＳ 明朝"/>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
        <p:nvSpPr>
          <p:cNvPr id="2" name="正方形/長方形 1"/>
          <p:cNvSpPr/>
          <p:nvPr/>
        </p:nvSpPr>
        <p:spPr>
          <a:xfrm>
            <a:off x="2447764" y="1038218"/>
            <a:ext cx="4459298" cy="338554"/>
          </a:xfrm>
          <a:prstGeom prst="rect">
            <a:avLst/>
          </a:prstGeom>
        </p:spPr>
        <p:txBody>
          <a:bodyPr wrap="none">
            <a:spAutoFit/>
          </a:bodyPr>
          <a:lstStyle/>
          <a:p>
            <a:pPr lvl="0"/>
            <a:r>
              <a:rPr kumimoji="1" lang="en-US" altLang="ja-JP" sz="1600" dirty="0">
                <a:latin typeface="Arial" pitchFamily="34" charset="0"/>
                <a:ea typeface="ＭＳ 明朝" pitchFamily="17" charset="-128"/>
                <a:cs typeface="Arial" pitchFamily="34" charset="0"/>
              </a:rPr>
              <a:t>Table 5-8</a:t>
            </a:r>
            <a:r>
              <a:rPr kumimoji="1" lang="en-US" altLang="ja-JP" sz="1600" dirty="0">
                <a:latin typeface="Century"/>
                <a:ea typeface="ＭＳ 明朝" pitchFamily="17" charset="-128"/>
                <a:cs typeface="Arial" pitchFamily="34" charset="0"/>
              </a:rPr>
              <a:t>—</a:t>
            </a:r>
            <a:r>
              <a:rPr kumimoji="1" lang="en-US" altLang="ja-JP" sz="1600" dirty="0">
                <a:latin typeface="Arial" pitchFamily="34" charset="0"/>
                <a:ea typeface="ＭＳ 明朝" pitchFamily="17" charset="-128"/>
                <a:cs typeface="Arial" pitchFamily="34" charset="0"/>
              </a:rPr>
              <a:t>MLME-START primitive parameters</a:t>
            </a:r>
            <a:endParaRPr kumimoji="1" lang="en-US" altLang="ja-JP" dirty="0">
              <a:latin typeface="Arial" pitchFamily="34" charset="0"/>
              <a:ea typeface="ＭＳ Ｐゴシック" pitchFamily="50" charset="-128"/>
              <a:cs typeface="ＭＳ Ｐゴシック" pitchFamily="50" charset="-128"/>
            </a:endParaRPr>
          </a:p>
        </p:txBody>
      </p:sp>
      <p:sp>
        <p:nvSpPr>
          <p:cNvPr id="7" name="正方形/長方形 6"/>
          <p:cNvSpPr/>
          <p:nvPr/>
        </p:nvSpPr>
        <p:spPr>
          <a:xfrm>
            <a:off x="611560" y="698212"/>
            <a:ext cx="3451971" cy="338554"/>
          </a:xfrm>
          <a:prstGeom prst="rect">
            <a:avLst/>
          </a:prstGeom>
        </p:spPr>
        <p:txBody>
          <a:bodyPr wrap="none">
            <a:spAutoFit/>
          </a:bodyPr>
          <a:lstStyle/>
          <a:p>
            <a:pPr marL="285750" lvl="0" indent="-285750">
              <a:buFont typeface="Wingdings" panose="05000000000000000000" pitchFamily="2" charset="2"/>
              <a:buChar char="n"/>
            </a:pPr>
            <a:r>
              <a:rPr lang="en-US" altLang="ja-JP" sz="1600" i="1" dirty="0">
                <a:latin typeface="Arial" pitchFamily="34" charset="0"/>
                <a:ea typeface="ＭＳ 明朝" pitchFamily="17" charset="-128"/>
                <a:cs typeface="Arial" pitchFamily="34" charset="0"/>
              </a:rPr>
              <a:t>Change </a:t>
            </a:r>
            <a:r>
              <a:rPr lang="en-US" altLang="ja-JP" sz="1600" i="1" dirty="0" smtClean="0">
                <a:latin typeface="Arial" pitchFamily="34" charset="0"/>
                <a:ea typeface="ＭＳ 明朝" pitchFamily="17" charset="-128"/>
                <a:cs typeface="Arial" pitchFamily="34" charset="0"/>
              </a:rPr>
              <a:t>the Table 5-8 </a:t>
            </a:r>
            <a:r>
              <a:rPr lang="en-US" altLang="ja-JP" sz="1600" i="1" dirty="0">
                <a:latin typeface="Arial" pitchFamily="34" charset="0"/>
                <a:ea typeface="ＭＳ 明朝" pitchFamily="17" charset="-128"/>
                <a:cs typeface="Arial" pitchFamily="34" charset="0"/>
              </a:rPr>
              <a:t>as </a:t>
            </a:r>
            <a:r>
              <a:rPr lang="en-US" altLang="ja-JP" sz="1600" i="1" dirty="0" smtClean="0">
                <a:latin typeface="Arial" pitchFamily="34" charset="0"/>
                <a:ea typeface="ＭＳ 明朝" pitchFamily="17" charset="-128"/>
                <a:cs typeface="Arial" pitchFamily="34" charset="0"/>
              </a:rPr>
              <a:t>follows:</a:t>
            </a:r>
            <a:endParaRPr lang="en-US" altLang="ja-JP" sz="1600" i="1" dirty="0">
              <a:latin typeface="Arial" pitchFamily="34" charset="0"/>
              <a:ea typeface="ＭＳ 明朝" pitchFamily="17" charset="-128"/>
              <a:cs typeface="Arial" pitchFamily="34" charset="0"/>
            </a:endParaRPr>
          </a:p>
        </p:txBody>
      </p:sp>
    </p:spTree>
    <p:extLst>
      <p:ext uri="{BB962C8B-B14F-4D97-AF65-F5344CB8AC3E}">
        <p14:creationId xmlns:p14="http://schemas.microsoft.com/office/powerpoint/2010/main" val="398715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40570523"/>
              </p:ext>
            </p:extLst>
          </p:nvPr>
        </p:nvGraphicFramePr>
        <p:xfrm>
          <a:off x="683568" y="764704"/>
          <a:ext cx="7874759" cy="4389120"/>
        </p:xfrm>
        <a:graphic>
          <a:graphicData uri="http://schemas.openxmlformats.org/drawingml/2006/table">
            <a:tbl>
              <a:tblPr firstRow="1" firstCol="1" bandRow="1"/>
              <a:tblGrid>
                <a:gridCol w="1760561"/>
                <a:gridCol w="1351128"/>
                <a:gridCol w="1637732"/>
                <a:gridCol w="3125338"/>
              </a:tblGrid>
              <a:tr h="722126">
                <a:tc>
                  <a:txBody>
                    <a:bodyPr/>
                    <a:lstStyle/>
                    <a:p>
                      <a:pPr algn="l">
                        <a:spcAft>
                          <a:spcPts val="0"/>
                        </a:spcAft>
                      </a:pPr>
                      <a:r>
                        <a:rPr lang="en-US" sz="1800" kern="0" dirty="0" err="1">
                          <a:solidFill>
                            <a:schemeClr val="tx1"/>
                          </a:solidFill>
                          <a:effectLst/>
                          <a:latin typeface="Times New Roman"/>
                          <a:ea typeface="ＭＳ 明朝"/>
                          <a:cs typeface="Times New Roman"/>
                        </a:rPr>
                        <a:t>DesiredDepSuperframePercent</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Integer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1–100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desired percent of the</a:t>
                      </a:r>
                      <a:endParaRPr lang="ja-JP" sz="1800" kern="100" dirty="0">
                        <a:solidFill>
                          <a:schemeClr val="tx1"/>
                        </a:solidFill>
                        <a:effectLst/>
                        <a:latin typeface="Century"/>
                        <a:ea typeface="ＭＳ 明朝"/>
                        <a:cs typeface="Times New Roman"/>
                      </a:endParaRPr>
                    </a:p>
                    <a:p>
                      <a:pPr algn="l">
                        <a:spcAft>
                          <a:spcPts val="0"/>
                        </a:spcAft>
                      </a:pP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requested as a CTA </a:t>
                      </a:r>
                      <a:r>
                        <a:rPr lang="en-US" sz="1800" kern="0" dirty="0" smtClean="0">
                          <a:solidFill>
                            <a:schemeClr val="tx1"/>
                          </a:solidFill>
                          <a:effectLst/>
                          <a:latin typeface="Times New Roman"/>
                          <a:ea typeface="ＭＳ 明朝"/>
                          <a:cs typeface="Times New Roman"/>
                        </a:rPr>
                        <a:t>for</a:t>
                      </a:r>
                      <a:r>
                        <a:rPr lang="en-US" sz="1800" kern="100" baseline="0" dirty="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the </a:t>
                      </a:r>
                      <a:r>
                        <a:rPr lang="en-US" sz="1800" kern="0" dirty="0">
                          <a:solidFill>
                            <a:schemeClr val="tx1"/>
                          </a:solidFill>
                          <a:effectLst/>
                          <a:latin typeface="Times New Roman"/>
                          <a:ea typeface="ＭＳ 明朝"/>
                          <a:cs typeface="Times New Roman"/>
                        </a:rPr>
                        <a:t>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as </a:t>
                      </a:r>
                      <a:r>
                        <a:rPr lang="en-US" sz="1800" kern="0" dirty="0" smtClean="0">
                          <a:solidFill>
                            <a:schemeClr val="tx1"/>
                          </a:solidFill>
                          <a:effectLst/>
                          <a:latin typeface="Times New Roman"/>
                          <a:ea typeface="ＭＳ 明朝"/>
                          <a:cs typeface="Times New Roman"/>
                        </a:rPr>
                        <a:t>described</a:t>
                      </a:r>
                      <a:r>
                        <a:rPr lang="ja-JP" altLang="en-US" sz="1800" kern="100" baseline="0" dirty="0" smtClean="0">
                          <a:solidFill>
                            <a:schemeClr val="tx1"/>
                          </a:solidFill>
                          <a:effectLst/>
                          <a:latin typeface="Century"/>
                          <a:ea typeface="ＭＳ 明朝"/>
                          <a:cs typeface="Times New Roman"/>
                        </a:rPr>
                        <a:t> </a:t>
                      </a:r>
                      <a:r>
                        <a:rPr lang="en-US" sz="1800" kern="0" dirty="0" smtClean="0">
                          <a:solidFill>
                            <a:schemeClr val="tx1"/>
                          </a:solidFill>
                          <a:effectLst/>
                          <a:latin typeface="Times New Roman"/>
                          <a:ea typeface="ＭＳ 明朝"/>
                          <a:cs typeface="Times New Roman"/>
                        </a:rPr>
                        <a:t>in </a:t>
                      </a:r>
                      <a:r>
                        <a:rPr lang="en-US" sz="1800" kern="0" dirty="0">
                          <a:solidFill>
                            <a:schemeClr val="tx1"/>
                          </a:solidFill>
                          <a:effectLst/>
                          <a:latin typeface="Times New Roman"/>
                          <a:ea typeface="ＭＳ 明朝"/>
                          <a:cs typeface="Times New Roman"/>
                        </a:rPr>
                        <a:t>7.2.7 and 7.2.8.</a:t>
                      </a:r>
                      <a:endParaRPr lang="ja-JP" sz="1800" kern="100" dirty="0">
                        <a:solidFill>
                          <a:schemeClr val="tx1"/>
                        </a:solidFill>
                        <a:effectLst/>
                        <a:latin typeface="Century"/>
                        <a:ea typeface="ＭＳ 明朝"/>
                        <a:cs typeface="Times New Roman"/>
                      </a:endParaRPr>
                    </a:p>
                    <a:p>
                      <a:pPr algn="l">
                        <a:spcAft>
                          <a:spcPts val="0"/>
                        </a:spcAft>
                      </a:pPr>
                      <a:r>
                        <a:rPr lang="en-US" sz="1800" u="sng" kern="100" dirty="0">
                          <a:solidFill>
                            <a:srgbClr val="FF0000"/>
                          </a:solidFill>
                          <a:effectLst/>
                          <a:latin typeface="Century"/>
                          <a:ea typeface="ＭＳ 明朝"/>
                          <a:cs typeface="Times New Roman"/>
                        </a:rPr>
                        <a:t>This 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0976">
                <a:tc>
                  <a:txBody>
                    <a:bodyPr/>
                    <a:lstStyle/>
                    <a:p>
                      <a:pPr algn="l">
                        <a:spcAft>
                          <a:spcPts val="0"/>
                        </a:spcAft>
                      </a:pPr>
                      <a:r>
                        <a:rPr lang="en-US" sz="1800" kern="0">
                          <a:solidFill>
                            <a:schemeClr val="tx1"/>
                          </a:solidFill>
                          <a:effectLst/>
                          <a:latin typeface="Times New Roman"/>
                          <a:ea typeface="ＭＳ 明朝"/>
                          <a:cs typeface="Times New Roman"/>
                        </a:rPr>
                        <a:t>AllocatedSuperframePercent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Integer</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0–100</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percent of the </a:t>
                      </a:r>
                      <a:r>
                        <a:rPr lang="en-US" sz="1800" kern="0" dirty="0" err="1">
                          <a:solidFill>
                            <a:schemeClr val="tx1"/>
                          </a:solidFill>
                          <a:effectLst/>
                          <a:latin typeface="Times New Roman"/>
                          <a:ea typeface="ＭＳ 明朝"/>
                          <a:cs typeface="Times New Roman"/>
                        </a:rPr>
                        <a:t>superframe</a:t>
                      </a:r>
                      <a:r>
                        <a:rPr lang="en-US" sz="1800" kern="0" dirty="0">
                          <a:solidFill>
                            <a:schemeClr val="tx1"/>
                          </a:solidFill>
                          <a:effectLst/>
                          <a:latin typeface="Times New Roman"/>
                          <a:ea typeface="ＭＳ 明朝"/>
                          <a:cs typeface="Times New Roman"/>
                        </a:rPr>
                        <a:t> allocated to the new dependent </a:t>
                      </a:r>
                      <a:r>
                        <a:rPr lang="en-US" sz="1800" kern="0" dirty="0" err="1">
                          <a:solidFill>
                            <a:schemeClr val="tx1"/>
                          </a:solidFill>
                          <a:effectLst/>
                          <a:latin typeface="Times New Roman"/>
                          <a:ea typeface="ＭＳ 明朝"/>
                          <a:cs typeface="Times New Roman"/>
                        </a:rPr>
                        <a:t>piconet</a:t>
                      </a:r>
                      <a:r>
                        <a:rPr lang="en-US" sz="1800" kern="0" dirty="0">
                          <a:solidFill>
                            <a:schemeClr val="tx1"/>
                          </a:solidFill>
                          <a:effectLst/>
                          <a:latin typeface="Times New Roman"/>
                          <a:ea typeface="ＭＳ 明朝"/>
                          <a:cs typeface="Times New Roman"/>
                        </a:rPr>
                        <a:t>. If the channel time request was rejected, the value shall be set to zero. This parameter is ignored if the DEV is starting an independent </a:t>
                      </a:r>
                      <a:r>
                        <a:rPr lang="en-US" sz="1800" kern="0" dirty="0" err="1" smtClean="0">
                          <a:solidFill>
                            <a:schemeClr val="tx1"/>
                          </a:solidFill>
                          <a:effectLst/>
                          <a:latin typeface="Times New Roman"/>
                          <a:ea typeface="ＭＳ 明朝"/>
                          <a:cs typeface="Times New Roman"/>
                        </a:rPr>
                        <a:t>piconet</a:t>
                      </a:r>
                      <a:r>
                        <a:rPr lang="en-US" sz="1800" kern="0" dirty="0" smtClean="0">
                          <a:solidFill>
                            <a:schemeClr val="tx1"/>
                          </a:solidFill>
                          <a:effectLst/>
                          <a:latin typeface="Times New Roman"/>
                          <a:ea typeface="ＭＳ 明朝"/>
                          <a:cs typeface="Times New Roman"/>
                        </a:rPr>
                        <a:t>.</a:t>
                      </a:r>
                      <a:endParaRPr lang="en-US" sz="1800" kern="100" baseline="0" dirty="0">
                        <a:solidFill>
                          <a:schemeClr val="tx1"/>
                        </a:solidFill>
                        <a:effectLst/>
                        <a:latin typeface="Century"/>
                        <a:ea typeface="ＭＳ 明朝"/>
                        <a:cs typeface="Times New Roman"/>
                      </a:endParaRPr>
                    </a:p>
                    <a:p>
                      <a:pPr algn="l">
                        <a:spcAft>
                          <a:spcPts val="0"/>
                        </a:spcAft>
                      </a:pPr>
                      <a:r>
                        <a:rPr lang="en-US" sz="1800" u="sng" kern="100" dirty="0" smtClean="0">
                          <a:solidFill>
                            <a:srgbClr val="FF0000"/>
                          </a:solidFill>
                          <a:effectLst/>
                          <a:latin typeface="Century"/>
                          <a:ea typeface="ＭＳ 明朝"/>
                          <a:cs typeface="Times New Roman"/>
                        </a:rPr>
                        <a:t>This </a:t>
                      </a:r>
                      <a:r>
                        <a:rPr lang="en-US" sz="1800" u="sng" kern="100" dirty="0">
                          <a:solidFill>
                            <a:srgbClr val="FF0000"/>
                          </a:solidFill>
                          <a:effectLst/>
                          <a:latin typeface="Century"/>
                          <a:ea typeface="ＭＳ 明朝"/>
                          <a:cs typeface="Times New Roman"/>
                        </a:rPr>
                        <a:t>parameter is not valid for HRCP DEVs.</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3972692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751380216"/>
              </p:ext>
            </p:extLst>
          </p:nvPr>
        </p:nvGraphicFramePr>
        <p:xfrm>
          <a:off x="575556" y="1052736"/>
          <a:ext cx="7874759" cy="4937760"/>
        </p:xfrm>
        <a:graphic>
          <a:graphicData uri="http://schemas.openxmlformats.org/drawingml/2006/table">
            <a:tbl>
              <a:tblPr firstRow="1" firstCol="1" bandRow="1"/>
              <a:tblGrid>
                <a:gridCol w="1760561"/>
                <a:gridCol w="1351128"/>
                <a:gridCol w="1637732"/>
                <a:gridCol w="3125338"/>
              </a:tblGrid>
              <a:tr h="144425">
                <a:tc>
                  <a:txBody>
                    <a:bodyPr/>
                    <a:lstStyle/>
                    <a:p>
                      <a:pPr algn="l">
                        <a:spcAft>
                          <a:spcPts val="0"/>
                        </a:spcAft>
                      </a:pPr>
                      <a:r>
                        <a:rPr lang="en-US" sz="1800" kern="0" dirty="0" err="1">
                          <a:solidFill>
                            <a:schemeClr val="tx1"/>
                          </a:solidFill>
                          <a:effectLst/>
                          <a:latin typeface="Times New Roman"/>
                          <a:ea typeface="ＭＳ 明朝"/>
                          <a:cs typeface="Times New Roman"/>
                        </a:rPr>
                        <a:t>ResultCode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SUCCESS, FAILURE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result of the MLME request.</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1063">
                <a:tc>
                  <a:txBody>
                    <a:bodyPr/>
                    <a:lstStyle/>
                    <a:p>
                      <a:pPr algn="l">
                        <a:spcAft>
                          <a:spcPts val="0"/>
                        </a:spcAft>
                      </a:pPr>
                      <a:r>
                        <a:rPr lang="en-US" sz="1800" kern="0" dirty="0" err="1">
                          <a:solidFill>
                            <a:schemeClr val="tx1"/>
                          </a:solidFill>
                          <a:effectLst/>
                          <a:latin typeface="Times New Roman"/>
                          <a:ea typeface="ＭＳ 明朝"/>
                          <a:cs typeface="Times New Roman"/>
                        </a:rPr>
                        <a:t>ReasonCode</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Enumeration</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NOT_PNC_CAPABLE,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NO_CHANNELS_AVAILABLE,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ALREADY_PNC, OTHER</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Indicates the reason for a ResultCode of FAILURE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097">
                <a:tc>
                  <a:txBody>
                    <a:bodyPr/>
                    <a:lstStyle/>
                    <a:p>
                      <a:pPr algn="l">
                        <a:spcAft>
                          <a:spcPts val="0"/>
                        </a:spcAft>
                      </a:pPr>
                      <a:r>
                        <a:rPr lang="en-US" sz="1800" kern="0">
                          <a:solidFill>
                            <a:schemeClr val="tx1"/>
                          </a:solidFill>
                          <a:effectLst/>
                          <a:latin typeface="Times New Roman"/>
                          <a:ea typeface="ＭＳ 明朝"/>
                          <a:cs typeface="Times New Roman"/>
                        </a:rPr>
                        <a:t>PHYMode</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a:solidFill>
                            <a:schemeClr val="tx1"/>
                          </a:solidFill>
                          <a:effectLst/>
                          <a:latin typeface="Times New Roman"/>
                          <a:ea typeface="ＭＳ 明朝"/>
                          <a:cs typeface="Times New Roman"/>
                        </a:rPr>
                        <a:t>Enumeration</a:t>
                      </a:r>
                      <a:endParaRPr lang="ja-JP" sz="1800" kern="10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2.4_GHZ,</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SC_MMWAVE,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HSI_MMWAVE,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a:solidFill>
                            <a:schemeClr val="tx1"/>
                          </a:solidFill>
                          <a:effectLst/>
                          <a:latin typeface="Times New Roman"/>
                          <a:ea typeface="ＭＳ 明朝"/>
                          <a:cs typeface="Times New Roman"/>
                        </a:rPr>
                        <a:t>AV_MMWAVE</a:t>
                      </a:r>
                      <a:endParaRPr lang="ja-JP" sz="1800" kern="100" dirty="0">
                        <a:solidFill>
                          <a:schemeClr val="tx1"/>
                        </a:solidFill>
                        <a:effectLst/>
                        <a:latin typeface="Century"/>
                        <a:ea typeface="ＭＳ 明朝"/>
                        <a:cs typeface="Times New Roman"/>
                      </a:endParaRPr>
                    </a:p>
                    <a:p>
                      <a:pPr algn="l">
                        <a:spcAft>
                          <a:spcPts val="0"/>
                        </a:spcAft>
                      </a:pPr>
                      <a:r>
                        <a:rPr lang="en-US" sz="1800" kern="0" dirty="0" smtClean="0">
                          <a:solidFill>
                            <a:schemeClr val="tx1"/>
                          </a:solidFill>
                          <a:effectLst/>
                          <a:latin typeface="Times New Roman"/>
                          <a:ea typeface="ＭＳ 明朝"/>
                          <a:cs typeface="Times New Roman"/>
                        </a:rPr>
                        <a:t>,</a:t>
                      </a:r>
                      <a:r>
                        <a:rPr lang="en-US" sz="1800" u="sng" kern="0" dirty="0" smtClean="0">
                          <a:solidFill>
                            <a:srgbClr val="FF0000"/>
                          </a:solidFill>
                          <a:effectLst/>
                          <a:latin typeface="Times New Roman"/>
                          <a:ea typeface="ＭＳ 明朝"/>
                          <a:cs typeface="Times New Roman"/>
                        </a:rPr>
                        <a:t>HRCP </a:t>
                      </a:r>
                      <a:r>
                        <a:rPr lang="en-US" sz="1800" u="sng" kern="0" dirty="0">
                          <a:solidFill>
                            <a:srgbClr val="FF0000"/>
                          </a:solidFill>
                          <a:effectLst/>
                          <a:latin typeface="Times New Roman"/>
                          <a:ea typeface="ＭＳ 明朝"/>
                          <a:cs typeface="Times New Roman"/>
                        </a:rPr>
                        <a:t>SC PHY,</a:t>
                      </a:r>
                      <a:endParaRPr lang="ja-JP" sz="1800" u="sng" kern="100" dirty="0">
                        <a:solidFill>
                          <a:srgbClr val="FF0000"/>
                        </a:solidFill>
                        <a:effectLst/>
                        <a:latin typeface="Century"/>
                        <a:ea typeface="ＭＳ 明朝"/>
                        <a:cs typeface="Times New Roman"/>
                      </a:endParaRPr>
                    </a:p>
                    <a:p>
                      <a:pPr algn="l">
                        <a:spcAft>
                          <a:spcPts val="0"/>
                        </a:spcAft>
                      </a:pPr>
                      <a:r>
                        <a:rPr lang="en-US" sz="1800" u="sng" kern="0" dirty="0">
                          <a:solidFill>
                            <a:srgbClr val="FF0000"/>
                          </a:solidFill>
                          <a:effectLst/>
                          <a:latin typeface="Times New Roman"/>
                          <a:ea typeface="ＭＳ 明朝"/>
                          <a:cs typeface="Times New Roman"/>
                        </a:rPr>
                        <a:t>HRCP OOK PHY </a:t>
                      </a:r>
                      <a:endParaRPr lang="ja-JP" sz="1800" u="sng" kern="100" dirty="0">
                        <a:solidFill>
                          <a:srgbClr val="FF0000"/>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800" kern="0" dirty="0">
                          <a:solidFill>
                            <a:schemeClr val="tx1"/>
                          </a:solidFill>
                          <a:effectLst/>
                          <a:latin typeface="Times New Roman"/>
                          <a:ea typeface="ＭＳ 明朝"/>
                          <a:cs typeface="Times New Roman"/>
                        </a:rPr>
                        <a:t>The PHY that will be used for the beacons and the CP(s) in the </a:t>
                      </a:r>
                      <a:r>
                        <a:rPr lang="en-US" sz="1800" u="sng" kern="0" dirty="0">
                          <a:solidFill>
                            <a:srgbClr val="FF0000"/>
                          </a:solidFill>
                          <a:effectLst/>
                          <a:latin typeface="Times New Roman"/>
                          <a:ea typeface="ＭＳ 明朝"/>
                          <a:cs typeface="Times New Roman"/>
                        </a:rPr>
                        <a:t>PNPP</a:t>
                      </a:r>
                      <a:r>
                        <a:rPr lang="en-US" sz="1800" kern="0" dirty="0">
                          <a:solidFill>
                            <a:srgbClr val="FF0000"/>
                          </a:solidFill>
                          <a:effectLst/>
                          <a:latin typeface="Times New Roman"/>
                          <a:ea typeface="ＭＳ 明朝"/>
                          <a:cs typeface="Times New Roman"/>
                        </a:rPr>
                        <a:t> </a:t>
                      </a:r>
                      <a:r>
                        <a:rPr lang="en-US" sz="1800" kern="0" dirty="0">
                          <a:solidFill>
                            <a:schemeClr val="tx1"/>
                          </a:solidFill>
                          <a:effectLst/>
                          <a:latin typeface="Times New Roman"/>
                          <a:ea typeface="ＭＳ 明朝"/>
                          <a:cs typeface="Times New Roman"/>
                        </a:rPr>
                        <a:t>that will be started.</a:t>
                      </a:r>
                      <a:endParaRPr lang="ja-JP" sz="1800" kern="100" dirty="0">
                        <a:solidFill>
                          <a:schemeClr val="tx1"/>
                        </a:solidFill>
                        <a:effectLst/>
                        <a:latin typeface="Century"/>
                        <a:ea typeface="ＭＳ 明朝"/>
                        <a:cs typeface="Times New Roman"/>
                      </a:endParaRPr>
                    </a:p>
                  </a:txBody>
                  <a:tcPr marL="40695" marR="406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276204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5" name="正方形/長方形 4"/>
          <p:cNvSpPr/>
          <p:nvPr/>
        </p:nvSpPr>
        <p:spPr>
          <a:xfrm>
            <a:off x="971600" y="2348880"/>
            <a:ext cx="7272808" cy="2492990"/>
          </a:xfrm>
          <a:prstGeom prst="rect">
            <a:avLst/>
          </a:prstGeom>
        </p:spPr>
        <p:txBody>
          <a:bodyPr wrap="square">
            <a:spAutoFit/>
          </a:bodyPr>
          <a:lstStyle/>
          <a:p>
            <a:pPr marL="171450" indent="-171450">
              <a:buFont typeface="Wingdings" panose="05000000000000000000" pitchFamily="2" charset="2"/>
              <a:buChar char="n"/>
            </a:pPr>
            <a:r>
              <a:rPr kumimoji="1" lang="en-US" altLang="ja-JP" sz="2000" i="1" dirty="0" smtClean="0">
                <a:latin typeface="Arial" pitchFamily="34" charset="0"/>
                <a:ea typeface="ＭＳ 明朝" pitchFamily="17" charset="-128"/>
                <a:cs typeface="Arial" pitchFamily="34" charset="0"/>
              </a:rPr>
              <a:t>Replace </a:t>
            </a:r>
            <a:r>
              <a:rPr kumimoji="1" lang="en-US" altLang="ja-JP" sz="2000" i="1" dirty="0">
                <a:latin typeface="Arial" pitchFamily="34" charset="0"/>
                <a:ea typeface="ＭＳ 明朝" pitchFamily="17" charset="-128"/>
                <a:cs typeface="Arial" pitchFamily="34" charset="0"/>
              </a:rPr>
              <a:t>section </a:t>
            </a:r>
            <a:r>
              <a:rPr kumimoji="1" lang="en-US" altLang="ja-JP" sz="2000" i="1" dirty="0" smtClean="0">
                <a:latin typeface="Arial" pitchFamily="34" charset="0"/>
                <a:ea typeface="ＭＳ 明朝" pitchFamily="17" charset="-128"/>
                <a:cs typeface="Arial" pitchFamily="34" charset="0"/>
              </a:rPr>
              <a:t>5.3.3.1 </a:t>
            </a:r>
            <a:r>
              <a:rPr kumimoji="1" lang="en-US" altLang="ja-JP" sz="2000" i="1" dirty="0">
                <a:latin typeface="Arial" pitchFamily="34" charset="0"/>
                <a:ea typeface="ＭＳ 明朝" pitchFamily="17" charset="-128"/>
                <a:cs typeface="Arial" pitchFamily="34" charset="0"/>
              </a:rPr>
              <a:t>as following</a:t>
            </a:r>
          </a:p>
          <a:p>
            <a:pPr lvl="0"/>
            <a:endParaRPr kumimoji="1" lang="en-US" altLang="ja-JP" sz="2000" b="1" dirty="0" smtClean="0">
              <a:solidFill>
                <a:srgbClr val="000000"/>
              </a:solidFill>
              <a:latin typeface="Arial" pitchFamily="34" charset="0"/>
              <a:ea typeface="ＭＳ 明朝" pitchFamily="17" charset="-128"/>
              <a:cs typeface="Arial" pitchFamily="34" charset="0"/>
            </a:endParaRPr>
          </a:p>
          <a:p>
            <a:pPr lvl="0"/>
            <a:endParaRPr kumimoji="1" lang="en-US" altLang="ja-JP" sz="2000" b="1" dirty="0">
              <a:solidFill>
                <a:srgbClr val="000000"/>
              </a:solidFill>
              <a:latin typeface="Arial" pitchFamily="34" charset="0"/>
              <a:ea typeface="ＭＳ 明朝" pitchFamily="17" charset="-128"/>
              <a:cs typeface="Arial" pitchFamily="34" charset="0"/>
            </a:endParaRPr>
          </a:p>
          <a:p>
            <a:pPr lvl="0"/>
            <a:r>
              <a:rPr kumimoji="1" lang="en-US" altLang="ja-JP" sz="1600" b="1" dirty="0" smtClean="0">
                <a:solidFill>
                  <a:srgbClr val="000000"/>
                </a:solidFill>
                <a:latin typeface="Arial" pitchFamily="34" charset="0"/>
                <a:ea typeface="ＭＳ 明朝" pitchFamily="17" charset="-128"/>
                <a:cs typeface="Arial" pitchFamily="34" charset="0"/>
              </a:rPr>
              <a:t>5.3.3.1 </a:t>
            </a:r>
            <a:r>
              <a:rPr kumimoji="1" lang="en-US" altLang="ja-JP" sz="1600" b="1" dirty="0">
                <a:solidFill>
                  <a:srgbClr val="000000"/>
                </a:solidFill>
                <a:latin typeface="Arial" pitchFamily="34" charset="0"/>
                <a:ea typeface="ＭＳ 明朝" pitchFamily="17" charset="-128"/>
                <a:cs typeface="Arial" pitchFamily="34" charset="0"/>
              </a:rPr>
              <a:t>MLME-</a:t>
            </a:r>
            <a:r>
              <a:rPr kumimoji="1" lang="en-US" altLang="ja-JP" sz="1600" b="1" dirty="0" err="1">
                <a:solidFill>
                  <a:srgbClr val="000000"/>
                </a:solidFill>
                <a:latin typeface="Arial" pitchFamily="34" charset="0"/>
                <a:ea typeface="ＭＳ 明朝" pitchFamily="17" charset="-128"/>
                <a:cs typeface="Arial" pitchFamily="34" charset="0"/>
              </a:rPr>
              <a:t>START.request</a:t>
            </a:r>
            <a:endParaRPr kumimoji="1" lang="en-US" altLang="ja-JP" sz="1600" dirty="0">
              <a:latin typeface="Arial" pitchFamily="34" charset="0"/>
              <a:ea typeface="ＭＳ Ｐゴシック" pitchFamily="50" charset="-128"/>
              <a:cs typeface="ＭＳ Ｐゴシック" pitchFamily="50" charset="-128"/>
            </a:endParaRPr>
          </a:p>
          <a:p>
            <a:pPr lvl="0"/>
            <a:r>
              <a:rPr kumimoji="1" lang="en-US" altLang="ja-JP" sz="1600" u="sng" dirty="0">
                <a:solidFill>
                  <a:srgbClr val="FF0000"/>
                </a:solidFill>
                <a:ea typeface="ＭＳ 明朝" pitchFamily="17" charset="-128"/>
                <a:cs typeface="Times New Roman" pitchFamily="18" charset="0"/>
              </a:rPr>
              <a:t>This primitive is used to start a PNPP. If the DEV is not a member of the PNPP, this primitive causes the DEV to start an independent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or P2Plink. If the DEV is a member of the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child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If the DEV is associated as a neighbor member of a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this primitive causes the DEV to start a neighbor </a:t>
            </a:r>
            <a:r>
              <a:rPr kumimoji="1" lang="en-US" altLang="ja-JP" sz="1600" u="sng" dirty="0" err="1">
                <a:solidFill>
                  <a:srgbClr val="FF0000"/>
                </a:solidFill>
                <a:ea typeface="ＭＳ 明朝" pitchFamily="17" charset="-128"/>
                <a:cs typeface="Times New Roman" pitchFamily="18" charset="0"/>
              </a:rPr>
              <a:t>piconet</a:t>
            </a:r>
            <a:r>
              <a:rPr kumimoji="1" lang="en-US" altLang="ja-JP" sz="1600" u="sng" dirty="0">
                <a:solidFill>
                  <a:srgbClr val="FF0000"/>
                </a:solidFill>
                <a:ea typeface="ＭＳ 明朝" pitchFamily="17" charset="-128"/>
                <a:cs typeface="Times New Roman" pitchFamily="18" charset="0"/>
              </a:rPr>
              <a:t>. The semantics of this primitive are:</a:t>
            </a:r>
            <a:endParaRPr kumimoji="1" lang="en-US" altLang="ja-JP" sz="1600" u="sng" dirty="0">
              <a:solidFill>
                <a:srgbClr val="FF0000"/>
              </a:solidFill>
              <a:latin typeface="Arial" pitchFamily="34" charset="0"/>
              <a:ea typeface="ＭＳ Ｐゴシック" pitchFamily="50" charset="-128"/>
              <a:cs typeface="ＭＳ Ｐゴシック" pitchFamily="50" charset="-128"/>
            </a:endParaRPr>
          </a:p>
        </p:txBody>
      </p:sp>
      <p:sp>
        <p:nvSpPr>
          <p:cNvPr id="6" name="フッター プレースホルダー 2"/>
          <p:cNvSpPr txBox="1">
            <a:spLocks/>
          </p:cNvSpPr>
          <p:nvPr/>
        </p:nvSpPr>
        <p:spPr>
          <a:xfrm>
            <a:off x="5486400" y="6484694"/>
            <a:ext cx="3124200" cy="25667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Toshimitsu, et al. (Toshiba)</a:t>
            </a:r>
            <a:endParaRPr lang="en-US" altLang="ja-JP" dirty="0"/>
          </a:p>
        </p:txBody>
      </p:sp>
    </p:spTree>
    <p:extLst>
      <p:ext uri="{BB962C8B-B14F-4D97-AF65-F5344CB8AC3E}">
        <p14:creationId xmlns:p14="http://schemas.microsoft.com/office/powerpoint/2010/main" val="3801132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91319" y="1377512"/>
            <a:ext cx="8038531" cy="4308872"/>
          </a:xfrm>
          <a:prstGeom prst="rect">
            <a:avLst/>
          </a:prstGeom>
        </p:spPr>
        <p:txBody>
          <a:bodyPr wrap="square">
            <a:spAutoFit/>
          </a:bodyPr>
          <a:lstStyle/>
          <a:p>
            <a:pPr marL="285750" lvl="0" indent="-285750">
              <a:buFont typeface="Wingdings" panose="05000000000000000000" pitchFamily="2" charset="2"/>
              <a:buChar char="n"/>
            </a:pPr>
            <a:r>
              <a:rPr lang="en-US" altLang="ja-JP" sz="1800" i="1" dirty="0">
                <a:latin typeface="Arial" pitchFamily="34" charset="0"/>
                <a:ea typeface="ＭＳ 明朝" pitchFamily="17" charset="-128"/>
                <a:cs typeface="Arial" pitchFamily="34" charset="0"/>
              </a:rPr>
              <a:t>Change section </a:t>
            </a:r>
            <a:r>
              <a:rPr lang="en-US" altLang="ja-JP" sz="1800" i="1" dirty="0" smtClean="0">
                <a:latin typeface="Arial" pitchFamily="34" charset="0"/>
                <a:ea typeface="ＭＳ 明朝" pitchFamily="17" charset="-128"/>
                <a:cs typeface="Arial" pitchFamily="34" charset="0"/>
              </a:rPr>
              <a:t>5.3.5.1 </a:t>
            </a:r>
            <a:r>
              <a:rPr lang="en-US" altLang="ja-JP" sz="1800" i="1" dirty="0">
                <a:latin typeface="Arial" pitchFamily="34" charset="0"/>
                <a:ea typeface="ＭＳ 明朝" pitchFamily="17" charset="-128"/>
                <a:cs typeface="Arial" pitchFamily="34" charset="0"/>
              </a:rPr>
              <a:t>as following</a:t>
            </a:r>
          </a:p>
          <a:p>
            <a:endParaRPr lang="en-US" altLang="ja-JP" sz="1600" b="1" dirty="0" smtClean="0">
              <a:latin typeface="Arial"/>
            </a:endParaRPr>
          </a:p>
          <a:p>
            <a:r>
              <a:rPr lang="en-US" altLang="ja-JP" sz="1600" b="1" dirty="0" smtClean="0">
                <a:latin typeface="Arial"/>
              </a:rPr>
              <a:t>5.3.5.1 </a:t>
            </a:r>
            <a:r>
              <a:rPr lang="en-US" altLang="ja-JP" sz="1600" b="1" dirty="0">
                <a:latin typeface="Arial"/>
              </a:rPr>
              <a:t>MLME-</a:t>
            </a:r>
            <a:r>
              <a:rPr lang="en-US" altLang="ja-JP" sz="1600" b="1" dirty="0" err="1">
                <a:latin typeface="Arial"/>
              </a:rPr>
              <a:t>ASSOCIATE.request</a:t>
            </a:r>
            <a:endParaRPr lang="en-US" altLang="ja-JP" sz="1600" b="1" dirty="0">
              <a:latin typeface="Arial"/>
            </a:endParaRPr>
          </a:p>
          <a:p>
            <a:r>
              <a:rPr lang="en-US" altLang="ja-JP" sz="1600" dirty="0">
                <a:latin typeface="Times New Roman"/>
              </a:rPr>
              <a:t>This primitive initiates the association procedure. The semantics of this primitive are:</a:t>
            </a:r>
          </a:p>
          <a:p>
            <a:endParaRPr lang="en-US" altLang="ja-JP" sz="1600" dirty="0" smtClean="0">
              <a:latin typeface="Arial"/>
            </a:endParaRPr>
          </a:p>
          <a:p>
            <a:r>
              <a:rPr lang="en-US" altLang="ja-JP" sz="1600" dirty="0" smtClean="0">
                <a:latin typeface="Arial"/>
              </a:rPr>
              <a:t>MLME-</a:t>
            </a:r>
            <a:r>
              <a:rPr lang="en-US" altLang="ja-JP" sz="1600" dirty="0" err="1" smtClean="0">
                <a:latin typeface="Arial"/>
              </a:rPr>
              <a:t>ASSOCIATE.request</a:t>
            </a:r>
            <a:r>
              <a:rPr lang="en-US" altLang="ja-JP" sz="1600" dirty="0" smtClean="0">
                <a:latin typeface="Arial"/>
              </a:rPr>
              <a:t> </a:t>
            </a:r>
            <a:r>
              <a:rPr lang="en-US" altLang="ja-JP" sz="1600" dirty="0">
                <a:latin typeface="Arial"/>
              </a:rPr>
              <a:t>(</a:t>
            </a:r>
          </a:p>
          <a:p>
            <a:r>
              <a:rPr lang="en-US" altLang="ja-JP" sz="1600" dirty="0" smtClean="0">
                <a:latin typeface="Arial"/>
              </a:rPr>
              <a:t>	</a:t>
            </a:r>
            <a:r>
              <a:rPr lang="en-US" altLang="ja-JP" sz="1600" dirty="0" err="1" smtClean="0">
                <a:latin typeface="Arial"/>
              </a:rPr>
              <a:t>BSIDLength</a:t>
            </a:r>
            <a:r>
              <a:rPr lang="en-US" altLang="ja-JP" sz="1600" dirty="0">
                <a:latin typeface="Arial"/>
              </a:rPr>
              <a:t>,</a:t>
            </a:r>
          </a:p>
          <a:p>
            <a:r>
              <a:rPr lang="en-US" altLang="ja-JP" sz="1600" dirty="0" smtClean="0">
                <a:latin typeface="Arial"/>
              </a:rPr>
              <a:t>	BSID</a:t>
            </a:r>
            <a:r>
              <a:rPr lang="en-US" altLang="ja-JP" sz="1600" dirty="0">
                <a:latin typeface="Arial"/>
              </a:rPr>
              <a:t>,</a:t>
            </a:r>
          </a:p>
          <a:p>
            <a:r>
              <a:rPr lang="en-US" altLang="ja-JP" sz="1600" dirty="0" smtClean="0">
                <a:latin typeface="Arial"/>
              </a:rPr>
              <a:t>	P</a:t>
            </a:r>
            <a:r>
              <a:rPr lang="en-US" altLang="ja-JP" sz="1600" strike="sngStrike" dirty="0" smtClean="0">
                <a:latin typeface="Arial"/>
              </a:rPr>
              <a:t>N</a:t>
            </a:r>
            <a:r>
              <a:rPr lang="en-US" altLang="ja-JP" sz="1600" u="sng" dirty="0" smtClean="0">
                <a:solidFill>
                  <a:srgbClr val="FF0000"/>
                </a:solidFill>
                <a:latin typeface="Arial"/>
              </a:rPr>
              <a:t>P</a:t>
            </a:r>
            <a:r>
              <a:rPr lang="en-US" altLang="ja-JP" sz="1600" dirty="0" smtClean="0">
                <a:latin typeface="Arial"/>
              </a:rPr>
              <a:t>ID,</a:t>
            </a:r>
            <a:endParaRPr lang="en-US" altLang="ja-JP" sz="1600" dirty="0">
              <a:latin typeface="Arial"/>
            </a:endParaRPr>
          </a:p>
          <a:p>
            <a:r>
              <a:rPr lang="en-US" altLang="ja-JP" sz="1600" dirty="0" smtClean="0">
                <a:latin typeface="Arial"/>
              </a:rPr>
              <a:t>	</a:t>
            </a:r>
            <a:r>
              <a:rPr lang="en-US" altLang="ja-JP" sz="1600" dirty="0" err="1" smtClean="0">
                <a:latin typeface="Arial"/>
              </a:rPr>
              <a:t>PN</a:t>
            </a:r>
            <a:r>
              <a:rPr lang="en-US" altLang="ja-JP" sz="1600" u="sng" dirty="0" err="1" smtClean="0">
                <a:solidFill>
                  <a:srgbClr val="FF0000"/>
                </a:solidFill>
                <a:latin typeface="Arial"/>
              </a:rPr>
              <a:t>P</a:t>
            </a:r>
            <a:r>
              <a:rPr lang="en-US" altLang="ja-JP" sz="1600" dirty="0" err="1" smtClean="0">
                <a:latin typeface="Arial"/>
              </a:rPr>
              <a:t>CAddress</a:t>
            </a:r>
            <a:r>
              <a:rPr lang="en-US" altLang="ja-JP" sz="1600" dirty="0">
                <a:latin typeface="Arial"/>
              </a:rPr>
              <a:t>,</a:t>
            </a:r>
          </a:p>
          <a:p>
            <a:r>
              <a:rPr lang="en-US" altLang="ja-JP" sz="1600" dirty="0" smtClean="0">
                <a:latin typeface="Arial"/>
              </a:rPr>
              <a:t>	</a:t>
            </a:r>
            <a:r>
              <a:rPr lang="en-US" altLang="ja-JP" sz="1600" dirty="0" err="1" smtClean="0">
                <a:latin typeface="Arial"/>
              </a:rPr>
              <a:t>ChannelIndex</a:t>
            </a:r>
            <a:r>
              <a:rPr lang="en-US" altLang="ja-JP" sz="1600" dirty="0">
                <a:latin typeface="Arial"/>
              </a:rPr>
              <a:t>,</a:t>
            </a:r>
          </a:p>
          <a:p>
            <a:r>
              <a:rPr lang="en-US" altLang="ja-JP" sz="1600" dirty="0" smtClean="0">
                <a:latin typeface="Arial"/>
              </a:rPr>
              <a:t>	</a:t>
            </a:r>
            <a:r>
              <a:rPr lang="en-US" altLang="ja-JP" sz="1600" dirty="0" err="1" smtClean="0">
                <a:latin typeface="Arial"/>
              </a:rPr>
              <a:t>NeighborPiconetRequest</a:t>
            </a:r>
            <a:r>
              <a:rPr lang="en-US" altLang="ja-JP" sz="1600" dirty="0">
                <a:latin typeface="Arial"/>
              </a:rPr>
              <a:t>,</a:t>
            </a:r>
          </a:p>
          <a:p>
            <a:r>
              <a:rPr lang="en-US" altLang="ja-JP" sz="1600" dirty="0" smtClean="0">
                <a:latin typeface="Arial"/>
              </a:rPr>
              <a:t>	</a:t>
            </a:r>
            <a:r>
              <a:rPr lang="en-US" altLang="ja-JP" sz="1600" strike="sngStrike" dirty="0" err="1" smtClean="0">
                <a:latin typeface="Arial"/>
              </a:rPr>
              <a:t>Piconet</a:t>
            </a:r>
            <a:r>
              <a:rPr lang="en-US" altLang="ja-JP" sz="1600" u="sng" dirty="0" err="1" smtClean="0">
                <a:solidFill>
                  <a:srgbClr val="FF0000"/>
                </a:solidFill>
                <a:latin typeface="Arial"/>
              </a:rPr>
              <a:t>PNPP</a:t>
            </a:r>
            <a:r>
              <a:rPr lang="en-US" altLang="ja-JP" sz="1600" dirty="0" err="1" smtClean="0">
                <a:latin typeface="Arial"/>
              </a:rPr>
              <a:t>ServicesInquiry</a:t>
            </a:r>
            <a:r>
              <a:rPr lang="en-US" altLang="ja-JP" sz="1600" dirty="0" smtClean="0">
                <a:latin typeface="Arial"/>
              </a:rPr>
              <a:t>,</a:t>
            </a:r>
          </a:p>
          <a:p>
            <a:r>
              <a:rPr lang="en-US" altLang="ja-JP" sz="1600" dirty="0">
                <a:latin typeface="Arial"/>
              </a:rPr>
              <a:t>	</a:t>
            </a:r>
            <a:r>
              <a:rPr lang="en-US" altLang="ja-JP" sz="1600" u="sng" dirty="0" smtClean="0">
                <a:solidFill>
                  <a:srgbClr val="FF0000"/>
                </a:solidFill>
                <a:latin typeface="Arial"/>
              </a:rPr>
              <a:t>HRCP DEV Capability,</a:t>
            </a:r>
            <a:endParaRPr lang="en-US" altLang="ja-JP" sz="1600" u="sng" dirty="0">
              <a:solidFill>
                <a:srgbClr val="FF0000"/>
              </a:solidFill>
              <a:latin typeface="Arial"/>
            </a:endParaRPr>
          </a:p>
          <a:p>
            <a:r>
              <a:rPr lang="en-US" altLang="ja-JP" sz="1600" dirty="0" smtClean="0">
                <a:latin typeface="Arial"/>
              </a:rPr>
              <a:t>	Timeout</a:t>
            </a:r>
            <a:endParaRPr lang="en-US" altLang="ja-JP" sz="1600" dirty="0">
              <a:latin typeface="Arial"/>
            </a:endParaRPr>
          </a:p>
          <a:p>
            <a:r>
              <a:rPr lang="en-US" altLang="ja-JP" sz="1600" dirty="0">
                <a:latin typeface="Arial"/>
              </a:rPr>
              <a:t>)</a:t>
            </a:r>
          </a:p>
          <a:p>
            <a:r>
              <a:rPr lang="en-US" altLang="ja-JP" sz="1600" dirty="0">
                <a:latin typeface="Times New Roman"/>
              </a:rPr>
              <a:t>The primitive parameters are defined in Table 5-10.</a:t>
            </a:r>
            <a:endParaRPr lang="ja-JP" altLang="en-US" sz="1600" dirty="0"/>
          </a:p>
        </p:txBody>
      </p:sp>
      <p:sp>
        <p:nvSpPr>
          <p:cNvPr id="5"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26977054"/>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6955</TotalTime>
  <Words>1183</Words>
  <Application>Microsoft Office PowerPoint</Application>
  <PresentationFormat>画面に合わせる (4:3)</PresentationFormat>
  <Paragraphs>261</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PowerPoint プレゼンテーション</vt:lpstr>
      <vt:lpstr>Comment and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32 resolution</dc:title>
  <dc:subject>IEEE 802.15.3e</dc:subject>
  <dc:creator>togashi ko(富樫 浩 ○技Ｍ統□技Ｍ推○ＴＪ推)</dc:creator>
  <dc:description>&lt;doc#&gt;</dc:description>
  <cp:lastModifiedBy>T</cp:lastModifiedBy>
  <cp:revision>627</cp:revision>
  <cp:lastPrinted>1998-02-10T13:28:06Z</cp:lastPrinted>
  <dcterms:created xsi:type="dcterms:W3CDTF">1999-11-08T18:59:45Z</dcterms:created>
  <dcterms:modified xsi:type="dcterms:W3CDTF">2016-05-18T16:37:28Z</dcterms:modified>
</cp:coreProperties>
</file>