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344" r:id="rId3"/>
    <p:sldId id="345" r:id="rId4"/>
    <p:sldId id="31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86461" autoAdjust="0"/>
  </p:normalViewPr>
  <p:slideViewPr>
    <p:cSldViewPr>
      <p:cViewPr>
        <p:scale>
          <a:sx n="70" d="100"/>
          <a:sy n="70" d="100"/>
        </p:scale>
        <p:origin x="-1098" y="-120"/>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802.15-16-0275-00-</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&lt;Mar.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of comment #</a:t>
            </a:r>
            <a:r>
              <a:rPr lang="en-US" altLang="ja-JP" sz="1600" noProof="0" dirty="0" smtClean="0">
                <a:solidFill>
                  <a:srgbClr val="000000"/>
                </a:solidFill>
                <a:latin typeface="Times New Roman" pitchFamily="18" charset="0"/>
                <a:ea typeface="ＭＳ Ｐゴシック" charset="-128"/>
                <a:cs typeface="Times New Roman" pitchFamily="18" charset="0"/>
              </a:rPr>
              <a:t>25</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shibaura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of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comment #25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#25]</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904188242"/>
              </p:ext>
            </p:extLst>
          </p:nvPr>
        </p:nvGraphicFramePr>
        <p:xfrm>
          <a:off x="792420" y="1992906"/>
          <a:ext cx="7559999" cy="1350240"/>
        </p:xfrm>
        <a:graphic>
          <a:graphicData uri="http://schemas.openxmlformats.org/drawingml/2006/table">
            <a:tbl>
              <a:tblPr/>
              <a:tblGrid>
                <a:gridCol w="469057"/>
                <a:gridCol w="829870"/>
                <a:gridCol w="577301"/>
                <a:gridCol w="2897671"/>
                <a:gridCol w="2786100"/>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56</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7.3a.1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What is the expected value of "Last Received Sequence Number" field of </a:t>
                      </a:r>
                      <a:r>
                        <a:rPr lang="en-US" sz="1200" b="0" i="0" u="none" strike="noStrike" dirty="0" err="1" smtClean="0">
                          <a:effectLst/>
                          <a:latin typeface="+mn-lt"/>
                        </a:rPr>
                        <a:t>Stk</a:t>
                      </a:r>
                      <a:r>
                        <a:rPr lang="en-US" sz="1200" b="0" i="0" u="none" strike="noStrike" dirty="0" smtClean="0">
                          <a:effectLst/>
                          <a:latin typeface="+mn-lt"/>
                        </a:rPr>
                        <a:t>-ACK in reply to an Association Response command before receiving any data frame?</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Add</a:t>
                      </a:r>
                      <a:r>
                        <a:rPr lang="en-US" sz="1200" b="0" i="0" u="none" strike="noStrike" baseline="0" dirty="0" smtClean="0">
                          <a:effectLst/>
                          <a:latin typeface="Arial"/>
                        </a:rPr>
                        <a:t> clear description</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2023311" cy="461665"/>
          </a:xfrm>
          <a:prstGeom prst="rect">
            <a:avLst/>
          </a:prstGeom>
          <a:noFill/>
        </p:spPr>
        <p:txBody>
          <a:bodyPr wrap="none" rtlCol="0">
            <a:spAutoFit/>
          </a:bodyPr>
          <a:lstStyle/>
          <a:p>
            <a:r>
              <a:rPr kumimoji="1" lang="en-US" altLang="ja-JP" sz="2400" b="1" dirty="0" smtClean="0"/>
              <a:t>Comment #25</a:t>
            </a:r>
            <a:endParaRPr kumimoji="1" lang="ja-JP" altLang="en-US" sz="2400" b="1" dirty="0"/>
          </a:p>
        </p:txBody>
      </p:sp>
      <p:sp>
        <p:nvSpPr>
          <p:cNvPr id="10" name="テキスト ボックス 9"/>
          <p:cNvSpPr txBox="1"/>
          <p:nvPr/>
        </p:nvSpPr>
        <p:spPr>
          <a:xfrm>
            <a:off x="3779745" y="3435387"/>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11" name="テキスト ボックス 10"/>
          <p:cNvSpPr txBox="1"/>
          <p:nvPr/>
        </p:nvSpPr>
        <p:spPr>
          <a:xfrm>
            <a:off x="539552" y="3958317"/>
            <a:ext cx="5824030"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dirty="0" smtClean="0"/>
              <a:t>In Sec.6.2.10, change Figure 6-46a  and insert the following text.</a:t>
            </a:r>
            <a:endParaRPr kumimoji="1" lang="en-US" altLang="ja-JP" sz="1600" dirty="0"/>
          </a:p>
        </p:txBody>
      </p:sp>
      <p:sp>
        <p:nvSpPr>
          <p:cNvPr id="14"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graphicFrame>
        <p:nvGraphicFramePr>
          <p:cNvPr id="15" name="表 14"/>
          <p:cNvGraphicFramePr>
            <a:graphicFrameLocks noGrp="1"/>
          </p:cNvGraphicFramePr>
          <p:nvPr>
            <p:extLst>
              <p:ext uri="{D42A27DB-BD31-4B8C-83A1-F6EECF244321}">
                <p14:modId xmlns:p14="http://schemas.microsoft.com/office/powerpoint/2010/main" val="153280632"/>
              </p:ext>
            </p:extLst>
          </p:nvPr>
        </p:nvGraphicFramePr>
        <p:xfrm>
          <a:off x="539552" y="4473116"/>
          <a:ext cx="8382003" cy="1463040"/>
        </p:xfrm>
        <a:graphic>
          <a:graphicData uri="http://schemas.openxmlformats.org/drawingml/2006/table">
            <a:tbl>
              <a:tblPr firstRow="1" firstCol="1" bandRow="1"/>
              <a:tblGrid>
                <a:gridCol w="1197429"/>
                <a:gridCol w="1197429"/>
                <a:gridCol w="1197429"/>
                <a:gridCol w="1197429"/>
                <a:gridCol w="1197429"/>
                <a:gridCol w="1197429"/>
                <a:gridCol w="1197429"/>
              </a:tblGrid>
              <a:tr h="137160">
                <a:tc>
                  <a:txBody>
                    <a:bodyPr/>
                    <a:lstStyle/>
                    <a:p>
                      <a:pPr algn="ctr">
                        <a:spcAft>
                          <a:spcPts val="0"/>
                        </a:spcAft>
                      </a:pPr>
                      <a:r>
                        <a:rPr lang="en-US" sz="1600" b="1" dirty="0">
                          <a:effectLst/>
                          <a:latin typeface="Times New Roman"/>
                          <a:ea typeface="ＭＳ 明朝"/>
                        </a:rPr>
                        <a:t>Bits: b0-b8</a:t>
                      </a:r>
                      <a:endParaRPr lang="ja-JP" sz="1600" b="1"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b="1" u="sng" dirty="0">
                          <a:solidFill>
                            <a:srgbClr val="FF0000"/>
                          </a:solidFill>
                          <a:effectLst/>
                          <a:latin typeface="Times New Roman"/>
                          <a:ea typeface="ＭＳ 明朝"/>
                        </a:rPr>
                        <a:t>b9</a:t>
                      </a:r>
                      <a:endParaRPr lang="ja-JP" sz="1600" b="1" u="sng"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b="1" u="sng" dirty="0" smtClean="0">
                          <a:solidFill>
                            <a:srgbClr val="FF0000"/>
                          </a:solidFill>
                          <a:effectLst/>
                          <a:latin typeface="Times New Roman"/>
                          <a:ea typeface="ＭＳ 明朝"/>
                        </a:rPr>
                        <a:t>b10–b19</a:t>
                      </a:r>
                      <a:r>
                        <a:rPr lang="en-US" sz="1600" b="1" u="none" strike="sngStrike" dirty="0" smtClean="0">
                          <a:solidFill>
                            <a:schemeClr val="tx1"/>
                          </a:solidFill>
                          <a:effectLst/>
                          <a:latin typeface="Times New Roman"/>
                          <a:ea typeface="ＭＳ 明朝"/>
                        </a:rPr>
                        <a:t>b9-b18</a:t>
                      </a:r>
                      <a:endParaRPr lang="ja-JP" sz="1600" b="1" u="none" strike="sngStrike" dirty="0">
                        <a:solidFill>
                          <a:schemeClr val="tx1"/>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b="1" u="sng" dirty="0" smtClean="0">
                          <a:solidFill>
                            <a:srgbClr val="FF0000"/>
                          </a:solidFill>
                          <a:effectLst/>
                          <a:latin typeface="Times New Roman"/>
                          <a:ea typeface="ＭＳ 明朝"/>
                        </a:rPr>
                        <a:t>b20</a:t>
                      </a:r>
                      <a:r>
                        <a:rPr lang="en-US" sz="1600" b="1" u="none" strike="sngStrike" dirty="0" smtClean="0">
                          <a:solidFill>
                            <a:schemeClr val="tx1"/>
                          </a:solidFill>
                          <a:effectLst/>
                          <a:latin typeface="Times New Roman"/>
                          <a:ea typeface="ＭＳ 明朝"/>
                        </a:rPr>
                        <a:t>b19</a:t>
                      </a:r>
                      <a:endParaRPr lang="ja-JP" sz="1600" b="1" u="none" strike="sngStrike" dirty="0">
                        <a:solidFill>
                          <a:schemeClr val="tx1"/>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b="1" u="sng" dirty="0" smtClean="0">
                          <a:solidFill>
                            <a:srgbClr val="FF0000"/>
                          </a:solidFill>
                          <a:effectLst/>
                          <a:latin typeface="Times New Roman"/>
                          <a:ea typeface="ＭＳ 明朝"/>
                        </a:rPr>
                        <a:t>b21</a:t>
                      </a:r>
                      <a:r>
                        <a:rPr lang="en-US" sz="1600" b="1" u="none" strike="sngStrike" dirty="0" smtClean="0">
                          <a:solidFill>
                            <a:schemeClr val="tx1"/>
                          </a:solidFill>
                          <a:effectLst/>
                          <a:latin typeface="Times New Roman"/>
                          <a:ea typeface="ＭＳ 明朝"/>
                        </a:rPr>
                        <a:t>b20</a:t>
                      </a:r>
                      <a:endParaRPr lang="ja-JP" sz="1600" b="1" u="none" strike="sngStrike" dirty="0">
                        <a:solidFill>
                          <a:schemeClr val="tx1"/>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b="1" u="sng" dirty="0" smtClean="0">
                          <a:solidFill>
                            <a:srgbClr val="FF0000"/>
                          </a:solidFill>
                          <a:effectLst/>
                          <a:latin typeface="Times New Roman"/>
                          <a:ea typeface="ＭＳ 明朝"/>
                        </a:rPr>
                        <a:t>b22</a:t>
                      </a:r>
                      <a:r>
                        <a:rPr lang="en-US" sz="1600" b="1" u="none" strike="sngStrike" dirty="0" smtClean="0">
                          <a:solidFill>
                            <a:schemeClr val="tx1"/>
                          </a:solidFill>
                          <a:effectLst/>
                          <a:latin typeface="Times New Roman"/>
                          <a:ea typeface="ＭＳ 明朝"/>
                        </a:rPr>
                        <a:t>b21</a:t>
                      </a:r>
                      <a:endParaRPr lang="ja-JP" sz="1600" b="1" u="none" strike="sngStrike" dirty="0">
                        <a:solidFill>
                          <a:schemeClr val="tx1"/>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b="1" u="sng" dirty="0" smtClean="0">
                          <a:solidFill>
                            <a:srgbClr val="FF0000"/>
                          </a:solidFill>
                          <a:effectLst/>
                          <a:latin typeface="Times New Roman"/>
                          <a:ea typeface="ＭＳ 明朝"/>
                        </a:rPr>
                        <a:t>b23</a:t>
                      </a:r>
                      <a:r>
                        <a:rPr lang="en-US" sz="1600" b="1" u="sng" strike="sngStrike" dirty="0" smtClean="0">
                          <a:solidFill>
                            <a:schemeClr val="tx1"/>
                          </a:solidFill>
                          <a:effectLst/>
                          <a:latin typeface="Times New Roman"/>
                          <a:ea typeface="ＭＳ 明朝"/>
                        </a:rPr>
                        <a:t>b22</a:t>
                      </a:r>
                      <a:r>
                        <a:rPr lang="en-US" sz="1600" b="1" u="none" strike="sngStrike" dirty="0" smtClean="0">
                          <a:solidFill>
                            <a:schemeClr val="tx1"/>
                          </a:solidFill>
                          <a:effectLst/>
                          <a:latin typeface="Times New Roman"/>
                          <a:ea typeface="ＭＳ 明朝"/>
                        </a:rPr>
                        <a:t>-23</a:t>
                      </a:r>
                      <a:endParaRPr lang="ja-JP" sz="1600" b="1" u="none" strike="sngStrike" dirty="0">
                        <a:solidFill>
                          <a:schemeClr val="tx1"/>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4320">
                <a:tc>
                  <a:txBody>
                    <a:bodyPr/>
                    <a:lstStyle/>
                    <a:p>
                      <a:pPr algn="ctr">
                        <a:spcAft>
                          <a:spcPts val="0"/>
                        </a:spcAft>
                      </a:pPr>
                      <a:r>
                        <a:rPr lang="en-US" sz="1600">
                          <a:effectLst/>
                          <a:latin typeface="Times New Roman"/>
                          <a:ea typeface="ＭＳ 明朝"/>
                        </a:rPr>
                        <a:t>Number of Subframes</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u="sng" dirty="0">
                          <a:solidFill>
                            <a:srgbClr val="FF0000"/>
                          </a:solidFill>
                          <a:effectLst/>
                          <a:latin typeface="Times New Roman"/>
                          <a:ea typeface="ＭＳ 明朝"/>
                        </a:rPr>
                        <a:t>Sequence Number Type</a:t>
                      </a:r>
                      <a:endParaRPr lang="ja-JP" sz="1600" u="sng"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Times New Roman"/>
                          <a:ea typeface="ＭＳ 明朝"/>
                        </a:rPr>
                        <a:t>Last Received Sequence  Number</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Times New Roman"/>
                          <a:ea typeface="ＭＳ 明朝"/>
                        </a:rPr>
                        <a:t>Buffer Full </a:t>
                      </a:r>
                      <a:endParaRPr lang="ja-JP" sz="16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Times New Roman"/>
                          <a:ea typeface="ＭＳ 明朝"/>
                        </a:rPr>
                        <a:t>Buffer Empty</a:t>
                      </a:r>
                      <a:endParaRPr lang="ja-JP" sz="16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Times New Roman"/>
                          <a:ea typeface="ＭＳ 明朝"/>
                        </a:rPr>
                        <a:t>HRCP Sleep</a:t>
                      </a:r>
                      <a:endParaRPr lang="ja-JP" sz="16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Times New Roman"/>
                          <a:ea typeface="ＭＳ 明朝"/>
                        </a:rPr>
                        <a:t>Reserved</a:t>
                      </a:r>
                      <a:endParaRPr lang="ja-JP" sz="16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正方形/長方形 2"/>
          <p:cNvSpPr/>
          <p:nvPr/>
        </p:nvSpPr>
        <p:spPr>
          <a:xfrm>
            <a:off x="2267744" y="6057292"/>
            <a:ext cx="4373761" cy="276999"/>
          </a:xfrm>
          <a:prstGeom prst="rect">
            <a:avLst/>
          </a:prstGeom>
        </p:spPr>
        <p:txBody>
          <a:bodyPr wrap="none">
            <a:spAutoFit/>
          </a:bodyPr>
          <a:lstStyle/>
          <a:p>
            <a:pPr lvl="0" algn="ctr">
              <a:tabLst>
                <a:tab pos="228600" algn="l"/>
                <a:tab pos="533400" algn="l"/>
              </a:tabLst>
            </a:pPr>
            <a:r>
              <a:rPr kumimoji="1" lang="en-US" altLang="ja-JP" b="1" dirty="0">
                <a:ea typeface="ＭＳ 明朝" pitchFamily="17" charset="-128"/>
                <a:cs typeface="Arial" pitchFamily="34" charset="0"/>
              </a:rPr>
              <a:t>Figure 6-46a </a:t>
            </a:r>
            <a:r>
              <a:rPr kumimoji="1" lang="en-US" altLang="ja-JP" b="1" dirty="0">
                <a:latin typeface="Arial"/>
                <a:ea typeface="Arial" pitchFamily="34" charset="0"/>
                <a:cs typeface="Times New Roman" pitchFamily="18" charset="0"/>
              </a:rPr>
              <a:t>—</a:t>
            </a:r>
            <a:r>
              <a:rPr kumimoji="1" lang="en-US" altLang="ja-JP" b="1" dirty="0">
                <a:ea typeface="ＭＳ 明朝" pitchFamily="17" charset="-128"/>
                <a:cs typeface="Arial" pitchFamily="34" charset="0"/>
              </a:rPr>
              <a:t>TX and </a:t>
            </a:r>
            <a:r>
              <a:rPr kumimoji="1" lang="en-US" altLang="ja-JP" b="1" dirty="0" err="1">
                <a:ea typeface="ＭＳ 明朝" pitchFamily="17" charset="-128"/>
                <a:cs typeface="Arial" pitchFamily="34" charset="0"/>
              </a:rPr>
              <a:t>Ack</a:t>
            </a:r>
            <a:r>
              <a:rPr kumimoji="1" lang="en-US" altLang="ja-JP" b="1" dirty="0">
                <a:ea typeface="ＭＳ 明朝" pitchFamily="17" charset="-128"/>
                <a:cs typeface="Arial" pitchFamily="34" charset="0"/>
              </a:rPr>
              <a:t> Information field format for HRCP</a:t>
            </a:r>
            <a:endParaRPr kumimoji="1" lang="en-US" altLang="ja-JP" sz="1050" dirty="0">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正方形/長方形 4"/>
          <p:cNvSpPr/>
          <p:nvPr/>
        </p:nvSpPr>
        <p:spPr>
          <a:xfrm>
            <a:off x="719572" y="1052736"/>
            <a:ext cx="7740860" cy="1915909"/>
          </a:xfrm>
          <a:prstGeom prst="rect">
            <a:avLst/>
          </a:prstGeom>
        </p:spPr>
        <p:txBody>
          <a:bodyPr wrap="square">
            <a:spAutoFit/>
          </a:bodyPr>
          <a:lstStyle/>
          <a:p>
            <a:pPr>
              <a:tabLst>
                <a:tab pos="228600" algn="l"/>
                <a:tab pos="533400" algn="l"/>
              </a:tabLst>
            </a:pPr>
            <a:r>
              <a:rPr kumimoji="1" lang="en-US" altLang="ja-JP" b="1" dirty="0" bmk="_Toc441168665">
                <a:latin typeface="Arial" pitchFamily="34" charset="0"/>
                <a:ea typeface="ＭＳ 明朝" pitchFamily="17" charset="-128"/>
                <a:cs typeface="Times New Roman" pitchFamily="18" charset="0"/>
              </a:rPr>
              <a:t>6.2.10 </a:t>
            </a:r>
            <a:r>
              <a:rPr kumimoji="1" lang="ja-JP" altLang="ja-JP" b="1" dirty="0" bmk="_Toc441168665">
                <a:latin typeface="Arial" pitchFamily="34" charset="0"/>
                <a:ea typeface="ＭＳ 明朝" pitchFamily="17" charset="-128"/>
                <a:cs typeface="Times New Roman" pitchFamily="18" charset="0"/>
              </a:rPr>
              <a:t>TX and ACK Information </a:t>
            </a:r>
            <a:r>
              <a:rPr kumimoji="1" lang="ja-JP" altLang="ja-JP" b="1" dirty="0" err="1" bmk="_Toc441168665">
                <a:latin typeface="Arial" pitchFamily="34" charset="0"/>
                <a:ea typeface="ＭＳ 明朝" pitchFamily="17" charset="-128"/>
                <a:cs typeface="Times New Roman" pitchFamily="18" charset="0"/>
              </a:rPr>
              <a:t>f</a:t>
            </a:r>
            <a:r>
              <a:rPr kumimoji="1" lang="en-US" altLang="ja-JP" b="1" dirty="0" err="1" bmk="_Toc441168665">
                <a:latin typeface="Arial" pitchFamily="34" charset="0"/>
                <a:ea typeface="ＭＳ 明朝" pitchFamily="17" charset="-128"/>
                <a:cs typeface="Times New Roman" pitchFamily="18" charset="0"/>
              </a:rPr>
              <a:t>ield</a:t>
            </a:r>
            <a:r>
              <a:rPr kumimoji="1" lang="en-US" altLang="ja-JP" b="1" dirty="0" bmk="_Toc441168665">
                <a:latin typeface="Arial" pitchFamily="34" charset="0"/>
                <a:ea typeface="ＭＳ 明朝" pitchFamily="17" charset="-128"/>
                <a:cs typeface="Times New Roman" pitchFamily="18" charset="0"/>
              </a:rPr>
              <a:t> for HRCP</a:t>
            </a:r>
            <a:endParaRPr kumimoji="1" lang="en-US" altLang="ja-JP" sz="1050" dirty="0">
              <a:latin typeface="Arial" pitchFamily="34" charset="0"/>
              <a:ea typeface="ＭＳ Ｐゴシック" pitchFamily="50" charset="-128"/>
              <a:cs typeface="ＭＳ Ｐゴシック" pitchFamily="50" charset="-128"/>
            </a:endParaRPr>
          </a:p>
          <a:p>
            <a:pPr lvl="0">
              <a:tabLst>
                <a:tab pos="228600" algn="l"/>
                <a:tab pos="533400" algn="l"/>
              </a:tabLst>
            </a:pPr>
            <a:endParaRPr kumimoji="1" lang="en-US" altLang="ja-JP" dirty="0" smtClean="0">
              <a:ea typeface="ＭＳ 明朝" pitchFamily="17" charset="-128"/>
              <a:cs typeface="Times New Roman" pitchFamily="18" charset="0"/>
            </a:endParaRPr>
          </a:p>
          <a:p>
            <a:pPr lvl="0">
              <a:tabLst>
                <a:tab pos="228600" algn="l"/>
                <a:tab pos="533400" algn="l"/>
              </a:tabLst>
            </a:pPr>
            <a:r>
              <a:rPr kumimoji="1" lang="en-US" altLang="ja-JP" dirty="0" smtClean="0">
                <a:ea typeface="ＭＳ 明朝" pitchFamily="17" charset="-128"/>
                <a:cs typeface="Times New Roman" pitchFamily="18" charset="0"/>
              </a:rPr>
              <a:t>The </a:t>
            </a:r>
            <a:r>
              <a:rPr kumimoji="1" lang="en-US" altLang="ja-JP" dirty="0">
                <a:ea typeface="ＭＳ 明朝" pitchFamily="17" charset="-128"/>
                <a:cs typeface="Times New Roman" pitchFamily="18" charset="0"/>
              </a:rPr>
              <a:t>Number of </a:t>
            </a:r>
            <a:r>
              <a:rPr kumimoji="1" lang="en-US" altLang="ja-JP" dirty="0" err="1">
                <a:ea typeface="ＭＳ 明朝" pitchFamily="17" charset="-128"/>
                <a:cs typeface="Times New Roman" pitchFamily="18" charset="0"/>
              </a:rPr>
              <a:t>Subframes</a:t>
            </a:r>
            <a:r>
              <a:rPr kumimoji="1" lang="en-US" altLang="ja-JP" dirty="0">
                <a:ea typeface="ＭＳ 明朝" pitchFamily="17" charset="-128"/>
                <a:cs typeface="Times New Roman" pitchFamily="18" charset="0"/>
              </a:rPr>
              <a:t> field indicates the number of </a:t>
            </a:r>
            <a:r>
              <a:rPr kumimoji="1" lang="en-US" altLang="ja-JP" dirty="0" err="1">
                <a:ea typeface="ＭＳ 明朝" pitchFamily="17" charset="-128"/>
                <a:cs typeface="Times New Roman" pitchFamily="18" charset="0"/>
              </a:rPr>
              <a:t>subframes</a:t>
            </a:r>
            <a:r>
              <a:rPr kumimoji="1" lang="en-US" altLang="ja-JP" dirty="0">
                <a:ea typeface="ＭＳ 明朝" pitchFamily="17" charset="-128"/>
                <a:cs typeface="Times New Roman" pitchFamily="18" charset="0"/>
              </a:rPr>
              <a:t> included in the current frame. </a:t>
            </a:r>
            <a:r>
              <a:rPr kumimoji="1" lang="en-US" altLang="ja-JP" dirty="0">
                <a:ea typeface="ＭＳ 明朝" pitchFamily="17" charset="-128"/>
                <a:cs typeface="TimesNewRoman"/>
              </a:rPr>
              <a:t>Up to 256 </a:t>
            </a:r>
            <a:r>
              <a:rPr kumimoji="1" lang="en-US" altLang="ja-JP" dirty="0" err="1">
                <a:ea typeface="ＭＳ 明朝" pitchFamily="17" charset="-128"/>
                <a:cs typeface="TimesNewRoman"/>
              </a:rPr>
              <a:t>subframes</a:t>
            </a:r>
            <a:r>
              <a:rPr kumimoji="1" lang="en-US" altLang="ja-JP" dirty="0">
                <a:ea typeface="ＭＳ 明朝" pitchFamily="17" charset="-128"/>
                <a:cs typeface="TimesNewRoman"/>
              </a:rPr>
              <a:t> can be aggregated into a single frame.</a:t>
            </a:r>
          </a:p>
          <a:p>
            <a:pPr lvl="0">
              <a:tabLst>
                <a:tab pos="228600" algn="l"/>
                <a:tab pos="533400" algn="l"/>
              </a:tabLst>
            </a:pPr>
            <a:endParaRPr kumimoji="1" lang="en-US" altLang="ja-JP" sz="1050" dirty="0">
              <a:latin typeface="Arial" pitchFamily="34" charset="0"/>
              <a:ea typeface="ＭＳ Ｐゴシック" pitchFamily="50" charset="-128"/>
              <a:cs typeface="ＭＳ Ｐゴシック" pitchFamily="50" charset="-128"/>
            </a:endParaRPr>
          </a:p>
          <a:p>
            <a:pPr lvl="0">
              <a:tabLst>
                <a:tab pos="228600" algn="l"/>
                <a:tab pos="533400" algn="l"/>
              </a:tabLst>
            </a:pPr>
            <a:r>
              <a:rPr kumimoji="1" lang="en-US" altLang="ja-JP" u="sng" dirty="0">
                <a:solidFill>
                  <a:srgbClr val="FF0000"/>
                </a:solidFill>
                <a:ea typeface="ＭＳ 明朝" pitchFamily="17" charset="-128"/>
                <a:cs typeface="Times New Roman" pitchFamily="18" charset="0"/>
              </a:rPr>
              <a:t>The Sequence Number Type field indicates the type of sequence number. A value of one indicates a data frame and a value of zero indicates a command frame.</a:t>
            </a:r>
            <a:endParaRPr kumimoji="1" lang="en-US" altLang="ja-JP" sz="1050" u="sng" dirty="0">
              <a:solidFill>
                <a:srgbClr val="FF0000"/>
              </a:solidFill>
            </a:endParaRPr>
          </a:p>
          <a:p>
            <a:pPr lvl="0">
              <a:tabLst>
                <a:tab pos="228600" algn="l"/>
                <a:tab pos="533400" algn="l"/>
              </a:tabLst>
            </a:pPr>
            <a:endParaRPr kumimoji="1" lang="en-US" altLang="ja-JP" dirty="0">
              <a:ea typeface="ＭＳ 明朝" pitchFamily="17" charset="-128"/>
              <a:cs typeface="Times New Roman" pitchFamily="18" charset="0"/>
            </a:endParaRPr>
          </a:p>
          <a:p>
            <a:pPr lvl="0">
              <a:tabLst>
                <a:tab pos="228600" algn="l"/>
                <a:tab pos="533400" algn="l"/>
              </a:tabLst>
            </a:pPr>
            <a:r>
              <a:rPr kumimoji="1" lang="en-US" altLang="ja-JP" dirty="0">
                <a:ea typeface="ＭＳ 明朝" pitchFamily="17" charset="-128"/>
                <a:cs typeface="Times New Roman" pitchFamily="18" charset="0"/>
              </a:rPr>
              <a:t>The Last Received Sequence Number field indicates the most recent contiguous sequence number of </a:t>
            </a:r>
            <a:r>
              <a:rPr kumimoji="1" lang="en-US" altLang="ja-JP" dirty="0" err="1">
                <a:ea typeface="ＭＳ 明朝" pitchFamily="17" charset="-128"/>
                <a:cs typeface="Times New Roman" pitchFamily="18" charset="0"/>
              </a:rPr>
              <a:t>subframes</a:t>
            </a:r>
            <a:r>
              <a:rPr kumimoji="1" lang="en-US" altLang="ja-JP" dirty="0">
                <a:ea typeface="ＭＳ 明朝" pitchFamily="17" charset="-128"/>
                <a:cs typeface="Times New Roman" pitchFamily="18" charset="0"/>
              </a:rPr>
              <a:t> that was successfully received by the DEV. The details are illustrated in 7.8.3c.</a:t>
            </a:r>
            <a:endParaRPr kumimoji="1" lang="en-US" altLang="ja-JP" sz="2800" dirty="0">
              <a:latin typeface="Arial" pitchFamily="34" charset="0"/>
              <a:ea typeface="ＭＳ Ｐゴシック" pitchFamily="50" charset="-128"/>
              <a:cs typeface="ＭＳ Ｐゴシック" pitchFamily="50" charset="-128"/>
            </a:endParaRPr>
          </a:p>
        </p:txBody>
      </p:sp>
      <p:sp>
        <p:nvSpPr>
          <p:cNvPr id="6" name="正方形/長方形 5"/>
          <p:cNvSpPr/>
          <p:nvPr/>
        </p:nvSpPr>
        <p:spPr>
          <a:xfrm>
            <a:off x="719572" y="3717032"/>
            <a:ext cx="8243248" cy="2031325"/>
          </a:xfrm>
          <a:prstGeom prst="rect">
            <a:avLst/>
          </a:prstGeom>
        </p:spPr>
        <p:txBody>
          <a:bodyPr wrap="square">
            <a:spAutoFit/>
          </a:bodyPr>
          <a:lstStyle/>
          <a:p>
            <a:pPr>
              <a:spcBef>
                <a:spcPts val="1200"/>
              </a:spcBef>
              <a:spcAft>
                <a:spcPts val="1200"/>
              </a:spcAft>
              <a:tabLst>
                <a:tab pos="228600" algn="l"/>
                <a:tab pos="533400" algn="l"/>
              </a:tabLst>
            </a:pPr>
            <a:r>
              <a:rPr lang="x-none" altLang="ja-JP" b="1" dirty="0">
                <a:latin typeface="Arial"/>
                <a:ea typeface="ＭＳ 明朝"/>
                <a:cs typeface="Times New Roman"/>
              </a:rPr>
              <a:t>7.8.3 HRCP aggregation</a:t>
            </a:r>
            <a:endParaRPr lang="ja-JP" altLang="ja-JP" b="1" dirty="0">
              <a:latin typeface="Arial"/>
              <a:ea typeface="ＭＳ 明朝"/>
              <a:cs typeface="Times New Roman"/>
            </a:endParaRPr>
          </a:p>
          <a:p>
            <a:pPr algn="just">
              <a:spcAft>
                <a:spcPts val="1200"/>
              </a:spcAft>
            </a:pPr>
            <a:r>
              <a:rPr lang="en-US" altLang="ja-JP" dirty="0">
                <a:latin typeface="Times New Roman"/>
                <a:ea typeface="ＭＳ 明朝"/>
              </a:rPr>
              <a:t>HRCP data transmission uses the HRCP aggregation frame format.</a:t>
            </a:r>
            <a:endParaRPr lang="ja-JP" altLang="ja-JP" dirty="0">
              <a:latin typeface="Times New Roman"/>
              <a:ea typeface="ＭＳ 明朝"/>
            </a:endParaRPr>
          </a:p>
          <a:p>
            <a:pPr algn="just">
              <a:spcAft>
                <a:spcPts val="1200"/>
              </a:spcAft>
            </a:pPr>
            <a:r>
              <a:rPr lang="en-US" altLang="ja-JP" dirty="0">
                <a:latin typeface="Times New Roman"/>
                <a:ea typeface="ＭＳ 明朝"/>
              </a:rPr>
              <a:t>Figure 7-54a illustrates the aggregation process. The originating PPC or DEV, upon receiving an MSDU, maps it into an MPDU. If the length of the MSDU exceeds the Preferred Payload Size negotiated during the association process, the MSDU shall be fragmented and mapped into multiple MPDUs. Each MPDU is assigned a unique Sequence number for identification. </a:t>
            </a:r>
            <a:endParaRPr lang="ja-JP" altLang="ja-JP" dirty="0">
              <a:latin typeface="Times New Roman"/>
              <a:ea typeface="ＭＳ 明朝"/>
            </a:endParaRPr>
          </a:p>
          <a:p>
            <a:pPr algn="just">
              <a:spcAft>
                <a:spcPts val="1200"/>
              </a:spcAft>
            </a:pPr>
            <a:r>
              <a:rPr lang="en-US" altLang="ja-JP" dirty="0">
                <a:latin typeface="Times New Roman"/>
                <a:ea typeface="ＭＳ 明朝"/>
              </a:rPr>
              <a:t>All the fragments shall have unique </a:t>
            </a:r>
            <a:r>
              <a:rPr lang="en-US" altLang="ja-JP" strike="sngStrike" dirty="0" err="1" smtClean="0">
                <a:latin typeface="Times New Roman"/>
                <a:ea typeface="ＭＳ 明朝"/>
              </a:rPr>
              <a:t>S</a:t>
            </a:r>
            <a:r>
              <a:rPr lang="en-US" altLang="ja-JP" u="sng" dirty="0" err="1" smtClean="0">
                <a:solidFill>
                  <a:srgbClr val="FF0000"/>
                </a:solidFill>
                <a:latin typeface="Times New Roman"/>
                <a:ea typeface="ＭＳ 明朝"/>
              </a:rPr>
              <a:t>s</a:t>
            </a:r>
            <a:r>
              <a:rPr lang="en-US" altLang="ja-JP" dirty="0" err="1" smtClean="0">
                <a:latin typeface="Times New Roman"/>
                <a:ea typeface="ＭＳ 明朝"/>
              </a:rPr>
              <a:t>equence</a:t>
            </a:r>
            <a:r>
              <a:rPr lang="en-US" altLang="ja-JP" dirty="0" smtClean="0">
                <a:latin typeface="Times New Roman"/>
                <a:ea typeface="ＭＳ 明朝"/>
              </a:rPr>
              <a:t> </a:t>
            </a:r>
            <a:r>
              <a:rPr lang="en-US" altLang="ja-JP" dirty="0">
                <a:latin typeface="Times New Roman"/>
                <a:ea typeface="ＭＳ 明朝"/>
              </a:rPr>
              <a:t>numbers that are assigned in ascending order between successive MSDUs</a:t>
            </a:r>
            <a:r>
              <a:rPr lang="en-US" altLang="ja-JP" dirty="0" smtClean="0">
                <a:latin typeface="Times New Roman"/>
                <a:ea typeface="ＭＳ 明朝"/>
              </a:rPr>
              <a:t>. </a:t>
            </a:r>
            <a:r>
              <a:rPr lang="en-US" altLang="ja-JP" u="sng" dirty="0" smtClean="0">
                <a:solidFill>
                  <a:srgbClr val="FF0000"/>
                </a:solidFill>
                <a:latin typeface="Times New Roman"/>
                <a:ea typeface="ＭＳ 明朝"/>
              </a:rPr>
              <a:t>Command </a:t>
            </a:r>
            <a:r>
              <a:rPr lang="en-US" altLang="ja-JP" u="sng" dirty="0">
                <a:solidFill>
                  <a:srgbClr val="FF0000"/>
                </a:solidFill>
                <a:latin typeface="Times New Roman"/>
                <a:ea typeface="ＭＳ 明朝"/>
              </a:rPr>
              <a:t>frames shall have another unique and successive sequence numbers. </a:t>
            </a:r>
            <a:r>
              <a:rPr lang="en-US" altLang="ja-JP" u="sng" dirty="0" smtClean="0">
                <a:solidFill>
                  <a:srgbClr val="FF0000"/>
                </a:solidFill>
                <a:latin typeface="Times New Roman"/>
                <a:ea typeface="ＭＳ 明朝"/>
              </a:rPr>
              <a:t>The </a:t>
            </a:r>
            <a:r>
              <a:rPr lang="en-US" altLang="ja-JP" u="sng" dirty="0">
                <a:solidFill>
                  <a:srgbClr val="FF0000"/>
                </a:solidFill>
                <a:latin typeface="Times New Roman"/>
                <a:ea typeface="ＭＳ 明朝"/>
              </a:rPr>
              <a:t>initial numbers of both sequence numbers are zero.</a:t>
            </a:r>
            <a:endParaRPr lang="ja-JP" altLang="ja-JP" u="sng" dirty="0">
              <a:solidFill>
                <a:srgbClr val="FF0000"/>
              </a:solidFill>
              <a:effectLst/>
              <a:latin typeface="Times New Roman"/>
              <a:ea typeface="ＭＳ 明朝"/>
            </a:endParaRPr>
          </a:p>
        </p:txBody>
      </p:sp>
      <p:sp>
        <p:nvSpPr>
          <p:cNvPr id="7" name="正方形/長方形 6"/>
          <p:cNvSpPr/>
          <p:nvPr/>
        </p:nvSpPr>
        <p:spPr>
          <a:xfrm>
            <a:off x="735968" y="3290501"/>
            <a:ext cx="3632726" cy="338554"/>
          </a:xfrm>
          <a:prstGeom prst="rect">
            <a:avLst/>
          </a:prstGeom>
        </p:spPr>
        <p:txBody>
          <a:bodyPr wrap="none">
            <a:spAutoFit/>
          </a:bodyPr>
          <a:lstStyle/>
          <a:p>
            <a:pPr marL="285750" indent="-285750">
              <a:buFont typeface="Wingdings" panose="05000000000000000000" pitchFamily="2" charset="2"/>
              <a:buChar char="n"/>
            </a:pPr>
            <a:r>
              <a:rPr kumimoji="1" lang="en-US" altLang="ja-JP" sz="1600" dirty="0"/>
              <a:t>In Sec.7.8.3, insert the following text. </a:t>
            </a:r>
            <a:endParaRPr kumimoji="1" lang="ja-JP" altLang="en-US" sz="1600" dirty="0"/>
          </a:p>
        </p:txBody>
      </p:sp>
    </p:spTree>
    <p:extLst>
      <p:ext uri="{BB962C8B-B14F-4D97-AF65-F5344CB8AC3E}">
        <p14:creationId xmlns:p14="http://schemas.microsoft.com/office/powerpoint/2010/main" val="233785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6806</TotalTime>
  <Words>470</Words>
  <Application>Microsoft Office PowerPoint</Application>
  <PresentationFormat>画面に合わせる (4:3)</PresentationFormat>
  <Paragraphs>71</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Comment and resolution</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609</cp:revision>
  <cp:lastPrinted>1998-02-10T13:28:06Z</cp:lastPrinted>
  <dcterms:created xsi:type="dcterms:W3CDTF">1999-11-08T18:59:45Z</dcterms:created>
  <dcterms:modified xsi:type="dcterms:W3CDTF">2016-03-16T03:22:12Z</dcterms:modified>
</cp:coreProperties>
</file>