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344" r:id="rId3"/>
    <p:sldId id="318"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9FF"/>
    <a:srgbClr val="FF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58" autoAdjust="0"/>
    <p:restoredTop sz="86461" autoAdjust="0"/>
  </p:normalViewPr>
  <p:slideViewPr>
    <p:cSldViewPr>
      <p:cViewPr>
        <p:scale>
          <a:sx n="70" d="100"/>
          <a:sy n="70" d="100"/>
        </p:scale>
        <p:origin x="-1098" y="-120"/>
      </p:cViewPr>
      <p:guideLst>
        <p:guide orient="horz" pos="3793"/>
        <p:guide pos="2857"/>
      </p:guideLst>
    </p:cSldViewPr>
  </p:slideViewPr>
  <p:outlineViewPr>
    <p:cViewPr>
      <p:scale>
        <a:sx n="33" d="100"/>
        <a:sy n="33" d="100"/>
      </p:scale>
      <p:origin x="0" y="0"/>
    </p:cViewPr>
  </p:outlineViewPr>
  <p:notesTextViewPr>
    <p:cViewPr>
      <p:scale>
        <a:sx n="1" d="1"/>
        <a:sy n="1" d="1"/>
      </p:scale>
      <p:origin x="0" y="0"/>
    </p:cViewPr>
  </p:notesTextViewPr>
  <p:sorterViewPr>
    <p:cViewPr>
      <p:scale>
        <a:sx n="160" d="100"/>
        <a:sy n="16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510424D2-30EA-4DBF-ADD7-9935F036306A}"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028641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522B39B-2C39-4F9C-9430-A9CD3DBEDC59}"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7894919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a:t>
            </a:fld>
            <a:endParaRPr lang="en-US" altLang="ja-JP"/>
          </a:p>
        </p:txBody>
      </p:sp>
    </p:spTree>
    <p:extLst>
      <p:ext uri="{BB962C8B-B14F-4D97-AF65-F5344CB8AC3E}">
        <p14:creationId xmlns:p14="http://schemas.microsoft.com/office/powerpoint/2010/main" val="2038142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smtClean="0"/>
              <a:t>&lt;Mar. 2016&gt;</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smtClean="0"/>
              <a:t>Noda, et al. (Sony)</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6652F43B-E88C-4292-9842-7923F42985AC}" type="slidenum">
              <a:rPr lang="en-US" altLang="ja-JP"/>
              <a:pPr/>
              <a:t>‹#›</a:t>
            </a:fld>
            <a:endParaRPr lang="en-US" altLang="ja-JP"/>
          </a:p>
        </p:txBody>
      </p:sp>
    </p:spTree>
    <p:extLst>
      <p:ext uri="{BB962C8B-B14F-4D97-AF65-F5344CB8AC3E}">
        <p14:creationId xmlns:p14="http://schemas.microsoft.com/office/powerpoint/2010/main" val="5702661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67CB61E-4224-4065-A98C-4D3B055BC026}" type="slidenum">
              <a:rPr lang="en-US" altLang="ja-JP"/>
              <a:pPr/>
              <a:t>‹#›</a:t>
            </a:fld>
            <a:endParaRPr lang="en-US" altLang="ja-JP"/>
          </a:p>
        </p:txBody>
      </p:sp>
    </p:spTree>
    <p:extLst>
      <p:ext uri="{BB962C8B-B14F-4D97-AF65-F5344CB8AC3E}">
        <p14:creationId xmlns:p14="http://schemas.microsoft.com/office/powerpoint/2010/main" val="6334127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&lt;Mar. 2016&gt;</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smtClean="0"/>
              <a:t>Noda, et al. (Sony)</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54977A5C-F0ED-4241-9D3A-66015270F4BA}" type="slidenum">
              <a:rPr lang="en-US" altLang="ja-JP"/>
              <a:pPr/>
              <a:t>‹#›</a:t>
            </a:fld>
            <a:endParaRPr lang="en-US" altLang="ja-JP"/>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802.15-16-0274-00-</a:t>
            </a:r>
            <a:r>
              <a:rPr lang="en-US" altLang="ja-JP" sz="1400" b="1" dirty="0" err="1" smtClean="0">
                <a:ea typeface="ＭＳ Ｐゴシック" pitchFamily="50" charset="-128"/>
              </a:rPr>
              <a:t>003e</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255405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0" i="0" dirty="0" smtClean="0">
                <a:solidFill>
                  <a:schemeClr val="tx1"/>
                </a:solidFill>
                <a:ea typeface="ＭＳ Ｐゴシック" pitchFamily="50" charset="-128"/>
              </a:rPr>
              <a:t>submission</a:t>
            </a:r>
            <a:endParaRPr lang="en-US" altLang="ja-JP" sz="1400" b="0" i="0" dirty="0">
              <a:solidFill>
                <a:schemeClr val="tx1"/>
              </a:solidFill>
              <a:ea typeface="ＭＳ Ｐゴシック" pitchFamily="50"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dirty="0" smtClean="0"/>
              <a:t>&lt;Mar. 2016&gt;</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78D5D3F8-D805-444C-8A2D-11DF22B16829}" type="slidenum">
              <a:rPr lang="en-US" altLang="ja-JP"/>
              <a:pPr/>
              <a:t>1</a:t>
            </a:fld>
            <a:endParaRPr lang="en-US" altLang="ja-JP" dirty="0"/>
          </a:p>
        </p:txBody>
      </p:sp>
      <p:sp>
        <p:nvSpPr>
          <p:cNvPr id="8" name="Rectangle 3"/>
          <p:cNvSpPr>
            <a:spLocks noChangeArrowheads="1"/>
          </p:cNvSpPr>
          <p:nvPr/>
        </p:nvSpPr>
        <p:spPr bwMode="auto">
          <a:xfrm>
            <a:off x="408102" y="944724"/>
            <a:ext cx="8340362"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Times New Roman" pitchFamily="18" charset="0"/>
              </a:rPr>
              <a:t>Project: IEEE P802.15 Working Group for Wireless Personal Area Networks (WPANs)</a:t>
            </a:r>
            <a:endPar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Submission Title: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[Resolution of comment #</a:t>
            </a:r>
            <a:r>
              <a:rPr lang="en-US" altLang="ja-JP" sz="1600" dirty="0" smtClean="0">
                <a:solidFill>
                  <a:srgbClr val="000000"/>
                </a:solidFill>
                <a:latin typeface="Times New Roman" pitchFamily="18" charset="0"/>
                <a:ea typeface="ＭＳ Ｐゴシック" charset="-128"/>
                <a:cs typeface="Times New Roman" pitchFamily="18" charset="0"/>
              </a:rPr>
              <a:t>13</a:t>
            </a:r>
            <a:r>
              <a:rPr kumimoji="1" lang="pt-BR"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 </a:t>
            </a:r>
            <a:endParaRPr kumimoji="1" lang="pt-BR"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Date Submitted: [</a:t>
            </a:r>
            <a:r>
              <a:rPr lang="en-US" altLang="ja-JP" sz="1600" dirty="0" smtClean="0">
                <a:solidFill>
                  <a:srgbClr val="000000"/>
                </a:solidFill>
                <a:latin typeface="Times New Roman" pitchFamily="18" charset="0"/>
                <a:ea typeface="ＭＳ Ｐゴシック" charset="-128"/>
                <a:cs typeface="Times New Roman" pitchFamily="18" charset="0"/>
              </a:rPr>
              <a:t>13</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March 2016]</a:t>
            </a:r>
          </a:p>
          <a:p>
            <a:pPr lvl="0" fontAlgn="auto">
              <a:spcBef>
                <a:spcPts val="0"/>
              </a:spcBef>
              <a:spcAft>
                <a:spcPts val="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Source: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[Kiyoshi Toshimitsu and Ko Togashi</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 </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0"/>
              </a:spcBef>
              <a:spcAft>
                <a:spcPts val="0"/>
              </a:spcAft>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Company: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noProof="0" dirty="0" smtClean="0">
                <a:solidFill>
                  <a:srgbClr val="000000"/>
                </a:solidFill>
                <a:latin typeface="Times New Roman" pitchFamily="18" charset="0"/>
                <a:ea typeface="ＭＳ Ｐゴシック" charset="-128"/>
                <a:cs typeface="Times New Roman" pitchFamily="18" charset="0"/>
              </a:rPr>
              <a:t>Toshiba</a:t>
            </a:r>
            <a:r>
              <a:rPr lang="en-US" altLang="ja-JP" sz="1600" dirty="0" smtClean="0">
                <a:solidFill>
                  <a:srgbClr val="000000"/>
                </a:solidFill>
                <a:latin typeface="Times New Roman" pitchFamily="18" charset="0"/>
                <a:ea typeface="ＭＳ Ｐゴシック" charset="-128"/>
                <a:cs typeface="Times New Roman" pitchFamily="18" charset="0"/>
              </a:rPr>
              <a:t> Corporation</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Address</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1-1-1</a:t>
            </a:r>
            <a:r>
              <a:rPr kumimoji="1" lang="en-US" altLang="ja-JP" sz="1600" b="0" i="0" u="none" strike="noStrike" kern="1200" cap="none" spc="0" normalizeH="0" noProof="0" dirty="0" smtClean="0">
                <a:ln>
                  <a:noFill/>
                </a:ln>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noProof="0" dirty="0" err="1" smtClean="0">
                <a:ln>
                  <a:noFill/>
                </a:ln>
                <a:effectLst/>
                <a:uLnTx/>
                <a:uFillTx/>
                <a:latin typeface="Times New Roman" pitchFamily="18" charset="0"/>
                <a:ea typeface="ＭＳ Ｐゴシック" charset="-128"/>
                <a:cs typeface="Times New Roman" pitchFamily="18" charset="0"/>
              </a:rPr>
              <a:t>shibaura</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Minato-</a:t>
            </a:r>
            <a:r>
              <a:rPr kumimoji="1" lang="en-US" altLang="ja-JP" sz="1600" b="0" i="0" u="none" strike="noStrike" kern="1200" cap="none" spc="0" normalizeH="0" baseline="0" noProof="0" dirty="0" err="1" smtClean="0">
                <a:ln>
                  <a:noFill/>
                </a:ln>
                <a:effectLst/>
                <a:uLnTx/>
                <a:uFillTx/>
                <a:latin typeface="Times New Roman" pitchFamily="18" charset="0"/>
                <a:ea typeface="ＭＳ Ｐゴシック" charset="-128"/>
                <a:cs typeface="Times New Roman" pitchFamily="18" charset="0"/>
              </a:rPr>
              <a:t>ku</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Tokyo 108-8001</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E-Mail</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dirty="0" smtClean="0">
                <a:solidFill>
                  <a:srgbClr val="000000"/>
                </a:solidFill>
                <a:latin typeface="Times New Roman" pitchFamily="18" charset="0"/>
                <a:ea typeface="ＭＳ Ｐゴシック" charset="-128"/>
                <a:cs typeface="Times New Roman" pitchFamily="18" charset="0"/>
              </a:rPr>
              <a:t>kiyoshi.toshimitsu@toshiba.co.jp</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ko.togashi@toshiba.co.jp</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 </a:t>
            </a:r>
            <a:r>
              <a:rPr kumimoji="1" lang="en-US" altLang="ja-JP" sz="160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[In response to </a:t>
            </a:r>
            <a:r>
              <a:rPr lang="en-US" altLang="ja-JP" sz="1600" dirty="0" smtClean="0">
                <a:solidFill>
                  <a:srgbClr val="000000"/>
                </a:solidFill>
                <a:latin typeface="Times New Roman" pitchFamily="18" charset="0"/>
                <a:ea typeface="ＭＳ Ｐゴシック" charset="-128"/>
                <a:cs typeface="Times New Roman" pitchFamily="18" charset="0"/>
              </a:rPr>
              <a:t>15-16-0162-01-003e-lb114-consolidated-comments]</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Abstract</a:t>
            </a: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a:solidFill>
                  <a:srgbClr val="000000"/>
                </a:solidFill>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This document presents a resolution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of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comment #13 in 15-16-0162-01-003e-lb114-consolidated-comments.]</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Purpose: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[Resolving the comment #13]</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Notice: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Release: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contributors acknowledge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and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accept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that this contribution becomes the property of IEEE and may be made publicly available by P802.15</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p:txBody>
      </p:sp>
      <p:sp>
        <p:nvSpPr>
          <p:cNvPr id="7"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a:t>
            </a:fld>
            <a:endParaRPr lang="en-US" altLang="ja-JP"/>
          </a:p>
        </p:txBody>
      </p:sp>
      <p:sp>
        <p:nvSpPr>
          <p:cNvPr id="5" name="タイトル 4"/>
          <p:cNvSpPr>
            <a:spLocks noGrp="1"/>
          </p:cNvSpPr>
          <p:nvPr>
            <p:ph type="title" idx="4294967295"/>
          </p:nvPr>
        </p:nvSpPr>
        <p:spPr>
          <a:xfrm>
            <a:off x="685800" y="685800"/>
            <a:ext cx="7772400" cy="726976"/>
          </a:xfrm>
        </p:spPr>
        <p:txBody>
          <a:bodyPr/>
          <a:lstStyle/>
          <a:p>
            <a:r>
              <a:rPr kumimoji="1" lang="en-US" altLang="ja-JP" dirty="0" smtClean="0"/>
              <a:t>Comment and resolution</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2296661831"/>
              </p:ext>
            </p:extLst>
          </p:nvPr>
        </p:nvGraphicFramePr>
        <p:xfrm>
          <a:off x="792420" y="1992906"/>
          <a:ext cx="7559999" cy="1224000"/>
        </p:xfrm>
        <a:graphic>
          <a:graphicData uri="http://schemas.openxmlformats.org/drawingml/2006/table">
            <a:tbl>
              <a:tblPr/>
              <a:tblGrid>
                <a:gridCol w="469057"/>
                <a:gridCol w="829870"/>
                <a:gridCol w="577301"/>
                <a:gridCol w="2897671"/>
                <a:gridCol w="2786100"/>
              </a:tblGrid>
              <a:tr h="426315">
                <a:tc>
                  <a:txBody>
                    <a:bodyPr/>
                    <a:lstStyle/>
                    <a:p>
                      <a:pPr algn="ctr" fontAlgn="b"/>
                      <a:r>
                        <a:rPr lang="en-US" sz="1200" b="1" i="0" u="none" strike="noStrike" dirty="0">
                          <a:effectLst/>
                          <a:latin typeface="Arial"/>
                        </a:rPr>
                        <a:t>Page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Sub-clause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Line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ja-JP" altLang="en-US" sz="1200" b="1" i="0" u="none" strike="noStrike" dirty="0">
                          <a:effectLst/>
                          <a:latin typeface="Arial"/>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Proposed Change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r>
              <a:tr h="797685">
                <a:tc>
                  <a:txBody>
                    <a:bodyPr/>
                    <a:lstStyle/>
                    <a:p>
                      <a:pPr algn="ctr" fontAlgn="b"/>
                      <a:endParaRPr lang="en-US" altLang="ja-JP"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Arial"/>
                        </a:rPr>
                        <a:t>6</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altLang="ja-JP"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mn-lt"/>
                        </a:rPr>
                        <a:t>Beacon and Unassociated Phase should use mandatory MCS.</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mn-lt"/>
                        </a:rPr>
                        <a:t>As commented</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9" name="テキスト ボックス 8"/>
          <p:cNvSpPr txBox="1"/>
          <p:nvPr/>
        </p:nvSpPr>
        <p:spPr>
          <a:xfrm>
            <a:off x="3638681" y="1520788"/>
            <a:ext cx="2023311" cy="461665"/>
          </a:xfrm>
          <a:prstGeom prst="rect">
            <a:avLst/>
          </a:prstGeom>
          <a:noFill/>
        </p:spPr>
        <p:txBody>
          <a:bodyPr wrap="none" rtlCol="0">
            <a:spAutoFit/>
          </a:bodyPr>
          <a:lstStyle/>
          <a:p>
            <a:r>
              <a:rPr kumimoji="1" lang="en-US" altLang="ja-JP" sz="2400" b="1" dirty="0" smtClean="0"/>
              <a:t>Comment #13</a:t>
            </a:r>
            <a:endParaRPr kumimoji="1" lang="ja-JP" altLang="en-US" sz="2400" b="1" dirty="0"/>
          </a:p>
        </p:txBody>
      </p:sp>
      <p:sp>
        <p:nvSpPr>
          <p:cNvPr id="10" name="テキスト ボックス 9"/>
          <p:cNvSpPr txBox="1"/>
          <p:nvPr/>
        </p:nvSpPr>
        <p:spPr>
          <a:xfrm>
            <a:off x="3779745" y="3435387"/>
            <a:ext cx="1587294" cy="461665"/>
          </a:xfrm>
          <a:prstGeom prst="rect">
            <a:avLst/>
          </a:prstGeom>
          <a:noFill/>
        </p:spPr>
        <p:txBody>
          <a:bodyPr wrap="none" rtlCol="0">
            <a:spAutoFit/>
          </a:bodyPr>
          <a:lstStyle/>
          <a:p>
            <a:r>
              <a:rPr kumimoji="1" lang="en-US" altLang="ja-JP" sz="2400" b="1" dirty="0" smtClean="0"/>
              <a:t>Resolution</a:t>
            </a:r>
            <a:endParaRPr kumimoji="1" lang="ja-JP" altLang="en-US" sz="2400" b="1" dirty="0"/>
          </a:p>
        </p:txBody>
      </p:sp>
      <p:sp>
        <p:nvSpPr>
          <p:cNvPr id="11" name="テキスト ボックス 10"/>
          <p:cNvSpPr txBox="1"/>
          <p:nvPr/>
        </p:nvSpPr>
        <p:spPr>
          <a:xfrm>
            <a:off x="719572" y="3789040"/>
            <a:ext cx="6256841" cy="338554"/>
          </a:xfrm>
          <a:prstGeom prst="rect">
            <a:avLst/>
          </a:prstGeom>
          <a:noFill/>
        </p:spPr>
        <p:txBody>
          <a:bodyPr wrap="none" rtlCol="0">
            <a:spAutoFit/>
          </a:bodyPr>
          <a:lstStyle/>
          <a:p>
            <a:pPr marL="0" lvl="2"/>
            <a:r>
              <a:rPr kumimoji="1" lang="en-US" altLang="ja-JP" sz="1600" dirty="0" smtClean="0"/>
              <a:t>In Sec.4.3.5, insert the following text at the end of a) Unassociated Phase. </a:t>
            </a:r>
            <a:endParaRPr lang="en-US" altLang="ja-JP" sz="1600" i="1" dirty="0">
              <a:solidFill>
                <a:srgbClr val="FF0000"/>
              </a:solidFill>
              <a:latin typeface="Arial" pitchFamily="34" charset="0"/>
              <a:ea typeface="ＭＳ 明朝" pitchFamily="17" charset="-128"/>
              <a:cs typeface="Arial" pitchFamily="34" charset="0"/>
            </a:endParaRPr>
          </a:p>
        </p:txBody>
      </p:sp>
      <p:sp>
        <p:nvSpPr>
          <p:cNvPr id="14"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
        <p:nvSpPr>
          <p:cNvPr id="3" name="正方形/長方形 2"/>
          <p:cNvSpPr/>
          <p:nvPr/>
        </p:nvSpPr>
        <p:spPr>
          <a:xfrm>
            <a:off x="846978" y="4437112"/>
            <a:ext cx="7452828" cy="1754326"/>
          </a:xfrm>
          <a:prstGeom prst="rect">
            <a:avLst/>
          </a:prstGeom>
        </p:spPr>
        <p:txBody>
          <a:bodyPr wrap="square">
            <a:spAutoFit/>
          </a:bodyPr>
          <a:lstStyle/>
          <a:p>
            <a:pPr lvl="0"/>
            <a:r>
              <a:rPr lang="en-US" altLang="ja-JP" dirty="0"/>
              <a:t>a)Unassociated Phase</a:t>
            </a:r>
          </a:p>
          <a:p>
            <a:pPr lvl="0"/>
            <a:endParaRPr lang="ja-JP" altLang="ja-JP" dirty="0"/>
          </a:p>
          <a:p>
            <a:r>
              <a:rPr lang="en-US" altLang="ja-JP" dirty="0"/>
              <a:t>A PPC sends a Beacon periodically to initiate a P2P connection. Beacon includes information on the number and duration of the access slots which any target DEV can use by responding with an Association Request. The number of access slots is defined in </a:t>
            </a:r>
            <a:r>
              <a:rPr lang="en-US" altLang="ja-JP" dirty="0" err="1"/>
              <a:t>pNAccessSlot</a:t>
            </a:r>
            <a:r>
              <a:rPr lang="en-US" altLang="ja-JP" dirty="0"/>
              <a:t> and the duration of each slot is defined in </a:t>
            </a:r>
            <a:r>
              <a:rPr lang="en-US" altLang="ja-JP" dirty="0" err="1"/>
              <a:t>pDAccessSlot</a:t>
            </a:r>
            <a:r>
              <a:rPr lang="en-US" altLang="ja-JP" dirty="0"/>
              <a:t>. These values are specified in P2Plink Synchronization Parameters field format set in Beacon frames, as shown in Figure 6-50b. A target DEV selects one of access slots to send an Association Request command and sends it at the beginning of the selected access slot.</a:t>
            </a:r>
          </a:p>
          <a:p>
            <a:r>
              <a:rPr lang="en-US" altLang="ja-JP" u="sng" dirty="0">
                <a:solidFill>
                  <a:srgbClr val="FF0000"/>
                </a:solidFill>
              </a:rPr>
              <a:t>All frames </a:t>
            </a:r>
            <a:r>
              <a:rPr lang="en-US" altLang="ja-JP" u="sng" dirty="0" smtClean="0">
                <a:solidFill>
                  <a:srgbClr val="FF0000"/>
                </a:solidFill>
              </a:rPr>
              <a:t>shall be  </a:t>
            </a:r>
            <a:r>
              <a:rPr lang="en-US" altLang="ja-JP" u="sng" dirty="0">
                <a:solidFill>
                  <a:srgbClr val="FF0000"/>
                </a:solidFill>
              </a:rPr>
              <a:t>transmitted </a:t>
            </a:r>
            <a:r>
              <a:rPr lang="en-US" altLang="ja-JP" u="sng" dirty="0" smtClean="0">
                <a:solidFill>
                  <a:srgbClr val="FF0000"/>
                </a:solidFill>
              </a:rPr>
              <a:t>using an MCS from the mandatory</a:t>
            </a:r>
            <a:r>
              <a:rPr lang="ja-JP" altLang="en-US" u="sng" dirty="0" smtClean="0">
                <a:solidFill>
                  <a:srgbClr val="FF0000"/>
                </a:solidFill>
              </a:rPr>
              <a:t> </a:t>
            </a:r>
            <a:r>
              <a:rPr lang="en-US" altLang="ja-JP" u="sng" dirty="0" smtClean="0">
                <a:solidFill>
                  <a:srgbClr val="FF0000"/>
                </a:solidFill>
              </a:rPr>
              <a:t>MCS set during</a:t>
            </a:r>
            <a:r>
              <a:rPr lang="ja-JP" altLang="en-US" u="sng" dirty="0" smtClean="0">
                <a:solidFill>
                  <a:srgbClr val="FF0000"/>
                </a:solidFill>
              </a:rPr>
              <a:t> </a:t>
            </a:r>
            <a:r>
              <a:rPr lang="en-US" altLang="ja-JP" u="sng" dirty="0" smtClean="0">
                <a:solidFill>
                  <a:srgbClr val="FF0000"/>
                </a:solidFill>
              </a:rPr>
              <a:t>Unassociated </a:t>
            </a:r>
            <a:r>
              <a:rPr lang="en-US" altLang="ja-JP" u="sng" dirty="0">
                <a:solidFill>
                  <a:srgbClr val="FF0000"/>
                </a:solidFill>
              </a:rPr>
              <a:t>Phase.</a:t>
            </a:r>
            <a:endParaRPr lang="ja-JP" altLang="ja-JP" u="sng" dirty="0">
              <a:solidFill>
                <a:srgbClr val="FF0000"/>
              </a:solidFill>
            </a:endParaRPr>
          </a:p>
        </p:txBody>
      </p:sp>
    </p:spTree>
    <p:extLst>
      <p:ext uri="{BB962C8B-B14F-4D97-AF65-F5344CB8AC3E}">
        <p14:creationId xmlns:p14="http://schemas.microsoft.com/office/powerpoint/2010/main" val="2204603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3</a:t>
            </a:fld>
            <a:endParaRPr lang="en-US" altLang="ja-JP"/>
          </a:p>
        </p:txBody>
      </p:sp>
      <p:sp>
        <p:nvSpPr>
          <p:cNvPr id="5" name="タイトル 4"/>
          <p:cNvSpPr>
            <a:spLocks noGrp="1"/>
          </p:cNvSpPr>
          <p:nvPr>
            <p:ph type="title" idx="4294967295"/>
          </p:nvPr>
        </p:nvSpPr>
        <p:spPr>
          <a:xfrm>
            <a:off x="616024" y="2816932"/>
            <a:ext cx="7772400" cy="1066800"/>
          </a:xfrm>
        </p:spPr>
        <p:txBody>
          <a:bodyPr/>
          <a:lstStyle/>
          <a:p>
            <a:r>
              <a:rPr kumimoji="1" lang="ja-JP" altLang="en-US" sz="5400" b="1" dirty="0" smtClean="0"/>
              <a:t>E</a:t>
            </a:r>
            <a:r>
              <a:rPr kumimoji="1" lang="en-US" altLang="ja-JP" sz="5400" b="1" dirty="0" smtClean="0"/>
              <a:t>ND</a:t>
            </a:r>
            <a:endParaRPr kumimoji="1" lang="ja-JP" altLang="en-US" sz="5400" b="1" dirty="0"/>
          </a:p>
        </p:txBody>
      </p:sp>
      <p:sp>
        <p:nvSpPr>
          <p:cNvPr id="6"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213533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6751</TotalTime>
  <Words>304</Words>
  <Application>Microsoft Office PowerPoint</Application>
  <PresentationFormat>画面に合わせる (4:3)</PresentationFormat>
  <Paragraphs>43</Paragraphs>
  <Slides>3</Slides>
  <Notes>1</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PowerPoint プレゼンテーション</vt:lpstr>
      <vt:lpstr>Comment and resolution</vt:lpstr>
      <vt:lpstr>END</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T</cp:lastModifiedBy>
  <cp:revision>606</cp:revision>
  <cp:lastPrinted>1998-02-10T13:28:06Z</cp:lastPrinted>
  <dcterms:created xsi:type="dcterms:W3CDTF">1999-11-08T18:59:45Z</dcterms:created>
  <dcterms:modified xsi:type="dcterms:W3CDTF">2016-03-16T03:20:24Z</dcterms:modified>
</cp:coreProperties>
</file>