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344" r:id="rId3"/>
    <p:sldId id="345" r:id="rId4"/>
    <p:sldId id="346" r:id="rId5"/>
    <p:sldId id="31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86461" autoAdjust="0"/>
  </p:normalViewPr>
  <p:slideViewPr>
    <p:cSldViewPr>
      <p:cViewPr varScale="1">
        <p:scale>
          <a:sx n="71" d="100"/>
          <a:sy n="71" d="100"/>
        </p:scale>
        <p:origin x="-1068" y="-96"/>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&lt;Mar. 2016&gt;</a:t>
            </a:r>
            <a:endParaRPr lang="en-US" altLang="ja-JP" dirty="0"/>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802.15-16-0273-00-</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&lt;Mar. 2016&gt;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of comment #</a:t>
            </a:r>
            <a:r>
              <a:rPr lang="en-US" altLang="ja-JP" sz="1600" dirty="0" smtClean="0">
                <a:solidFill>
                  <a:srgbClr val="000000"/>
                </a:solidFill>
                <a:latin typeface="Times New Roman" pitchFamily="18" charset="0"/>
                <a:ea typeface="ＭＳ Ｐゴシック" charset="-128"/>
                <a:cs typeface="Times New Roman" pitchFamily="18" charset="0"/>
              </a:rPr>
              <a:t>12</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shibaura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a:t>
            </a:r>
            <a:r>
              <a:rPr lang="en-US" altLang="ja-JP" sz="1600" dirty="0" smtClean="0">
                <a:solidFill>
                  <a:srgbClr val="000000"/>
                </a:solidFill>
                <a:latin typeface="Times New Roman" pitchFamily="18" charset="0"/>
                <a:ea typeface="ＭＳ Ｐゴシック" charset="-128"/>
                <a:cs typeface="Times New Roman" pitchFamily="18" charset="0"/>
              </a:rPr>
              <a:t>for</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comment #12 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#12]</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869312335"/>
              </p:ext>
            </p:extLst>
          </p:nvPr>
        </p:nvGraphicFramePr>
        <p:xfrm>
          <a:off x="792420" y="1992906"/>
          <a:ext cx="7559999" cy="1224000"/>
        </p:xfrm>
        <a:graphic>
          <a:graphicData uri="http://schemas.openxmlformats.org/drawingml/2006/table">
            <a:tbl>
              <a:tblPr/>
              <a:tblGrid>
                <a:gridCol w="469057"/>
                <a:gridCol w="829870"/>
                <a:gridCol w="577301"/>
                <a:gridCol w="2897671"/>
                <a:gridCol w="2786100"/>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34</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6.3.1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Arial"/>
                        </a:rPr>
                        <a:t>28</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IE length in beacon may be insufficient to transport higher-layer info.</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Expand IE in beacon to add more information </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2023311" cy="461665"/>
          </a:xfrm>
          <a:prstGeom prst="rect">
            <a:avLst/>
          </a:prstGeom>
          <a:noFill/>
        </p:spPr>
        <p:txBody>
          <a:bodyPr wrap="none" rtlCol="0">
            <a:spAutoFit/>
          </a:bodyPr>
          <a:lstStyle/>
          <a:p>
            <a:r>
              <a:rPr kumimoji="1" lang="en-US" altLang="ja-JP" sz="2400" b="1" dirty="0" smtClean="0"/>
              <a:t>Comment #12</a:t>
            </a:r>
            <a:endParaRPr kumimoji="1" lang="ja-JP" altLang="en-US" sz="2400" b="1" dirty="0"/>
          </a:p>
        </p:txBody>
      </p:sp>
      <p:sp>
        <p:nvSpPr>
          <p:cNvPr id="10" name="テキスト ボックス 9"/>
          <p:cNvSpPr txBox="1"/>
          <p:nvPr/>
        </p:nvSpPr>
        <p:spPr>
          <a:xfrm>
            <a:off x="3779745" y="3435387"/>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11" name="テキスト ボックス 10"/>
          <p:cNvSpPr txBox="1"/>
          <p:nvPr/>
        </p:nvSpPr>
        <p:spPr>
          <a:xfrm>
            <a:off x="719572" y="3789040"/>
            <a:ext cx="3877600" cy="338554"/>
          </a:xfrm>
          <a:prstGeom prst="rect">
            <a:avLst/>
          </a:prstGeom>
          <a:noFill/>
        </p:spPr>
        <p:txBody>
          <a:bodyPr wrap="none" rtlCol="0">
            <a:spAutoFit/>
          </a:bodyPr>
          <a:lstStyle/>
          <a:p>
            <a:r>
              <a:rPr kumimoji="1" lang="en-US" altLang="ja-JP" sz="1600" dirty="0" smtClean="0"/>
              <a:t>In Sec.7.16, change Table 7-7</a:t>
            </a:r>
            <a:r>
              <a:rPr kumimoji="1" lang="en-US" altLang="ja-JP" sz="1600" dirty="0"/>
              <a:t>b</a:t>
            </a:r>
            <a:r>
              <a:rPr kumimoji="1" lang="en-US" altLang="ja-JP" sz="1600" dirty="0" smtClean="0"/>
              <a:t> as following: </a:t>
            </a:r>
            <a:endParaRPr kumimoji="1" lang="ja-JP" altLang="en-US" sz="1600" dirty="0"/>
          </a:p>
        </p:txBody>
      </p:sp>
      <p:sp>
        <p:nvSpPr>
          <p:cNvPr id="14"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graphicFrame>
        <p:nvGraphicFramePr>
          <p:cNvPr id="17" name="表 16"/>
          <p:cNvGraphicFramePr>
            <a:graphicFrameLocks noGrp="1"/>
          </p:cNvGraphicFramePr>
          <p:nvPr>
            <p:extLst>
              <p:ext uri="{D42A27DB-BD31-4B8C-83A1-F6EECF244321}">
                <p14:modId xmlns:p14="http://schemas.microsoft.com/office/powerpoint/2010/main" val="1658054518"/>
              </p:ext>
            </p:extLst>
          </p:nvPr>
        </p:nvGraphicFramePr>
        <p:xfrm>
          <a:off x="382392" y="4509120"/>
          <a:ext cx="8382000" cy="1463040"/>
        </p:xfrm>
        <a:graphic>
          <a:graphicData uri="http://schemas.openxmlformats.org/drawingml/2006/table">
            <a:tbl>
              <a:tblPr firstRow="1" firstCol="1" bandRow="1"/>
              <a:tblGrid>
                <a:gridCol w="4191000"/>
                <a:gridCol w="4191000"/>
              </a:tblGrid>
              <a:tr h="0">
                <a:tc>
                  <a:txBody>
                    <a:bodyPr/>
                    <a:lstStyle/>
                    <a:p>
                      <a:pPr algn="ctr">
                        <a:spcAft>
                          <a:spcPts val="0"/>
                        </a:spcAft>
                      </a:pPr>
                      <a:r>
                        <a:rPr lang="en-US" sz="1600" b="1" kern="100" dirty="0">
                          <a:effectLst/>
                          <a:latin typeface="Times New Roman"/>
                          <a:ea typeface="ＭＳ 明朝"/>
                        </a:rPr>
                        <a:t>Parameter</a:t>
                      </a:r>
                      <a:endParaRPr lang="ja-JP" sz="1600" b="1"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b="1" kern="100">
                          <a:effectLst/>
                          <a:latin typeface="Times New Roman"/>
                          <a:ea typeface="ＭＳ 明朝"/>
                        </a:rPr>
                        <a:t>Values</a:t>
                      </a:r>
                      <a:endParaRPr lang="ja-JP" sz="1600" b="1">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spcAft>
                          <a:spcPts val="0"/>
                        </a:spcAft>
                      </a:pPr>
                      <a:r>
                        <a:rPr lang="en-US" sz="1600" kern="100">
                          <a:effectLst/>
                          <a:latin typeface="Times New Roman"/>
                          <a:ea typeface="ＭＳ 明朝"/>
                        </a:rPr>
                        <a:t>pNAccessSlot</a:t>
                      </a:r>
                      <a:endParaRPr lang="ja-JP" sz="16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600" kern="100">
                          <a:effectLst/>
                          <a:latin typeface="Times New Roman"/>
                          <a:ea typeface="ＭＳ 明朝"/>
                        </a:rPr>
                        <a:t>1-6 </a:t>
                      </a:r>
                      <a:endParaRPr lang="ja-JP" sz="16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spcAft>
                          <a:spcPts val="0"/>
                        </a:spcAft>
                      </a:pPr>
                      <a:r>
                        <a:rPr lang="en-US" sz="1600" kern="100">
                          <a:effectLst/>
                          <a:latin typeface="Times New Roman"/>
                          <a:ea typeface="ＭＳ 明朝"/>
                        </a:rPr>
                        <a:t>pDAccessSlot</a:t>
                      </a:r>
                      <a:endParaRPr lang="ja-JP" sz="16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600" strike="sngStrike" kern="100" baseline="0" dirty="0">
                          <a:effectLst/>
                          <a:latin typeface="Times New Roman"/>
                          <a:ea typeface="ＭＳ 明朝"/>
                        </a:rPr>
                        <a:t>6.5us(</a:t>
                      </a:r>
                      <a:r>
                        <a:rPr lang="en-US" sz="1600" kern="100" dirty="0" err="1">
                          <a:effectLst/>
                          <a:latin typeface="Times New Roman"/>
                          <a:ea typeface="ＭＳ 明朝"/>
                        </a:rPr>
                        <a:t>pMaxAssocReqCommandTime</a:t>
                      </a:r>
                      <a:r>
                        <a:rPr lang="en-US" sz="1600" kern="100" dirty="0">
                          <a:effectLst/>
                          <a:latin typeface="Times New Roman"/>
                          <a:ea typeface="ＭＳ 明朝"/>
                        </a:rPr>
                        <a:t> + SIFS</a:t>
                      </a:r>
                      <a:r>
                        <a:rPr lang="en-US" sz="1600" strike="sngStrike" kern="100" baseline="0" dirty="0">
                          <a:effectLst/>
                          <a:latin typeface="Times New Roman"/>
                          <a:ea typeface="ＭＳ 明朝"/>
                        </a:rPr>
                        <a:t>)</a:t>
                      </a:r>
                      <a:endParaRPr lang="ja-JP" sz="1600" strike="sngStrike" baseline="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spcAft>
                          <a:spcPts val="0"/>
                        </a:spcAft>
                      </a:pPr>
                      <a:r>
                        <a:rPr lang="en-US" sz="1600" kern="100">
                          <a:effectLst/>
                          <a:latin typeface="Times New Roman"/>
                          <a:ea typeface="ＭＳ 明朝"/>
                        </a:rPr>
                        <a:t>pMaxFrameBodySize</a:t>
                      </a:r>
                      <a:endParaRPr lang="ja-JP" sz="16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600" kern="100">
                          <a:effectLst/>
                          <a:latin typeface="Times New Roman"/>
                          <a:ea typeface="ＭＳ 明朝"/>
                        </a:rPr>
                        <a:t>2099200</a:t>
                      </a:r>
                      <a:r>
                        <a:rPr lang="en-US" sz="1600" kern="100" baseline="30000">
                          <a:effectLst/>
                          <a:latin typeface="Times New Roman"/>
                          <a:ea typeface="ＭＳ 明朝"/>
                        </a:rPr>
                        <a:t> </a:t>
                      </a:r>
                      <a:r>
                        <a:rPr lang="en-US" sz="1600" kern="100">
                          <a:effectLst/>
                          <a:latin typeface="Times New Roman"/>
                          <a:ea typeface="ＭＳ 明朝"/>
                        </a:rPr>
                        <a:t>octets</a:t>
                      </a:r>
                      <a:endParaRPr lang="ja-JP" sz="16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spcAft>
                          <a:spcPts val="0"/>
                        </a:spcAft>
                      </a:pPr>
                      <a:r>
                        <a:rPr lang="en-US" sz="1600" kern="100" dirty="0" err="1">
                          <a:effectLst/>
                          <a:latin typeface="Times New Roman"/>
                          <a:ea typeface="ＭＳ 明朝"/>
                        </a:rPr>
                        <a:t>pMaxBeaconLengthTime</a:t>
                      </a:r>
                      <a:endParaRPr lang="ja-JP" sz="16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600" u="sng" kern="100" dirty="0" smtClean="0">
                          <a:solidFill>
                            <a:srgbClr val="FF0000"/>
                          </a:solidFill>
                          <a:effectLst/>
                          <a:latin typeface="Times New Roman"/>
                          <a:ea typeface="ＭＳ 明朝"/>
                        </a:rPr>
                        <a:t>8</a:t>
                      </a:r>
                      <a:r>
                        <a:rPr lang="en-US" sz="1600" strike="dblStrike" kern="100" baseline="0" dirty="0" smtClean="0">
                          <a:effectLst/>
                          <a:latin typeface="Times New Roman"/>
                          <a:ea typeface="ＭＳ 明朝"/>
                        </a:rPr>
                        <a:t>4 </a:t>
                      </a:r>
                      <a:r>
                        <a:rPr lang="en-US" sz="1600" kern="100" dirty="0" err="1">
                          <a:effectLst/>
                          <a:latin typeface="Symbol"/>
                          <a:ea typeface="ＭＳ 明朝"/>
                        </a:rPr>
                        <a:t>m</a:t>
                      </a:r>
                      <a:r>
                        <a:rPr lang="en-US" sz="1600" kern="100" dirty="0" err="1">
                          <a:effectLst/>
                          <a:latin typeface="Times New Roman"/>
                          <a:ea typeface="ＭＳ 明朝"/>
                        </a:rPr>
                        <a:t>s</a:t>
                      </a:r>
                      <a:endParaRPr lang="ja-JP" sz="16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spcAft>
                          <a:spcPts val="0"/>
                        </a:spcAft>
                      </a:pPr>
                      <a:r>
                        <a:rPr lang="en-US" sz="1600" kern="100" dirty="0" err="1">
                          <a:effectLst/>
                          <a:latin typeface="Times New Roman"/>
                          <a:ea typeface="ＭＳ 明朝"/>
                        </a:rPr>
                        <a:t>pMaxAssocReqCommandTime</a:t>
                      </a:r>
                      <a:endParaRPr lang="ja-JP" sz="16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600" u="sng" kern="100" dirty="0" smtClean="0">
                          <a:solidFill>
                            <a:srgbClr val="FF0000"/>
                          </a:solidFill>
                          <a:effectLst/>
                          <a:latin typeface="Times New Roman"/>
                          <a:ea typeface="ＭＳ 明朝"/>
                        </a:rPr>
                        <a:t>8</a:t>
                      </a:r>
                      <a:r>
                        <a:rPr lang="en-US" sz="1600" strike="dblStrike" kern="100" baseline="0" dirty="0" smtClean="0">
                          <a:effectLst/>
                          <a:latin typeface="Times New Roman"/>
                          <a:ea typeface="ＭＳ 明朝"/>
                        </a:rPr>
                        <a:t>4</a:t>
                      </a:r>
                      <a:r>
                        <a:rPr lang="en-US" sz="1600" kern="100" dirty="0" smtClean="0">
                          <a:effectLst/>
                          <a:latin typeface="Times New Roman"/>
                          <a:ea typeface="ＭＳ 明朝"/>
                        </a:rPr>
                        <a:t> </a:t>
                      </a:r>
                      <a:r>
                        <a:rPr lang="en-US" sz="1600" kern="100" dirty="0" err="1">
                          <a:effectLst/>
                          <a:latin typeface="Symbol"/>
                          <a:ea typeface="ＭＳ 明朝"/>
                        </a:rPr>
                        <a:t>m</a:t>
                      </a:r>
                      <a:r>
                        <a:rPr lang="en-US" sz="1600" kern="100" dirty="0" err="1">
                          <a:effectLst/>
                          <a:latin typeface="Times New Roman"/>
                          <a:ea typeface="ＭＳ 明朝"/>
                        </a:rPr>
                        <a:t>s</a:t>
                      </a:r>
                      <a:endParaRPr lang="ja-JP" sz="16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正方形/長方形 4"/>
          <p:cNvSpPr/>
          <p:nvPr/>
        </p:nvSpPr>
        <p:spPr bwMode="auto">
          <a:xfrm>
            <a:off x="981645" y="5315587"/>
            <a:ext cx="1373123"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rPr>
              <a:t> </a:t>
            </a:r>
            <a:r>
              <a:rPr lang="en-US" altLang="ja-JP" sz="1400" dirty="0" smtClean="0"/>
              <a:t>Long </a:t>
            </a:r>
            <a:r>
              <a:rPr kumimoji="0" lang="en-US" altLang="ja-JP" sz="1400" b="0" i="0" u="none" strike="noStrike" cap="none" normalizeH="0" baseline="0" dirty="0" smtClean="0">
                <a:ln>
                  <a:noFill/>
                </a:ln>
                <a:solidFill>
                  <a:schemeClr val="tx1"/>
                </a:solidFill>
                <a:effectLst/>
              </a:rPr>
              <a:t>Preamble</a:t>
            </a:r>
            <a:endParaRPr kumimoji="0" lang="ja-JP" altLang="en-US" sz="1400" b="0" i="0" u="none" strike="noStrike" cap="none" normalizeH="0" baseline="0" dirty="0" smtClean="0">
              <a:ln>
                <a:noFill/>
              </a:ln>
              <a:solidFill>
                <a:schemeClr val="tx1"/>
              </a:solidFill>
              <a:effectLst/>
            </a:endParaRPr>
          </a:p>
        </p:txBody>
      </p:sp>
      <p:sp>
        <p:nvSpPr>
          <p:cNvPr id="6" name="正方形/長方形 5"/>
          <p:cNvSpPr/>
          <p:nvPr/>
        </p:nvSpPr>
        <p:spPr bwMode="auto">
          <a:xfrm>
            <a:off x="7176587" y="5307423"/>
            <a:ext cx="631304" cy="51256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400" dirty="0" smtClean="0"/>
              <a:t>FCS</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a:t>
            </a:r>
            <a:r>
              <a:rPr kumimoji="0" lang="en-US" altLang="ja-JP" sz="1200" b="1" i="0" u="none" strike="noStrike" cap="none" normalizeH="0" baseline="0" dirty="0" smtClean="0">
                <a:ln>
                  <a:noFill/>
                </a:ln>
                <a:solidFill>
                  <a:schemeClr val="tx1"/>
                </a:solidFill>
                <a:effectLst/>
                <a:latin typeface="Times New Roman" pitchFamily="18" charset="0"/>
              </a:rPr>
              <a:t>4 </a:t>
            </a:r>
            <a:r>
              <a:rPr kumimoji="0" lang="en-US" altLang="ja-JP" sz="1200" b="1" i="0" u="none" strike="noStrike" cap="none" normalizeH="0" baseline="0" dirty="0" err="1" smtClean="0">
                <a:ln>
                  <a:noFill/>
                </a:ln>
                <a:solidFill>
                  <a:schemeClr val="tx1"/>
                </a:solidFill>
                <a:effectLst/>
                <a:latin typeface="Times New Roman" pitchFamily="18" charset="0"/>
              </a:rPr>
              <a:t>oct</a:t>
            </a:r>
            <a:r>
              <a:rPr kumimoji="0" lang="en-US" altLang="ja-JP" sz="1200" b="0" i="0" u="none" strike="noStrike" cap="none" normalizeH="0" baseline="0" dirty="0" smtClean="0">
                <a:ln>
                  <a:noFill/>
                </a:ln>
                <a:solidFill>
                  <a:schemeClr val="tx1"/>
                </a:solidFill>
                <a:effectLst/>
                <a:latin typeface="Times New Roman" pitchFamily="18" charset="0"/>
              </a:rPr>
              <a:t>)</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7" name="正方形/長方形 6"/>
          <p:cNvSpPr/>
          <p:nvPr/>
        </p:nvSpPr>
        <p:spPr bwMode="auto">
          <a:xfrm>
            <a:off x="4855563" y="5315931"/>
            <a:ext cx="2321024" cy="50371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400" dirty="0" smtClean="0"/>
              <a:t>Beacon </a:t>
            </a:r>
            <a:r>
              <a:rPr lang="en-US" altLang="ja-JP" sz="1200" dirty="0" smtClean="0"/>
              <a:t>payload (</a:t>
            </a:r>
            <a:r>
              <a:rPr lang="en-US" altLang="ja-JP" sz="1200" b="1" dirty="0" smtClean="0"/>
              <a:t>15 </a:t>
            </a:r>
            <a:r>
              <a:rPr lang="en-US" altLang="ja-JP" sz="1200" b="1" dirty="0" err="1" smtClean="0"/>
              <a:t>oct</a:t>
            </a:r>
            <a:r>
              <a:rPr lang="en-US" altLang="ja-JP" sz="1200" b="1" dirty="0" smtClean="0"/>
              <a:t> </a:t>
            </a:r>
            <a:r>
              <a:rPr lang="en-US" altLang="ja-JP" sz="1200" dirty="0" smtClean="0"/>
              <a:t>+ IE)</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Association</a:t>
            </a:r>
            <a:r>
              <a:rPr kumimoji="0" lang="en-US" altLang="ja-JP" sz="1400" b="0" i="0" u="none" strike="noStrike" cap="none" normalizeH="0" dirty="0" smtClean="0">
                <a:ln>
                  <a:noFill/>
                </a:ln>
                <a:solidFill>
                  <a:schemeClr val="tx1"/>
                </a:solidFill>
                <a:effectLst/>
                <a:latin typeface="Times New Roman" pitchFamily="18" charset="0"/>
              </a:rPr>
              <a:t> </a:t>
            </a:r>
            <a:r>
              <a:rPr kumimoji="0" lang="en-US" altLang="ja-JP" sz="1400" b="0" i="0" u="none" strike="noStrike" cap="none" normalizeH="0" dirty="0" err="1" smtClean="0">
                <a:ln>
                  <a:noFill/>
                </a:ln>
                <a:solidFill>
                  <a:schemeClr val="tx1"/>
                </a:solidFill>
                <a:effectLst/>
                <a:latin typeface="Times New Roman" pitchFamily="18" charset="0"/>
              </a:rPr>
              <a:t>Req</a:t>
            </a:r>
            <a:r>
              <a:rPr kumimoji="0" lang="en-US" altLang="ja-JP" sz="1400" b="0" i="0" u="none" strike="noStrike" cap="none" normalizeH="0" dirty="0" smtClean="0">
                <a:ln>
                  <a:noFill/>
                </a:ln>
                <a:solidFill>
                  <a:schemeClr val="tx1"/>
                </a:solidFill>
                <a:effectLst/>
                <a:latin typeface="Times New Roman" pitchFamily="18" charset="0"/>
              </a:rPr>
              <a:t> </a:t>
            </a:r>
            <a:r>
              <a:rPr kumimoji="0" lang="en-US" altLang="ja-JP" sz="1200" b="0" i="0" u="none" strike="noStrike" cap="none" normalizeH="0" dirty="0" smtClean="0">
                <a:ln>
                  <a:noFill/>
                </a:ln>
                <a:solidFill>
                  <a:schemeClr val="tx1"/>
                </a:solidFill>
                <a:effectLst/>
                <a:latin typeface="Times New Roman" pitchFamily="18" charset="0"/>
              </a:rPr>
              <a:t>(</a:t>
            </a:r>
            <a:r>
              <a:rPr kumimoji="0" lang="en-US" altLang="ja-JP" sz="1200" b="1" i="0" u="none" strike="noStrike" cap="none" normalizeH="0" dirty="0" smtClean="0">
                <a:ln>
                  <a:noFill/>
                </a:ln>
                <a:solidFill>
                  <a:schemeClr val="tx1"/>
                </a:solidFill>
                <a:effectLst/>
                <a:latin typeface="Times New Roman" pitchFamily="18" charset="0"/>
              </a:rPr>
              <a:t>13 </a:t>
            </a:r>
            <a:r>
              <a:rPr kumimoji="0" lang="en-US" altLang="ja-JP" sz="1200" b="1" i="0" u="none" strike="noStrike" cap="none" normalizeH="0" dirty="0" err="1" smtClean="0">
                <a:ln>
                  <a:noFill/>
                </a:ln>
                <a:solidFill>
                  <a:schemeClr val="tx1"/>
                </a:solidFill>
                <a:effectLst/>
                <a:latin typeface="Times New Roman" pitchFamily="18" charset="0"/>
              </a:rPr>
              <a:t>oct</a:t>
            </a:r>
            <a:r>
              <a:rPr kumimoji="0" lang="en-US" altLang="ja-JP" sz="1200" b="1" i="0" u="none" strike="noStrike" cap="none" normalizeH="0" dirty="0" smtClean="0">
                <a:ln>
                  <a:noFill/>
                </a:ln>
                <a:solidFill>
                  <a:schemeClr val="tx1"/>
                </a:solidFill>
                <a:effectLst/>
                <a:latin typeface="Times New Roman" pitchFamily="18" charset="0"/>
              </a:rPr>
              <a:t> </a:t>
            </a:r>
            <a:r>
              <a:rPr kumimoji="0" lang="en-US" altLang="ja-JP" sz="1200" b="0" i="0" u="none" strike="noStrike" cap="none" normalizeH="0" dirty="0" smtClean="0">
                <a:ln>
                  <a:noFill/>
                </a:ln>
                <a:solidFill>
                  <a:schemeClr val="tx1"/>
                </a:solidFill>
                <a:effectLst/>
                <a:latin typeface="Times New Roman" pitchFamily="18" charset="0"/>
              </a:rPr>
              <a:t>+ IE)</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8" name="正方形/長方形 7"/>
          <p:cNvSpPr/>
          <p:nvPr/>
        </p:nvSpPr>
        <p:spPr bwMode="auto">
          <a:xfrm>
            <a:off x="4243495" y="5315931"/>
            <a:ext cx="612068"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400" dirty="0" smtClean="0"/>
              <a:t>Stuff bits</a:t>
            </a:r>
          </a:p>
        </p:txBody>
      </p:sp>
      <p:cxnSp>
        <p:nvCxnSpPr>
          <p:cNvPr id="9" name="直線矢印コネクタ 8"/>
          <p:cNvCxnSpPr/>
          <p:nvPr/>
        </p:nvCxnSpPr>
        <p:spPr bwMode="auto">
          <a:xfrm>
            <a:off x="977548" y="5068435"/>
            <a:ext cx="137722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1243105" y="4718671"/>
            <a:ext cx="1024639" cy="400110"/>
          </a:xfrm>
          <a:prstGeom prst="rect">
            <a:avLst/>
          </a:prstGeom>
          <a:noFill/>
        </p:spPr>
        <p:txBody>
          <a:bodyPr wrap="none" rtlCol="0">
            <a:spAutoFit/>
          </a:bodyPr>
          <a:lstStyle/>
          <a:p>
            <a:r>
              <a:rPr kumimoji="1" lang="en-US" altLang="ja-JP" sz="2000" dirty="0" smtClean="0"/>
              <a:t>2.33 us</a:t>
            </a:r>
          </a:p>
        </p:txBody>
      </p:sp>
      <p:sp>
        <p:nvSpPr>
          <p:cNvPr id="11" name="テキスト ボックス 10"/>
          <p:cNvSpPr txBox="1"/>
          <p:nvPr/>
        </p:nvSpPr>
        <p:spPr>
          <a:xfrm>
            <a:off x="5911741" y="5837499"/>
            <a:ext cx="2495683" cy="338554"/>
          </a:xfrm>
          <a:prstGeom prst="rect">
            <a:avLst/>
          </a:prstGeom>
          <a:noFill/>
        </p:spPr>
        <p:txBody>
          <a:bodyPr wrap="none" rtlCol="0">
            <a:spAutoFit/>
          </a:bodyPr>
          <a:lstStyle/>
          <a:p>
            <a:r>
              <a:rPr kumimoji="1" lang="en-US" altLang="ja-JP" sz="1600" dirty="0" smtClean="0"/>
              <a:t>MCS0, w/PW =2.2587Gbps</a:t>
            </a:r>
          </a:p>
        </p:txBody>
      </p:sp>
      <p:cxnSp>
        <p:nvCxnSpPr>
          <p:cNvPr id="12" name="直線矢印コネクタ 11"/>
          <p:cNvCxnSpPr/>
          <p:nvPr/>
        </p:nvCxnSpPr>
        <p:spPr bwMode="auto">
          <a:xfrm flipV="1">
            <a:off x="4855563" y="5067969"/>
            <a:ext cx="295232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p:cNvSpPr txBox="1"/>
          <p:nvPr/>
        </p:nvSpPr>
        <p:spPr>
          <a:xfrm>
            <a:off x="5431627" y="4658322"/>
            <a:ext cx="1523174" cy="400110"/>
          </a:xfrm>
          <a:prstGeom prst="rect">
            <a:avLst/>
          </a:prstGeom>
          <a:noFill/>
        </p:spPr>
        <p:txBody>
          <a:bodyPr wrap="none" rtlCol="0">
            <a:spAutoFit/>
          </a:bodyPr>
          <a:lstStyle/>
          <a:p>
            <a:r>
              <a:rPr kumimoji="1" lang="en-US" altLang="ja-JP" sz="2000" dirty="0" smtClean="0"/>
              <a:t>Max. 0.98 us</a:t>
            </a:r>
            <a:endParaRPr kumimoji="1" lang="ja-JP" altLang="en-US" sz="2000" dirty="0"/>
          </a:p>
        </p:txBody>
      </p:sp>
      <p:sp>
        <p:nvSpPr>
          <p:cNvPr id="14" name="テキスト ボックス 13"/>
          <p:cNvSpPr txBox="1"/>
          <p:nvPr/>
        </p:nvSpPr>
        <p:spPr>
          <a:xfrm>
            <a:off x="349909" y="881243"/>
            <a:ext cx="8330067" cy="2585323"/>
          </a:xfrm>
          <a:prstGeom prst="rect">
            <a:avLst/>
          </a:prstGeom>
          <a:noFill/>
        </p:spPr>
        <p:txBody>
          <a:bodyPr wrap="square" rtlCol="0">
            <a:spAutoFit/>
          </a:bodyPr>
          <a:lstStyle/>
          <a:p>
            <a:pPr marL="342900" indent="-342900">
              <a:buFont typeface="Wingdings" panose="05000000000000000000" pitchFamily="2" charset="2"/>
              <a:buChar char="u"/>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When </a:t>
            </a:r>
            <a:r>
              <a:rPr lang="en-US" altLang="ja-JP" sz="1800" kern="100" dirty="0" err="1" smtClean="0">
                <a:latin typeface="Arial Unicode MS" panose="020B0604020202020204" pitchFamily="50" charset="-128"/>
                <a:ea typeface="Arial Unicode MS" panose="020B0604020202020204" pitchFamily="50" charset="-128"/>
                <a:cs typeface="Arial Unicode MS" panose="020B0604020202020204" pitchFamily="50" charset="-128"/>
              </a:rPr>
              <a:t>pMaxBeaconLengthTime</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and </a:t>
            </a:r>
            <a:r>
              <a:rPr lang="en-US" altLang="ja-JP" sz="1800" kern="100" dirty="0" err="1" smtClean="0">
                <a:latin typeface="Arial Unicode MS" panose="020B0604020202020204" pitchFamily="50" charset="-128"/>
                <a:ea typeface="Arial Unicode MS" panose="020B0604020202020204" pitchFamily="50" charset="-128"/>
                <a:cs typeface="Arial Unicode MS" panose="020B0604020202020204" pitchFamily="50" charset="-128"/>
              </a:rPr>
              <a:t>pMaxAssocReqCommandTime</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equals to 4.0us,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IE length in Beacon and association Request command is only 257 byte.</a:t>
            </a:r>
          </a:p>
          <a:p>
            <a:endParaRPr kumimoji="1"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342900" indent="-342900">
              <a:buFont typeface="Wingdings" panose="05000000000000000000" pitchFamily="2" charset="2"/>
              <a:buChar char="u"/>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Regarding CID16, the length of PHY long preamble may become 3.35us. </a:t>
            </a:r>
            <a:r>
              <a:rPr kumimoji="1"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4.0us( current value of </a:t>
            </a:r>
            <a:r>
              <a:rPr kumimoji="1" lang="en-US" altLang="ja-JP" sz="1800" dirty="0" err="1" smtClean="0">
                <a:latin typeface="Arial Unicode MS" panose="020B0604020202020204" pitchFamily="50" charset="-128"/>
                <a:ea typeface="Arial Unicode MS" panose="020B0604020202020204" pitchFamily="50" charset="-128"/>
                <a:cs typeface="Arial Unicode MS" panose="020B0604020202020204" pitchFamily="50" charset="-128"/>
              </a:rPr>
              <a:t>pMaxBeaconLengthTime</a:t>
            </a:r>
            <a:r>
              <a:rPr kumimoji="1"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and </a:t>
            </a:r>
            <a:r>
              <a:rPr kumimoji="1" lang="en-US" altLang="ja-JP" sz="1800" dirty="0" err="1" smtClean="0">
                <a:latin typeface="Arial Unicode MS" panose="020B0604020202020204" pitchFamily="50" charset="-128"/>
                <a:ea typeface="Arial Unicode MS" panose="020B0604020202020204" pitchFamily="50" charset="-128"/>
                <a:cs typeface="Arial Unicode MS" panose="020B0604020202020204" pitchFamily="50" charset="-128"/>
              </a:rPr>
              <a:t>pMaxAssocReqCommandTime</a:t>
            </a:r>
            <a:r>
              <a:rPr kumimoji="1"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 is insufficient to send Beacon payload because the sum of Long Preamble length(3.35us) and Frame Header length(0.69us) become more than 4.0us.</a:t>
            </a:r>
            <a:endParaRPr kumimoji="1"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5" name="正方形/長方形 14"/>
          <p:cNvSpPr/>
          <p:nvPr/>
        </p:nvSpPr>
        <p:spPr bwMode="auto">
          <a:xfrm>
            <a:off x="2354768" y="5307423"/>
            <a:ext cx="1888727" cy="51256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200" dirty="0" smtClean="0"/>
              <a:t>Header-FEC</a:t>
            </a:r>
            <a:r>
              <a:rPr lang="ja-JP" altLang="en-US" sz="1200" dirty="0" smtClean="0"/>
              <a:t>　</a:t>
            </a:r>
            <a:r>
              <a:rPr lang="en-US" altLang="ja-JP" sz="1200" dirty="0" smtClean="0"/>
              <a:t>encoded </a:t>
            </a:r>
            <a:r>
              <a:rPr lang="en-US" altLang="ja-JP" sz="900" dirty="0" smtClean="0"/>
              <a:t>(PHY</a:t>
            </a:r>
            <a:r>
              <a:rPr lang="ja-JP" altLang="en-US" sz="900" dirty="0"/>
              <a:t> </a:t>
            </a:r>
            <a:r>
              <a:rPr lang="en-US" altLang="ja-JP" sz="900" dirty="0" smtClean="0"/>
              <a:t>Header, MAC </a:t>
            </a:r>
            <a:r>
              <a:rPr lang="en-US" altLang="ja-JP" sz="900" dirty="0" err="1" smtClean="0"/>
              <a:t>Header,HCS</a:t>
            </a:r>
            <a:r>
              <a:rPr lang="en-US" altLang="ja-JP" sz="800" dirty="0" smtClean="0"/>
              <a:t>)</a:t>
            </a:r>
            <a:endParaRPr kumimoji="0" lang="ja-JP" altLang="en-US" sz="800" b="0" i="0" u="none" strike="noStrike" cap="none" normalizeH="0" baseline="0" dirty="0" smtClean="0">
              <a:ln>
                <a:noFill/>
              </a:ln>
              <a:solidFill>
                <a:schemeClr val="tx1"/>
              </a:solidFill>
              <a:effectLst/>
            </a:endParaRPr>
          </a:p>
        </p:txBody>
      </p:sp>
      <p:cxnSp>
        <p:nvCxnSpPr>
          <p:cNvPr id="16" name="直線矢印コネクタ 15"/>
          <p:cNvCxnSpPr/>
          <p:nvPr/>
        </p:nvCxnSpPr>
        <p:spPr bwMode="auto">
          <a:xfrm>
            <a:off x="2354768" y="5083689"/>
            <a:ext cx="2500795"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3347214" y="4683579"/>
            <a:ext cx="925253" cy="400110"/>
          </a:xfrm>
          <a:prstGeom prst="rect">
            <a:avLst/>
          </a:prstGeom>
          <a:noFill/>
        </p:spPr>
        <p:txBody>
          <a:bodyPr wrap="none" rtlCol="0">
            <a:spAutoFit/>
          </a:bodyPr>
          <a:lstStyle/>
          <a:p>
            <a:r>
              <a:rPr kumimoji="1" lang="en-US" altLang="ja-JP" sz="2000" dirty="0" smtClean="0"/>
              <a:t>0.69 us</a:t>
            </a:r>
            <a:endParaRPr kumimoji="1" lang="ja-JP" altLang="en-US" sz="2000" dirty="0"/>
          </a:p>
        </p:txBody>
      </p:sp>
      <p:sp>
        <p:nvSpPr>
          <p:cNvPr id="18" name="テキスト ボックス 17"/>
          <p:cNvSpPr txBox="1"/>
          <p:nvPr/>
        </p:nvSpPr>
        <p:spPr>
          <a:xfrm>
            <a:off x="798303" y="5889762"/>
            <a:ext cx="1859805" cy="307777"/>
          </a:xfrm>
          <a:prstGeom prst="rect">
            <a:avLst/>
          </a:prstGeom>
          <a:noFill/>
        </p:spPr>
        <p:txBody>
          <a:bodyPr wrap="none" rtlCol="0">
            <a:spAutoFit/>
          </a:bodyPr>
          <a:lstStyle/>
          <a:p>
            <a:r>
              <a:rPr kumimoji="1" lang="en-US" altLang="ja-JP" sz="1400" dirty="0" smtClean="0"/>
              <a:t>Short Preamble 1.89 us</a:t>
            </a:r>
            <a:endParaRPr kumimoji="1" lang="ja-JP" altLang="en-US" sz="1400" dirty="0"/>
          </a:p>
        </p:txBody>
      </p:sp>
      <p:sp>
        <p:nvSpPr>
          <p:cNvPr id="19" name="テキスト ボックス 18"/>
          <p:cNvSpPr txBox="1"/>
          <p:nvPr/>
        </p:nvSpPr>
        <p:spPr>
          <a:xfrm>
            <a:off x="3089046" y="5067969"/>
            <a:ext cx="1207382" cy="307777"/>
          </a:xfrm>
          <a:prstGeom prst="rect">
            <a:avLst/>
          </a:prstGeom>
          <a:noFill/>
        </p:spPr>
        <p:txBody>
          <a:bodyPr wrap="none" rtlCol="0">
            <a:spAutoFit/>
          </a:bodyPr>
          <a:lstStyle/>
          <a:p>
            <a:r>
              <a:rPr kumimoji="1" lang="en-US" altLang="ja-JP" sz="1400" dirty="0" smtClean="0"/>
              <a:t>Frame Header</a:t>
            </a:r>
            <a:endParaRPr kumimoji="1" lang="ja-JP" altLang="en-US" sz="1400" dirty="0"/>
          </a:p>
        </p:txBody>
      </p:sp>
      <p:cxnSp>
        <p:nvCxnSpPr>
          <p:cNvPr id="20" name="直線矢印コネクタ 19"/>
          <p:cNvCxnSpPr/>
          <p:nvPr/>
        </p:nvCxnSpPr>
        <p:spPr bwMode="auto">
          <a:xfrm>
            <a:off x="987563" y="4538447"/>
            <a:ext cx="682032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p:cNvSpPr txBox="1"/>
          <p:nvPr/>
        </p:nvSpPr>
        <p:spPr>
          <a:xfrm>
            <a:off x="3802508" y="4149080"/>
            <a:ext cx="1394934" cy="400110"/>
          </a:xfrm>
          <a:prstGeom prst="rect">
            <a:avLst/>
          </a:prstGeom>
          <a:noFill/>
        </p:spPr>
        <p:txBody>
          <a:bodyPr wrap="none" rtlCol="0">
            <a:spAutoFit/>
          </a:bodyPr>
          <a:lstStyle/>
          <a:p>
            <a:r>
              <a:rPr lang="en-US" altLang="ja-JP" sz="2000" dirty="0" smtClean="0"/>
              <a:t>Max. 4.0</a:t>
            </a:r>
            <a:r>
              <a:rPr kumimoji="1" lang="en-US" altLang="ja-JP" sz="2000" dirty="0" smtClean="0"/>
              <a:t> us</a:t>
            </a:r>
          </a:p>
        </p:txBody>
      </p:sp>
      <p:cxnSp>
        <p:nvCxnSpPr>
          <p:cNvPr id="22" name="直線コネクタ 21"/>
          <p:cNvCxnSpPr/>
          <p:nvPr/>
        </p:nvCxnSpPr>
        <p:spPr bwMode="auto">
          <a:xfrm flipV="1">
            <a:off x="981645" y="4338392"/>
            <a:ext cx="0" cy="1037354"/>
          </a:xfrm>
          <a:prstGeom prst="line">
            <a:avLst/>
          </a:prstGeom>
          <a:solidFill>
            <a:srgbClr val="999999"/>
          </a:solidFill>
          <a:ln w="9525" cap="flat" cmpd="sng" algn="ctr">
            <a:solidFill>
              <a:schemeClr val="bg1">
                <a:lumMod val="50000"/>
              </a:schemeClr>
            </a:solidFill>
            <a:prstDash val="solid"/>
            <a:round/>
            <a:headEnd type="none" w="med" len="med"/>
            <a:tailEnd type="none" w="med" len="med"/>
          </a:ln>
          <a:effectLst/>
        </p:spPr>
      </p:cxnSp>
      <p:cxnSp>
        <p:nvCxnSpPr>
          <p:cNvPr id="23" name="直線コネクタ 22"/>
          <p:cNvCxnSpPr/>
          <p:nvPr/>
        </p:nvCxnSpPr>
        <p:spPr bwMode="auto">
          <a:xfrm flipV="1">
            <a:off x="7807891" y="4278577"/>
            <a:ext cx="0" cy="1037354"/>
          </a:xfrm>
          <a:prstGeom prst="line">
            <a:avLst/>
          </a:prstGeom>
          <a:solidFill>
            <a:srgbClr val="999999"/>
          </a:solidFill>
          <a:ln w="9525" cap="flat" cmpd="sng" algn="ctr">
            <a:solidFill>
              <a:schemeClr val="bg1">
                <a:lumMod val="50000"/>
              </a:schemeClr>
            </a:solidFill>
            <a:prstDash val="solid"/>
            <a:round/>
            <a:headEnd type="none" w="med" len="med"/>
            <a:tailEnd type="none" w="med" len="med"/>
          </a:ln>
          <a:effectLst/>
        </p:spPr>
      </p:cxnSp>
      <p:sp>
        <p:nvSpPr>
          <p:cNvPr id="24" name="テキスト ボックス 23"/>
          <p:cNvSpPr txBox="1"/>
          <p:nvPr/>
        </p:nvSpPr>
        <p:spPr>
          <a:xfrm>
            <a:off x="365800" y="3723123"/>
            <a:ext cx="4891083" cy="307777"/>
          </a:xfrm>
          <a:prstGeom prst="rect">
            <a:avLst/>
          </a:prstGeom>
          <a:noFill/>
        </p:spPr>
        <p:txBody>
          <a:bodyPr wrap="none" rtlCol="0">
            <a:spAutoFit/>
          </a:bodyPr>
          <a:lstStyle/>
          <a:p>
            <a:r>
              <a:rPr kumimoji="1" lang="en-US" altLang="ja-JP" sz="1400" u="sng" dirty="0" smtClean="0">
                <a:latin typeface="Arial Unicode MS" panose="020B0604020202020204" pitchFamily="50" charset="-128"/>
                <a:ea typeface="Arial Unicode MS" panose="020B0604020202020204" pitchFamily="50" charset="-128"/>
                <a:cs typeface="Arial Unicode MS" panose="020B0604020202020204" pitchFamily="50" charset="-128"/>
              </a:rPr>
              <a:t>Current Beacon and Association Request command length </a:t>
            </a:r>
            <a:endParaRPr kumimoji="1" lang="ja-JP" altLang="en-US" sz="1400" u="sng"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238281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5" name="正方形/長方形 4"/>
          <p:cNvSpPr/>
          <p:nvPr/>
        </p:nvSpPr>
        <p:spPr bwMode="auto">
          <a:xfrm>
            <a:off x="981644" y="3024918"/>
            <a:ext cx="1373123"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rPr>
              <a:t> </a:t>
            </a:r>
            <a:r>
              <a:rPr lang="en-US" altLang="ja-JP" sz="1400" dirty="0" smtClean="0"/>
              <a:t>Long </a:t>
            </a:r>
            <a:r>
              <a:rPr kumimoji="0" lang="en-US" altLang="ja-JP" sz="1400" b="0" i="0" u="none" strike="noStrike" cap="none" normalizeH="0" baseline="0" dirty="0" smtClean="0">
                <a:ln>
                  <a:noFill/>
                </a:ln>
                <a:solidFill>
                  <a:schemeClr val="tx1"/>
                </a:solidFill>
                <a:effectLst/>
              </a:rPr>
              <a:t>Preamble</a:t>
            </a:r>
            <a:endParaRPr kumimoji="0" lang="ja-JP" altLang="en-US" sz="1400" b="0" i="0" u="none" strike="noStrike" cap="none" normalizeH="0" baseline="0" dirty="0" smtClean="0">
              <a:ln>
                <a:noFill/>
              </a:ln>
              <a:solidFill>
                <a:schemeClr val="tx1"/>
              </a:solidFill>
              <a:effectLst/>
            </a:endParaRPr>
          </a:p>
        </p:txBody>
      </p:sp>
      <p:sp>
        <p:nvSpPr>
          <p:cNvPr id="6" name="正方形/長方形 5"/>
          <p:cNvSpPr/>
          <p:nvPr/>
        </p:nvSpPr>
        <p:spPr bwMode="auto">
          <a:xfrm>
            <a:off x="7176586" y="3016754"/>
            <a:ext cx="631304" cy="51256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400" dirty="0" smtClean="0"/>
              <a:t>FCS</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a:t>
            </a:r>
            <a:r>
              <a:rPr kumimoji="0" lang="en-US" altLang="ja-JP" sz="1200" b="1" i="0" u="none" strike="noStrike" cap="none" normalizeH="0" baseline="0" dirty="0" smtClean="0">
                <a:ln>
                  <a:noFill/>
                </a:ln>
                <a:solidFill>
                  <a:schemeClr val="tx1"/>
                </a:solidFill>
                <a:effectLst/>
                <a:latin typeface="Times New Roman" pitchFamily="18" charset="0"/>
              </a:rPr>
              <a:t>4 </a:t>
            </a:r>
            <a:r>
              <a:rPr kumimoji="0" lang="en-US" altLang="ja-JP" sz="1200" b="1" i="0" u="none" strike="noStrike" cap="none" normalizeH="0" baseline="0" dirty="0" err="1" smtClean="0">
                <a:ln>
                  <a:noFill/>
                </a:ln>
                <a:solidFill>
                  <a:schemeClr val="tx1"/>
                </a:solidFill>
                <a:effectLst/>
                <a:latin typeface="Times New Roman" pitchFamily="18" charset="0"/>
              </a:rPr>
              <a:t>oct</a:t>
            </a:r>
            <a:r>
              <a:rPr kumimoji="0" lang="en-US" altLang="ja-JP" sz="1200" b="0" i="0" u="none" strike="noStrike" cap="none" normalizeH="0" baseline="0" dirty="0" smtClean="0">
                <a:ln>
                  <a:noFill/>
                </a:ln>
                <a:solidFill>
                  <a:schemeClr val="tx1"/>
                </a:solidFill>
                <a:effectLst/>
                <a:latin typeface="Times New Roman" pitchFamily="18" charset="0"/>
              </a:rPr>
              <a:t>)</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7" name="正方形/長方形 6"/>
          <p:cNvSpPr/>
          <p:nvPr/>
        </p:nvSpPr>
        <p:spPr bwMode="auto">
          <a:xfrm>
            <a:off x="4855562" y="3025262"/>
            <a:ext cx="2321024" cy="50371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400" dirty="0" smtClean="0"/>
              <a:t>Beacon </a:t>
            </a:r>
            <a:r>
              <a:rPr lang="en-US" altLang="ja-JP" sz="1200" dirty="0" smtClean="0"/>
              <a:t>payload (</a:t>
            </a:r>
            <a:r>
              <a:rPr lang="en-US" altLang="ja-JP" sz="1200" b="1" dirty="0" smtClean="0"/>
              <a:t>15 </a:t>
            </a:r>
            <a:r>
              <a:rPr lang="en-US" altLang="ja-JP" sz="1200" b="1" dirty="0" err="1" smtClean="0"/>
              <a:t>oct</a:t>
            </a:r>
            <a:r>
              <a:rPr lang="en-US" altLang="ja-JP" sz="1200" b="1" dirty="0" smtClean="0"/>
              <a:t> </a:t>
            </a:r>
            <a:r>
              <a:rPr lang="en-US" altLang="ja-JP" sz="1200" dirty="0" smtClean="0"/>
              <a:t>+ IE)</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Association</a:t>
            </a:r>
            <a:r>
              <a:rPr kumimoji="0" lang="en-US" altLang="ja-JP" sz="1400" b="0" i="0" u="none" strike="noStrike" cap="none" normalizeH="0" dirty="0" smtClean="0">
                <a:ln>
                  <a:noFill/>
                </a:ln>
                <a:solidFill>
                  <a:schemeClr val="tx1"/>
                </a:solidFill>
                <a:effectLst/>
                <a:latin typeface="Times New Roman" pitchFamily="18" charset="0"/>
              </a:rPr>
              <a:t> </a:t>
            </a:r>
            <a:r>
              <a:rPr kumimoji="0" lang="en-US" altLang="ja-JP" sz="1400" b="0" i="0" u="none" strike="noStrike" cap="none" normalizeH="0" dirty="0" err="1" smtClean="0">
                <a:ln>
                  <a:noFill/>
                </a:ln>
                <a:solidFill>
                  <a:schemeClr val="tx1"/>
                </a:solidFill>
                <a:effectLst/>
                <a:latin typeface="Times New Roman" pitchFamily="18" charset="0"/>
              </a:rPr>
              <a:t>Req</a:t>
            </a:r>
            <a:r>
              <a:rPr kumimoji="0" lang="en-US" altLang="ja-JP" sz="1400" b="0" i="0" u="none" strike="noStrike" cap="none" normalizeH="0" dirty="0" smtClean="0">
                <a:ln>
                  <a:noFill/>
                </a:ln>
                <a:solidFill>
                  <a:schemeClr val="tx1"/>
                </a:solidFill>
                <a:effectLst/>
                <a:latin typeface="Times New Roman" pitchFamily="18" charset="0"/>
              </a:rPr>
              <a:t> </a:t>
            </a:r>
            <a:r>
              <a:rPr kumimoji="0" lang="en-US" altLang="ja-JP" sz="1200" b="0" i="0" u="none" strike="noStrike" cap="none" normalizeH="0" dirty="0" smtClean="0">
                <a:ln>
                  <a:noFill/>
                </a:ln>
                <a:solidFill>
                  <a:schemeClr val="tx1"/>
                </a:solidFill>
                <a:effectLst/>
                <a:latin typeface="Times New Roman" pitchFamily="18" charset="0"/>
              </a:rPr>
              <a:t>(</a:t>
            </a:r>
            <a:r>
              <a:rPr kumimoji="0" lang="en-US" altLang="ja-JP" sz="1200" b="1" i="0" u="none" strike="noStrike" cap="none" normalizeH="0" dirty="0" smtClean="0">
                <a:ln>
                  <a:noFill/>
                </a:ln>
                <a:solidFill>
                  <a:schemeClr val="tx1"/>
                </a:solidFill>
                <a:effectLst/>
                <a:latin typeface="Times New Roman" pitchFamily="18" charset="0"/>
              </a:rPr>
              <a:t>13 </a:t>
            </a:r>
            <a:r>
              <a:rPr kumimoji="0" lang="en-US" altLang="ja-JP" sz="1200" b="1" i="0" u="none" strike="noStrike" cap="none" normalizeH="0" dirty="0" err="1" smtClean="0">
                <a:ln>
                  <a:noFill/>
                </a:ln>
                <a:solidFill>
                  <a:schemeClr val="tx1"/>
                </a:solidFill>
                <a:effectLst/>
                <a:latin typeface="Times New Roman" pitchFamily="18" charset="0"/>
              </a:rPr>
              <a:t>oct</a:t>
            </a:r>
            <a:r>
              <a:rPr kumimoji="0" lang="en-US" altLang="ja-JP" sz="1200" b="1" i="0" u="none" strike="noStrike" cap="none" normalizeH="0" dirty="0" smtClean="0">
                <a:ln>
                  <a:noFill/>
                </a:ln>
                <a:solidFill>
                  <a:schemeClr val="tx1"/>
                </a:solidFill>
                <a:effectLst/>
                <a:latin typeface="Times New Roman" pitchFamily="18" charset="0"/>
              </a:rPr>
              <a:t> </a:t>
            </a:r>
            <a:r>
              <a:rPr kumimoji="0" lang="en-US" altLang="ja-JP" sz="1200" b="0" i="0" u="none" strike="noStrike" cap="none" normalizeH="0" dirty="0" smtClean="0">
                <a:ln>
                  <a:noFill/>
                </a:ln>
                <a:solidFill>
                  <a:schemeClr val="tx1"/>
                </a:solidFill>
                <a:effectLst/>
                <a:latin typeface="Times New Roman" pitchFamily="18" charset="0"/>
              </a:rPr>
              <a:t>+ IE)</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8" name="正方形/長方形 7"/>
          <p:cNvSpPr/>
          <p:nvPr/>
        </p:nvSpPr>
        <p:spPr bwMode="auto">
          <a:xfrm>
            <a:off x="4243494" y="3025262"/>
            <a:ext cx="612068"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400" dirty="0" smtClean="0"/>
              <a:t>Stuff bits</a:t>
            </a:r>
          </a:p>
        </p:txBody>
      </p:sp>
      <p:cxnSp>
        <p:nvCxnSpPr>
          <p:cNvPr id="9" name="直線矢印コネクタ 8"/>
          <p:cNvCxnSpPr/>
          <p:nvPr/>
        </p:nvCxnSpPr>
        <p:spPr bwMode="auto">
          <a:xfrm>
            <a:off x="977547" y="2777766"/>
            <a:ext cx="137722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1243104" y="2428002"/>
            <a:ext cx="925253" cy="400110"/>
          </a:xfrm>
          <a:prstGeom prst="rect">
            <a:avLst/>
          </a:prstGeom>
          <a:noFill/>
        </p:spPr>
        <p:txBody>
          <a:bodyPr wrap="none" rtlCol="0">
            <a:spAutoFit/>
          </a:bodyPr>
          <a:lstStyle/>
          <a:p>
            <a:r>
              <a:rPr kumimoji="1" lang="en-US" altLang="ja-JP" sz="2000" dirty="0" smtClean="0"/>
              <a:t>3.35 us</a:t>
            </a:r>
          </a:p>
        </p:txBody>
      </p:sp>
      <p:sp>
        <p:nvSpPr>
          <p:cNvPr id="11" name="テキスト ボックス 10"/>
          <p:cNvSpPr txBox="1"/>
          <p:nvPr/>
        </p:nvSpPr>
        <p:spPr>
          <a:xfrm>
            <a:off x="5911740" y="3546830"/>
            <a:ext cx="2495683" cy="338554"/>
          </a:xfrm>
          <a:prstGeom prst="rect">
            <a:avLst/>
          </a:prstGeom>
          <a:noFill/>
        </p:spPr>
        <p:txBody>
          <a:bodyPr wrap="none" rtlCol="0">
            <a:spAutoFit/>
          </a:bodyPr>
          <a:lstStyle/>
          <a:p>
            <a:r>
              <a:rPr kumimoji="1" lang="en-US" altLang="ja-JP" sz="1600" dirty="0" smtClean="0"/>
              <a:t>MCS0, w/PW =2.2587Gbps</a:t>
            </a:r>
          </a:p>
        </p:txBody>
      </p:sp>
      <p:cxnSp>
        <p:nvCxnSpPr>
          <p:cNvPr id="12" name="直線矢印コネクタ 11"/>
          <p:cNvCxnSpPr/>
          <p:nvPr/>
        </p:nvCxnSpPr>
        <p:spPr bwMode="auto">
          <a:xfrm flipV="1">
            <a:off x="4855562" y="2777300"/>
            <a:ext cx="295232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p:cNvSpPr txBox="1"/>
          <p:nvPr/>
        </p:nvSpPr>
        <p:spPr>
          <a:xfrm>
            <a:off x="5431626" y="2367653"/>
            <a:ext cx="1523174" cy="400110"/>
          </a:xfrm>
          <a:prstGeom prst="rect">
            <a:avLst/>
          </a:prstGeom>
          <a:noFill/>
        </p:spPr>
        <p:txBody>
          <a:bodyPr wrap="none" rtlCol="0">
            <a:spAutoFit/>
          </a:bodyPr>
          <a:lstStyle/>
          <a:p>
            <a:r>
              <a:rPr kumimoji="1" lang="en-US" altLang="ja-JP" sz="2000" dirty="0" smtClean="0"/>
              <a:t>Max. 3.96 us</a:t>
            </a:r>
            <a:endParaRPr kumimoji="1" lang="ja-JP" altLang="en-US" sz="2000" dirty="0"/>
          </a:p>
        </p:txBody>
      </p:sp>
      <p:sp>
        <p:nvSpPr>
          <p:cNvPr id="14" name="正方形/長方形 13"/>
          <p:cNvSpPr/>
          <p:nvPr/>
        </p:nvSpPr>
        <p:spPr bwMode="auto">
          <a:xfrm>
            <a:off x="2354767" y="3016754"/>
            <a:ext cx="1888727" cy="51256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200" dirty="0" smtClean="0"/>
              <a:t>Header-FEC</a:t>
            </a:r>
            <a:r>
              <a:rPr lang="ja-JP" altLang="en-US" sz="1200" dirty="0" smtClean="0"/>
              <a:t>　</a:t>
            </a:r>
            <a:r>
              <a:rPr lang="en-US" altLang="ja-JP" sz="1200" dirty="0" smtClean="0"/>
              <a:t>encoded </a:t>
            </a:r>
            <a:r>
              <a:rPr lang="en-US" altLang="ja-JP" sz="900" dirty="0" smtClean="0"/>
              <a:t>(PHY</a:t>
            </a:r>
            <a:r>
              <a:rPr lang="ja-JP" altLang="en-US" sz="900" dirty="0"/>
              <a:t> </a:t>
            </a:r>
            <a:r>
              <a:rPr lang="en-US" altLang="ja-JP" sz="900" dirty="0" smtClean="0"/>
              <a:t>Header, MAC </a:t>
            </a:r>
            <a:r>
              <a:rPr lang="en-US" altLang="ja-JP" sz="900" dirty="0" err="1" smtClean="0"/>
              <a:t>Header,HCS</a:t>
            </a:r>
            <a:r>
              <a:rPr lang="en-US" altLang="ja-JP" sz="800" dirty="0" smtClean="0"/>
              <a:t>)</a:t>
            </a:r>
            <a:endParaRPr kumimoji="0" lang="ja-JP" altLang="en-US" sz="800" b="0" i="0" u="none" strike="noStrike" cap="none" normalizeH="0" baseline="0" dirty="0" smtClean="0">
              <a:ln>
                <a:noFill/>
              </a:ln>
              <a:solidFill>
                <a:schemeClr val="tx1"/>
              </a:solidFill>
              <a:effectLst/>
            </a:endParaRPr>
          </a:p>
        </p:txBody>
      </p:sp>
      <p:cxnSp>
        <p:nvCxnSpPr>
          <p:cNvPr id="15" name="直線矢印コネクタ 14"/>
          <p:cNvCxnSpPr/>
          <p:nvPr/>
        </p:nvCxnSpPr>
        <p:spPr bwMode="auto">
          <a:xfrm>
            <a:off x="2354767" y="2793020"/>
            <a:ext cx="2500795"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3347213" y="2392910"/>
            <a:ext cx="925253" cy="400110"/>
          </a:xfrm>
          <a:prstGeom prst="rect">
            <a:avLst/>
          </a:prstGeom>
          <a:noFill/>
        </p:spPr>
        <p:txBody>
          <a:bodyPr wrap="none" rtlCol="0">
            <a:spAutoFit/>
          </a:bodyPr>
          <a:lstStyle/>
          <a:p>
            <a:r>
              <a:rPr kumimoji="1" lang="en-US" altLang="ja-JP" sz="2000" dirty="0" smtClean="0"/>
              <a:t>0.69 us</a:t>
            </a:r>
            <a:endParaRPr kumimoji="1" lang="ja-JP" altLang="en-US" sz="2000" dirty="0"/>
          </a:p>
        </p:txBody>
      </p:sp>
      <p:sp>
        <p:nvSpPr>
          <p:cNvPr id="18" name="テキスト ボックス 17"/>
          <p:cNvSpPr txBox="1"/>
          <p:nvPr/>
        </p:nvSpPr>
        <p:spPr>
          <a:xfrm>
            <a:off x="3089045" y="2777300"/>
            <a:ext cx="1207382" cy="307777"/>
          </a:xfrm>
          <a:prstGeom prst="rect">
            <a:avLst/>
          </a:prstGeom>
          <a:noFill/>
        </p:spPr>
        <p:txBody>
          <a:bodyPr wrap="none" rtlCol="0">
            <a:spAutoFit/>
          </a:bodyPr>
          <a:lstStyle/>
          <a:p>
            <a:r>
              <a:rPr kumimoji="1" lang="en-US" altLang="ja-JP" sz="1400" dirty="0" smtClean="0"/>
              <a:t>Frame Header</a:t>
            </a:r>
            <a:endParaRPr kumimoji="1" lang="ja-JP" altLang="en-US" sz="1400" dirty="0"/>
          </a:p>
        </p:txBody>
      </p:sp>
      <p:cxnSp>
        <p:nvCxnSpPr>
          <p:cNvPr id="19" name="直線矢印コネクタ 18"/>
          <p:cNvCxnSpPr/>
          <p:nvPr/>
        </p:nvCxnSpPr>
        <p:spPr bwMode="auto">
          <a:xfrm>
            <a:off x="987562" y="2247778"/>
            <a:ext cx="682032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p:cNvSpPr txBox="1"/>
          <p:nvPr/>
        </p:nvSpPr>
        <p:spPr>
          <a:xfrm>
            <a:off x="3802507" y="1858411"/>
            <a:ext cx="1394934" cy="400110"/>
          </a:xfrm>
          <a:prstGeom prst="rect">
            <a:avLst/>
          </a:prstGeom>
          <a:noFill/>
        </p:spPr>
        <p:txBody>
          <a:bodyPr wrap="none" rtlCol="0">
            <a:spAutoFit/>
          </a:bodyPr>
          <a:lstStyle/>
          <a:p>
            <a:r>
              <a:rPr lang="en-US" altLang="ja-JP" sz="2000" dirty="0" smtClean="0"/>
              <a:t>Max. 8.0</a:t>
            </a:r>
            <a:r>
              <a:rPr kumimoji="1" lang="en-US" altLang="ja-JP" sz="2000" dirty="0" smtClean="0"/>
              <a:t> us</a:t>
            </a:r>
          </a:p>
        </p:txBody>
      </p:sp>
      <p:cxnSp>
        <p:nvCxnSpPr>
          <p:cNvPr id="21" name="直線コネクタ 20"/>
          <p:cNvCxnSpPr/>
          <p:nvPr/>
        </p:nvCxnSpPr>
        <p:spPr bwMode="auto">
          <a:xfrm flipV="1">
            <a:off x="981644" y="2047723"/>
            <a:ext cx="0" cy="1037354"/>
          </a:xfrm>
          <a:prstGeom prst="line">
            <a:avLst/>
          </a:prstGeom>
          <a:solidFill>
            <a:srgbClr val="999999"/>
          </a:solidFill>
          <a:ln w="9525" cap="flat" cmpd="sng" algn="ctr">
            <a:solidFill>
              <a:schemeClr val="bg1">
                <a:lumMod val="50000"/>
              </a:schemeClr>
            </a:solidFill>
            <a:prstDash val="solid"/>
            <a:round/>
            <a:headEnd type="none" w="med" len="med"/>
            <a:tailEnd type="none" w="med" len="med"/>
          </a:ln>
          <a:effectLst/>
        </p:spPr>
      </p:cxnSp>
      <p:cxnSp>
        <p:nvCxnSpPr>
          <p:cNvPr id="22" name="直線コネクタ 21"/>
          <p:cNvCxnSpPr/>
          <p:nvPr/>
        </p:nvCxnSpPr>
        <p:spPr bwMode="auto">
          <a:xfrm flipV="1">
            <a:off x="7807890" y="1987908"/>
            <a:ext cx="0" cy="1037354"/>
          </a:xfrm>
          <a:prstGeom prst="line">
            <a:avLst/>
          </a:prstGeom>
          <a:solidFill>
            <a:srgbClr val="999999"/>
          </a:solidFill>
          <a:ln w="9525" cap="flat" cmpd="sng" algn="ctr">
            <a:solidFill>
              <a:schemeClr val="bg1">
                <a:lumMod val="50000"/>
              </a:schemeClr>
            </a:solidFill>
            <a:prstDash val="solid"/>
            <a:round/>
            <a:headEnd type="none" w="med" len="med"/>
            <a:tailEnd type="none" w="med" len="med"/>
          </a:ln>
          <a:effectLst/>
        </p:spPr>
      </p:cxnSp>
      <p:sp>
        <p:nvSpPr>
          <p:cNvPr id="23" name="テキスト ボックス 22"/>
          <p:cNvSpPr txBox="1"/>
          <p:nvPr/>
        </p:nvSpPr>
        <p:spPr>
          <a:xfrm>
            <a:off x="378772" y="908720"/>
            <a:ext cx="5061001" cy="307777"/>
          </a:xfrm>
          <a:prstGeom prst="rect">
            <a:avLst/>
          </a:prstGeom>
          <a:noFill/>
        </p:spPr>
        <p:txBody>
          <a:bodyPr wrap="none" rtlCol="0">
            <a:spAutoFit/>
          </a:bodyPr>
          <a:lstStyle/>
          <a:p>
            <a:r>
              <a:rPr kumimoji="1" lang="en-US" altLang="ja-JP" sz="1400" u="sng" dirty="0" smtClean="0">
                <a:latin typeface="Arial Unicode MS" panose="020B0604020202020204" pitchFamily="50" charset="-128"/>
                <a:ea typeface="Arial Unicode MS" panose="020B0604020202020204" pitchFamily="50" charset="-128"/>
                <a:cs typeface="Arial Unicode MS" panose="020B0604020202020204" pitchFamily="50" charset="-128"/>
              </a:rPr>
              <a:t>Proposed Beacon and Association Request command</a:t>
            </a:r>
            <a:r>
              <a:rPr kumimoji="1" lang="ja-JP" altLang="en-US" sz="1400" u="sng" dirty="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u="sng" dirty="0" smtClean="0">
                <a:latin typeface="Arial Unicode MS" panose="020B0604020202020204" pitchFamily="50" charset="-128"/>
                <a:ea typeface="Arial Unicode MS" panose="020B0604020202020204" pitchFamily="50" charset="-128"/>
                <a:cs typeface="Arial Unicode MS" panose="020B0604020202020204" pitchFamily="50" charset="-128"/>
              </a:rPr>
              <a:t>length </a:t>
            </a:r>
            <a:endParaRPr kumimoji="1" lang="ja-JP" altLang="en-US" sz="1400" u="sng"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4" name="テキスト ボックス 23"/>
          <p:cNvSpPr txBox="1"/>
          <p:nvPr/>
        </p:nvSpPr>
        <p:spPr>
          <a:xfrm>
            <a:off x="683568" y="1304764"/>
            <a:ext cx="8065028" cy="307777"/>
          </a:xfrm>
          <a:prstGeom prst="rect">
            <a:avLst/>
          </a:prstGeom>
          <a:noFill/>
        </p:spPr>
        <p:txBody>
          <a:bodyPr wrap="none" rtlCol="0">
            <a:spAutoFit/>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Maximum IE length becomes 1099byte in Beacon and 1101byte in Association Request command. </a:t>
            </a:r>
            <a:endParaRPr kumimoji="1" lang="ja-JP" altLang="en-US" sz="1400" u="sng"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3942043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6771</TotalTime>
  <Words>424</Words>
  <Application>Microsoft Office PowerPoint</Application>
  <PresentationFormat>画面に合わせる (4:3)</PresentationFormat>
  <Paragraphs>92</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Comment and resolution</vt:lpstr>
      <vt:lpstr>PowerPoint プレゼンテーション</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T</cp:lastModifiedBy>
  <cp:revision>608</cp:revision>
  <cp:lastPrinted>1998-02-10T13:28:06Z</cp:lastPrinted>
  <dcterms:created xsi:type="dcterms:W3CDTF">1999-11-08T18:59:45Z</dcterms:created>
  <dcterms:modified xsi:type="dcterms:W3CDTF">2016-03-16T03:18:07Z</dcterms:modified>
</cp:coreProperties>
</file>