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handoutMasterIdLst>
    <p:handoutMasterId r:id="rId12"/>
  </p:handoutMasterIdLst>
  <p:sldIdLst>
    <p:sldId id="289" r:id="rId2"/>
    <p:sldId id="290" r:id="rId3"/>
    <p:sldId id="285" r:id="rId4"/>
    <p:sldId id="286" r:id="rId5"/>
    <p:sldId id="287" r:id="rId6"/>
    <p:sldId id="291" r:id="rId7"/>
    <p:sldId id="292" r:id="rId8"/>
    <p:sldId id="293" r:id="rId9"/>
    <p:sldId id="288"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4" autoAdjust="0"/>
    <p:restoredTop sz="95179" autoAdjust="0"/>
  </p:normalViewPr>
  <p:slideViewPr>
    <p:cSldViewPr>
      <p:cViewPr varScale="1">
        <p:scale>
          <a:sx n="95" d="100"/>
          <a:sy n="95" d="100"/>
        </p:scale>
        <p:origin x="34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6" d="100"/>
          <a:sy n="56" d="100"/>
        </p:scale>
        <p:origin x="-2868"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15-13/0083r0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3EA90AA9-3F44-CA43-8734-385D9CB6D159}"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36853996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15-13/0083r0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2474B621-0683-2C49-85C4-D962E663A1EC}"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182595239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696913" y="332601"/>
            <a:ext cx="1182055" cy="276999"/>
          </a:xfrm>
        </p:spPr>
        <p:txBody>
          <a:bodyPr/>
          <a:lstStyle>
            <a:lvl1pPr>
              <a:defRPr/>
            </a:lvl1pPr>
          </a:lstStyle>
          <a:p>
            <a:r>
              <a:rPr lang="en-US" dirty="0" smtClean="0"/>
              <a:t>March 2016</a:t>
            </a:r>
            <a:endParaRPr lang="en-US" dirty="0"/>
          </a:p>
        </p:txBody>
      </p:sp>
      <p:sp>
        <p:nvSpPr>
          <p:cNvPr id="5" name="Footer Placeholder 4"/>
          <p:cNvSpPr>
            <a:spLocks noGrp="1"/>
          </p:cNvSpPr>
          <p:nvPr>
            <p:ph type="ftr" sz="quarter" idx="11"/>
          </p:nvPr>
        </p:nvSpPr>
        <p:spPr>
          <a:xfrm>
            <a:off x="7037102" y="6475413"/>
            <a:ext cx="1506823" cy="184666"/>
          </a:xfrm>
        </p:spPr>
        <p:txBody>
          <a:bodyPr/>
          <a:lstStyle>
            <a:lvl1pPr>
              <a:defRPr/>
            </a:lvl1pPr>
          </a:lstStyle>
          <a:p>
            <a:r>
              <a:rPr lang="en-US" dirty="0" smtClean="0"/>
              <a:t>Jay Holcomb, Itron, Inc.</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AA8A01DF-F7FD-444B-8432-819BBAFADCAE}" type="slidenum">
              <a:rPr lang="en-US"/>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smtClean="0"/>
              <a:t>March 2016</a:t>
            </a:r>
            <a:endParaRPr lang="en-US" dirty="0"/>
          </a:p>
        </p:txBody>
      </p:sp>
      <p:sp>
        <p:nvSpPr>
          <p:cNvPr id="1029" name="Rectangle 5"/>
          <p:cNvSpPr>
            <a:spLocks noGrp="1" noChangeArrowheads="1"/>
          </p:cNvSpPr>
          <p:nvPr>
            <p:ph type="ftr" sz="quarter" idx="3"/>
          </p:nvPr>
        </p:nvSpPr>
        <p:spPr bwMode="auto">
          <a:xfrm>
            <a:off x="7037102" y="6475413"/>
            <a:ext cx="150682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dirty="0" smtClean="0"/>
              <a:t>Jay Holcomb, Itron, Inc.</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BC99DE0B-716D-1C46-81CF-44A5EF85A93A}" type="slidenum">
              <a:rPr lang="en-US"/>
              <a:pPr/>
              <a:t>‹#›</a:t>
            </a:fld>
            <a:endParaRPr lang="en-US"/>
          </a:p>
        </p:txBody>
      </p:sp>
      <p:sp>
        <p:nvSpPr>
          <p:cNvPr id="1031" name="Rectangle 7"/>
          <p:cNvSpPr>
            <a:spLocks noChangeArrowheads="1"/>
          </p:cNvSpPr>
          <p:nvPr userDrawn="1"/>
        </p:nvSpPr>
        <p:spPr bwMode="auto">
          <a:xfrm>
            <a:off x="6019800" y="332601"/>
            <a:ext cx="2438400"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lvl="4" algn="r"/>
            <a:r>
              <a:rPr lang="en-US" sz="1800" b="1" dirty="0"/>
              <a:t>doc.:</a:t>
            </a:r>
            <a:r>
              <a:rPr lang="en-US" sz="1800" b="1" dirty="0" smtClean="0"/>
              <a:t> 15-16/0269r00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March 2016</a:t>
            </a:r>
            <a:endParaRPr lang="en-US" dirty="0"/>
          </a:p>
        </p:txBody>
      </p:sp>
      <p:sp>
        <p:nvSpPr>
          <p:cNvPr id="5" name="Footer Placeholder 4"/>
          <p:cNvSpPr>
            <a:spLocks noGrp="1"/>
          </p:cNvSpPr>
          <p:nvPr>
            <p:ph type="ftr" sz="quarter" idx="11"/>
          </p:nvPr>
        </p:nvSpPr>
        <p:spPr/>
        <p:txBody>
          <a:bodyPr/>
          <a:lstStyle/>
          <a:p>
            <a:r>
              <a:rPr lang="en-US" smtClean="0"/>
              <a:t>Jay Holcomb, Itron, Inc.</a:t>
            </a:r>
            <a:endParaRPr lang="en-US" dirty="0"/>
          </a:p>
        </p:txBody>
      </p:sp>
      <p:sp>
        <p:nvSpPr>
          <p:cNvPr id="6" name="Slide Number Placeholder 5"/>
          <p:cNvSpPr>
            <a:spLocks noGrp="1"/>
          </p:cNvSpPr>
          <p:nvPr>
            <p:ph type="sldNum" sz="quarter" idx="12"/>
          </p:nvPr>
        </p:nvSpPr>
        <p:spPr/>
        <p:txBody>
          <a:bodyPr/>
          <a:lstStyle/>
          <a:p>
            <a:r>
              <a:rPr lang="en-US" smtClean="0"/>
              <a:t>Slide </a:t>
            </a:r>
            <a:fld id="{AA8A01DF-F7FD-444B-8432-819BBAFADCAE}" type="slidenum">
              <a:rPr lang="en-US" smtClean="0"/>
              <a:pPr/>
              <a:t>1</a:t>
            </a:fld>
            <a:endParaRPr lang="en-US"/>
          </a:p>
        </p:txBody>
      </p:sp>
      <p:sp>
        <p:nvSpPr>
          <p:cNvPr id="7" name="Rectangle 3"/>
          <p:cNvSpPr>
            <a:spLocks noChangeArrowheads="1"/>
          </p:cNvSpPr>
          <p:nvPr/>
        </p:nvSpPr>
        <p:spPr bwMode="auto">
          <a:xfrm>
            <a:off x="152400" y="609600"/>
            <a:ext cx="8991600" cy="5246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a:t>
            </a:r>
            <a:r>
              <a:rPr lang="en-US" altLang="en-US" sz="1600" dirty="0">
                <a:solidFill>
                  <a:srgbClr val="FF0000"/>
                </a:solidFill>
              </a:rPr>
              <a:t>Liaison Report on </a:t>
            </a:r>
            <a:r>
              <a:rPr lang="en-US" altLang="en-US" sz="1600" dirty="0" smtClean="0">
                <a:solidFill>
                  <a:srgbClr val="FF0000"/>
                </a:solidFill>
              </a:rPr>
              <a:t>802.18 </a:t>
            </a:r>
            <a:r>
              <a:rPr lang="en-US" altLang="en-US" sz="1600" dirty="0">
                <a:solidFill>
                  <a:srgbClr val="FF0000"/>
                </a:solidFill>
              </a:rPr>
              <a:t>for </a:t>
            </a:r>
            <a:r>
              <a:rPr lang="en-US" altLang="en-US" sz="1600" dirty="0" smtClean="0">
                <a:solidFill>
                  <a:srgbClr val="FF0000"/>
                </a:solidFill>
              </a:rPr>
              <a:t>Mar </a:t>
            </a:r>
            <a:r>
              <a:rPr lang="en-US" altLang="en-US" sz="1600" dirty="0">
                <a:solidFill>
                  <a:srgbClr val="FF0000"/>
                </a:solidFill>
              </a:rPr>
              <a:t>2016</a:t>
            </a:r>
            <a:r>
              <a:rPr lang="en-US" altLang="en-US" sz="1600" dirty="0" smtClean="0">
                <a:solidFill>
                  <a:schemeClr val="tx2"/>
                </a:solidFill>
              </a:rPr>
              <a:t>]</a:t>
            </a:r>
            <a:r>
              <a:rPr lang="en-US" altLang="en-US" sz="1600" dirty="0">
                <a:solidFill>
                  <a:schemeClr val="tx2"/>
                </a:solidFill>
              </a:rPr>
              <a:t>	</a:t>
            </a:r>
          </a:p>
          <a:p>
            <a:r>
              <a:rPr lang="en-US" altLang="en-US" sz="1600" b="1" dirty="0">
                <a:solidFill>
                  <a:schemeClr val="tx2"/>
                </a:solidFill>
              </a:rPr>
              <a:t>Date Submitted: </a:t>
            </a:r>
            <a:r>
              <a:rPr lang="en-US" altLang="en-US" sz="1600" dirty="0" smtClean="0">
                <a:solidFill>
                  <a:schemeClr val="tx2"/>
                </a:solidFill>
              </a:rPr>
              <a:t>[</a:t>
            </a:r>
            <a:r>
              <a:rPr lang="en-US" altLang="en-US" sz="1600" dirty="0" smtClean="0">
                <a:solidFill>
                  <a:srgbClr val="FF0000"/>
                </a:solidFill>
              </a:rPr>
              <a:t>17 Mar, 2016</a:t>
            </a:r>
            <a:r>
              <a:rPr lang="en-US" altLang="en-US" sz="1600" dirty="0" smtClean="0"/>
              <a:t>]</a:t>
            </a:r>
            <a:r>
              <a:rPr lang="en-US" altLang="en-US" sz="1600" dirty="0" smtClean="0">
                <a:solidFill>
                  <a:srgbClr val="FF0000"/>
                </a:solidFill>
              </a:rPr>
              <a:t> </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a:t>
            </a:r>
            <a:r>
              <a:rPr lang="en-US" altLang="en-US" sz="1600" dirty="0" smtClean="0">
                <a:solidFill>
                  <a:schemeClr val="tx2"/>
                </a:solidFill>
              </a:rPr>
              <a:t>[</a:t>
            </a:r>
            <a:r>
              <a:rPr lang="en-US" altLang="en-US" sz="1600" dirty="0">
                <a:solidFill>
                  <a:srgbClr val="FF0000"/>
                </a:solidFill>
              </a:rPr>
              <a:t>J</a:t>
            </a:r>
            <a:r>
              <a:rPr lang="en-US" altLang="en-US" sz="1600" dirty="0" smtClean="0">
                <a:solidFill>
                  <a:srgbClr val="FF0000"/>
                </a:solidFill>
              </a:rPr>
              <a:t>ay Holcomb 802.18</a:t>
            </a:r>
            <a:r>
              <a:rPr lang="en-US" altLang="en-US" sz="1600" dirty="0" smtClean="0">
                <a:solidFill>
                  <a:schemeClr val="tx2"/>
                </a:solidFill>
              </a:rPr>
              <a:t>] </a:t>
            </a:r>
            <a:r>
              <a:rPr lang="en-US" altLang="en-US" sz="1600" dirty="0">
                <a:solidFill>
                  <a:schemeClr val="tx2"/>
                </a:solidFill>
              </a:rPr>
              <a:t>Company </a:t>
            </a:r>
            <a:r>
              <a:rPr lang="en-US" altLang="en-US" sz="1600" dirty="0" smtClean="0">
                <a:solidFill>
                  <a:schemeClr val="tx2"/>
                </a:solidFill>
              </a:rPr>
              <a:t>[</a:t>
            </a:r>
            <a:r>
              <a:rPr lang="en-US" altLang="en-US" sz="1600" dirty="0">
                <a:solidFill>
                  <a:srgbClr val="FF0000"/>
                </a:solidFill>
              </a:rPr>
              <a:t>I</a:t>
            </a:r>
            <a:r>
              <a:rPr lang="en-US" altLang="en-US" sz="1600" dirty="0" smtClean="0">
                <a:solidFill>
                  <a:srgbClr val="FF0000"/>
                </a:solidFill>
              </a:rPr>
              <a:t>tron, Inc.</a:t>
            </a:r>
            <a:r>
              <a:rPr lang="en-US" altLang="en-US" sz="1600" dirty="0" smtClean="0">
                <a:solidFill>
                  <a:schemeClr val="tx2"/>
                </a:solidFill>
              </a:rPr>
              <a:t>]</a:t>
            </a:r>
            <a:endParaRPr lang="en-US" altLang="en-US" sz="1600" dirty="0">
              <a:solidFill>
                <a:schemeClr val="tx2"/>
              </a:solidFill>
            </a:endParaRPr>
          </a:p>
          <a:p>
            <a:r>
              <a:rPr lang="en-US" altLang="en-US" sz="1600" dirty="0">
                <a:solidFill>
                  <a:schemeClr val="tx2"/>
                </a:solidFill>
              </a:rPr>
              <a:t>Address </a:t>
            </a:r>
            <a:r>
              <a:rPr lang="en-US" altLang="en-US" sz="1600" dirty="0" smtClean="0">
                <a:solidFill>
                  <a:schemeClr val="tx2"/>
                </a:solidFill>
              </a:rPr>
              <a:t>[</a:t>
            </a:r>
            <a:r>
              <a:rPr lang="en-US" altLang="en-US" sz="1600" dirty="0">
                <a:solidFill>
                  <a:srgbClr val="FF0000"/>
                </a:solidFill>
              </a:rPr>
              <a:t>L</a:t>
            </a:r>
            <a:r>
              <a:rPr lang="en-US" altLang="en-US" sz="1600" dirty="0" smtClean="0">
                <a:solidFill>
                  <a:srgbClr val="FF0000"/>
                </a:solidFill>
              </a:rPr>
              <a:t>iberty Lake (Spokane), WA 99019</a:t>
            </a:r>
            <a:r>
              <a:rPr lang="en-US" altLang="en-US" sz="1600" dirty="0" smtClean="0">
                <a:solidFill>
                  <a:schemeClr val="tx2"/>
                </a:solidFill>
              </a:rPr>
              <a:t>]</a:t>
            </a:r>
            <a:endParaRPr lang="en-US" altLang="en-US" sz="1600" dirty="0">
              <a:solidFill>
                <a:schemeClr val="tx2"/>
              </a:solidFill>
            </a:endParaRPr>
          </a:p>
          <a:p>
            <a:r>
              <a:rPr lang="en-US" altLang="en-US" sz="1600" dirty="0">
                <a:solidFill>
                  <a:schemeClr val="tx2"/>
                </a:solidFill>
              </a:rPr>
              <a:t>Voice</a:t>
            </a:r>
            <a:r>
              <a:rPr lang="en-US" altLang="en-US" sz="1600" dirty="0" smtClean="0">
                <a:solidFill>
                  <a:schemeClr val="tx2"/>
                </a:solidFill>
              </a:rPr>
              <a:t>:[</a:t>
            </a:r>
            <a:r>
              <a:rPr lang="en-US" altLang="en-US" sz="1600" dirty="0" smtClean="0">
                <a:solidFill>
                  <a:srgbClr val="FF0000"/>
                </a:solidFill>
              </a:rPr>
              <a:t>509-891-3281</a:t>
            </a:r>
            <a:r>
              <a:rPr lang="en-US" altLang="en-US" sz="1600" dirty="0" smtClean="0">
                <a:solidFill>
                  <a:schemeClr val="tx2"/>
                </a:solidFill>
              </a:rPr>
              <a:t>], </a:t>
            </a:r>
            <a:r>
              <a:rPr lang="en-US" altLang="en-US" sz="1600" dirty="0">
                <a:solidFill>
                  <a:schemeClr val="tx2"/>
                </a:solidFill>
              </a:rPr>
              <a:t>FAX: </a:t>
            </a:r>
            <a:r>
              <a:rPr lang="en-US" altLang="en-US" sz="1600" dirty="0" smtClean="0">
                <a:solidFill>
                  <a:schemeClr val="tx2"/>
                </a:solidFill>
              </a:rPr>
              <a:t>[</a:t>
            </a:r>
            <a:r>
              <a:rPr lang="en-US" altLang="en-US" sz="1600" dirty="0" smtClean="0">
                <a:solidFill>
                  <a:srgbClr val="FF0000"/>
                </a:solidFill>
              </a:rPr>
              <a:t>509-891-3896</a:t>
            </a:r>
            <a:r>
              <a:rPr lang="en-US" altLang="en-US" sz="1600" dirty="0" smtClean="0">
                <a:solidFill>
                  <a:schemeClr val="tx2"/>
                </a:solidFill>
              </a:rPr>
              <a:t>], </a:t>
            </a:r>
            <a:r>
              <a:rPr lang="en-US" altLang="en-US" sz="1600" dirty="0">
                <a:solidFill>
                  <a:schemeClr val="tx2"/>
                </a:solidFill>
              </a:rPr>
              <a:t>E-Mail</a:t>
            </a:r>
            <a:r>
              <a:rPr lang="en-US" altLang="en-US" sz="1600" dirty="0" smtClean="0">
                <a:solidFill>
                  <a:schemeClr val="tx2"/>
                </a:solidFill>
              </a:rPr>
              <a:t>:[</a:t>
            </a:r>
            <a:r>
              <a:rPr lang="en-US" altLang="en-US" sz="1600" dirty="0" smtClean="0">
                <a:solidFill>
                  <a:srgbClr val="FF0000"/>
                </a:solidFill>
              </a:rPr>
              <a:t>jay.holcomb@itron.com </a:t>
            </a:r>
            <a:r>
              <a:rPr lang="en-US" altLang="en-US" sz="1600" dirty="0" smtClean="0">
                <a:solidFill>
                  <a:schemeClr val="tx2"/>
                </a:solidFill>
              </a:rPr>
              <a:t>]</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r>
              <a:rPr lang="en-US" altLang="en-US" sz="1600" dirty="0">
                <a:solidFill>
                  <a:srgbClr val="FF0000"/>
                </a:solidFill>
              </a:rPr>
              <a:t>Liaison Report on </a:t>
            </a:r>
            <a:r>
              <a:rPr lang="en-US" altLang="en-US" sz="1600" dirty="0" smtClean="0">
                <a:solidFill>
                  <a:srgbClr val="FF0000"/>
                </a:solidFill>
              </a:rPr>
              <a:t>802.18 </a:t>
            </a:r>
            <a:r>
              <a:rPr lang="en-US" altLang="en-US" sz="1600" dirty="0">
                <a:solidFill>
                  <a:srgbClr val="FF0000"/>
                </a:solidFill>
              </a:rPr>
              <a:t>for </a:t>
            </a:r>
            <a:r>
              <a:rPr lang="en-US" altLang="en-US" sz="1600" dirty="0" smtClean="0">
                <a:solidFill>
                  <a:srgbClr val="FF0000"/>
                </a:solidFill>
              </a:rPr>
              <a:t>March, 2016</a:t>
            </a:r>
            <a:r>
              <a:rPr lang="en-US" altLang="en-US" sz="1600" dirty="0" smtClean="0">
                <a:solidFill>
                  <a:schemeClr val="tx2"/>
                </a:solidFill>
              </a:rPr>
              <a:t>]</a:t>
            </a:r>
            <a:endParaRPr lang="en-US" altLang="en-US" sz="1600" dirty="0">
              <a:solidFill>
                <a:schemeClr val="tx2"/>
              </a:solidFill>
            </a:endParaRPr>
          </a:p>
          <a:p>
            <a:pPr>
              <a:spcBef>
                <a:spcPts val="100"/>
              </a:spcBef>
              <a:spcAft>
                <a:spcPts val="100"/>
              </a:spcAft>
            </a:pPr>
            <a:r>
              <a:rPr lang="en-US" altLang="en-US" dirty="0">
                <a:solidFill>
                  <a:schemeClr val="accent2"/>
                </a:solidFill>
              </a:rPr>
              <a:t>[If this is a response to a Call for Contributions, cite the name and date of the Call for Contributions to which this document responds, as well as the relevant item number in the Call for Contributions.]</a:t>
            </a:r>
          </a:p>
          <a:p>
            <a:r>
              <a:rPr lang="en-US" altLang="en-US" dirty="0">
                <a:solidFill>
                  <a:schemeClr val="accent2"/>
                </a:solidFill>
              </a:rPr>
              <a:t>[Note: Contributions that are not responsive to this section of the template, and contributions which do</a:t>
            </a:r>
          </a:p>
          <a:p>
            <a:r>
              <a:rPr lang="en-US" altLang="en-US" dirty="0">
                <a:solidFill>
                  <a:schemeClr val="accent2"/>
                </a:solidFill>
              </a:rPr>
              <a:t>not address the topic under which they are submitted, may be refused or consigned to the “General Contributions” area.]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r>
              <a:rPr lang="en-US" altLang="en-US" sz="1600" dirty="0">
                <a:solidFill>
                  <a:srgbClr val="FF0000"/>
                </a:solidFill>
              </a:rPr>
              <a:t>Liaison Report on </a:t>
            </a:r>
            <a:r>
              <a:rPr lang="en-US" altLang="en-US" sz="1600" dirty="0" smtClean="0">
                <a:solidFill>
                  <a:srgbClr val="FF0000"/>
                </a:solidFill>
              </a:rPr>
              <a:t>802.18 </a:t>
            </a:r>
            <a:r>
              <a:rPr lang="en-US" altLang="en-US" sz="1600" dirty="0">
                <a:solidFill>
                  <a:srgbClr val="FF0000"/>
                </a:solidFill>
              </a:rPr>
              <a:t>for </a:t>
            </a:r>
            <a:r>
              <a:rPr lang="en-US" altLang="en-US" sz="1600" dirty="0" smtClean="0">
                <a:solidFill>
                  <a:srgbClr val="FF0000"/>
                </a:solidFill>
              </a:rPr>
              <a:t>March, </a:t>
            </a:r>
            <a:r>
              <a:rPr lang="en-US" altLang="en-US" sz="1600" dirty="0">
                <a:solidFill>
                  <a:srgbClr val="FF0000"/>
                </a:solidFill>
              </a:rPr>
              <a:t>2016.</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a:t>
            </a:r>
            <a:r>
              <a:rPr lang="en-US" altLang="en-US" sz="1600" dirty="0" smtClean="0">
                <a:solidFill>
                  <a:srgbClr val="FF0000"/>
                </a:solidFill>
              </a:rPr>
              <a:t>Informative</a:t>
            </a:r>
            <a:r>
              <a:rPr lang="en-US" altLang="en-US" sz="1600" dirty="0" smtClean="0">
                <a:solidFill>
                  <a:schemeClr val="tx2"/>
                </a:solidFill>
              </a:rPr>
              <a:t>]</a:t>
            </a:r>
            <a:endParaRPr lang="en-US" altLang="en-US" sz="1600" dirty="0">
              <a:solidFill>
                <a:schemeClr val="tx2"/>
              </a:solidFill>
            </a:endParaRPr>
          </a:p>
          <a:p>
            <a:r>
              <a:rPr lang="en-US" altLang="en-US" sz="1600" b="1" dirty="0">
                <a:solidFill>
                  <a:schemeClr val="tx2"/>
                </a:solidFill>
              </a:rPr>
              <a:t>Notice:</a:t>
            </a:r>
            <a:r>
              <a:rPr lang="en-US" altLang="en-US" sz="1600" dirty="0">
                <a:solidFill>
                  <a:schemeClr val="tx2"/>
                </a:solidFill>
              </a:rPr>
              <a:t>	This document has been prepared to assist </a:t>
            </a:r>
            <a:r>
              <a:rPr lang="en-US" altLang="en-US" sz="1600" dirty="0" smtClean="0">
                <a:solidFill>
                  <a:schemeClr val="tx2"/>
                </a:solidFill>
              </a:rPr>
              <a:t>the IEEE </a:t>
            </a:r>
            <a:r>
              <a:rPr lang="en-US" altLang="en-US" sz="1600" dirty="0">
                <a:solidFill>
                  <a:schemeClr val="tx2"/>
                </a:solidFill>
              </a:rPr>
              <a:t>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
        <p:nvSpPr>
          <p:cNvPr id="8" name="Rectangle 2"/>
          <p:cNvSpPr>
            <a:spLocks noChangeArrowheads="1"/>
          </p:cNvSpPr>
          <p:nvPr/>
        </p:nvSpPr>
        <p:spPr bwMode="auto">
          <a:xfrm>
            <a:off x="228600" y="5867400"/>
            <a:ext cx="8582025" cy="533400"/>
          </a:xfrm>
          <a:prstGeom prst="rect">
            <a:avLst/>
          </a:prstGeom>
          <a:solidFill>
            <a:schemeClr val="bg1"/>
          </a:solidFill>
          <a:ln w="12700">
            <a:solidFill>
              <a:schemeClr val="accent2"/>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dirty="0">
                <a:solidFill>
                  <a:schemeClr val="accent2"/>
                </a:solidFill>
              </a:rPr>
              <a:t>NOTE: Update all </a:t>
            </a:r>
            <a:r>
              <a:rPr lang="en-US" altLang="en-US" sz="1400" dirty="0">
                <a:solidFill>
                  <a:srgbClr val="FF0000"/>
                </a:solidFill>
              </a:rPr>
              <a:t>red</a:t>
            </a:r>
            <a:r>
              <a:rPr lang="en-US" altLang="en-US" sz="1400" dirty="0">
                <a:solidFill>
                  <a:schemeClr val="accent2"/>
                </a:solidFill>
              </a:rPr>
              <a:t> fields replacing with your information; they are required. This is a manual update in appropriate</a:t>
            </a:r>
          </a:p>
          <a:p>
            <a:pPr algn="ctr"/>
            <a:r>
              <a:rPr lang="en-US" altLang="en-US" sz="1400" dirty="0">
                <a:solidFill>
                  <a:schemeClr val="accent2"/>
                </a:solidFill>
              </a:rPr>
              <a:t>fields.  All Blue fields are informational and are to be deleted. </a:t>
            </a:r>
            <a:r>
              <a:rPr lang="en-US" altLang="en-US" sz="1400" dirty="0">
                <a:solidFill>
                  <a:schemeClr val="tx2"/>
                </a:solidFill>
              </a:rPr>
              <a:t>Black</a:t>
            </a:r>
            <a:r>
              <a:rPr lang="en-US" altLang="en-US" sz="1400" dirty="0">
                <a:solidFill>
                  <a:schemeClr val="accent2"/>
                </a:solidFill>
              </a:rPr>
              <a:t> stays. After updating delete this box/paragraph.</a:t>
            </a:r>
          </a:p>
        </p:txBody>
      </p:sp>
    </p:spTree>
    <p:extLst>
      <p:ext uri="{BB962C8B-B14F-4D97-AF65-F5344CB8AC3E}">
        <p14:creationId xmlns:p14="http://schemas.microsoft.com/office/powerpoint/2010/main" val="37882286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Elections for March 2016 to March 2018</a:t>
            </a:r>
            <a:endParaRPr lang="en-US" dirty="0"/>
          </a:p>
        </p:txBody>
      </p:sp>
      <p:sp>
        <p:nvSpPr>
          <p:cNvPr id="3" name="Content Placeholder 2"/>
          <p:cNvSpPr>
            <a:spLocks noGrp="1"/>
          </p:cNvSpPr>
          <p:nvPr>
            <p:ph idx="1"/>
          </p:nvPr>
        </p:nvSpPr>
        <p:spPr/>
        <p:txBody>
          <a:bodyPr/>
          <a:lstStyle/>
          <a:p>
            <a:r>
              <a:rPr lang="en-US" sz="2000" dirty="0" smtClean="0"/>
              <a:t>Pending EC confirmation on Friday, the following were elected for the next 2 year term.</a:t>
            </a:r>
          </a:p>
          <a:p>
            <a:endParaRPr lang="en-US" sz="2000" dirty="0" smtClean="0"/>
          </a:p>
          <a:p>
            <a:r>
              <a:rPr lang="en-US" sz="2000" dirty="0" smtClean="0"/>
              <a:t>Chair,	Rich Kennedy, HP Enterprise</a:t>
            </a:r>
          </a:p>
          <a:p>
            <a:endParaRPr lang="en-US" sz="2000" dirty="0" smtClean="0"/>
          </a:p>
          <a:p>
            <a:r>
              <a:rPr lang="en-US" sz="2000" dirty="0" smtClean="0"/>
              <a:t>Vice Chair,	Jay Holcomb, Itron Inc. </a:t>
            </a:r>
            <a:endParaRPr lang="en-US" sz="2000" dirty="0"/>
          </a:p>
        </p:txBody>
      </p:sp>
      <p:sp>
        <p:nvSpPr>
          <p:cNvPr id="4" name="Date Placeholder 3"/>
          <p:cNvSpPr>
            <a:spLocks noGrp="1"/>
          </p:cNvSpPr>
          <p:nvPr>
            <p:ph type="dt" sz="half" idx="10"/>
          </p:nvPr>
        </p:nvSpPr>
        <p:spPr/>
        <p:txBody>
          <a:bodyPr/>
          <a:lstStyle/>
          <a:p>
            <a:r>
              <a:rPr lang="en-US" smtClean="0"/>
              <a:t>March 2016</a:t>
            </a:r>
            <a:endParaRPr lang="en-US" dirty="0"/>
          </a:p>
        </p:txBody>
      </p:sp>
      <p:sp>
        <p:nvSpPr>
          <p:cNvPr id="5" name="Footer Placeholder 4"/>
          <p:cNvSpPr>
            <a:spLocks noGrp="1"/>
          </p:cNvSpPr>
          <p:nvPr>
            <p:ph type="ftr" sz="quarter" idx="11"/>
          </p:nvPr>
        </p:nvSpPr>
        <p:spPr/>
        <p:txBody>
          <a:bodyPr/>
          <a:lstStyle/>
          <a:p>
            <a:r>
              <a:rPr lang="en-US" smtClean="0"/>
              <a:t>Jay Holcomb, Itron, Inc.</a:t>
            </a:r>
            <a:endParaRPr lang="en-US" dirty="0"/>
          </a:p>
        </p:txBody>
      </p:sp>
      <p:sp>
        <p:nvSpPr>
          <p:cNvPr id="6" name="Slide Number Placeholder 5"/>
          <p:cNvSpPr>
            <a:spLocks noGrp="1"/>
          </p:cNvSpPr>
          <p:nvPr>
            <p:ph type="sldNum" sz="quarter" idx="12"/>
          </p:nvPr>
        </p:nvSpPr>
        <p:spPr/>
        <p:txBody>
          <a:bodyPr/>
          <a:lstStyle/>
          <a:p>
            <a:r>
              <a:rPr lang="en-US" smtClean="0"/>
              <a:t>Slide </a:t>
            </a:r>
            <a:fld id="{AA8A01DF-F7FD-444B-8432-819BBAFADCAE}" type="slidenum">
              <a:rPr lang="en-US" smtClean="0"/>
              <a:pPr/>
              <a:t>2</a:t>
            </a:fld>
            <a:endParaRPr lang="en-US"/>
          </a:p>
        </p:txBody>
      </p:sp>
    </p:spTree>
    <p:extLst>
      <p:ext uri="{BB962C8B-B14F-4D97-AF65-F5344CB8AC3E}">
        <p14:creationId xmlns:p14="http://schemas.microsoft.com/office/powerpoint/2010/main" val="17785595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913" y="576105"/>
            <a:ext cx="7772400" cy="1066800"/>
          </a:xfrm>
        </p:spPr>
        <p:txBody>
          <a:bodyPr/>
          <a:lstStyle/>
          <a:p>
            <a:r>
              <a:rPr lang="en-GB" dirty="0"/>
              <a:t>Documents Reviewed/Discussed</a:t>
            </a:r>
            <a:endParaRPr lang="en-US" dirty="0"/>
          </a:p>
        </p:txBody>
      </p:sp>
      <p:sp>
        <p:nvSpPr>
          <p:cNvPr id="3" name="Content Placeholder 2"/>
          <p:cNvSpPr>
            <a:spLocks noGrp="1"/>
          </p:cNvSpPr>
          <p:nvPr>
            <p:ph idx="1"/>
          </p:nvPr>
        </p:nvSpPr>
        <p:spPr>
          <a:xfrm>
            <a:off x="696913" y="968454"/>
            <a:ext cx="7772400" cy="4114800"/>
          </a:xfrm>
        </p:spPr>
        <p:txBody>
          <a:bodyPr/>
          <a:lstStyle/>
          <a:p>
            <a:pPr marL="0" indent="0">
              <a:buNone/>
            </a:pPr>
            <a:endParaRPr lang="en-US" sz="1800" dirty="0"/>
          </a:p>
          <a:p>
            <a:r>
              <a:rPr lang="en-US" sz="1800" dirty="0"/>
              <a:t>18-16/0011r00 Liaison statement </a:t>
            </a:r>
            <a:endParaRPr lang="en-US" sz="1800" dirty="0" smtClean="0"/>
          </a:p>
          <a:p>
            <a:pPr lvl="1"/>
            <a:r>
              <a:rPr lang="en-US" sz="1400" dirty="0" smtClean="0"/>
              <a:t>Characteristics </a:t>
            </a:r>
            <a:r>
              <a:rPr lang="en-US" sz="1400" dirty="0"/>
              <a:t>of terrestrial IMT systems for frequency sharing/interference analysis in the frequency range between 24.25 GHz and 86 GHz</a:t>
            </a:r>
            <a:r>
              <a:rPr lang="en-US" sz="1400" dirty="0" smtClean="0"/>
              <a:t> </a:t>
            </a:r>
          </a:p>
          <a:p>
            <a:endParaRPr lang="en-US" sz="1800" dirty="0" smtClean="0"/>
          </a:p>
          <a:p>
            <a:r>
              <a:rPr lang="en-US" sz="1800" dirty="0" smtClean="0"/>
              <a:t>18-16/0012r00 </a:t>
            </a:r>
            <a:r>
              <a:rPr lang="en-US" sz="1800" dirty="0"/>
              <a:t>Liaison statement </a:t>
            </a:r>
            <a:endParaRPr lang="en-US" sz="1800" dirty="0" smtClean="0"/>
          </a:p>
          <a:p>
            <a:pPr lvl="1"/>
            <a:r>
              <a:rPr lang="en-US" sz="1400" dirty="0" smtClean="0"/>
              <a:t>ITU-R </a:t>
            </a:r>
            <a:r>
              <a:rPr lang="en-US" sz="1400" dirty="0"/>
              <a:t>M.2012 Detailed specifications of the terrestrial radio interfaces of International Mobile Telecommunications-Advanced (IMT-Advanced) </a:t>
            </a:r>
          </a:p>
          <a:p>
            <a:endParaRPr lang="en-US" sz="1800" dirty="0" smtClean="0"/>
          </a:p>
          <a:p>
            <a:r>
              <a:rPr lang="en-US" sz="1800" dirty="0" smtClean="0"/>
              <a:t>18-15/0072r08   </a:t>
            </a:r>
            <a:r>
              <a:rPr lang="en-US" sz="1800" dirty="0"/>
              <a:t>Response to FCC 15-138 results </a:t>
            </a:r>
            <a:r>
              <a:rPr lang="en-US" sz="1800" dirty="0" smtClean="0"/>
              <a:t> </a:t>
            </a:r>
          </a:p>
          <a:p>
            <a:pPr lvl="1"/>
            <a:r>
              <a:rPr lang="en-GB" sz="1400" dirty="0"/>
              <a:t>IEEE 802 sees this extension of the 60 GHz band as a positive change to the Commission’s rules, and recommends that the Commission proceed with extending the band to cover 57 to 71 GHz under the same Part 15 general provisions that allow operation in the currently authorized 60 GHz band</a:t>
            </a:r>
            <a:r>
              <a:rPr lang="en-GB" sz="1400" dirty="0" smtClean="0"/>
              <a:t>.</a:t>
            </a:r>
          </a:p>
          <a:p>
            <a:pPr lvl="1"/>
            <a:r>
              <a:rPr lang="en-GB" sz="1400" dirty="0" smtClean="0"/>
              <a:t>These comments were submitted to the FCC in January and to date there has been </a:t>
            </a:r>
            <a:r>
              <a:rPr lang="en-GB" sz="1400" dirty="0" smtClean="0"/>
              <a:t>anything </a:t>
            </a:r>
            <a:r>
              <a:rPr lang="en-GB" sz="1400" dirty="0" smtClean="0"/>
              <a:t>from the FCC.  </a:t>
            </a:r>
            <a:endParaRPr lang="en-US" sz="1400" dirty="0"/>
          </a:p>
          <a:p>
            <a:pPr lvl="1"/>
            <a:endParaRPr lang="en-US" sz="1400" dirty="0" smtClean="0"/>
          </a:p>
          <a:p>
            <a:pPr lvl="0"/>
            <a:r>
              <a:rPr lang="en-GB" sz="1800" dirty="0" smtClean="0"/>
              <a:t>18-16/0008r0x draft-liaison-statement-to-itu-r-wp1a_SM.2352-0.docx</a:t>
            </a:r>
            <a:r>
              <a:rPr lang="en-US" sz="1800" dirty="0"/>
              <a:t> </a:t>
            </a:r>
            <a:r>
              <a:rPr lang="en-US" sz="1800" dirty="0" smtClean="0"/>
              <a:t> </a:t>
            </a:r>
          </a:p>
          <a:p>
            <a:pPr lvl="1"/>
            <a:r>
              <a:rPr lang="en-GB" sz="1400" dirty="0" smtClean="0"/>
              <a:t>DRAFT </a:t>
            </a:r>
            <a:r>
              <a:rPr lang="en-GB" sz="1400" dirty="0"/>
              <a:t>LIAISON STATEMENT TO WORKING PARTY 1A ON NEW REPORT ITU-R SM.2352-0 COPY FOR INFORMATION TO WORKING PARTIES 5A, 5C, 7C AND 7D Technology trends of active services in the band above 275 GHz</a:t>
            </a:r>
            <a:r>
              <a:rPr lang="en-US" sz="1400" dirty="0" smtClean="0"/>
              <a:t> </a:t>
            </a:r>
          </a:p>
          <a:p>
            <a:pPr marL="0" indent="0">
              <a:buNone/>
            </a:pPr>
            <a:endParaRPr lang="en-US" sz="1600" dirty="0" smtClean="0"/>
          </a:p>
        </p:txBody>
      </p:sp>
      <p:sp>
        <p:nvSpPr>
          <p:cNvPr id="5" name="Footer Placeholder 4"/>
          <p:cNvSpPr>
            <a:spLocks noGrp="1"/>
          </p:cNvSpPr>
          <p:nvPr>
            <p:ph type="ftr" sz="quarter" idx="11"/>
          </p:nvPr>
        </p:nvSpPr>
        <p:spPr/>
        <p:txBody>
          <a:bodyPr/>
          <a:lstStyle/>
          <a:p>
            <a:r>
              <a:rPr lang="en-US" smtClean="0"/>
              <a:t>Jay Holcomb, Itron, Inc.</a:t>
            </a:r>
            <a:endParaRPr lang="en-US" dirty="0"/>
          </a:p>
        </p:txBody>
      </p:sp>
      <p:sp>
        <p:nvSpPr>
          <p:cNvPr id="6" name="Slide Number Placeholder 5"/>
          <p:cNvSpPr>
            <a:spLocks noGrp="1"/>
          </p:cNvSpPr>
          <p:nvPr>
            <p:ph type="sldNum" sz="quarter" idx="12"/>
          </p:nvPr>
        </p:nvSpPr>
        <p:spPr/>
        <p:txBody>
          <a:bodyPr/>
          <a:lstStyle/>
          <a:p>
            <a:r>
              <a:rPr lang="en-US" smtClean="0"/>
              <a:t>Slide </a:t>
            </a:r>
            <a:fld id="{AA8A01DF-F7FD-444B-8432-819BBAFADCAE}" type="slidenum">
              <a:rPr lang="en-US" smtClean="0"/>
              <a:pPr/>
              <a:t>3</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dirty="0" smtClean="0"/>
              <a:t>March 2016</a:t>
            </a:r>
            <a:endParaRPr lang="en-US" dirty="0"/>
          </a:p>
        </p:txBody>
      </p:sp>
    </p:spTree>
    <p:extLst>
      <p:ext uri="{BB962C8B-B14F-4D97-AF65-F5344CB8AC3E}">
        <p14:creationId xmlns:p14="http://schemas.microsoft.com/office/powerpoint/2010/main" val="8926013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FCC Documents Approved</a:t>
            </a:r>
            <a:endParaRPr lang="en-US" dirty="0"/>
          </a:p>
        </p:txBody>
      </p:sp>
      <p:sp>
        <p:nvSpPr>
          <p:cNvPr id="3" name="Content Placeholder 2"/>
          <p:cNvSpPr>
            <a:spLocks noGrp="1"/>
          </p:cNvSpPr>
          <p:nvPr>
            <p:ph idx="1"/>
          </p:nvPr>
        </p:nvSpPr>
        <p:spPr/>
        <p:txBody>
          <a:bodyPr/>
          <a:lstStyle/>
          <a:p>
            <a:pPr marL="0" indent="0">
              <a:buNone/>
            </a:pPr>
            <a:endParaRPr lang="en-US" dirty="0" smtClean="0"/>
          </a:p>
          <a:p>
            <a:pPr marL="342900" lvl="1" indent="-342900">
              <a:buFontTx/>
              <a:buChar char="•"/>
            </a:pPr>
            <a:r>
              <a:rPr lang="en-US" b="1" dirty="0"/>
              <a:t>No documents were approved.</a:t>
            </a:r>
          </a:p>
          <a:p>
            <a:pPr lvl="1"/>
            <a:r>
              <a:rPr lang="en-US" sz="1800" dirty="0" smtClean="0"/>
              <a:t> </a:t>
            </a:r>
          </a:p>
          <a:p>
            <a:pPr lvl="1"/>
            <a:endParaRPr lang="en-US" sz="1800" dirty="0"/>
          </a:p>
          <a:p>
            <a:pPr marL="342900" lvl="1" indent="-342900">
              <a:buFontTx/>
              <a:buChar char="•"/>
            </a:pPr>
            <a:endParaRPr lang="en-US" dirty="0"/>
          </a:p>
        </p:txBody>
      </p:sp>
      <p:sp>
        <p:nvSpPr>
          <p:cNvPr id="5" name="Footer Placeholder 4"/>
          <p:cNvSpPr>
            <a:spLocks noGrp="1"/>
          </p:cNvSpPr>
          <p:nvPr>
            <p:ph type="ftr" sz="quarter" idx="11"/>
          </p:nvPr>
        </p:nvSpPr>
        <p:spPr/>
        <p:txBody>
          <a:bodyPr/>
          <a:lstStyle/>
          <a:p>
            <a:r>
              <a:rPr lang="en-US" smtClean="0"/>
              <a:t>Jay Holcomb, Itron, Inc.</a:t>
            </a:r>
            <a:endParaRPr lang="en-US" dirty="0"/>
          </a:p>
        </p:txBody>
      </p:sp>
      <p:sp>
        <p:nvSpPr>
          <p:cNvPr id="6" name="Slide Number Placeholder 5"/>
          <p:cNvSpPr>
            <a:spLocks noGrp="1"/>
          </p:cNvSpPr>
          <p:nvPr>
            <p:ph type="sldNum" sz="quarter" idx="12"/>
          </p:nvPr>
        </p:nvSpPr>
        <p:spPr/>
        <p:txBody>
          <a:bodyPr/>
          <a:lstStyle/>
          <a:p>
            <a:r>
              <a:rPr lang="en-US" smtClean="0"/>
              <a:t>Slide </a:t>
            </a:r>
            <a:fld id="{AA8A01DF-F7FD-444B-8432-819BBAFADCAE}" type="slidenum">
              <a:rPr lang="en-US" smtClean="0"/>
              <a:pPr/>
              <a:t>4</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dirty="0" smtClean="0"/>
              <a:t>March 2016</a:t>
            </a:r>
            <a:endParaRPr lang="en-US" dirty="0"/>
          </a:p>
        </p:txBody>
      </p:sp>
    </p:spTree>
    <p:extLst>
      <p:ext uri="{BB962C8B-B14F-4D97-AF65-F5344CB8AC3E}">
        <p14:creationId xmlns:p14="http://schemas.microsoft.com/office/powerpoint/2010/main" val="35673473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ITU-R Documents Approved</a:t>
            </a:r>
            <a:endParaRPr lang="en-US" dirty="0"/>
          </a:p>
        </p:txBody>
      </p:sp>
      <p:sp>
        <p:nvSpPr>
          <p:cNvPr id="3" name="Content Placeholder 2"/>
          <p:cNvSpPr>
            <a:spLocks noGrp="1"/>
          </p:cNvSpPr>
          <p:nvPr>
            <p:ph idx="1"/>
          </p:nvPr>
        </p:nvSpPr>
        <p:spPr/>
        <p:txBody>
          <a:bodyPr/>
          <a:lstStyle/>
          <a:p>
            <a:pPr marL="342900" lvl="1" indent="-342900">
              <a:buFontTx/>
              <a:buChar char="•"/>
            </a:pPr>
            <a:endParaRPr lang="en-US" b="1" dirty="0"/>
          </a:p>
          <a:p>
            <a:pPr lvl="0"/>
            <a:r>
              <a:rPr lang="en-GB" sz="1800" dirty="0" smtClean="0"/>
              <a:t>18-16/0008r04 </a:t>
            </a:r>
            <a:r>
              <a:rPr lang="en-GB" sz="1800" dirty="0"/>
              <a:t>draft-liaison-statement-to-itu-r-wp1a_SM.2352-0.docx</a:t>
            </a:r>
            <a:r>
              <a:rPr lang="en-US" sz="1800" dirty="0"/>
              <a:t>  </a:t>
            </a:r>
            <a:endParaRPr lang="en-US" sz="1800" dirty="0" smtClean="0"/>
          </a:p>
          <a:p>
            <a:pPr marL="0" lvl="0" indent="0">
              <a:buNone/>
            </a:pPr>
            <a:r>
              <a:rPr lang="en-US" sz="1600" dirty="0"/>
              <a:t>	</a:t>
            </a:r>
            <a:r>
              <a:rPr lang="en-GB" sz="1600" b="0" dirty="0" smtClean="0"/>
              <a:t>DRAFT </a:t>
            </a:r>
            <a:r>
              <a:rPr lang="en-GB" sz="1600" b="0" dirty="0"/>
              <a:t>LIAISON STATEMENT TO WORKING PARTY 1A ON </a:t>
            </a:r>
            <a:r>
              <a:rPr lang="en-GB" sz="1600" b="0" dirty="0" smtClean="0"/>
              <a:t>	NEW </a:t>
            </a:r>
            <a:r>
              <a:rPr lang="en-GB" sz="1600" b="0" dirty="0"/>
              <a:t>REPORT ITU-R SM.2352-0 </a:t>
            </a:r>
            <a:r>
              <a:rPr lang="en-GB" sz="1600" b="0" dirty="0" smtClean="0"/>
              <a:t>COPY </a:t>
            </a:r>
            <a:r>
              <a:rPr lang="en-GB" sz="1600" b="0" dirty="0"/>
              <a:t>FOR INFORMATION TO </a:t>
            </a:r>
            <a:r>
              <a:rPr lang="en-GB" sz="1600" b="0" dirty="0" smtClean="0"/>
              <a:t>	WORKING </a:t>
            </a:r>
            <a:r>
              <a:rPr lang="en-GB" sz="1600" b="0" dirty="0"/>
              <a:t>PARTIES 5A, 5C, 7C AND 7D Technology trends of </a:t>
            </a:r>
            <a:r>
              <a:rPr lang="en-GB" sz="1600" b="0" dirty="0" smtClean="0"/>
              <a:t>	active 	services </a:t>
            </a:r>
            <a:r>
              <a:rPr lang="en-GB" sz="1600" b="0" dirty="0"/>
              <a:t>in the band </a:t>
            </a:r>
            <a:r>
              <a:rPr lang="en-GB" sz="1600" b="0" dirty="0" smtClean="0"/>
              <a:t>above </a:t>
            </a:r>
            <a:r>
              <a:rPr lang="en-GB" sz="1600" b="0" dirty="0"/>
              <a:t>275 GHz</a:t>
            </a:r>
            <a:r>
              <a:rPr lang="en-US" sz="1600" b="0" dirty="0"/>
              <a:t> </a:t>
            </a:r>
            <a:endParaRPr lang="en-US" sz="1600" b="0" dirty="0" smtClean="0"/>
          </a:p>
          <a:p>
            <a:pPr marL="1028700" lvl="3" indent="-342900"/>
            <a:endParaRPr lang="en-US" dirty="0" smtClean="0"/>
          </a:p>
          <a:p>
            <a:pPr marL="1028700" lvl="3" indent="-342900"/>
            <a:r>
              <a:rPr lang="en-US" dirty="0" smtClean="0"/>
              <a:t>This </a:t>
            </a:r>
            <a:r>
              <a:rPr lang="en-US" dirty="0"/>
              <a:t>document is </a:t>
            </a:r>
            <a:r>
              <a:rPr lang="en-US" dirty="0" smtClean="0"/>
              <a:t>a Liasion </a:t>
            </a:r>
            <a:r>
              <a:rPr lang="en-US" dirty="0"/>
              <a:t>submitted by </a:t>
            </a:r>
            <a:r>
              <a:rPr lang="en-US" dirty="0" smtClean="0"/>
              <a:t>802.15.3d, </a:t>
            </a:r>
            <a:r>
              <a:rPr lang="en-US" dirty="0"/>
              <a:t>to the ITU-R </a:t>
            </a:r>
            <a:endParaRPr lang="en-US" dirty="0" smtClean="0"/>
          </a:p>
          <a:p>
            <a:pPr marL="1028700" lvl="3" indent="-342900"/>
            <a:r>
              <a:rPr lang="en-US" dirty="0" smtClean="0">
                <a:solidFill>
                  <a:srgbClr val="000000"/>
                </a:solidFill>
                <a:ea typeface="Times New Roman"/>
                <a:cs typeface="Times New Roman"/>
              </a:rPr>
              <a:t>The </a:t>
            </a:r>
            <a:r>
              <a:rPr lang="en-US" dirty="0">
                <a:solidFill>
                  <a:srgbClr val="000000"/>
                </a:solidFill>
                <a:ea typeface="Times New Roman"/>
                <a:cs typeface="Times New Roman"/>
              </a:rPr>
              <a:t>document will be submitted to </a:t>
            </a:r>
            <a:r>
              <a:rPr lang="en-US" dirty="0" smtClean="0"/>
              <a:t>ITU-R </a:t>
            </a:r>
            <a:r>
              <a:rPr lang="en-US" dirty="0"/>
              <a:t>WP1A (Copy to WP5A, WP5C, WP7C and </a:t>
            </a:r>
            <a:r>
              <a:rPr lang="en-US" dirty="0" smtClean="0"/>
              <a:t>WP7D)</a:t>
            </a:r>
            <a:r>
              <a:rPr lang="en-US" dirty="0">
                <a:solidFill>
                  <a:srgbClr val="000000"/>
                </a:solidFill>
                <a:cs typeface="Times New Roman"/>
              </a:rPr>
              <a:t> </a:t>
            </a:r>
            <a:r>
              <a:rPr lang="en-US" dirty="0" smtClean="0">
                <a:solidFill>
                  <a:srgbClr val="000000"/>
                </a:solidFill>
                <a:ea typeface="Times New Roman"/>
                <a:cs typeface="Times New Roman"/>
              </a:rPr>
              <a:t>after </a:t>
            </a:r>
            <a:r>
              <a:rPr lang="en-US" dirty="0">
                <a:solidFill>
                  <a:srgbClr val="000000"/>
                </a:solidFill>
                <a:ea typeface="Times New Roman"/>
                <a:cs typeface="Times New Roman"/>
              </a:rPr>
              <a:t>EC approval by Mike Lynch, ITU-R liaison from the IEEE </a:t>
            </a:r>
            <a:r>
              <a:rPr lang="en-US" dirty="0" smtClean="0">
                <a:solidFill>
                  <a:srgbClr val="000000"/>
                </a:solidFill>
                <a:ea typeface="Times New Roman"/>
                <a:cs typeface="Times New Roman"/>
              </a:rPr>
              <a:t>SA.</a:t>
            </a:r>
            <a:endParaRPr lang="en-US" dirty="0">
              <a:solidFill>
                <a:srgbClr val="000000"/>
              </a:solidFill>
              <a:ea typeface="Times New Roman"/>
              <a:cs typeface="Times New Roman"/>
            </a:endParaRPr>
          </a:p>
          <a:p>
            <a:pPr lvl="0"/>
            <a:endParaRPr lang="en-US" sz="1200" dirty="0"/>
          </a:p>
        </p:txBody>
      </p:sp>
      <p:sp>
        <p:nvSpPr>
          <p:cNvPr id="5" name="Footer Placeholder 4"/>
          <p:cNvSpPr>
            <a:spLocks noGrp="1"/>
          </p:cNvSpPr>
          <p:nvPr>
            <p:ph type="ftr" sz="quarter" idx="11"/>
          </p:nvPr>
        </p:nvSpPr>
        <p:spPr/>
        <p:txBody>
          <a:bodyPr/>
          <a:lstStyle/>
          <a:p>
            <a:r>
              <a:rPr lang="en-US" smtClean="0"/>
              <a:t>Jay Holcomb, Itron, Inc.</a:t>
            </a:r>
            <a:endParaRPr lang="en-US" dirty="0"/>
          </a:p>
        </p:txBody>
      </p:sp>
      <p:sp>
        <p:nvSpPr>
          <p:cNvPr id="6" name="Slide Number Placeholder 5"/>
          <p:cNvSpPr>
            <a:spLocks noGrp="1"/>
          </p:cNvSpPr>
          <p:nvPr>
            <p:ph type="sldNum" sz="quarter" idx="12"/>
          </p:nvPr>
        </p:nvSpPr>
        <p:spPr/>
        <p:txBody>
          <a:bodyPr/>
          <a:lstStyle/>
          <a:p>
            <a:r>
              <a:rPr lang="en-US" smtClean="0"/>
              <a:t>Slide </a:t>
            </a:r>
            <a:fld id="{AA8A01DF-F7FD-444B-8432-819BBAFADCAE}" type="slidenum">
              <a:rPr lang="en-US" smtClean="0"/>
              <a:pPr/>
              <a:t>5</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dirty="0" smtClean="0"/>
              <a:t>March 2016</a:t>
            </a:r>
            <a:endParaRPr lang="en-US" dirty="0"/>
          </a:p>
        </p:txBody>
      </p:sp>
    </p:spTree>
    <p:extLst>
      <p:ext uri="{BB962C8B-B14F-4D97-AF65-F5344CB8AC3E}">
        <p14:creationId xmlns:p14="http://schemas.microsoft.com/office/powerpoint/2010/main" val="30059908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Actions for 802.18 from 11/15 Reg. SC</a:t>
            </a:r>
            <a:endParaRPr lang="en-US" dirty="0"/>
          </a:p>
        </p:txBody>
      </p:sp>
      <p:sp>
        <p:nvSpPr>
          <p:cNvPr id="3" name="Content Placeholder 2"/>
          <p:cNvSpPr>
            <a:spLocks noGrp="1"/>
          </p:cNvSpPr>
          <p:nvPr>
            <p:ph idx="1"/>
          </p:nvPr>
        </p:nvSpPr>
        <p:spPr/>
        <p:txBody>
          <a:bodyPr/>
          <a:lstStyle/>
          <a:p>
            <a:r>
              <a:rPr lang="en-US" altLang="en-US" sz="1800" dirty="0" smtClean="0"/>
              <a:t>Here are some actions that will be worked on  by the RR-TAG moving forward. </a:t>
            </a:r>
          </a:p>
          <a:p>
            <a:endParaRPr lang="en-US" altLang="en-US" sz="1800" dirty="0"/>
          </a:p>
          <a:p>
            <a:r>
              <a:rPr lang="en-US" altLang="en-US" sz="1800" dirty="0" smtClean="0"/>
              <a:t>How </a:t>
            </a:r>
            <a:r>
              <a:rPr lang="en-US" altLang="en-US" sz="1800" dirty="0"/>
              <a:t>do we improve our interactions with Regulators?</a:t>
            </a:r>
          </a:p>
          <a:p>
            <a:pPr lvl="1"/>
            <a:r>
              <a:rPr lang="en-US" altLang="en-US" sz="1400" dirty="0"/>
              <a:t>FCC, CITEL, CEPT, APT, ATU, ASMG, RCC</a:t>
            </a:r>
          </a:p>
          <a:p>
            <a:r>
              <a:rPr lang="en-US" altLang="en-US" sz="1800" dirty="0"/>
              <a:t>How do we improve our interactions with ITU-R?</a:t>
            </a:r>
          </a:p>
          <a:p>
            <a:r>
              <a:rPr lang="en-US" altLang="en-US" sz="1800" dirty="0"/>
              <a:t>We cannot do this alone; we must find common ground to work with others</a:t>
            </a:r>
          </a:p>
          <a:p>
            <a:r>
              <a:rPr lang="en-US" altLang="en-US" sz="1800" dirty="0"/>
              <a:t>We need a simple, clear and concise message</a:t>
            </a:r>
          </a:p>
          <a:p>
            <a:pPr lvl="1"/>
            <a:r>
              <a:rPr lang="en-US" altLang="en-US" sz="1400" dirty="0"/>
              <a:t>Regulators want to find ways to more effectively utilize the spectrum; can we point out some of the basic errors in their data, such as outdated and inaccurate propagation models, clutter calculations, busy time, </a:t>
            </a:r>
            <a:r>
              <a:rPr lang="en-US" altLang="en-US" sz="1400" dirty="0" err="1"/>
              <a:t>etc</a:t>
            </a:r>
            <a:r>
              <a:rPr lang="en-US" altLang="en-US" sz="1400" dirty="0"/>
              <a:t>, and propose ways to restudy and update</a:t>
            </a:r>
          </a:p>
          <a:p>
            <a:pPr lvl="1"/>
            <a:r>
              <a:rPr lang="en-US" altLang="en-US" sz="1400" dirty="0"/>
              <a:t>Other IEEE groups may have the similar band sharing issues with inaccurate propagation and building penetration models, e.g. ITU-R Recommendations P.452, P.528, P.619</a:t>
            </a:r>
          </a:p>
          <a:p>
            <a:r>
              <a:rPr lang="en-US" altLang="en-US" sz="1800" dirty="0"/>
              <a:t>Creating a position on </a:t>
            </a:r>
            <a:r>
              <a:rPr lang="en-US" altLang="en-US" sz="1800" dirty="0" err="1"/>
              <a:t>mmWave</a:t>
            </a:r>
            <a:r>
              <a:rPr lang="en-US" altLang="en-US" sz="1800" dirty="0"/>
              <a:t> spectrum</a:t>
            </a:r>
          </a:p>
          <a:p>
            <a:endParaRPr lang="en-US" dirty="0"/>
          </a:p>
        </p:txBody>
      </p:sp>
      <p:sp>
        <p:nvSpPr>
          <p:cNvPr id="4" name="Date Placeholder 3"/>
          <p:cNvSpPr>
            <a:spLocks noGrp="1"/>
          </p:cNvSpPr>
          <p:nvPr>
            <p:ph type="dt" sz="half" idx="10"/>
          </p:nvPr>
        </p:nvSpPr>
        <p:spPr/>
        <p:txBody>
          <a:bodyPr/>
          <a:lstStyle/>
          <a:p>
            <a:r>
              <a:rPr lang="en-US" smtClean="0"/>
              <a:t>March 2016</a:t>
            </a:r>
            <a:endParaRPr lang="en-US" dirty="0"/>
          </a:p>
        </p:txBody>
      </p:sp>
      <p:sp>
        <p:nvSpPr>
          <p:cNvPr id="5" name="Footer Placeholder 4"/>
          <p:cNvSpPr>
            <a:spLocks noGrp="1"/>
          </p:cNvSpPr>
          <p:nvPr>
            <p:ph type="ftr" sz="quarter" idx="11"/>
          </p:nvPr>
        </p:nvSpPr>
        <p:spPr/>
        <p:txBody>
          <a:bodyPr/>
          <a:lstStyle/>
          <a:p>
            <a:r>
              <a:rPr lang="en-US" smtClean="0"/>
              <a:t>Jay Holcomb, Itron, Inc.</a:t>
            </a:r>
            <a:endParaRPr lang="en-US" dirty="0"/>
          </a:p>
        </p:txBody>
      </p:sp>
      <p:sp>
        <p:nvSpPr>
          <p:cNvPr id="6" name="Slide Number Placeholder 5"/>
          <p:cNvSpPr>
            <a:spLocks noGrp="1"/>
          </p:cNvSpPr>
          <p:nvPr>
            <p:ph type="sldNum" sz="quarter" idx="12"/>
          </p:nvPr>
        </p:nvSpPr>
        <p:spPr/>
        <p:txBody>
          <a:bodyPr/>
          <a:lstStyle/>
          <a:p>
            <a:r>
              <a:rPr lang="en-US" smtClean="0"/>
              <a:t>Slide </a:t>
            </a:r>
            <a:fld id="{AA8A01DF-F7FD-444B-8432-819BBAFADCAE}" type="slidenum">
              <a:rPr lang="en-US" smtClean="0"/>
              <a:pPr/>
              <a:t>6</a:t>
            </a:fld>
            <a:endParaRPr lang="en-US"/>
          </a:p>
        </p:txBody>
      </p:sp>
    </p:spTree>
    <p:extLst>
      <p:ext uri="{BB962C8B-B14F-4D97-AF65-F5344CB8AC3E}">
        <p14:creationId xmlns:p14="http://schemas.microsoft.com/office/powerpoint/2010/main" val="30793823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items discussed in 802.18 </a:t>
            </a:r>
            <a:br>
              <a:rPr lang="en-US" dirty="0" smtClean="0"/>
            </a:br>
            <a:r>
              <a:rPr lang="en-US" dirty="0" smtClean="0"/>
              <a:t>from </a:t>
            </a:r>
            <a:r>
              <a:rPr lang="en-US" dirty="0"/>
              <a:t>11/15 Reg. SC</a:t>
            </a:r>
          </a:p>
        </p:txBody>
      </p:sp>
      <p:sp>
        <p:nvSpPr>
          <p:cNvPr id="3" name="Content Placeholder 2"/>
          <p:cNvSpPr>
            <a:spLocks noGrp="1"/>
          </p:cNvSpPr>
          <p:nvPr>
            <p:ph idx="1"/>
          </p:nvPr>
        </p:nvSpPr>
        <p:spPr/>
        <p:txBody>
          <a:bodyPr/>
          <a:lstStyle/>
          <a:p>
            <a:r>
              <a:rPr lang="en-US" altLang="en-US" sz="2000" dirty="0"/>
              <a:t>MO&amp;O FCC </a:t>
            </a:r>
            <a:r>
              <a:rPr lang="en-US" altLang="en-US" sz="2000" dirty="0" smtClean="0"/>
              <a:t>16-24</a:t>
            </a:r>
          </a:p>
          <a:p>
            <a:pPr lvl="1"/>
            <a:r>
              <a:rPr lang="en-US" sz="1800" dirty="0"/>
              <a:t>Revision of Part 15 of the Commission’s Rules to Permit Unlicensed National Information Infrastructure (U-NII) Devices in the 5 GHz</a:t>
            </a:r>
          </a:p>
          <a:p>
            <a:r>
              <a:rPr lang="en-US" altLang="en-US" sz="2000" dirty="0"/>
              <a:t>NPRM FCC </a:t>
            </a:r>
            <a:r>
              <a:rPr lang="en-US" altLang="en-US" sz="2000" dirty="0" smtClean="0"/>
              <a:t>16-23</a:t>
            </a:r>
          </a:p>
          <a:p>
            <a:pPr lvl="1"/>
            <a:r>
              <a:rPr lang="en-US" sz="1800" cap="all" dirty="0"/>
              <a:t>Amendment of Part 15 of the Commissions Rules for Unlicensed White Space Devices</a:t>
            </a:r>
          </a:p>
          <a:p>
            <a:r>
              <a:rPr lang="en-US" altLang="en-US" sz="2000" dirty="0"/>
              <a:t>ETSI in Process</a:t>
            </a:r>
            <a:endParaRPr lang="en-US" sz="2000" dirty="0"/>
          </a:p>
          <a:p>
            <a:pPr lvl="1"/>
            <a:r>
              <a:rPr lang="en-US" altLang="en-US" sz="1800" dirty="0"/>
              <a:t>EN 300 328 approved by ERM for start of ENAP</a:t>
            </a:r>
          </a:p>
          <a:p>
            <a:pPr lvl="1"/>
            <a:r>
              <a:rPr lang="en-US" altLang="en-US" sz="1800" dirty="0"/>
              <a:t>EN 301 893 still resolving issues; must complete this month to make the ENAP schedule</a:t>
            </a:r>
          </a:p>
          <a:p>
            <a:pPr lvl="1"/>
            <a:r>
              <a:rPr lang="en-US" altLang="en-US" sz="1800" dirty="0"/>
              <a:t>EN 301 598 (TVWS) in limbo – no rapporteur or pressure to get it done</a:t>
            </a:r>
          </a:p>
          <a:p>
            <a:pPr lvl="1"/>
            <a:r>
              <a:rPr lang="en-US" altLang="en-US" sz="1800" dirty="0"/>
              <a:t>Technical Reports on 5 GHz band </a:t>
            </a:r>
            <a:r>
              <a:rPr lang="en-US" altLang="en-US" sz="1800" dirty="0" smtClean="0"/>
              <a:t>sharing</a:t>
            </a:r>
            <a:endParaRPr lang="en-US" altLang="en-US" sz="1800" dirty="0"/>
          </a:p>
        </p:txBody>
      </p:sp>
      <p:sp>
        <p:nvSpPr>
          <p:cNvPr id="4" name="Date Placeholder 3"/>
          <p:cNvSpPr>
            <a:spLocks noGrp="1"/>
          </p:cNvSpPr>
          <p:nvPr>
            <p:ph type="dt" sz="half" idx="10"/>
          </p:nvPr>
        </p:nvSpPr>
        <p:spPr/>
        <p:txBody>
          <a:bodyPr/>
          <a:lstStyle/>
          <a:p>
            <a:r>
              <a:rPr lang="en-US" smtClean="0"/>
              <a:t>March 2016</a:t>
            </a:r>
            <a:endParaRPr lang="en-US" dirty="0"/>
          </a:p>
        </p:txBody>
      </p:sp>
      <p:sp>
        <p:nvSpPr>
          <p:cNvPr id="5" name="Footer Placeholder 4"/>
          <p:cNvSpPr>
            <a:spLocks noGrp="1"/>
          </p:cNvSpPr>
          <p:nvPr>
            <p:ph type="ftr" sz="quarter" idx="11"/>
          </p:nvPr>
        </p:nvSpPr>
        <p:spPr/>
        <p:txBody>
          <a:bodyPr/>
          <a:lstStyle/>
          <a:p>
            <a:r>
              <a:rPr lang="en-US" smtClean="0"/>
              <a:t>Jay Holcomb, Itron, Inc.</a:t>
            </a:r>
            <a:endParaRPr lang="en-US" dirty="0"/>
          </a:p>
        </p:txBody>
      </p:sp>
      <p:sp>
        <p:nvSpPr>
          <p:cNvPr id="6" name="Slide Number Placeholder 5"/>
          <p:cNvSpPr>
            <a:spLocks noGrp="1"/>
          </p:cNvSpPr>
          <p:nvPr>
            <p:ph type="sldNum" sz="quarter" idx="12"/>
          </p:nvPr>
        </p:nvSpPr>
        <p:spPr/>
        <p:txBody>
          <a:bodyPr/>
          <a:lstStyle/>
          <a:p>
            <a:r>
              <a:rPr lang="en-US" smtClean="0"/>
              <a:t>Slide </a:t>
            </a:r>
            <a:fld id="{AA8A01DF-F7FD-444B-8432-819BBAFADCAE}" type="slidenum">
              <a:rPr lang="en-US" smtClean="0"/>
              <a:pPr/>
              <a:t>7</a:t>
            </a:fld>
            <a:endParaRPr lang="en-US"/>
          </a:p>
        </p:txBody>
      </p:sp>
    </p:spTree>
    <p:extLst>
      <p:ext uri="{BB962C8B-B14F-4D97-AF65-F5344CB8AC3E}">
        <p14:creationId xmlns:p14="http://schemas.microsoft.com/office/powerpoint/2010/main" val="13859210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meeting</a:t>
            </a:r>
            <a:endParaRPr lang="en-US" dirty="0"/>
          </a:p>
        </p:txBody>
      </p:sp>
      <p:sp>
        <p:nvSpPr>
          <p:cNvPr id="3" name="Content Placeholder 2"/>
          <p:cNvSpPr>
            <a:spLocks noGrp="1"/>
          </p:cNvSpPr>
          <p:nvPr>
            <p:ph idx="1"/>
          </p:nvPr>
        </p:nvSpPr>
        <p:spPr/>
        <p:txBody>
          <a:bodyPr/>
          <a:lstStyle/>
          <a:p>
            <a:r>
              <a:rPr lang="en-US" dirty="0" smtClean="0"/>
              <a:t>Wednesday PM2 802.18 did have a Ad Hoc meeting. </a:t>
            </a:r>
          </a:p>
          <a:p>
            <a:endParaRPr lang="en-US" dirty="0" smtClean="0"/>
          </a:p>
          <a:p>
            <a:r>
              <a:rPr lang="en-US" dirty="0" smtClean="0"/>
              <a:t>The focus was outlining a high level spectrum strategy </a:t>
            </a:r>
            <a:r>
              <a:rPr lang="en-GB" dirty="0" smtClean="0"/>
              <a:t>for all of IEEE 802 by 802.18.</a:t>
            </a:r>
          </a:p>
          <a:p>
            <a:pPr lvl="1"/>
            <a:r>
              <a:rPr lang="en-GB" dirty="0" smtClean="0"/>
              <a:t>e.g. IMT-2020</a:t>
            </a:r>
            <a:r>
              <a:rPr lang="en-GB" dirty="0"/>
              <a:t>, 5G and future spectrum usage for 802 wireless standards.</a:t>
            </a:r>
            <a:endParaRPr lang="en-US" sz="1400" dirty="0"/>
          </a:p>
          <a:p>
            <a:endParaRPr lang="en-US" dirty="0" smtClean="0"/>
          </a:p>
          <a:p>
            <a:endParaRPr lang="en-US" dirty="0"/>
          </a:p>
        </p:txBody>
      </p:sp>
      <p:sp>
        <p:nvSpPr>
          <p:cNvPr id="4" name="Date Placeholder 3"/>
          <p:cNvSpPr>
            <a:spLocks noGrp="1"/>
          </p:cNvSpPr>
          <p:nvPr>
            <p:ph type="dt" sz="half" idx="10"/>
          </p:nvPr>
        </p:nvSpPr>
        <p:spPr/>
        <p:txBody>
          <a:bodyPr/>
          <a:lstStyle/>
          <a:p>
            <a:r>
              <a:rPr lang="en-US" smtClean="0"/>
              <a:t>March 2016</a:t>
            </a:r>
            <a:endParaRPr lang="en-US" dirty="0"/>
          </a:p>
        </p:txBody>
      </p:sp>
      <p:sp>
        <p:nvSpPr>
          <p:cNvPr id="5" name="Footer Placeholder 4"/>
          <p:cNvSpPr>
            <a:spLocks noGrp="1"/>
          </p:cNvSpPr>
          <p:nvPr>
            <p:ph type="ftr" sz="quarter" idx="11"/>
          </p:nvPr>
        </p:nvSpPr>
        <p:spPr/>
        <p:txBody>
          <a:bodyPr/>
          <a:lstStyle/>
          <a:p>
            <a:r>
              <a:rPr lang="en-US" smtClean="0"/>
              <a:t>Jay Holcomb, Itron, Inc.</a:t>
            </a:r>
            <a:endParaRPr lang="en-US" dirty="0"/>
          </a:p>
        </p:txBody>
      </p:sp>
      <p:sp>
        <p:nvSpPr>
          <p:cNvPr id="6" name="Slide Number Placeholder 5"/>
          <p:cNvSpPr>
            <a:spLocks noGrp="1"/>
          </p:cNvSpPr>
          <p:nvPr>
            <p:ph type="sldNum" sz="quarter" idx="12"/>
          </p:nvPr>
        </p:nvSpPr>
        <p:spPr/>
        <p:txBody>
          <a:bodyPr/>
          <a:lstStyle/>
          <a:p>
            <a:r>
              <a:rPr lang="en-US" smtClean="0"/>
              <a:t>Slide </a:t>
            </a:r>
            <a:fld id="{AA8A01DF-F7FD-444B-8432-819BBAFADCAE}" type="slidenum">
              <a:rPr lang="en-US" smtClean="0"/>
              <a:pPr/>
              <a:t>8</a:t>
            </a:fld>
            <a:endParaRPr lang="en-US"/>
          </a:p>
        </p:txBody>
      </p:sp>
    </p:spTree>
    <p:extLst>
      <p:ext uri="{BB962C8B-B14F-4D97-AF65-F5344CB8AC3E}">
        <p14:creationId xmlns:p14="http://schemas.microsoft.com/office/powerpoint/2010/main" val="385742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802.18 Meeting Close</a:t>
            </a:r>
            <a:endParaRPr lang="en-US" dirty="0"/>
          </a:p>
        </p:txBody>
      </p:sp>
      <p:sp>
        <p:nvSpPr>
          <p:cNvPr id="3" name="Content Placeholder 2"/>
          <p:cNvSpPr>
            <a:spLocks noGrp="1"/>
          </p:cNvSpPr>
          <p:nvPr>
            <p:ph idx="1"/>
          </p:nvPr>
        </p:nvSpPr>
        <p:spPr/>
        <p:txBody>
          <a:bodyPr/>
          <a:lstStyle/>
          <a:p>
            <a:r>
              <a:rPr lang="en-US" dirty="0" smtClean="0"/>
              <a:t>At the closing meeting we had an in depth presentation from </a:t>
            </a:r>
            <a:r>
              <a:rPr lang="en-US" dirty="0" err="1" smtClean="0"/>
              <a:t>Ofcom</a:t>
            </a:r>
            <a:r>
              <a:rPr lang="en-US" dirty="0" smtClean="0"/>
              <a:t> on what they are doing and what they would like to see from IEEE 802. </a:t>
            </a:r>
          </a:p>
          <a:p>
            <a:endParaRPr lang="en-US" dirty="0" smtClean="0"/>
          </a:p>
          <a:p>
            <a:r>
              <a:rPr lang="en-US" dirty="0" smtClean="0"/>
              <a:t>The </a:t>
            </a:r>
            <a:r>
              <a:rPr lang="en-US" dirty="0"/>
              <a:t>RR-TAG adjourned in AM2 on Thursday. </a:t>
            </a:r>
            <a:endParaRPr lang="en-US" dirty="0" smtClean="0"/>
          </a:p>
          <a:p>
            <a:endParaRPr lang="en-US" dirty="0" smtClean="0"/>
          </a:p>
          <a:p>
            <a:r>
              <a:rPr lang="en-US" dirty="0" smtClean="0"/>
              <a:t>The </a:t>
            </a:r>
            <a:r>
              <a:rPr lang="en-US" dirty="0"/>
              <a:t>next face to face meeting of the RR-TAG will be at the </a:t>
            </a:r>
            <a:r>
              <a:rPr lang="en-US" dirty="0" smtClean="0"/>
              <a:t>May 2016 IEEE 802 Interim meeting </a:t>
            </a:r>
            <a:r>
              <a:rPr lang="en-US" dirty="0"/>
              <a:t>at </a:t>
            </a:r>
            <a:r>
              <a:rPr lang="en-US" dirty="0" smtClean="0"/>
              <a:t>the </a:t>
            </a:r>
            <a:r>
              <a:rPr lang="fi-FI" dirty="0"/>
              <a:t>Hilton Waikoloa Village, HI, USA</a:t>
            </a:r>
            <a:endParaRPr lang="en-US" dirty="0"/>
          </a:p>
          <a:p>
            <a:endParaRPr lang="en-US" dirty="0"/>
          </a:p>
        </p:txBody>
      </p:sp>
      <p:sp>
        <p:nvSpPr>
          <p:cNvPr id="5" name="Footer Placeholder 4"/>
          <p:cNvSpPr>
            <a:spLocks noGrp="1"/>
          </p:cNvSpPr>
          <p:nvPr>
            <p:ph type="ftr" sz="quarter" idx="11"/>
          </p:nvPr>
        </p:nvSpPr>
        <p:spPr/>
        <p:txBody>
          <a:bodyPr/>
          <a:lstStyle/>
          <a:p>
            <a:r>
              <a:rPr lang="en-US" smtClean="0"/>
              <a:t>Jay Holcomb, Itron, Inc.</a:t>
            </a:r>
            <a:endParaRPr lang="en-US" dirty="0"/>
          </a:p>
        </p:txBody>
      </p:sp>
      <p:sp>
        <p:nvSpPr>
          <p:cNvPr id="6" name="Slide Number Placeholder 5"/>
          <p:cNvSpPr>
            <a:spLocks noGrp="1"/>
          </p:cNvSpPr>
          <p:nvPr>
            <p:ph type="sldNum" sz="quarter" idx="12"/>
          </p:nvPr>
        </p:nvSpPr>
        <p:spPr/>
        <p:txBody>
          <a:bodyPr/>
          <a:lstStyle/>
          <a:p>
            <a:r>
              <a:rPr lang="en-US" smtClean="0"/>
              <a:t>Slide </a:t>
            </a:r>
            <a:fld id="{AA8A01DF-F7FD-444B-8432-819BBAFADCAE}" type="slidenum">
              <a:rPr lang="en-US" smtClean="0"/>
              <a:pPr/>
              <a:t>9</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dirty="0" smtClean="0"/>
              <a:t>March 2016</a:t>
            </a:r>
            <a:endParaRPr lang="en-US" dirty="0"/>
          </a:p>
        </p:txBody>
      </p:sp>
    </p:spTree>
    <p:extLst>
      <p:ext uri="{BB962C8B-B14F-4D97-AF65-F5344CB8AC3E}">
        <p14:creationId xmlns:p14="http://schemas.microsoft.com/office/powerpoint/2010/main" val="2702198942"/>
      </p:ext>
    </p:extLst>
  </p:cSld>
  <p:clrMapOvr>
    <a:masterClrMapping/>
  </p:clrMapOvr>
</p:sld>
</file>

<file path=ppt/theme/theme1.xml><?xml version="1.0" encoding="utf-8"?>
<a:theme xmlns:a="http://schemas.openxmlformats.org/drawingml/2006/main" name="802-18-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802-18-Submission.pot</Template>
  <TotalTime>1257</TotalTime>
  <Words>738</Words>
  <Application>Microsoft Office PowerPoint</Application>
  <PresentationFormat>On-screen Show (4:3)</PresentationFormat>
  <Paragraphs>107</Paragraphs>
  <Slides>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ＭＳ Ｐゴシック</vt:lpstr>
      <vt:lpstr>Times New Roman</vt:lpstr>
      <vt:lpstr>802-18-Submission</vt:lpstr>
      <vt:lpstr>PowerPoint Presentation</vt:lpstr>
      <vt:lpstr>Elections for March 2016 to March 2018</vt:lpstr>
      <vt:lpstr>Documents Reviewed/Discussed</vt:lpstr>
      <vt:lpstr>FCC Documents Approved</vt:lpstr>
      <vt:lpstr>ITU-R Documents Approved</vt:lpstr>
      <vt:lpstr>Actions for 802.18 from 11/15 Reg. SC</vt:lpstr>
      <vt:lpstr>Other items discussed in 802.18  from 11/15 Reg. SC</vt:lpstr>
      <vt:lpstr>Ad Hoc meeting</vt:lpstr>
      <vt:lpstr>802.18 Meeting Close</vt:lpstr>
    </vt:vector>
  </TitlesOfParts>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Liaison Report from 802.18</dc:title>
  <dc:creator>John H Notor</dc:creator>
  <cp:keywords>March 2016</cp:keywords>
  <cp:lastModifiedBy>Holcomb, Jay</cp:lastModifiedBy>
  <cp:revision>372</cp:revision>
  <cp:lastPrinted>2012-05-17T14:33:36Z</cp:lastPrinted>
  <dcterms:created xsi:type="dcterms:W3CDTF">2012-05-17T18:49:07Z</dcterms:created>
  <dcterms:modified xsi:type="dcterms:W3CDTF">2016-03-17T07:17:17Z</dcterms:modified>
</cp:coreProperties>
</file>