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87" r:id="rId2"/>
    <p:sldId id="327" r:id="rId3"/>
    <p:sldId id="328" r:id="rId4"/>
    <p:sldId id="319" r:id="rId5"/>
    <p:sldId id="320" r:id="rId6"/>
    <p:sldId id="321" r:id="rId7"/>
    <p:sldId id="322" r:id="rId8"/>
    <p:sldId id="329" r:id="rId9"/>
    <p:sldId id="330" r:id="rId10"/>
    <p:sldId id="331"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11"/>
    <p:restoredTop sz="95701" autoAdjust="0"/>
  </p:normalViewPr>
  <p:slideViewPr>
    <p:cSldViewPr>
      <p:cViewPr>
        <p:scale>
          <a:sx n="90" d="100"/>
          <a:sy n="90" d="100"/>
        </p:scale>
        <p:origin x="896" y="32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4</a:t>
            </a:fld>
            <a:endParaRPr lang="en-US" altLang="ko-KR"/>
          </a:p>
        </p:txBody>
      </p:sp>
    </p:spTree>
    <p:extLst>
      <p:ext uri="{BB962C8B-B14F-4D97-AF65-F5344CB8AC3E}">
        <p14:creationId xmlns:p14="http://schemas.microsoft.com/office/powerpoint/2010/main" val="19584989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5</a:t>
            </a:fld>
            <a:endParaRPr lang="en-US" altLang="ko-KR"/>
          </a:p>
        </p:txBody>
      </p:sp>
    </p:spTree>
    <p:extLst>
      <p:ext uri="{BB962C8B-B14F-4D97-AF65-F5344CB8AC3E}">
        <p14:creationId xmlns:p14="http://schemas.microsoft.com/office/powerpoint/2010/main" val="505547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6</a:t>
            </a:fld>
            <a:endParaRPr lang="en-US" altLang="ko-KR"/>
          </a:p>
        </p:txBody>
      </p:sp>
    </p:spTree>
    <p:extLst>
      <p:ext uri="{BB962C8B-B14F-4D97-AF65-F5344CB8AC3E}">
        <p14:creationId xmlns:p14="http://schemas.microsoft.com/office/powerpoint/2010/main" val="4864639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802.15-&lt;15-09-0758-00-004e&gt;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Slide Number Placeholder 5"/>
          <p:cNvSpPr>
            <a:spLocks noGrp="1"/>
          </p:cNvSpPr>
          <p:nvPr>
            <p:ph type="sldNum" sz="quarter" idx="12"/>
          </p:nvPr>
        </p:nvSpPr>
        <p:spPr/>
        <p:txBody>
          <a:bodyPr/>
          <a:lstStyle/>
          <a:p>
            <a:pPr>
              <a:defRPr/>
            </a:pPr>
            <a:r>
              <a:rPr lang="en-US" smtClean="0"/>
              <a:t>Page </a:t>
            </a:r>
            <a:fld id="{44150747-EEFC-F243-90C1-8A0124CC47EF}" type="slidenum">
              <a:rPr lang="en-US" smtClean="0"/>
              <a:pPr>
                <a:defRPr/>
              </a:pPr>
              <a:t>7</a:t>
            </a:fld>
            <a:endParaRPr lang="en-US"/>
          </a:p>
        </p:txBody>
      </p:sp>
    </p:spTree>
    <p:extLst>
      <p:ext uri="{BB962C8B-B14F-4D97-AF65-F5344CB8AC3E}">
        <p14:creationId xmlns:p14="http://schemas.microsoft.com/office/powerpoint/2010/main" val="89781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Kunal Shah (Silver Spring Networks)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Kunal Shah (Silver Spring Networks)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Kunal Shah (Silver Spring Networks)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Kunal Shah (Silver Spring Networks)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Kunal Shah (Silver Spring Networks)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Kunal Shah (Silver Spring Networks)</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Kunal Shah (Silver Spring Networks)</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Kunal Shah (Silver Spring Networks)</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Kunal Shah (Silver Spring Networks)</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Kunal Shah (Silver Spring Networks)</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Kunal Shah (Silver Spring Networks)</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&lt;March 2016&gt;</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smtClean="0"/>
              <a:t>Kunal Shah (Silver Spring Networks)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smtClean="0"/>
              <a:t>15-16-0267-01-0000</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Kunal Shah (Silver Spring Networks)</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SG4v </a:t>
            </a:r>
            <a:r>
              <a:rPr lang="en-US" sz="1600" dirty="0" smtClean="0">
                <a:solidFill>
                  <a:srgbClr val="FF0000"/>
                </a:solidFill>
                <a:latin typeface="Times New Roman" pitchFamily="18" charset="0"/>
                <a:ea typeface="ＭＳ Ｐゴシック" pitchFamily="-65" charset="-128"/>
                <a:cs typeface="+mn-cs"/>
              </a:rPr>
              <a:t>Closing </a:t>
            </a:r>
            <a:r>
              <a:rPr lang="en-US" sz="1600" dirty="0" smtClean="0">
                <a:solidFill>
                  <a:srgbClr val="FF0000"/>
                </a:solidFill>
                <a:latin typeface="Times New Roman" pitchFamily="18" charset="0"/>
                <a:ea typeface="ＭＳ Ｐゴシック" pitchFamily="-65" charset="-128"/>
                <a:cs typeface="+mn-cs"/>
              </a:rPr>
              <a:t>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March 2016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17 </a:t>
            </a:r>
            <a:r>
              <a:rPr lang="en-US" sz="1600" dirty="0" smtClean="0">
                <a:solidFill>
                  <a:srgbClr val="FF0000"/>
                </a:solidFill>
                <a:latin typeface="Times New Roman" pitchFamily="18" charset="0"/>
                <a:ea typeface="ＭＳ Ｐゴシック" pitchFamily="-65" charset="-128"/>
                <a:cs typeface="+mn-cs"/>
              </a:rPr>
              <a:t>March 2016</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Kunal Shah</a:t>
            </a:r>
            <a:r>
              <a:rPr lang="en-US" sz="1600" dirty="0" smtClean="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Company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Silver Spring Networks</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smtClean="0">
                <a:solidFill>
                  <a:schemeClr val="tx2"/>
                </a:solidFill>
                <a:latin typeface="Times New Roman" pitchFamily="18" charset="0"/>
                <a:ea typeface="ＭＳ Ｐゴシック" pitchFamily="-65" charset="-128"/>
                <a:cs typeface="+mn-cs"/>
              </a:rPr>
              <a:t>[Redwood City, CA]</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smtClean="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E-Mail</a:t>
            </a:r>
            <a:r>
              <a:rPr lang="en-US" sz="1600" dirty="0" smtClean="0">
                <a:solidFill>
                  <a:schemeClr val="tx2"/>
                </a:solidFill>
                <a:latin typeface="Times New Roman" pitchFamily="18" charset="0"/>
                <a:ea typeface="ＭＳ Ｐゴシック" pitchFamily="-65" charset="-128"/>
                <a:cs typeface="+mn-cs"/>
              </a:rPr>
              <a:t>:[</a:t>
            </a:r>
            <a:r>
              <a:rPr lang="en-US" sz="1600" dirty="0" err="1" smtClean="0">
                <a:solidFill>
                  <a:srgbClr val="FF0000"/>
                </a:solidFill>
                <a:latin typeface="Times New Roman" pitchFamily="18" charset="0"/>
                <a:ea typeface="ＭＳ Ｐゴシック" pitchFamily="-65" charset="-128"/>
                <a:cs typeface="+mn-cs"/>
              </a:rPr>
              <a:t>kshah@silverspringnet.com</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SG4v closing report </a:t>
            </a:r>
            <a:r>
              <a:rPr lang="en-US" sz="1600" dirty="0" smtClean="0">
                <a:latin typeface="Times New Roman" pitchFamily="18" charset="0"/>
                <a:ea typeface="ＭＳ Ｐゴシック" pitchFamily="-65" charset="-128"/>
                <a:cs typeface="+mn-cs"/>
              </a:rPr>
              <a:t>for March 2016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Status update of SG4v March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altLang="ko-KR" sz="1600" dirty="0">
                <a:ea typeface="굴림" pitchFamily="50" charset="-127"/>
              </a:rPr>
              <a:t>Report of </a:t>
            </a:r>
            <a:r>
              <a:rPr lang="en-US" altLang="ko-KR" sz="1600" dirty="0" smtClean="0">
                <a:ea typeface="굴림" pitchFamily="50" charset="-127"/>
              </a:rPr>
              <a:t>SG4v </a:t>
            </a:r>
            <a:r>
              <a:rPr lang="en-US" altLang="ko-KR" sz="1600" dirty="0">
                <a:ea typeface="굴림" pitchFamily="50" charset="-127"/>
              </a:rPr>
              <a:t>activities during </a:t>
            </a:r>
            <a:r>
              <a:rPr lang="en-US" altLang="ko-KR" sz="1600" dirty="0" smtClean="0">
                <a:ea typeface="굴림" pitchFamily="50" charset="-127"/>
              </a:rPr>
              <a:t>March 2016 Macau </a:t>
            </a:r>
            <a:r>
              <a:rPr lang="en-US" altLang="ko-KR" sz="1600" dirty="0">
                <a:ea typeface="굴림" pitchFamily="50" charset="-127"/>
              </a:rPr>
              <a:t>Plenary Meeting</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&lt;March 2016&gt;</a:t>
            </a:r>
            <a:endParaRPr lang="en-US"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667000"/>
            <a:ext cx="7772400" cy="3429000"/>
          </a:xfrm>
          <a:effectLst>
            <a:innerShdw blurRad="63500" dist="101600" dir="13500000">
              <a:prstClr val="black">
                <a:alpha val="50000"/>
              </a:prstClr>
            </a:innerShdw>
          </a:effectLst>
        </p:spPr>
        <p:txBody>
          <a:bodyPr/>
          <a:lstStyle/>
          <a:p>
            <a:pPr marL="0" indent="0" algn="ctr">
              <a:buNone/>
            </a:pPr>
            <a:r>
              <a:rPr lang="en-US" sz="6000" dirty="0" smtClean="0">
                <a:solidFill>
                  <a:schemeClr val="accent2">
                    <a:lumMod val="75000"/>
                  </a:schemeClr>
                </a:solidFill>
              </a:rPr>
              <a:t>Thank You</a:t>
            </a:r>
            <a:endParaRPr lang="en-US" sz="4000" dirty="0">
              <a:solidFill>
                <a:schemeClr val="accent2">
                  <a:lumMod val="75000"/>
                </a:schemeClr>
              </a:solidFill>
            </a:endParaRPr>
          </a:p>
        </p:txBody>
      </p:sp>
      <p:sp>
        <p:nvSpPr>
          <p:cNvPr id="4" name="Date Placeholder 3"/>
          <p:cNvSpPr>
            <a:spLocks noGrp="1"/>
          </p:cNvSpPr>
          <p:nvPr>
            <p:ph type="dt" sz="half" idx="10"/>
          </p:nvPr>
        </p:nvSpPr>
        <p:spPr/>
        <p:txBody>
          <a:bodyPr/>
          <a:lstStyle/>
          <a:p>
            <a:pPr>
              <a:defRPr/>
            </a:pPr>
            <a:r>
              <a:rPr lang="en-US" smtClean="0"/>
              <a:t>&lt;Jan 2016&gt;</a:t>
            </a:r>
            <a:endParaRPr lang="en-US" dirty="0"/>
          </a:p>
        </p:txBody>
      </p:sp>
      <p:sp>
        <p:nvSpPr>
          <p:cNvPr id="5" name="Footer Placeholder 4"/>
          <p:cNvSpPr>
            <a:spLocks noGrp="1"/>
          </p:cNvSpPr>
          <p:nvPr>
            <p:ph type="ftr" sz="quarter" idx="11"/>
          </p:nvPr>
        </p:nvSpPr>
        <p:spPr/>
        <p:txBody>
          <a:bodyPr/>
          <a:lstStyle/>
          <a:p>
            <a:pPr>
              <a:defRPr/>
            </a:pPr>
            <a:r>
              <a:rPr lang="en-US" smtClean="0"/>
              <a:t>Kunal Shah (Silver Spring Networks)</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10</a:t>
            </a:fld>
            <a:endParaRPr lang="en-US"/>
          </a:p>
        </p:txBody>
      </p:sp>
    </p:spTree>
    <p:extLst>
      <p:ext uri="{BB962C8B-B14F-4D97-AF65-F5344CB8AC3E}">
        <p14:creationId xmlns:p14="http://schemas.microsoft.com/office/powerpoint/2010/main" val="13735631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smtClean="0"/>
              <a:t>SG4v Closing Report</a:t>
            </a:r>
            <a:endParaRPr lang="en-US" dirty="0"/>
          </a:p>
        </p:txBody>
      </p:sp>
      <p:sp>
        <p:nvSpPr>
          <p:cNvPr id="3" name="Subtitle 2"/>
          <p:cNvSpPr>
            <a:spLocks noGrp="1"/>
          </p:cNvSpPr>
          <p:nvPr>
            <p:ph type="subTitle" idx="1"/>
          </p:nvPr>
        </p:nvSpPr>
        <p:spPr>
          <a:xfrm>
            <a:off x="1295400" y="3212976"/>
            <a:ext cx="6400800" cy="1752600"/>
          </a:xfrm>
        </p:spPr>
        <p:txBody>
          <a:bodyPr/>
          <a:lstStyle/>
          <a:p>
            <a:r>
              <a:rPr lang="en-US" sz="2400" dirty="0" smtClean="0"/>
              <a:t>March 17, 2015</a:t>
            </a:r>
          </a:p>
          <a:p>
            <a:endParaRPr lang="en-US" sz="2400" dirty="0" smtClean="0"/>
          </a:p>
          <a:p>
            <a:r>
              <a:rPr lang="en-US" altLang="ja-JP" sz="2400" dirty="0" smtClean="0"/>
              <a:t>Kunal Shah</a:t>
            </a:r>
          </a:p>
          <a:p>
            <a:r>
              <a:rPr lang="en-US" sz="2400" dirty="0" smtClean="0"/>
              <a:t>SG4v Chair</a:t>
            </a:r>
          </a:p>
          <a:p>
            <a:endParaRPr lang="en-US" sz="2400" dirty="0" smtClean="0"/>
          </a:p>
          <a:p>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2ADEE0B8-5861-4C7D-BC01-DC8030F6A7EC}" type="datetime1">
              <a:rPr lang="en-US" altLang="ko-KR" smtClean="0"/>
              <a:t>3/16/16</a:t>
            </a:fld>
            <a:endParaRPr lang="en-US" altLang="ko-KR" dirty="0"/>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Kunal Shah (Silver Spring Networks)</a:t>
            </a:r>
          </a:p>
        </p:txBody>
      </p:sp>
    </p:spTree>
    <p:extLst>
      <p:ext uri="{BB962C8B-B14F-4D97-AF65-F5344CB8AC3E}">
        <p14:creationId xmlns:p14="http://schemas.microsoft.com/office/powerpoint/2010/main" val="19263660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smtClean="0"/>
              <a:t>802.15 SG4v (Regional SUB 1GHz Bands)</a:t>
            </a:r>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1" indent="0" eaLnBrk="1" hangingPunct="1">
              <a:spcBef>
                <a:spcPts val="375"/>
              </a:spcBef>
              <a:buSzPct val="100000"/>
              <a:buFont typeface="Times New Roman" charset="0"/>
              <a:buNone/>
            </a:pPr>
            <a:r>
              <a:rPr lang="en-US" altLang="en-US" sz="2800" dirty="0">
                <a:solidFill>
                  <a:srgbClr val="000000"/>
                </a:solidFill>
              </a:rPr>
              <a:t>Project:</a:t>
            </a:r>
          </a:p>
          <a:p>
            <a:pPr lvl="2" eaLnBrk="1" hangingPunct="1">
              <a:spcBef>
                <a:spcPts val="375"/>
              </a:spcBef>
              <a:buSzPct val="100000"/>
            </a:pPr>
            <a:r>
              <a:rPr lang="en-US" altLang="en-US" sz="2800" dirty="0">
                <a:solidFill>
                  <a:srgbClr val="000000"/>
                </a:solidFill>
              </a:rPr>
              <a:t>Draft a PAR and CSD for formation of an 802.15  </a:t>
            </a:r>
            <a:r>
              <a:rPr lang="en-US" altLang="en-US" sz="2800" dirty="0" smtClean="0">
                <a:solidFill>
                  <a:srgbClr val="000000"/>
                </a:solidFill>
              </a:rPr>
              <a:t>TG4v </a:t>
            </a:r>
            <a:r>
              <a:rPr lang="en-US" altLang="en-US" sz="2800" dirty="0">
                <a:solidFill>
                  <a:srgbClr val="000000"/>
                </a:solidFill>
              </a:rPr>
              <a:t>for development of </a:t>
            </a:r>
            <a:r>
              <a:rPr lang="en-US" altLang="en-US" sz="2800" dirty="0" smtClean="0">
                <a:solidFill>
                  <a:srgbClr val="000000"/>
                </a:solidFill>
              </a:rPr>
              <a:t>usage </a:t>
            </a:r>
            <a:r>
              <a:rPr lang="en-US" altLang="en-US" sz="2800" dirty="0">
                <a:solidFill>
                  <a:srgbClr val="000000"/>
                </a:solidFill>
              </a:rPr>
              <a:t>of Regional Sub-GHz </a:t>
            </a:r>
            <a:r>
              <a:rPr lang="en-US" altLang="en-US" sz="2800" dirty="0" smtClean="0">
                <a:solidFill>
                  <a:srgbClr val="000000"/>
                </a:solidFill>
              </a:rPr>
              <a:t>bands.</a:t>
            </a:r>
            <a:endParaRPr lang="en-US" altLang="en-US" sz="2800" dirty="0">
              <a:solidFill>
                <a:srgbClr val="000000"/>
              </a:solidFill>
            </a:endParaRPr>
          </a:p>
          <a:p>
            <a:pPr lvl="2" indent="0" eaLnBrk="1" hangingPunct="1">
              <a:spcBef>
                <a:spcPts val="375"/>
              </a:spcBef>
              <a:buSzPct val="100000"/>
              <a:buFont typeface="Times New Roman" charset="0"/>
              <a:buNone/>
            </a:pP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Kunal Shah (Silver Spring Networks)</a:t>
            </a:r>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3/16/16</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smtClean="0"/>
              <a:t>Slide </a:t>
            </a:r>
            <a:r>
              <a:rPr lang="en-US" altLang="ko-KR"/>
              <a:t>3</a:t>
            </a:r>
            <a:endParaRPr lang="en-US" altLang="ko-KR" dirty="0"/>
          </a:p>
        </p:txBody>
      </p:sp>
    </p:spTree>
    <p:extLst>
      <p:ext uri="{BB962C8B-B14F-4D97-AF65-F5344CB8AC3E}">
        <p14:creationId xmlns:p14="http://schemas.microsoft.com/office/powerpoint/2010/main" val="15710594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Meeting Objectives</a:t>
            </a:r>
            <a:endParaRPr lang="en-US" dirty="0"/>
          </a:p>
        </p:txBody>
      </p:sp>
      <p:sp>
        <p:nvSpPr>
          <p:cNvPr id="3" name="Content Placeholder 2"/>
          <p:cNvSpPr>
            <a:spLocks noGrp="1"/>
          </p:cNvSpPr>
          <p:nvPr>
            <p:ph idx="1"/>
          </p:nvPr>
        </p:nvSpPr>
        <p:spPr>
          <a:xfrm>
            <a:off x="642910" y="1571612"/>
            <a:ext cx="7772400" cy="4114800"/>
          </a:xfrm>
        </p:spPr>
        <p:txBody>
          <a:bodyPr>
            <a:normAutofit/>
          </a:bodyPr>
          <a:lstStyle/>
          <a:p>
            <a:r>
              <a:rPr lang="en-US" sz="2400" dirty="0" smtClean="0"/>
              <a:t>Review PAR and CSD</a:t>
            </a:r>
            <a:endParaRPr lang="en-US" sz="2400" dirty="0"/>
          </a:p>
          <a:p>
            <a:endParaRPr lang="en-US" sz="2400" dirty="0"/>
          </a:p>
          <a:p>
            <a:r>
              <a:rPr lang="en-US" sz="2400" dirty="0" smtClean="0"/>
              <a:t>Review received comments on PAR and CSD</a:t>
            </a:r>
            <a:endParaRPr lang="en-US" sz="2400" dirty="0"/>
          </a:p>
          <a:p>
            <a:endParaRPr lang="en-US" sz="2400" dirty="0" smtClean="0"/>
          </a:p>
          <a:p>
            <a:r>
              <a:rPr lang="en-US" sz="2400" dirty="0" smtClean="0"/>
              <a:t>Resolve comments received for PAR and CSD </a:t>
            </a:r>
          </a:p>
          <a:p>
            <a:endParaRPr lang="en-US" sz="2400" dirty="0" smtClean="0"/>
          </a:p>
          <a:p>
            <a:r>
              <a:rPr lang="en-US" sz="2400" dirty="0" smtClean="0"/>
              <a:t>Prepare Provisional Timeline</a:t>
            </a:r>
          </a:p>
          <a:p>
            <a:endParaRPr lang="en-US" sz="2400" dirty="0" smtClean="0"/>
          </a:p>
          <a:p>
            <a:r>
              <a:rPr lang="en-US" sz="2400" dirty="0" smtClean="0"/>
              <a:t>Next </a:t>
            </a:r>
            <a:r>
              <a:rPr lang="en-US" sz="2400" dirty="0"/>
              <a:t>Steps</a:t>
            </a:r>
          </a:p>
          <a:p>
            <a:endParaRPr lang="en-US" sz="2400" dirty="0" smtClean="0"/>
          </a:p>
        </p:txBody>
      </p:sp>
      <p:sp>
        <p:nvSpPr>
          <p:cNvPr id="4" name="Date Placeholder 3"/>
          <p:cNvSpPr>
            <a:spLocks noGrp="1"/>
          </p:cNvSpPr>
          <p:nvPr>
            <p:ph type="dt" sz="half" idx="10"/>
          </p:nvPr>
        </p:nvSpPr>
        <p:spPr/>
        <p:txBody>
          <a:bodyPr/>
          <a:lstStyle/>
          <a:p>
            <a:pPr>
              <a:defRPr/>
            </a:pPr>
            <a:fld id="{2A323817-D9C1-4AB9-9CC5-994FF65E58C5}" type="datetime1">
              <a:rPr lang="en-US" altLang="ko-KR" smtClean="0"/>
              <a:t>3/16/16</a:t>
            </a:fld>
            <a:endParaRPr lang="en-US" altLang="ko-KR" dirty="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sp>
        <p:nvSpPr>
          <p:cNvPr id="8" name="Footer Placeholder 5"/>
          <p:cNvSpPr>
            <a:spLocks noGrp="1"/>
          </p:cNvSpPr>
          <p:nvPr>
            <p:ph type="ftr" sz="quarter" idx="11"/>
          </p:nvPr>
        </p:nvSpPr>
        <p:spPr>
          <a:xfrm>
            <a:off x="5143500" y="6475413"/>
            <a:ext cx="3467100" cy="184150"/>
          </a:xfrm>
        </p:spPr>
        <p:txBody>
          <a:bodyPr/>
          <a:lstStyle/>
          <a:p>
            <a:pPr>
              <a:defRPr/>
            </a:pPr>
            <a:r>
              <a:rPr lang="en-US" dirty="0"/>
              <a:t>Kunal Shah (Silver Spring Networks)</a:t>
            </a:r>
          </a:p>
        </p:txBody>
      </p:sp>
    </p:spTree>
    <p:extLst>
      <p:ext uri="{BB962C8B-B14F-4D97-AF65-F5344CB8AC3E}">
        <p14:creationId xmlns:p14="http://schemas.microsoft.com/office/powerpoint/2010/main" val="66175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457200"/>
            <a:ext cx="7772400" cy="1066800"/>
          </a:xfrm>
        </p:spPr>
        <p:txBody>
          <a:bodyPr/>
          <a:lstStyle/>
          <a:p>
            <a:r>
              <a:rPr lang="en-US" dirty="0" smtClean="0"/>
              <a:t>Achievements</a:t>
            </a:r>
            <a:endParaRPr lang="en-US" dirty="0"/>
          </a:p>
        </p:txBody>
      </p:sp>
      <p:sp>
        <p:nvSpPr>
          <p:cNvPr id="3" name="Content Placeholder 2"/>
          <p:cNvSpPr>
            <a:spLocks noGrp="1"/>
          </p:cNvSpPr>
          <p:nvPr>
            <p:ph idx="1"/>
          </p:nvPr>
        </p:nvSpPr>
        <p:spPr>
          <a:xfrm>
            <a:off x="381000" y="1524000"/>
            <a:ext cx="8382000" cy="3810000"/>
          </a:xfrm>
        </p:spPr>
        <p:txBody>
          <a:bodyPr/>
          <a:lstStyle/>
          <a:p>
            <a:pPr>
              <a:buClr>
                <a:schemeClr val="accent5">
                  <a:lumMod val="75000"/>
                </a:schemeClr>
              </a:buClr>
              <a:buSzPct val="150000"/>
              <a:buFont typeface="Wingdings" charset="2"/>
              <a:buChar char="ü"/>
            </a:pPr>
            <a:r>
              <a:rPr lang="en-US" sz="2400" dirty="0"/>
              <a:t>3</a:t>
            </a:r>
            <a:r>
              <a:rPr lang="en-US" sz="2400" dirty="0" smtClean="0"/>
              <a:t> time slots used at this meeting</a:t>
            </a:r>
          </a:p>
          <a:p>
            <a:pPr>
              <a:buClr>
                <a:schemeClr val="accent5">
                  <a:lumMod val="75000"/>
                </a:schemeClr>
              </a:buClr>
              <a:buSzPct val="150000"/>
              <a:buFont typeface="Wingdings" charset="2"/>
              <a:buChar char="ü"/>
            </a:pPr>
            <a:endParaRPr lang="en-US" sz="2400" dirty="0"/>
          </a:p>
          <a:p>
            <a:pPr>
              <a:buClr>
                <a:schemeClr val="accent5">
                  <a:lumMod val="75000"/>
                </a:schemeClr>
              </a:buClr>
              <a:buSzPct val="150000"/>
              <a:buFont typeface="Wingdings" charset="2"/>
              <a:buChar char="ü"/>
            </a:pPr>
            <a:r>
              <a:rPr lang="en-US" sz="2400" dirty="0" smtClean="0"/>
              <a:t>PAR &amp; CSD Comments resolved - included in document </a:t>
            </a:r>
            <a:r>
              <a:rPr lang="fr-FR" sz="2400" dirty="0" smtClean="0"/>
              <a:t>15-16-0265-00-0000-802-15-responses-to-15-4v-par-csd-comments</a:t>
            </a:r>
            <a:endParaRPr lang="en-US" sz="2400" dirty="0"/>
          </a:p>
          <a:p>
            <a:pPr>
              <a:buClr>
                <a:schemeClr val="accent5">
                  <a:lumMod val="75000"/>
                </a:schemeClr>
              </a:buClr>
              <a:buSzPct val="150000"/>
              <a:buFont typeface="Wingdings" charset="2"/>
              <a:buChar char="ü"/>
            </a:pPr>
            <a:endParaRPr lang="en-US" sz="2400" dirty="0" smtClean="0"/>
          </a:p>
          <a:p>
            <a:pPr>
              <a:buClr>
                <a:schemeClr val="accent5">
                  <a:lumMod val="75000"/>
                </a:schemeClr>
              </a:buClr>
              <a:buSzPct val="150000"/>
              <a:buFont typeface="Wingdings" charset="2"/>
              <a:buChar char="ü"/>
            </a:pPr>
            <a:r>
              <a:rPr lang="en-US" sz="2400" dirty="0" smtClean="0"/>
              <a:t>Provisional Timeline agreed – see slide </a:t>
            </a:r>
            <a:r>
              <a:rPr lang="en-US" sz="2400" dirty="0"/>
              <a:t>7</a:t>
            </a:r>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3/16/16</a:t>
            </a:fld>
            <a:endParaRPr lang="en-US" altLang="ko-KR" dirty="0"/>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Kunal Shah (Silver Spring Networks)</a:t>
            </a:r>
          </a:p>
        </p:txBody>
      </p:sp>
    </p:spTree>
    <p:extLst>
      <p:ext uri="{BB962C8B-B14F-4D97-AF65-F5344CB8AC3E}">
        <p14:creationId xmlns:p14="http://schemas.microsoft.com/office/powerpoint/2010/main" val="2297662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for May Interim</a:t>
            </a:r>
            <a:endParaRPr lang="en-US" dirty="0"/>
          </a:p>
        </p:txBody>
      </p:sp>
      <p:sp>
        <p:nvSpPr>
          <p:cNvPr id="3" name="Content Placeholder 2"/>
          <p:cNvSpPr>
            <a:spLocks noGrp="1"/>
          </p:cNvSpPr>
          <p:nvPr>
            <p:ph idx="1"/>
          </p:nvPr>
        </p:nvSpPr>
        <p:spPr>
          <a:xfrm>
            <a:off x="609600" y="1752600"/>
            <a:ext cx="7772400" cy="4114800"/>
          </a:xfrm>
        </p:spPr>
        <p:txBody>
          <a:bodyPr/>
          <a:lstStyle/>
          <a:p>
            <a:endParaRPr lang="en-US" altLang="ja-JP" sz="2400" dirty="0" smtClean="0"/>
          </a:p>
          <a:p>
            <a:r>
              <a:rPr lang="en-US" altLang="ja-JP" sz="2400" dirty="0" smtClean="0"/>
              <a:t>Hear Proposals</a:t>
            </a:r>
          </a:p>
          <a:p>
            <a:pPr marL="457200" lvl="1" indent="0">
              <a:buNone/>
            </a:pPr>
            <a:endParaRPr lang="en-US" altLang="ja-JP" sz="2000" dirty="0"/>
          </a:p>
          <a:p>
            <a:pPr marL="857250" lvl="2" indent="0">
              <a:buNone/>
            </a:pPr>
            <a:endParaRPr lang="en-US" altLang="ja-JP" sz="2000" dirty="0" smtClean="0"/>
          </a:p>
          <a:p>
            <a:pPr marL="457200" lvl="1" indent="0">
              <a:buNone/>
            </a:pPr>
            <a:endParaRPr lang="en-US" altLang="ja-JP" sz="2000" dirty="0"/>
          </a:p>
          <a:p>
            <a:pPr marL="91440" lvl="2" indent="0">
              <a:spcBef>
                <a:spcPts val="0"/>
              </a:spcBef>
              <a:buNone/>
            </a:pPr>
            <a:endParaRPr lang="en-US" altLang="ja-JP" sz="2000" dirty="0"/>
          </a:p>
          <a:p>
            <a:pPr lvl="2">
              <a:buFont typeface="Wingdings" panose="05000000000000000000" pitchFamily="2" charset="2"/>
              <a:buChar char="ü"/>
            </a:pPr>
            <a:endParaRPr lang="en-US" altLang="ja-JP" sz="2000" dirty="0"/>
          </a:p>
          <a:p>
            <a:pPr marL="857250" lvl="2" indent="0">
              <a:buNone/>
            </a:pPr>
            <a:r>
              <a:rPr lang="en-US" altLang="ja-JP" sz="2000" dirty="0"/>
              <a:t>	</a:t>
            </a:r>
            <a:r>
              <a:rPr lang="en-US" altLang="ja-JP" sz="2000" dirty="0" smtClean="0"/>
              <a:t>				</a:t>
            </a:r>
          </a:p>
          <a:p>
            <a:endParaRPr lang="en-US" altLang="ja-JP" dirty="0" smtClean="0"/>
          </a:p>
          <a:p>
            <a:pPr>
              <a:buNone/>
            </a:pPr>
            <a:endParaRPr lang="en-US" altLang="ja-JP" sz="1400" dirty="0" smtClean="0"/>
          </a:p>
          <a:p>
            <a:pPr lvl="1"/>
            <a:endParaRPr lang="en-US" sz="1800" dirty="0" smtClean="0"/>
          </a:p>
          <a:p>
            <a:pPr lvl="1">
              <a:buNone/>
            </a:pPr>
            <a:endParaRPr lang="en-US" sz="14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6</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EAFF7C8D-ACC3-47AB-90A9-75731EADB2DA}" type="datetime1">
              <a:rPr lang="en-US" altLang="ko-KR" smtClean="0"/>
              <a:t>3/16/16</a:t>
            </a:fld>
            <a:endParaRPr lang="en-US" altLang="ko-KR" dirty="0"/>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Kunal Shah (Silver Spring Networks)</a:t>
            </a:r>
          </a:p>
        </p:txBody>
      </p:sp>
    </p:spTree>
    <p:extLst>
      <p:ext uri="{BB962C8B-B14F-4D97-AF65-F5344CB8AC3E}">
        <p14:creationId xmlns:p14="http://schemas.microsoft.com/office/powerpoint/2010/main" val="9684217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Timeline</a:t>
            </a:r>
            <a:endParaRPr lang="ko-KR" altLang="en-US" dirty="0"/>
          </a:p>
        </p:txBody>
      </p:sp>
      <p:sp>
        <p:nvSpPr>
          <p:cNvPr id="3" name="내용 개체 틀 2"/>
          <p:cNvSpPr>
            <a:spLocks noGrp="1"/>
          </p:cNvSpPr>
          <p:nvPr>
            <p:ph idx="1"/>
          </p:nvPr>
        </p:nvSpPr>
        <p:spPr>
          <a:xfrm>
            <a:off x="304800" y="1571612"/>
            <a:ext cx="8686800" cy="4843482"/>
          </a:xfrm>
        </p:spPr>
        <p:txBody>
          <a:bodyPr>
            <a:normAutofit/>
          </a:bodyPr>
          <a:lstStyle/>
          <a:p>
            <a:r>
              <a:rPr lang="en-US" altLang="ko-KR" sz="2000" dirty="0" smtClean="0"/>
              <a:t>TG formation</a:t>
            </a:r>
            <a:r>
              <a:rPr lang="en-US" altLang="ko-KR" sz="2000" dirty="0"/>
              <a:t>	</a:t>
            </a:r>
            <a:r>
              <a:rPr lang="en-US" altLang="ko-KR" sz="2000" dirty="0" smtClean="0"/>
              <a:t>					March </a:t>
            </a:r>
            <a:r>
              <a:rPr lang="en-US" altLang="ko-KR" sz="2000" dirty="0" smtClean="0"/>
              <a:t>2016</a:t>
            </a:r>
            <a:endParaRPr lang="en-US" altLang="ko-KR" sz="2000" dirty="0" smtClean="0"/>
          </a:p>
          <a:p>
            <a:r>
              <a:rPr lang="en-US" altLang="ko-KR" sz="2000" dirty="0" smtClean="0"/>
              <a:t>Call for Proposals					March </a:t>
            </a:r>
            <a:r>
              <a:rPr lang="en-US" altLang="ko-KR" sz="2000" dirty="0" smtClean="0"/>
              <a:t>2016</a:t>
            </a:r>
            <a:endParaRPr lang="en-US" altLang="ko-KR" sz="2000" dirty="0" smtClean="0"/>
          </a:p>
          <a:p>
            <a:r>
              <a:rPr lang="en-US" altLang="ko-KR" sz="2000" dirty="0"/>
              <a:t>Presentation of </a:t>
            </a:r>
            <a:r>
              <a:rPr lang="en-US" altLang="ko-KR" sz="2000" dirty="0" smtClean="0"/>
              <a:t>Proposals				May 2016</a:t>
            </a:r>
          </a:p>
          <a:p>
            <a:r>
              <a:rPr lang="en-US" altLang="ko-KR" sz="2000" dirty="0" smtClean="0"/>
              <a:t>Start Letter Ballot				         	July 2016</a:t>
            </a:r>
          </a:p>
          <a:p>
            <a:r>
              <a:rPr lang="en-US" altLang="ko-KR" sz="2000" dirty="0" smtClean="0"/>
              <a:t>LB comment resolution + 2 </a:t>
            </a:r>
            <a:r>
              <a:rPr lang="en-US" altLang="ko-KR" sz="2000" dirty="0" err="1" smtClean="0"/>
              <a:t>recirculations</a:t>
            </a:r>
            <a:r>
              <a:rPr lang="en-US" altLang="ko-KR" sz="2000" dirty="0" smtClean="0"/>
              <a:t>		Aug – </a:t>
            </a:r>
            <a:r>
              <a:rPr lang="en-US" altLang="ko-KR" sz="2000" dirty="0" smtClean="0"/>
              <a:t>Nov</a:t>
            </a:r>
            <a:r>
              <a:rPr lang="en-US" altLang="ko-KR" sz="2000" dirty="0" smtClean="0"/>
              <a:t> </a:t>
            </a:r>
            <a:r>
              <a:rPr lang="en-US" altLang="ko-KR" sz="2000" dirty="0" smtClean="0"/>
              <a:t>2016</a:t>
            </a:r>
          </a:p>
          <a:p>
            <a:r>
              <a:rPr lang="en-US" altLang="ko-KR" sz="2000" dirty="0" smtClean="0"/>
              <a:t>Sponsor Ballot 					Nov 2016</a:t>
            </a:r>
          </a:p>
          <a:p>
            <a:r>
              <a:rPr lang="en-US" altLang="ko-KR" sz="2000" dirty="0" smtClean="0"/>
              <a:t>SB comment resolution + 2 </a:t>
            </a:r>
            <a:r>
              <a:rPr lang="en-US" altLang="ko-KR" sz="2000" dirty="0" err="1" smtClean="0"/>
              <a:t>recirculations</a:t>
            </a:r>
            <a:r>
              <a:rPr lang="en-US" altLang="ko-KR" sz="2000" dirty="0" smtClean="0"/>
              <a:t>		Dec – March 2017</a:t>
            </a:r>
            <a:endParaRPr lang="en-US" altLang="ko-KR" sz="2000" dirty="0"/>
          </a:p>
          <a:p>
            <a:r>
              <a:rPr lang="en-US" altLang="ko-KR" sz="2000" dirty="0" err="1" smtClean="0"/>
              <a:t>RevCom</a:t>
            </a:r>
            <a:r>
              <a:rPr lang="en-US" altLang="ko-KR" sz="2000" dirty="0" smtClean="0"/>
              <a:t> submission 				March 2017</a:t>
            </a:r>
          </a:p>
        </p:txBody>
      </p:sp>
      <p:sp>
        <p:nvSpPr>
          <p:cNvPr id="7" name="Slide Number Placeholder 6"/>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7</a:t>
            </a:fld>
            <a:endParaRPr lang="en-US" altLang="ko-KR"/>
          </a:p>
        </p:txBody>
      </p:sp>
      <p:sp>
        <p:nvSpPr>
          <p:cNvPr id="8" name="Date Placeholder 3"/>
          <p:cNvSpPr>
            <a:spLocks noGrp="1"/>
          </p:cNvSpPr>
          <p:nvPr>
            <p:ph type="dt" sz="half" idx="10"/>
          </p:nvPr>
        </p:nvSpPr>
        <p:spPr>
          <a:xfrm>
            <a:off x="685800" y="377825"/>
            <a:ext cx="1600200" cy="215900"/>
          </a:xfrm>
        </p:spPr>
        <p:txBody>
          <a:bodyPr/>
          <a:lstStyle/>
          <a:p>
            <a:pPr>
              <a:defRPr/>
            </a:pPr>
            <a:fld id="{D3EEC69B-3E42-49C8-9776-9F7510C08F85}" type="datetime1">
              <a:rPr lang="en-US" altLang="ko-KR" smtClean="0"/>
              <a:t>3/16/16</a:t>
            </a:fld>
            <a:endParaRPr lang="en-US" altLang="ko-KR" dirty="0"/>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Kunal Shah (Silver Spring Networks)</a:t>
            </a:r>
          </a:p>
        </p:txBody>
      </p:sp>
    </p:spTree>
    <p:extLst>
      <p:ext uri="{BB962C8B-B14F-4D97-AF65-F5344CB8AC3E}">
        <p14:creationId xmlns:p14="http://schemas.microsoft.com/office/powerpoint/2010/main" val="5288088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09613"/>
            <a:ext cx="7772400" cy="533400"/>
          </a:xfrm>
        </p:spPr>
        <p:txBody>
          <a:bodyPr/>
          <a:lstStyle/>
          <a:p>
            <a:pPr lvl="2"/>
            <a:r>
              <a:rPr lang="en-US" dirty="0"/>
              <a:t>Study Group approval of PAR and CSD </a:t>
            </a:r>
          </a:p>
        </p:txBody>
      </p:sp>
      <p:sp>
        <p:nvSpPr>
          <p:cNvPr id="3" name="Content Placeholder 2"/>
          <p:cNvSpPr>
            <a:spLocks noGrp="1"/>
          </p:cNvSpPr>
          <p:nvPr>
            <p:ph idx="1"/>
          </p:nvPr>
        </p:nvSpPr>
        <p:spPr>
          <a:xfrm>
            <a:off x="660400" y="1393826"/>
            <a:ext cx="7772400" cy="4435474"/>
          </a:xfrm>
        </p:spPr>
        <p:txBody>
          <a:bodyPr>
            <a:normAutofit/>
          </a:bodyPr>
          <a:lstStyle/>
          <a:p>
            <a:pPr marL="0" indent="0">
              <a:buNone/>
            </a:pPr>
            <a:r>
              <a:rPr lang="en-US" sz="2400" i="1" dirty="0"/>
              <a:t>Request that the PAR and CSD contained in documents </a:t>
            </a:r>
            <a:r>
              <a:rPr lang="en-US" sz="2400" i="1" dirty="0" smtClean="0"/>
              <a:t>15-16-0130-02 </a:t>
            </a:r>
            <a:r>
              <a:rPr lang="en-US" sz="2400" i="1" dirty="0"/>
              <a:t>and </a:t>
            </a:r>
            <a:r>
              <a:rPr lang="en-US" sz="2400" i="1" dirty="0" smtClean="0"/>
              <a:t>15-16-0131-01, </a:t>
            </a:r>
            <a:r>
              <a:rPr lang="en-US" sz="2400" i="1" dirty="0"/>
              <a:t>respectively</a:t>
            </a:r>
            <a:r>
              <a:rPr lang="en-US" sz="2400" dirty="0"/>
              <a:t>,</a:t>
            </a:r>
            <a:r>
              <a:rPr lang="en-US" sz="2400" i="1" dirty="0"/>
              <a:t> be approved for submission to the WG for its approval and that the EC be requested to forward the PAR to </a:t>
            </a:r>
            <a:r>
              <a:rPr lang="en-US" sz="2400" i="1" dirty="0" err="1" smtClean="0"/>
              <a:t>NesCom</a:t>
            </a:r>
            <a:endParaRPr lang="en-US" sz="2400" dirty="0"/>
          </a:p>
          <a:p>
            <a:endParaRPr lang="en-US" sz="2000" dirty="0"/>
          </a:p>
          <a:p>
            <a:pPr marL="0" indent="0">
              <a:buNone/>
            </a:pPr>
            <a:r>
              <a:rPr lang="en-US" sz="2000" dirty="0" smtClean="0"/>
              <a:t>Moved by: Clint Powell</a:t>
            </a:r>
            <a:endParaRPr lang="en-US" sz="2000" dirty="0"/>
          </a:p>
          <a:p>
            <a:pPr marL="0" indent="0">
              <a:buNone/>
            </a:pPr>
            <a:r>
              <a:rPr lang="en-US" sz="2000" dirty="0" smtClean="0"/>
              <a:t>Seconded by: Frank </a:t>
            </a:r>
            <a:r>
              <a:rPr lang="en-US" sz="2000" dirty="0" err="1" smtClean="0"/>
              <a:t>Poegel</a:t>
            </a:r>
            <a:endParaRPr lang="en-US" sz="2000" dirty="0" smtClean="0"/>
          </a:p>
          <a:p>
            <a:pPr marL="0" indent="0">
              <a:buNone/>
            </a:pPr>
            <a:endParaRPr lang="en-US" sz="2000" dirty="0" smtClean="0"/>
          </a:p>
          <a:p>
            <a:pPr marL="0" indent="0">
              <a:buNone/>
            </a:pPr>
            <a:r>
              <a:rPr lang="en-US" sz="2000" dirty="0" smtClean="0"/>
              <a:t>Approved </a:t>
            </a:r>
            <a:r>
              <a:rPr lang="en-US" sz="2000" dirty="0"/>
              <a:t>by unanimous </a:t>
            </a:r>
            <a:r>
              <a:rPr lang="en-US" sz="2000" dirty="0" smtClean="0"/>
              <a:t>consent</a:t>
            </a:r>
            <a:endParaRPr lang="en-US" sz="2000" dirty="0"/>
          </a:p>
          <a:p>
            <a:pPr marL="0" indent="0">
              <a:buNone/>
            </a:pPr>
            <a:endParaRPr lang="en-US" dirty="0"/>
          </a:p>
        </p:txBody>
      </p:sp>
      <p:sp>
        <p:nvSpPr>
          <p:cNvPr id="5" name="Footer Placeholder 4"/>
          <p:cNvSpPr>
            <a:spLocks noGrp="1"/>
          </p:cNvSpPr>
          <p:nvPr>
            <p:ph type="ftr" sz="quarter" idx="11"/>
          </p:nvPr>
        </p:nvSpPr>
        <p:spPr/>
        <p:txBody>
          <a:bodyPr/>
          <a:lstStyle/>
          <a:p>
            <a:pPr>
              <a:defRPr/>
            </a:pPr>
            <a:r>
              <a:rPr lang="en-US" smtClean="0"/>
              <a:t>Kunal Shah (Silver Spring Networks)</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8</a:t>
            </a:fld>
            <a:endParaRPr lang="en-US"/>
          </a:p>
        </p:txBody>
      </p:sp>
      <p:sp>
        <p:nvSpPr>
          <p:cNvPr id="7" name="Date Placeholder 3"/>
          <p:cNvSpPr>
            <a:spLocks noGrp="1"/>
          </p:cNvSpPr>
          <p:nvPr>
            <p:ph type="dt" sz="half" idx="10"/>
          </p:nvPr>
        </p:nvSpPr>
        <p:spPr>
          <a:xfrm>
            <a:off x="685800" y="377825"/>
            <a:ext cx="1600200" cy="215900"/>
          </a:xfrm>
        </p:spPr>
        <p:txBody>
          <a:bodyPr/>
          <a:lstStyle/>
          <a:p>
            <a:pPr>
              <a:defRPr/>
            </a:pPr>
            <a:fld id="{D3EEC69B-3E42-49C8-9776-9F7510C08F85}" type="datetime1">
              <a:rPr lang="en-US" altLang="ko-KR" smtClean="0"/>
              <a:t>3/16/16</a:t>
            </a:fld>
            <a:endParaRPr lang="en-US" altLang="ko-KR" dirty="0"/>
          </a:p>
        </p:txBody>
      </p:sp>
    </p:spTree>
    <p:extLst>
      <p:ext uri="{BB962C8B-B14F-4D97-AF65-F5344CB8AC3E}">
        <p14:creationId xmlns:p14="http://schemas.microsoft.com/office/powerpoint/2010/main" val="15192136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09613"/>
            <a:ext cx="7772400" cy="533400"/>
          </a:xfrm>
        </p:spPr>
        <p:txBody>
          <a:bodyPr/>
          <a:lstStyle/>
          <a:p>
            <a:pPr lvl="2"/>
            <a:r>
              <a:rPr lang="en-US" dirty="0"/>
              <a:t>WG approval of PAR and CSD </a:t>
            </a:r>
          </a:p>
        </p:txBody>
      </p:sp>
      <p:sp>
        <p:nvSpPr>
          <p:cNvPr id="3" name="Content Placeholder 2"/>
          <p:cNvSpPr>
            <a:spLocks noGrp="1"/>
          </p:cNvSpPr>
          <p:nvPr>
            <p:ph idx="1"/>
          </p:nvPr>
        </p:nvSpPr>
        <p:spPr>
          <a:xfrm>
            <a:off x="660400" y="1393826"/>
            <a:ext cx="7772400" cy="4435474"/>
          </a:xfrm>
        </p:spPr>
        <p:txBody>
          <a:bodyPr>
            <a:normAutofit lnSpcReduction="10000"/>
          </a:bodyPr>
          <a:lstStyle/>
          <a:p>
            <a:pPr marL="0" indent="0">
              <a:buNone/>
            </a:pPr>
            <a:r>
              <a:rPr lang="en-US" sz="2000" i="1" dirty="0" smtClean="0"/>
              <a:t>Request </a:t>
            </a:r>
            <a:r>
              <a:rPr lang="en-US" sz="2000" i="1" dirty="0"/>
              <a:t>that the PAR and CSD contained in documents </a:t>
            </a:r>
            <a:r>
              <a:rPr lang="en-US" sz="2000" i="1" dirty="0" smtClean="0"/>
              <a:t>15-16-0130-02 </a:t>
            </a:r>
            <a:r>
              <a:rPr lang="en-US" sz="2000" i="1" dirty="0"/>
              <a:t>and </a:t>
            </a:r>
            <a:r>
              <a:rPr lang="en-US" sz="2000" i="1" dirty="0" smtClean="0"/>
              <a:t>15-16-0131-01, </a:t>
            </a:r>
            <a:r>
              <a:rPr lang="en-US" sz="2000" i="1" dirty="0"/>
              <a:t>respectively, be approved by the IEEE 802.15 WG and that the EC be requested to forward the PAR to </a:t>
            </a:r>
            <a:r>
              <a:rPr lang="en-US" sz="2000" i="1" dirty="0" err="1"/>
              <a:t>NesCom</a:t>
            </a:r>
            <a:r>
              <a:rPr lang="en-US" sz="2000" i="1" dirty="0"/>
              <a:t>. The 802.15 working group chair and technical editor are authorized to make additional modifications to the PAR and CSD as needed to reflect EC discussion at its closing meeting.</a:t>
            </a:r>
            <a:endParaRPr lang="en-US" sz="1800" dirty="0"/>
          </a:p>
          <a:p>
            <a:endParaRPr lang="en-US" sz="2000" dirty="0"/>
          </a:p>
          <a:p>
            <a:pPr marL="0" indent="0">
              <a:buNone/>
            </a:pPr>
            <a:r>
              <a:rPr lang="en-US" sz="2000" dirty="0" smtClean="0"/>
              <a:t>Moved by: Kunal Shah</a:t>
            </a:r>
            <a:endParaRPr lang="en-US" sz="2000" dirty="0"/>
          </a:p>
          <a:p>
            <a:pPr marL="0" indent="0">
              <a:buNone/>
            </a:pPr>
            <a:r>
              <a:rPr lang="en-US" sz="2000" dirty="0" smtClean="0"/>
              <a:t>Seconded by</a:t>
            </a:r>
            <a:r>
              <a:rPr lang="en-US" sz="2000" dirty="0" smtClean="0"/>
              <a:t>: </a:t>
            </a:r>
            <a:r>
              <a:rPr lang="en-US" sz="2000" dirty="0" err="1" smtClean="0"/>
              <a:t>Tero</a:t>
            </a:r>
            <a:r>
              <a:rPr lang="en-US" sz="2000" dirty="0"/>
              <a:t> </a:t>
            </a:r>
            <a:r>
              <a:rPr lang="en-US" sz="2000" dirty="0" err="1"/>
              <a:t>Kivinen</a:t>
            </a:r>
            <a:endParaRPr lang="en-US" sz="2000" dirty="0" smtClean="0"/>
          </a:p>
          <a:p>
            <a:pPr marL="0" indent="0">
              <a:buNone/>
            </a:pPr>
            <a:endParaRPr lang="en-US" sz="2000" dirty="0" smtClean="0"/>
          </a:p>
          <a:p>
            <a:pPr marL="0" indent="0">
              <a:buNone/>
            </a:pPr>
            <a:r>
              <a:rPr lang="en-US" sz="2000" b="1" i="1" dirty="0"/>
              <a:t>Y: </a:t>
            </a:r>
            <a:r>
              <a:rPr lang="en-US" sz="2000" b="1" i="1" dirty="0" smtClean="0"/>
              <a:t>43, </a:t>
            </a:r>
            <a:r>
              <a:rPr lang="en-US" sz="2000" b="1" i="1" dirty="0"/>
              <a:t>N: </a:t>
            </a:r>
            <a:r>
              <a:rPr lang="en-US" sz="2000" b="1" i="1" dirty="0" smtClean="0"/>
              <a:t>0, </a:t>
            </a:r>
            <a:r>
              <a:rPr lang="en-US" sz="2000" b="1" i="1" dirty="0"/>
              <a:t>A</a:t>
            </a:r>
            <a:r>
              <a:rPr lang="en-US" sz="2000" b="1" i="1" dirty="0" smtClean="0"/>
              <a:t>: 0</a:t>
            </a:r>
            <a:endParaRPr lang="en-US" sz="2000" b="1" i="1" dirty="0"/>
          </a:p>
          <a:p>
            <a:pPr marL="0" indent="0">
              <a:buNone/>
            </a:pPr>
            <a:endParaRPr lang="en-US" sz="2000" dirty="0" smtClean="0"/>
          </a:p>
          <a:p>
            <a:pPr marL="0" indent="0">
              <a:buNone/>
            </a:pPr>
            <a:r>
              <a:rPr lang="en-US" sz="2000" dirty="0"/>
              <a:t>Approved by unanimous consent</a:t>
            </a:r>
          </a:p>
          <a:p>
            <a:pPr marL="0" indent="0">
              <a:buNone/>
            </a:pPr>
            <a:endParaRPr lang="en-US" dirty="0"/>
          </a:p>
        </p:txBody>
      </p:sp>
      <p:sp>
        <p:nvSpPr>
          <p:cNvPr id="5" name="Footer Placeholder 4"/>
          <p:cNvSpPr>
            <a:spLocks noGrp="1"/>
          </p:cNvSpPr>
          <p:nvPr>
            <p:ph type="ftr" sz="quarter" idx="11"/>
          </p:nvPr>
        </p:nvSpPr>
        <p:spPr/>
        <p:txBody>
          <a:bodyPr/>
          <a:lstStyle/>
          <a:p>
            <a:pPr>
              <a:defRPr/>
            </a:pPr>
            <a:r>
              <a:rPr lang="en-US" smtClean="0"/>
              <a:t>Kunal Shah (Silver Spring Networks)</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9</a:t>
            </a:fld>
            <a:endParaRPr lang="en-US"/>
          </a:p>
        </p:txBody>
      </p:sp>
      <p:sp>
        <p:nvSpPr>
          <p:cNvPr id="7"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3/16/16</a:t>
            </a:fld>
            <a:endParaRPr lang="en-US" altLang="ko-KR" dirty="0"/>
          </a:p>
        </p:txBody>
      </p:sp>
    </p:spTree>
    <p:extLst>
      <p:ext uri="{BB962C8B-B14F-4D97-AF65-F5344CB8AC3E}">
        <p14:creationId xmlns:p14="http://schemas.microsoft.com/office/powerpoint/2010/main" val="186990063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37882</TotalTime>
  <Words>468</Words>
  <Application>Microsoft Macintosh PowerPoint</Application>
  <PresentationFormat>On-screen Show (4:3)</PresentationFormat>
  <Paragraphs>128</Paragraphs>
  <Slides>10</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MS PGothic</vt:lpstr>
      <vt:lpstr>ＭＳ Ｐゴシック</vt:lpstr>
      <vt:lpstr>Times New Roman</vt:lpstr>
      <vt:lpstr>Wingdings</vt:lpstr>
      <vt:lpstr>굴림</vt:lpstr>
      <vt:lpstr>Arial</vt:lpstr>
      <vt:lpstr>Default Design</vt:lpstr>
      <vt:lpstr>PowerPoint Presentation</vt:lpstr>
      <vt:lpstr>SG4v Closing Report</vt:lpstr>
      <vt:lpstr>PowerPoint Presentation</vt:lpstr>
      <vt:lpstr>Meeting Objectives</vt:lpstr>
      <vt:lpstr>Achievements</vt:lpstr>
      <vt:lpstr>Plan for May Interim</vt:lpstr>
      <vt:lpstr>Timeline</vt:lpstr>
      <vt:lpstr>Study Group approval of PAR and CSD </vt:lpstr>
      <vt:lpstr>WG approval of PAR and CSD </vt:lpstr>
      <vt:lpstr>PowerPoint Presentation</vt:lpstr>
    </vt:vector>
  </TitlesOfParts>
  <Manager/>
  <Company>Silver Spring Networks</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 </dc:subject>
  <dc:creator>Kunal Shah</dc:creator>
  <cp:keywords/>
  <dc:description/>
  <cp:lastModifiedBy>Kunal Shah</cp:lastModifiedBy>
  <cp:revision>644</cp:revision>
  <cp:lastPrinted>2015-07-14T16:02:16Z</cp:lastPrinted>
  <dcterms:created xsi:type="dcterms:W3CDTF">2009-07-12T16:25:16Z</dcterms:created>
  <dcterms:modified xsi:type="dcterms:W3CDTF">2016-03-16T08:40:31Z</dcterms:modified>
  <cp:category/>
</cp:coreProperties>
</file>