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27" r:id="rId3"/>
    <p:sldId id="328" r:id="rId4"/>
    <p:sldId id="319" r:id="rId5"/>
    <p:sldId id="320" r:id="rId6"/>
    <p:sldId id="321" r:id="rId7"/>
    <p:sldId id="322" r:id="rId8"/>
    <p:sldId id="329" r:id="rId9"/>
    <p:sldId id="330"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9"/>
    <p:restoredTop sz="95701" autoAdjust="0"/>
  </p:normalViewPr>
  <p:slideViewPr>
    <p:cSldViewPr>
      <p:cViewPr>
        <p:scale>
          <a:sx n="100" d="100"/>
          <a:sy n="100" d="100"/>
        </p:scale>
        <p:origin x="568"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1958498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505547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86463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8978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2016&gt;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smtClean="0"/>
              <a:t>Kunal Shah (Silver Spring Networks)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15-16-0267-00-0000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Kunal Shah (Silver Spring Networks)</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SG4v Opening/ Closing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March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March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Kunal Shah</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Silver Spring Networks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kshah@silverspringnet.com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SG4v closing report </a:t>
            </a:r>
            <a:r>
              <a:rPr lang="en-US" sz="1600" dirty="0" smtClean="0">
                <a:latin typeface="Times New Roman" pitchFamily="18" charset="0"/>
                <a:ea typeface="ＭＳ Ｐゴシック" pitchFamily="-65" charset="-128"/>
                <a:cs typeface="+mn-cs"/>
              </a:rPr>
              <a:t>for March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Status update of SG4v 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altLang="ko-KR" sz="1600" dirty="0">
                <a:ea typeface="굴림" pitchFamily="50" charset="-127"/>
              </a:rPr>
              <a:t>Report of </a:t>
            </a:r>
            <a:r>
              <a:rPr lang="en-US" altLang="ko-KR" sz="1600" dirty="0" smtClean="0">
                <a:ea typeface="굴림" pitchFamily="50" charset="-127"/>
              </a:rPr>
              <a:t>SG4v </a:t>
            </a:r>
            <a:r>
              <a:rPr lang="en-US" altLang="ko-KR" sz="1600" dirty="0">
                <a:ea typeface="굴림" pitchFamily="50" charset="-127"/>
              </a:rPr>
              <a:t>activities during </a:t>
            </a:r>
            <a:r>
              <a:rPr lang="en-US" altLang="ko-KR" sz="1600" dirty="0" smtClean="0">
                <a:ea typeface="굴림" pitchFamily="50" charset="-127"/>
              </a:rPr>
              <a:t>March 2016 Macau </a:t>
            </a:r>
            <a:r>
              <a:rPr lang="en-US" altLang="ko-KR" sz="1600" dirty="0">
                <a:ea typeface="굴림" pitchFamily="50" charset="-127"/>
              </a:rPr>
              <a:t>Plenary Meeting</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2016&gt;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SG4v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17, 2015</a:t>
            </a:r>
          </a:p>
          <a:p>
            <a:endParaRPr lang="en-US" sz="2400" dirty="0" smtClean="0"/>
          </a:p>
          <a:p>
            <a:r>
              <a:rPr lang="en-US" altLang="ja-JP" sz="2400" dirty="0" smtClean="0"/>
              <a:t>Kunal Shah</a:t>
            </a:r>
          </a:p>
          <a:p>
            <a:r>
              <a:rPr lang="en-US" sz="2400" dirty="0" smtClean="0"/>
              <a:t>SG4v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1926366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802.15 SG4v (Regional SUB 1GHz Bands)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1" indent="0" eaLnBrk="1" hangingPunct="1">
              <a:spcBef>
                <a:spcPts val="375"/>
              </a:spcBef>
              <a:buSzPct val="100000"/>
              <a:buFont typeface="Times New Roman" charset="0"/>
              <a:buNone/>
            </a:pPr>
            <a:r>
              <a:rPr lang="en-US" altLang="en-US" sz="2800" dirty="0">
                <a:solidFill>
                  <a:srgbClr val="000000"/>
                </a:solidFill>
              </a:rPr>
              <a:t>Project:</a:t>
            </a:r>
          </a:p>
          <a:p>
            <a:pPr lvl="2" eaLnBrk="1" hangingPunct="1">
              <a:spcBef>
                <a:spcPts val="375"/>
              </a:spcBef>
              <a:buSzPct val="100000"/>
            </a:pPr>
            <a:r>
              <a:rPr lang="en-US" altLang="en-US" sz="2800" dirty="0">
                <a:solidFill>
                  <a:srgbClr val="000000"/>
                </a:solidFill>
              </a:rPr>
              <a:t>Draft a PAR and CSD for formation of an 802.15  </a:t>
            </a:r>
            <a:r>
              <a:rPr lang="en-US" altLang="en-US" sz="2800" dirty="0" smtClean="0">
                <a:solidFill>
                  <a:srgbClr val="000000"/>
                </a:solidFill>
              </a:rPr>
              <a:t>TG4v </a:t>
            </a:r>
            <a:r>
              <a:rPr lang="en-US" altLang="en-US" sz="2800" dirty="0">
                <a:solidFill>
                  <a:srgbClr val="000000"/>
                </a:solidFill>
              </a:rPr>
              <a:t>for development of </a:t>
            </a:r>
            <a:r>
              <a:rPr lang="en-US" altLang="en-US" sz="2800" dirty="0" smtClean="0">
                <a:solidFill>
                  <a:srgbClr val="000000"/>
                </a:solidFill>
              </a:rPr>
              <a:t>usage </a:t>
            </a:r>
            <a:r>
              <a:rPr lang="en-US" altLang="en-US" sz="2800" dirty="0">
                <a:solidFill>
                  <a:srgbClr val="000000"/>
                </a:solidFill>
              </a:rPr>
              <a:t>of Regional Sub-GHz </a:t>
            </a:r>
            <a:r>
              <a:rPr lang="en-US" altLang="en-US" sz="2800" dirty="0" smtClean="0">
                <a:solidFill>
                  <a:srgbClr val="000000"/>
                </a:solidFill>
              </a:rPr>
              <a:t>bands.</a:t>
            </a:r>
            <a:endParaRPr lang="en-US" altLang="en-US" sz="2800" dirty="0">
              <a:solidFill>
                <a:srgbClr val="000000"/>
              </a:solidFill>
            </a:endParaRPr>
          </a:p>
          <a:p>
            <a:pPr lvl="2" indent="0" eaLnBrk="1" hangingPunct="1">
              <a:spcBef>
                <a:spcPts val="375"/>
              </a:spcBef>
              <a:buSzPct val="100000"/>
              <a:buFont typeface="Times New Roman" charset="0"/>
              <a:buNone/>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3/16/16</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smtClean="0"/>
              <a:t>Slide </a:t>
            </a:r>
            <a:r>
              <a:rPr lang="en-US" altLang="ko-KR"/>
              <a:t>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normAutofit/>
          </a:bodyPr>
          <a:lstStyle/>
          <a:p>
            <a:r>
              <a:rPr lang="en-US" sz="2400" dirty="0" smtClean="0"/>
              <a:t>Review PAR and CSD</a:t>
            </a:r>
            <a:endParaRPr lang="en-US" sz="2400" dirty="0"/>
          </a:p>
          <a:p>
            <a:endParaRPr lang="en-US" sz="2400" dirty="0"/>
          </a:p>
          <a:p>
            <a:r>
              <a:rPr lang="en-US" sz="2400" dirty="0" smtClean="0"/>
              <a:t>Review received comments on PAR and CSD</a:t>
            </a:r>
            <a:endParaRPr lang="en-US" sz="2400" dirty="0"/>
          </a:p>
          <a:p>
            <a:endParaRPr lang="en-US" sz="2400" dirty="0" smtClean="0"/>
          </a:p>
          <a:p>
            <a:r>
              <a:rPr lang="en-US" sz="2400" dirty="0" smtClean="0"/>
              <a:t>Resolve comments received for PAR and CSD </a:t>
            </a:r>
          </a:p>
          <a:p>
            <a:endParaRPr lang="en-US" sz="2400" dirty="0" smtClean="0"/>
          </a:p>
          <a:p>
            <a:r>
              <a:rPr lang="en-US" sz="2400" dirty="0" smtClean="0"/>
              <a:t>Prepare Provisional Timeline</a:t>
            </a:r>
          </a:p>
          <a:p>
            <a:endParaRPr lang="en-US" sz="2400" dirty="0" smtClean="0"/>
          </a:p>
          <a:p>
            <a:r>
              <a:rPr lang="en-US" sz="2400" dirty="0" smtClean="0"/>
              <a:t>Next </a:t>
            </a:r>
            <a:r>
              <a:rPr lang="en-US" sz="2400" dirty="0"/>
              <a:t>Steps</a:t>
            </a:r>
          </a:p>
          <a:p>
            <a:endParaRPr lang="en-US" sz="2400" dirty="0" smtClean="0"/>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3/16/16</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8"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6617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381000" y="1524000"/>
            <a:ext cx="8382000" cy="3810000"/>
          </a:xfrm>
        </p:spPr>
        <p:txBody>
          <a:bodyPr/>
          <a:lstStyle/>
          <a:p>
            <a:pPr>
              <a:buClr>
                <a:schemeClr val="accent5">
                  <a:lumMod val="75000"/>
                </a:schemeClr>
              </a:buClr>
              <a:buSzPct val="150000"/>
              <a:buFont typeface="Wingdings" charset="2"/>
              <a:buChar char="ü"/>
            </a:pPr>
            <a:r>
              <a:rPr lang="en-US" sz="2400" dirty="0"/>
              <a:t>3</a:t>
            </a:r>
            <a:r>
              <a:rPr lang="en-US" sz="2400" dirty="0" smtClean="0"/>
              <a:t> </a:t>
            </a:r>
            <a:r>
              <a:rPr lang="en-US" sz="2400" dirty="0" smtClean="0"/>
              <a:t>time slots used at this meeting</a:t>
            </a:r>
          </a:p>
          <a:p>
            <a:pPr>
              <a:buClr>
                <a:schemeClr val="accent5">
                  <a:lumMod val="75000"/>
                </a:schemeClr>
              </a:buClr>
              <a:buSzPct val="150000"/>
              <a:buFont typeface="Wingdings" charset="2"/>
              <a:buChar char="ü"/>
            </a:pPr>
            <a:endParaRPr lang="en-US" sz="2400" dirty="0"/>
          </a:p>
          <a:p>
            <a:pPr>
              <a:buClr>
                <a:schemeClr val="accent5">
                  <a:lumMod val="75000"/>
                </a:schemeClr>
              </a:buClr>
              <a:buSzPct val="150000"/>
              <a:buFont typeface="Wingdings" charset="2"/>
              <a:buChar char="ü"/>
            </a:pPr>
            <a:r>
              <a:rPr lang="en-US" sz="2400" dirty="0" smtClean="0"/>
              <a:t>PAR &amp; CSD Comments resolved - included in document </a:t>
            </a:r>
            <a:r>
              <a:rPr lang="fr-FR" sz="2400" dirty="0" smtClean="0"/>
              <a:t>15-16-0265-00-0000-802-15-responses-to-15-4v-par-csd-comments</a:t>
            </a:r>
            <a:endParaRPr lang="en-US" sz="2400" dirty="0"/>
          </a:p>
          <a:p>
            <a:pPr>
              <a:buClr>
                <a:schemeClr val="accent5">
                  <a:lumMod val="75000"/>
                </a:schemeClr>
              </a:buClr>
              <a:buSzPct val="150000"/>
              <a:buFont typeface="Wingdings" charset="2"/>
              <a:buChar char="ü"/>
            </a:pPr>
            <a:endParaRPr lang="en-US" sz="2400" dirty="0" smtClean="0"/>
          </a:p>
          <a:p>
            <a:pPr>
              <a:buClr>
                <a:schemeClr val="accent5">
                  <a:lumMod val="75000"/>
                </a:schemeClr>
              </a:buClr>
              <a:buSzPct val="150000"/>
              <a:buFont typeface="Wingdings" charset="2"/>
              <a:buChar char="ü"/>
            </a:pPr>
            <a:r>
              <a:rPr lang="en-US" sz="2400" dirty="0" smtClean="0"/>
              <a:t>Provisional Timeline agreed – see slide 12</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229766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May Interim</a:t>
            </a:r>
            <a:endParaRPr lang="en-US" dirty="0"/>
          </a:p>
        </p:txBody>
      </p:sp>
      <p:sp>
        <p:nvSpPr>
          <p:cNvPr id="3" name="Content Placeholder 2"/>
          <p:cNvSpPr>
            <a:spLocks noGrp="1"/>
          </p:cNvSpPr>
          <p:nvPr>
            <p:ph idx="1"/>
          </p:nvPr>
        </p:nvSpPr>
        <p:spPr>
          <a:xfrm>
            <a:off x="609600" y="1752600"/>
            <a:ext cx="7772400" cy="4114800"/>
          </a:xfrm>
        </p:spPr>
        <p:txBody>
          <a:bodyPr/>
          <a:lstStyle/>
          <a:p>
            <a:endParaRPr lang="en-US" altLang="ja-JP" sz="2400" dirty="0" smtClean="0"/>
          </a:p>
          <a:p>
            <a:r>
              <a:rPr lang="en-US" altLang="ja-JP" sz="2400" dirty="0" smtClean="0"/>
              <a:t>Hear Proposals</a:t>
            </a:r>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968421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304800" y="1571612"/>
            <a:ext cx="8686800" cy="4843482"/>
          </a:xfrm>
        </p:spPr>
        <p:txBody>
          <a:bodyPr>
            <a:normAutofit/>
          </a:bodyPr>
          <a:lstStyle/>
          <a:p>
            <a:r>
              <a:rPr lang="en-US" altLang="ko-KR" sz="2000" dirty="0" smtClean="0"/>
              <a:t>TG formation</a:t>
            </a:r>
            <a:r>
              <a:rPr lang="en-US" altLang="ko-KR" sz="2000" dirty="0"/>
              <a:t>	</a:t>
            </a:r>
            <a:r>
              <a:rPr lang="en-US" altLang="ko-KR" sz="2000" dirty="0" smtClean="0"/>
              <a:t>					March 2015</a:t>
            </a:r>
          </a:p>
          <a:p>
            <a:r>
              <a:rPr lang="en-US" altLang="ko-KR" sz="2000" dirty="0" smtClean="0"/>
              <a:t>Call for Proposals					March 2015</a:t>
            </a:r>
          </a:p>
          <a:p>
            <a:r>
              <a:rPr lang="en-US" altLang="ko-KR" sz="2000" dirty="0"/>
              <a:t>Presentation of </a:t>
            </a:r>
            <a:r>
              <a:rPr lang="en-US" altLang="ko-KR" sz="2000" dirty="0" smtClean="0"/>
              <a:t>Proposals				May 2016</a:t>
            </a:r>
          </a:p>
          <a:p>
            <a:r>
              <a:rPr lang="en-US" altLang="ko-KR" sz="2000" dirty="0" smtClean="0"/>
              <a:t>Start Letter Ballot				         	July 2016</a:t>
            </a:r>
          </a:p>
          <a:p>
            <a:r>
              <a:rPr lang="en-US" altLang="ko-KR" sz="2000" dirty="0" smtClean="0"/>
              <a:t>LB comment resolution + 2 </a:t>
            </a:r>
            <a:r>
              <a:rPr lang="en-US" altLang="ko-KR" sz="2000" dirty="0" err="1" smtClean="0"/>
              <a:t>recirculations</a:t>
            </a:r>
            <a:r>
              <a:rPr lang="en-US" altLang="ko-KR" sz="2000" dirty="0" smtClean="0"/>
              <a:t>		Aug – Oct 2016</a:t>
            </a:r>
          </a:p>
          <a:p>
            <a:r>
              <a:rPr lang="en-US" altLang="ko-KR" sz="2000" dirty="0" smtClean="0"/>
              <a:t>Sponsor Ballot 					Nov 2016</a:t>
            </a:r>
          </a:p>
          <a:p>
            <a:r>
              <a:rPr lang="en-US" altLang="ko-KR" sz="2000" dirty="0" smtClean="0"/>
              <a:t>SB comment resolution + 2 </a:t>
            </a:r>
            <a:r>
              <a:rPr lang="en-US" altLang="ko-KR" sz="2000" dirty="0" err="1" smtClean="0"/>
              <a:t>recirculations</a:t>
            </a:r>
            <a:r>
              <a:rPr lang="en-US" altLang="ko-KR" sz="2000" dirty="0" smtClean="0"/>
              <a:t>		Dec – March 2017</a:t>
            </a:r>
            <a:endParaRPr lang="en-US" altLang="ko-KR" sz="2000" dirty="0"/>
          </a:p>
          <a:p>
            <a:r>
              <a:rPr lang="en-US" altLang="ko-KR" sz="2000" dirty="0" err="1" smtClean="0"/>
              <a:t>RevCom</a:t>
            </a:r>
            <a:r>
              <a:rPr lang="en-US" altLang="ko-KR" sz="2000" dirty="0" smtClean="0"/>
              <a:t> submission 				March 2017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528808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Study Group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400" i="1" dirty="0"/>
              <a:t>Request that the PAR and CSD contained in documents </a:t>
            </a:r>
            <a:r>
              <a:rPr lang="en-US" sz="2400" i="1" dirty="0" smtClean="0"/>
              <a:t>15-16-0130-02 </a:t>
            </a:r>
            <a:r>
              <a:rPr lang="en-US" sz="2400" i="1" dirty="0"/>
              <a:t>and </a:t>
            </a:r>
            <a:r>
              <a:rPr lang="en-US" sz="2400" i="1" dirty="0" smtClean="0"/>
              <a:t>15-16-0131-01, </a:t>
            </a:r>
            <a:r>
              <a:rPr lang="en-US" sz="2400" i="1" dirty="0"/>
              <a:t>respectively</a:t>
            </a:r>
            <a:r>
              <a:rPr lang="en-US" sz="2400" dirty="0"/>
              <a:t>,</a:t>
            </a:r>
            <a:r>
              <a:rPr lang="en-US" sz="2400" i="1" dirty="0"/>
              <a:t> be approved for submission to the WG for its approval and that the EC be requested to forward the PAR to </a:t>
            </a:r>
            <a:r>
              <a:rPr lang="en-US" sz="2400" i="1" dirty="0" err="1" smtClean="0"/>
              <a:t>NesCom</a:t>
            </a:r>
            <a:endParaRPr lang="en-US" sz="2400" dirty="0"/>
          </a:p>
          <a:p>
            <a:endParaRPr lang="en-US" sz="2000" dirty="0"/>
          </a:p>
          <a:p>
            <a:endParaRPr lang="en-US" sz="2000" dirty="0"/>
          </a:p>
          <a:p>
            <a:pPr marL="0" indent="0">
              <a:buNone/>
            </a:pPr>
            <a:r>
              <a:rPr lang="en-US" sz="2000" dirty="0" smtClean="0"/>
              <a:t>Moved by: Clint Powell</a:t>
            </a:r>
            <a:endParaRPr lang="en-US" sz="2000" dirty="0"/>
          </a:p>
          <a:p>
            <a:pPr marL="0" indent="0">
              <a:buNone/>
            </a:pPr>
            <a:r>
              <a:rPr lang="en-US" sz="2000" dirty="0" smtClean="0"/>
              <a:t>Seconded by: Frank </a:t>
            </a:r>
            <a:r>
              <a:rPr lang="en-US" sz="2000" dirty="0" err="1" smtClean="0"/>
              <a:t>Poegel</a:t>
            </a:r>
            <a:endParaRPr lang="en-US" sz="2000" dirty="0" smtClean="0"/>
          </a:p>
          <a:p>
            <a:pPr marL="0" indent="0">
              <a:buNone/>
            </a:pPr>
            <a:endParaRPr lang="en-US" sz="2000" dirty="0" smtClean="0"/>
          </a:p>
          <a:p>
            <a:pPr marL="0" indent="0">
              <a:buNone/>
            </a:pPr>
            <a:r>
              <a:rPr lang="en-US" sz="2000" dirty="0" smtClean="0"/>
              <a:t>Approved </a:t>
            </a:r>
            <a:r>
              <a:rPr lang="en-US" sz="2000" dirty="0"/>
              <a:t>by unanimous </a:t>
            </a:r>
            <a:r>
              <a:rPr lang="en-US" sz="2000" dirty="0" smtClean="0"/>
              <a:t>consent</a:t>
            </a:r>
            <a:endParaRPr lang="en-US" sz="2000"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Kunal Shah (Silver Spring Networks)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3/16/16</a:t>
            </a:fld>
            <a:endParaRPr lang="en-US" altLang="ko-KR" dirty="0"/>
          </a:p>
        </p:txBody>
      </p:sp>
    </p:spTree>
    <p:extLst>
      <p:ext uri="{BB962C8B-B14F-4D97-AF65-F5344CB8AC3E}">
        <p14:creationId xmlns:p14="http://schemas.microsoft.com/office/powerpoint/2010/main" val="1519213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smtClean="0"/>
              <a:t>Request </a:t>
            </a:r>
            <a:r>
              <a:rPr lang="en-US" sz="2000" i="1" dirty="0"/>
              <a:t>that the PAR and CSD contained in documents </a:t>
            </a:r>
            <a:r>
              <a:rPr lang="en-US" sz="2000" i="1" dirty="0" smtClean="0"/>
              <a:t>15-16-0130-02 </a:t>
            </a:r>
            <a:r>
              <a:rPr lang="en-US" sz="2000" i="1" dirty="0"/>
              <a:t>and </a:t>
            </a:r>
            <a:r>
              <a:rPr lang="en-US" sz="2000" i="1" dirty="0" smtClean="0"/>
              <a:t>15-16-0131-01,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smtClean="0"/>
              <a:t>Moved by: Kunal Shah</a:t>
            </a:r>
            <a:endParaRPr lang="en-US" sz="2000" dirty="0"/>
          </a:p>
          <a:p>
            <a:pPr marL="0" indent="0">
              <a:buNone/>
            </a:pPr>
            <a:r>
              <a:rPr lang="en-US" sz="2000" dirty="0" smtClean="0"/>
              <a:t>Seconded by:</a:t>
            </a:r>
          </a:p>
          <a:p>
            <a:pPr marL="0" indent="0">
              <a:buNone/>
            </a:pPr>
            <a:endParaRPr lang="en-US" sz="2000" dirty="0" smtClean="0"/>
          </a:p>
          <a:p>
            <a:pPr marL="0" indent="0">
              <a:buNone/>
            </a:pPr>
            <a:endParaRPr lang="en-US" sz="2000" dirty="0" smtClean="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Kunal Shah (Silver Spring Networks)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3/16/16</a:t>
            </a:fld>
            <a:endParaRPr lang="en-US" altLang="ko-KR" dirty="0"/>
          </a:p>
        </p:txBody>
      </p:sp>
    </p:spTree>
    <p:extLst>
      <p:ext uri="{BB962C8B-B14F-4D97-AF65-F5344CB8AC3E}">
        <p14:creationId xmlns:p14="http://schemas.microsoft.com/office/powerpoint/2010/main" val="18699006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37517</TotalTime>
  <Words>438</Words>
  <Application>Microsoft Macintosh PowerPoint</Application>
  <PresentationFormat>On-screen Show (4:3)</PresentationFormat>
  <Paragraphs>122</Paragraphs>
  <Slides>9</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MS PGothic</vt:lpstr>
      <vt:lpstr>ＭＳ Ｐゴシック</vt:lpstr>
      <vt:lpstr>굴림</vt:lpstr>
      <vt:lpstr>Arial</vt:lpstr>
      <vt:lpstr>Times New Roman</vt:lpstr>
      <vt:lpstr>Wingdings</vt:lpstr>
      <vt:lpstr>Default Design</vt:lpstr>
      <vt:lpstr>PowerPoint Presentation</vt:lpstr>
      <vt:lpstr>SG4v Closing Report</vt:lpstr>
      <vt:lpstr>PowerPoint Presentation</vt:lpstr>
      <vt:lpstr>Meeting Objectives</vt:lpstr>
      <vt:lpstr>Achievements</vt:lpstr>
      <vt:lpstr>Plan for May Interim</vt:lpstr>
      <vt:lpstr>Timeline</vt:lpstr>
      <vt:lpstr>Study Group approval of PAR and CSD </vt:lpstr>
      <vt:lpstr>WG approval of PAR and CSD </vt:lpstr>
    </vt:vector>
  </TitlesOfParts>
  <Manager/>
  <Company>Silver Spring Networks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 </dc:subject>
  <dc:creator>Kunal Shah</dc:creator>
  <cp:keywords/>
  <dc:description/>
  <cp:lastModifiedBy>Kunal Shah</cp:lastModifiedBy>
  <cp:revision>639</cp:revision>
  <cp:lastPrinted>2015-07-14T16:02:16Z</cp:lastPrinted>
  <dcterms:created xsi:type="dcterms:W3CDTF">2009-07-12T16:25:16Z</dcterms:created>
  <dcterms:modified xsi:type="dcterms:W3CDTF">2016-03-16T02:00:29Z</dcterms:modified>
  <cp:category/>
</cp:coreProperties>
</file>