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16" r:id="rId3"/>
    <p:sldId id="318" r:id="rId4"/>
    <p:sldId id="325" r:id="rId5"/>
    <p:sldId id="322" r:id="rId6"/>
    <p:sldId id="326" r:id="rId7"/>
    <p:sldId id="327" r:id="rId8"/>
    <p:sldId id="328" r:id="rId9"/>
    <p:sldId id="324" r:id="rId10"/>
    <p:sldId id="319" r:id="rId11"/>
    <p:sldId id="320" r:id="rId12"/>
    <p:sldId id="321" r:id="rId13"/>
    <p:sldId id="32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5" d="100"/>
          <a:sy n="125" d="100"/>
        </p:scale>
        <p:origin x="-984"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0263-00-</a:t>
            </a:r>
            <a:r>
              <a:rPr lang="en-US" b="1" dirty="0" smtClean="0"/>
              <a:t>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ULI </a:t>
            </a:r>
            <a:r>
              <a:rPr lang="en-US" sz="1600" dirty="0" smtClean="0">
                <a:solidFill>
                  <a:srgbClr val="FF0000"/>
                </a:solidFill>
                <a:latin typeface="Times New Roman" pitchFamily="18" charset="0"/>
                <a:ea typeface="ＭＳ Ｐゴシック" pitchFamily="-65" charset="-128"/>
                <a:cs typeface="+mn-cs"/>
              </a:rPr>
              <a:t>Comment Responses on PAR and CSD</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smtClean="0">
                <a:solidFill>
                  <a:srgbClr val="FF0000"/>
                </a:solidFill>
                <a:latin typeface="Times New Roman" pitchFamily="18" charset="0"/>
                <a:ea typeface="ＭＳ Ｐゴシック" pitchFamily="-65" charset="-128"/>
                <a:cs typeface="+mn-cs"/>
              </a:rPr>
              <a:t>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ULI </a:t>
            </a:r>
            <a:r>
              <a:rPr lang="en-US" sz="1600" dirty="0">
                <a:solidFill>
                  <a:srgbClr val="000000"/>
                </a:solidFill>
                <a:latin typeface="Times New Roman" pitchFamily="18" charset="0"/>
                <a:ea typeface="ＭＳ Ｐゴシック" pitchFamily="-65" charset="-128"/>
              </a:rPr>
              <a:t>Comment Responses on PAR and </a:t>
            </a:r>
            <a:r>
              <a:rPr lang="en-US" sz="1600" dirty="0" smtClean="0">
                <a:solidFill>
                  <a:srgbClr val="000000"/>
                </a:solidFill>
                <a:latin typeface="Times New Roman" pitchFamily="18" charset="0"/>
                <a:ea typeface="ＭＳ Ｐゴシック" pitchFamily="-65" charset="-128"/>
              </a:rPr>
              <a:t>CSD</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Comment Responses on PAR and CSD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WG </a:t>
            </a:r>
            <a:r>
              <a:rPr lang="en-US" b="1" dirty="0" smtClean="0">
                <a:latin typeface="Times New Roman" charset="0"/>
                <a:ea typeface="ＭＳ Ｐゴシック" charset="0"/>
                <a:cs typeface="ＭＳ Ｐゴシック" charset="0"/>
              </a:rPr>
              <a:t>802.11 </a:t>
            </a:r>
            <a:r>
              <a:rPr lang="en-US" b="1" dirty="0">
                <a:latin typeface="Times New Roman" charset="0"/>
                <a:ea typeface="ＭＳ Ｐゴシック" charset="0"/>
                <a:cs typeface="ＭＳ Ｐゴシック" charset="0"/>
              </a:rPr>
              <a:t>comments (</a:t>
            </a:r>
            <a:r>
              <a:rPr lang="en-US" b="1" dirty="0" smtClean="0">
                <a:latin typeface="Times New Roman" charset="0"/>
                <a:ea typeface="ＭＳ Ｐゴシック" charset="0"/>
                <a:cs typeface="ＭＳ Ｐゴシック" charset="0"/>
              </a:rPr>
              <a:t>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79400" y="1524000"/>
            <a:ext cx="8839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b="1" dirty="0"/>
              <a:t>5.2 Scope</a:t>
            </a:r>
            <a:r>
              <a:rPr lang="en-US" sz="1400" dirty="0"/>
              <a:t>: </a:t>
            </a:r>
          </a:p>
          <a:p>
            <a:pPr marL="800100" lvl="1" indent="-342900">
              <a:buFont typeface="Arial" panose="020B0604020202020204" pitchFamily="34" charset="0"/>
              <a:buChar char="•"/>
            </a:pPr>
            <a:r>
              <a:rPr lang="en-US" sz="1400" dirty="0"/>
              <a:t>A consistent reference to “IEEE 802.15.4 MAC” should be made.  The third instance of IEEE 802.15.4 should be IEEE 802.15.4 MAC.  </a:t>
            </a:r>
          </a:p>
          <a:p>
            <a:pPr marL="800100" lvl="1" indent="-342900">
              <a:buFont typeface="Arial" panose="020B0604020202020204" pitchFamily="34" charset="0"/>
              <a:buChar char="•"/>
            </a:pPr>
            <a:r>
              <a:rPr lang="en-US" sz="1400" dirty="0"/>
              <a:t>Expand 6TiSCH in first use</a:t>
            </a:r>
            <a:r>
              <a:rPr lang="en-US" sz="1400" dirty="0" smtClean="0"/>
              <a:t>.</a:t>
            </a:r>
          </a:p>
          <a:p>
            <a:pPr lvl="1"/>
            <a:endParaRPr lang="en-US" sz="1400" dirty="0" smtClean="0"/>
          </a:p>
          <a:p>
            <a:pPr marL="803275" lvl="1"/>
            <a:r>
              <a:rPr lang="en-US" sz="1400" dirty="0" smtClean="0"/>
              <a:t>Accept; 3</a:t>
            </a:r>
            <a:r>
              <a:rPr lang="en-US" sz="1400" baseline="30000" dirty="0" smtClean="0"/>
              <a:t>rd</a:t>
            </a:r>
            <a:r>
              <a:rPr lang="en-US" sz="1400" dirty="0" smtClean="0"/>
              <a:t> instance changed, expression was expanded, “IPv6 </a:t>
            </a:r>
            <a:r>
              <a:rPr lang="en-US" sz="1400" dirty="0"/>
              <a:t>over the TSCH mode of IEEE </a:t>
            </a:r>
            <a:r>
              <a:rPr lang="en-US" sz="1400" dirty="0" err="1" smtClean="0"/>
              <a:t>Std</a:t>
            </a:r>
            <a:r>
              <a:rPr lang="en-US" sz="1400" dirty="0" smtClean="0"/>
              <a:t> 802.15.4”</a:t>
            </a:r>
            <a:endParaRPr lang="en-US" sz="1400" dirty="0"/>
          </a:p>
          <a:p>
            <a:pPr marL="57150" indent="0"/>
            <a:r>
              <a:rPr lang="en-US" sz="1400" b="1" dirty="0"/>
              <a:t>5.4 Purpose</a:t>
            </a:r>
            <a:r>
              <a:rPr lang="en-US" sz="1400" dirty="0"/>
              <a:t>: </a:t>
            </a:r>
          </a:p>
          <a:p>
            <a:pPr marL="800100" lvl="1">
              <a:buFont typeface="Arial" panose="020B0604020202020204" pitchFamily="34" charset="0"/>
              <a:buChar char="•"/>
            </a:pPr>
            <a:r>
              <a:rPr lang="en-US" sz="1400" dirty="0"/>
              <a:t>The purpose is not clear  -it seams to refer to changes required for itself</a:t>
            </a:r>
          </a:p>
          <a:p>
            <a:pPr marL="800100" lvl="1">
              <a:buFont typeface="Arial" panose="020B0604020202020204" pitchFamily="34" charset="0"/>
              <a:buChar char="•"/>
            </a:pPr>
            <a:r>
              <a:rPr lang="en-US" sz="1400" dirty="0"/>
              <a:t>Suggested replacement: </a:t>
            </a:r>
          </a:p>
          <a:p>
            <a:pPr marL="1028700"/>
            <a:r>
              <a:rPr lang="en-US" sz="1400" dirty="0"/>
              <a:t>“This standard defines an upper layer interface to support and harmonize the IEEE 802.15.4 ancillary functionality, e.g. fragmentation, protocol differentiation and configuration.</a:t>
            </a:r>
            <a:r>
              <a:rPr lang="en-US" sz="1400" dirty="0" smtClean="0"/>
              <a:t>”</a:t>
            </a:r>
          </a:p>
          <a:p>
            <a:pPr marL="1028700"/>
            <a:endParaRPr lang="en-US" sz="1400" dirty="0" smtClean="0"/>
          </a:p>
          <a:p>
            <a:pPr marL="1028700"/>
            <a:r>
              <a:rPr lang="en-US" sz="1400" dirty="0" smtClean="0"/>
              <a:t>Accept; text replaced with above</a:t>
            </a:r>
          </a:p>
          <a:p>
            <a:r>
              <a:rPr lang="en-US" sz="1400" b="1" dirty="0"/>
              <a:t>5.4 Need</a:t>
            </a:r>
            <a:r>
              <a:rPr lang="en-US" sz="1400" dirty="0"/>
              <a:t>:</a:t>
            </a:r>
          </a:p>
          <a:p>
            <a:r>
              <a:rPr lang="en-US" sz="1400" dirty="0"/>
              <a:t>The need statement is overstated.  Suggest replace with: </a:t>
            </a:r>
          </a:p>
          <a:p>
            <a:pPr lvl="1"/>
            <a:r>
              <a:rPr lang="en-US" sz="1400" dirty="0"/>
              <a:t>“As IEEE 802.15.4 devices have become widely deployed, deficiencies in IEEE </a:t>
            </a:r>
            <a:r>
              <a:rPr lang="en-US" sz="1400" dirty="0" err="1"/>
              <a:t>Std</a:t>
            </a:r>
            <a:r>
              <a:rPr lang="en-US" sz="1400" dirty="0"/>
              <a:t> 802.15.4 became apparent as an expanding set of applications were addressed. To address these deficiencies numerous L2+ protocols were independently developed to interface to the IEEE 802.15.4 MAC sublayer. These L2+ protocols, such as KMP, L2R, 6TOP, and network layer abstraction, often replicate ancillary functionality, e.g. fragmentation and protocol differentiation, in an inconsistent and often incompatible manner.”</a:t>
            </a:r>
          </a:p>
          <a:p>
            <a:pPr lvl="1"/>
            <a:endParaRPr lang="en-US" sz="1400" dirty="0"/>
          </a:p>
          <a:p>
            <a:pPr marL="1025525" lvl="1"/>
            <a:r>
              <a:rPr lang="en-US" sz="1400" dirty="0"/>
              <a:t>Accept; text replaced with </a:t>
            </a:r>
            <a:r>
              <a:rPr lang="en-US" sz="1400" dirty="0" smtClean="0"/>
              <a:t>above except L2+ was replaced with L2</a:t>
            </a:r>
            <a:endParaRPr lang="en-US" sz="1400" dirty="0"/>
          </a:p>
        </p:txBody>
      </p:sp>
    </p:spTree>
    <p:extLst>
      <p:ext uri="{BB962C8B-B14F-4D97-AF65-F5344CB8AC3E}">
        <p14:creationId xmlns:p14="http://schemas.microsoft.com/office/powerpoint/2010/main" val="17085597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WG 802.11 comments (</a:t>
            </a:r>
            <a:r>
              <a:rPr lang="en-US" b="1" dirty="0" smtClean="0">
                <a:latin typeface="Times New Roman" charset="0"/>
                <a:ea typeface="ＭＳ Ｐゴシック" charset="0"/>
                <a:cs typeface="ＭＳ Ｐゴシック" charset="0"/>
              </a:rPr>
              <a:t>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905000"/>
            <a:ext cx="8534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400" b="1" dirty="0" smtClean="0"/>
          </a:p>
          <a:p>
            <a:r>
              <a:rPr lang="en-US" sz="1400" b="1" dirty="0" smtClean="0"/>
              <a:t>8.1</a:t>
            </a:r>
            <a:r>
              <a:rPr lang="en-US" sz="1400" dirty="0" smtClean="0"/>
              <a:t> </a:t>
            </a:r>
            <a:r>
              <a:rPr lang="en-US" sz="1400" dirty="0"/>
              <a:t>This section is for explanatory text, not expanded text from the PAR sections.  Suggest that 8.1 be deleted, and that the titles of the cited standards be listed: i.e. “IEEE 802.15.4”</a:t>
            </a:r>
          </a:p>
          <a:p>
            <a:pPr lvl="1"/>
            <a:r>
              <a:rPr lang="en-US" sz="1400" dirty="0"/>
              <a:t>Note: From NesCom Conventions #5. “…For references to other standards within the Scope and Purpose fields, the number, title, date (if appropriate), and source of the referenced standards shall be listed in the Additional Explanatory Notes field. </a:t>
            </a:r>
            <a:r>
              <a:rPr lang="en-US" sz="1400" dirty="0" smtClean="0"/>
              <a:t>“</a:t>
            </a:r>
            <a:endParaRPr lang="en-US" sz="1400" dirty="0"/>
          </a:p>
          <a:p>
            <a:pPr lvl="1"/>
            <a:r>
              <a:rPr lang="en-US" sz="1400" dirty="0"/>
              <a:t>Add full titles for IEEE </a:t>
            </a:r>
            <a:r>
              <a:rPr lang="en-US" sz="1400" dirty="0" smtClean="0"/>
              <a:t>802.15.4</a:t>
            </a:r>
          </a:p>
          <a:p>
            <a:pPr lvl="1"/>
            <a:endParaRPr lang="en-US" sz="1400" dirty="0" smtClean="0"/>
          </a:p>
          <a:p>
            <a:pPr marL="1025525" lvl="1"/>
            <a:r>
              <a:rPr lang="en-US" sz="1400" dirty="0" smtClean="0"/>
              <a:t>Accept; full titles added</a:t>
            </a:r>
            <a:endParaRPr lang="en-US" sz="1400" dirty="0"/>
          </a:p>
          <a:p>
            <a:pPr lvl="1"/>
            <a:endParaRPr lang="en-US" sz="1400" dirty="0"/>
          </a:p>
          <a:p>
            <a:r>
              <a:rPr lang="en-US" sz="1400" b="1" dirty="0"/>
              <a:t>5.2</a:t>
            </a:r>
            <a:r>
              <a:rPr lang="en-US" sz="1400" dirty="0"/>
              <a:t> Scope: “KMP” should be “KMPs” </a:t>
            </a:r>
            <a:endParaRPr lang="en-US" sz="1400" dirty="0" smtClean="0"/>
          </a:p>
          <a:p>
            <a:pPr marL="457200"/>
            <a:endParaRPr lang="en-US" sz="1400" dirty="0" smtClean="0"/>
          </a:p>
          <a:p>
            <a:pPr marL="1025525"/>
            <a:r>
              <a:rPr lang="en-US" sz="1400" dirty="0" smtClean="0"/>
              <a:t>Accept; changed to “KMPs”</a:t>
            </a:r>
            <a:endParaRPr lang="en-US" sz="1400" dirty="0"/>
          </a:p>
        </p:txBody>
      </p:sp>
    </p:spTree>
    <p:extLst>
      <p:ext uri="{BB962C8B-B14F-4D97-AF65-F5344CB8AC3E}">
        <p14:creationId xmlns:p14="http://schemas.microsoft.com/office/powerpoint/2010/main" val="40087040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a:t>
            </a:r>
            <a:r>
              <a:rPr lang="en-US" b="1" dirty="0" smtClean="0">
                <a:latin typeface="Times New Roman" charset="0"/>
                <a:ea typeface="ＭＳ Ｐゴシック" charset="0"/>
                <a:cs typeface="ＭＳ Ｐゴシック" charset="0"/>
              </a:rPr>
              <a:t>James </a:t>
            </a:r>
            <a:r>
              <a:rPr lang="en-US" b="1" dirty="0" err="1" smtClean="0">
                <a:latin typeface="Times New Roman" charset="0"/>
                <a:ea typeface="ＭＳ Ｐゴシック" charset="0"/>
                <a:cs typeface="ＭＳ Ｐゴシック" charset="0"/>
              </a:rPr>
              <a:t>Gilb’s</a:t>
            </a:r>
            <a:r>
              <a:rPr lang="en-US" b="1" dirty="0" smtClean="0">
                <a:latin typeface="Times New Roman" charset="0"/>
                <a:ea typeface="ＭＳ Ｐゴシック" charset="0"/>
                <a:cs typeface="ＭＳ Ｐゴシック" charset="0"/>
              </a:rPr>
              <a:t>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905000"/>
            <a:ext cx="8839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b="1" dirty="0"/>
              <a:t>PAR comments</a:t>
            </a:r>
            <a:r>
              <a:rPr lang="en-US" sz="1400" dirty="0" smtClean="0"/>
              <a:t>:</a:t>
            </a:r>
            <a:endParaRPr lang="en-US" sz="1400" dirty="0"/>
          </a:p>
          <a:p>
            <a:r>
              <a:rPr lang="en-US" sz="1400" b="1" dirty="0"/>
              <a:t>5.2</a:t>
            </a:r>
            <a:r>
              <a:rPr lang="en-US" sz="1400" dirty="0"/>
              <a:t>: The Scope references EtherType as a protocol differentiation.  To be more precise and to align with IEEE 802-2014, I suggest changing "EtherType" to be "EtherType Protocol Differentiation (EPD)" and add a note to 8.1 that EPD is defined in IEEE 802-2014 (including the full name of the standard to avoid NesCom comments)</a:t>
            </a:r>
            <a:r>
              <a:rPr lang="en-US" sz="1400" dirty="0" smtClean="0"/>
              <a:t>.</a:t>
            </a:r>
          </a:p>
          <a:p>
            <a:pPr marL="854075"/>
            <a:r>
              <a:rPr lang="en-US" sz="1400" dirty="0" smtClean="0"/>
              <a:t>Accept; changed as suggested</a:t>
            </a:r>
            <a:endParaRPr lang="en-US" sz="1400" dirty="0"/>
          </a:p>
          <a:p>
            <a:r>
              <a:rPr lang="en-US" sz="1400" b="1" dirty="0"/>
              <a:t>6.1.b: </a:t>
            </a:r>
            <a:r>
              <a:rPr lang="en-US" sz="1400" dirty="0"/>
              <a:t>What registration is anticipated with regards to this proposed standards?  </a:t>
            </a:r>
            <a:r>
              <a:rPr lang="en-US" sz="1400" dirty="0" err="1"/>
              <a:t>EtherTypes</a:t>
            </a:r>
            <a:r>
              <a:rPr lang="en-US" sz="1400" dirty="0"/>
              <a:t> already exist and so I don't see that this adds any new registration activity.  When we use MAC addresses in the standard, we don't mention that there is a registration activity associated with them because it is not a new activity</a:t>
            </a:r>
            <a:r>
              <a:rPr lang="en-US" sz="1400" dirty="0" smtClean="0"/>
              <a:t>.</a:t>
            </a:r>
          </a:p>
          <a:p>
            <a:pPr marL="803275"/>
            <a:r>
              <a:rPr lang="en-US" sz="1400" dirty="0" smtClean="0"/>
              <a:t>Response: in response to this and other comments on this subject 6.1.b has been changed to the following “</a:t>
            </a:r>
            <a:r>
              <a:rPr lang="en-US" sz="1400" dirty="0"/>
              <a:t>As noted in the scope and need for the project, this project will use EPD for multiple higher layer protocols. Values of the Multiplex ID below 1500, as defined in IEEE </a:t>
            </a:r>
            <a:r>
              <a:rPr lang="en-US" sz="1400" dirty="0" err="1"/>
              <a:t>Std</a:t>
            </a:r>
            <a:r>
              <a:rPr lang="en-US" sz="1400"/>
              <a:t> 802.15.9 Key Management Protocol, will be administered by the IEEE 802.15 Assigned Number Authority (ANA).</a:t>
            </a:r>
            <a:r>
              <a:rPr lang="en-US" sz="1400"/>
              <a:t> </a:t>
            </a:r>
            <a:r>
              <a:rPr lang="en-US" sz="1400" smtClean="0"/>
              <a:t>”</a:t>
            </a:r>
            <a:endParaRPr lang="en-US" sz="1400" dirty="0"/>
          </a:p>
          <a:p>
            <a:endParaRPr lang="en-US" sz="1400" b="1" dirty="0"/>
          </a:p>
          <a:p>
            <a:r>
              <a:rPr lang="en-US" sz="1400" b="1" dirty="0"/>
              <a:t>CSD comments</a:t>
            </a:r>
            <a:r>
              <a:rPr lang="en-US" sz="1400" dirty="0" smtClean="0"/>
              <a:t>:</a:t>
            </a:r>
            <a:endParaRPr lang="en-US" sz="1400" dirty="0"/>
          </a:p>
          <a:p>
            <a:r>
              <a:rPr lang="en-US" sz="1400" b="1" dirty="0"/>
              <a:t>General</a:t>
            </a:r>
            <a:r>
              <a:rPr lang="en-US" sz="1400" dirty="0"/>
              <a:t>: A similar comment about using just "EtherType" which is a number and EPD, which is a function/protocol.  I would suggest using EPD instead</a:t>
            </a:r>
            <a:r>
              <a:rPr lang="en-US" sz="1400" dirty="0" smtClean="0"/>
              <a:t>.</a:t>
            </a:r>
          </a:p>
          <a:p>
            <a:pPr marL="854075"/>
            <a:r>
              <a:rPr lang="en-US" sz="1400" dirty="0" smtClean="0"/>
              <a:t>Accept; changed as noted</a:t>
            </a:r>
            <a:endParaRPr lang="en-US" sz="1400" dirty="0"/>
          </a:p>
        </p:txBody>
      </p:sp>
    </p:spTree>
    <p:extLst>
      <p:ext uri="{BB962C8B-B14F-4D97-AF65-F5344CB8AC3E}">
        <p14:creationId xmlns:p14="http://schemas.microsoft.com/office/powerpoint/2010/main" val="2462849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a:t>
            </a:r>
            <a:r>
              <a:rPr lang="en-US" b="1" dirty="0" smtClean="0">
                <a:latin typeface="Times New Roman" charset="0"/>
                <a:ea typeface="ＭＳ Ｐゴシック" charset="0"/>
                <a:cs typeface="ＭＳ Ｐゴシック" charset="0"/>
              </a:rPr>
              <a:t>Paul </a:t>
            </a:r>
            <a:r>
              <a:rPr lang="en-US" b="1" dirty="0" err="1" smtClean="0">
                <a:latin typeface="Times New Roman" charset="0"/>
                <a:ea typeface="ＭＳ Ｐゴシック" charset="0"/>
                <a:cs typeface="ＭＳ Ｐゴシック" charset="0"/>
              </a:rPr>
              <a:t>Nikolich’s</a:t>
            </a:r>
            <a:r>
              <a:rPr lang="en-US" b="1" dirty="0" smtClean="0">
                <a:latin typeface="Times New Roman" charset="0"/>
                <a:ea typeface="ＭＳ Ｐゴシック" charset="0"/>
                <a:cs typeface="ＭＳ Ｐゴシック" charset="0"/>
              </a:rPr>
              <a:t> comment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2057400"/>
            <a:ext cx="8534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400" b="1" dirty="0" smtClean="0"/>
              <a:t>802.15.12 </a:t>
            </a:r>
            <a:r>
              <a:rPr lang="en-US" sz="1400" b="1" dirty="0"/>
              <a:t>project item 5.1</a:t>
            </a:r>
            <a:r>
              <a:rPr lang="en-US" sz="1400" dirty="0"/>
              <a:t>. </a:t>
            </a:r>
            <a:endParaRPr lang="en-US" sz="1400" dirty="0" smtClean="0"/>
          </a:p>
          <a:p>
            <a:r>
              <a:rPr lang="en-US" sz="1400" dirty="0" smtClean="0"/>
              <a:t>Please </a:t>
            </a:r>
            <a:r>
              <a:rPr lang="en-US" sz="1400" dirty="0"/>
              <a:t>provide justification for the approximately 100 participants identified for this project. Approximately how many man-years of effort will be required to complete the project over its projected 28 month duration?  Which classes of entities (e.g., silicon vendor, system vendor, service provider, etc.)  do you believe will sponsor for these individuals over the project's lifetime?  A large portion of these individuals will be new additions to the 802.15 roster and I'm wondering if you can provide the rationale that will attract new participants given the high cost of participation.  Perhaps a reduction in the estimate  for the approximate number of people to be actively involved will be more realistic</a:t>
            </a:r>
            <a:r>
              <a:rPr lang="en-US" sz="1400" dirty="0" smtClean="0"/>
              <a:t>?</a:t>
            </a:r>
          </a:p>
          <a:p>
            <a:pPr marL="1371600"/>
            <a:endParaRPr lang="en-US" sz="1400" dirty="0" smtClean="0"/>
          </a:p>
          <a:p>
            <a:pPr marL="1371600"/>
            <a:r>
              <a:rPr lang="en-US" sz="1400" dirty="0" smtClean="0"/>
              <a:t>Accept; number changed to 30</a:t>
            </a:r>
            <a:endParaRPr lang="en-US" sz="1400" dirty="0"/>
          </a:p>
        </p:txBody>
      </p:sp>
    </p:spTree>
    <p:extLst>
      <p:ext uri="{BB962C8B-B14F-4D97-AF65-F5344CB8AC3E}">
        <p14:creationId xmlns:p14="http://schemas.microsoft.com/office/powerpoint/2010/main" val="7775105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838200"/>
            <a:ext cx="7772400" cy="990600"/>
          </a:xfrm>
        </p:spPr>
        <p:txBody>
          <a:bodyPr/>
          <a:lstStyle/>
          <a:p>
            <a:r>
              <a:rPr lang="en-US" b="1" dirty="0" smtClean="0">
                <a:latin typeface="Times New Roman" charset="0"/>
                <a:ea typeface="ＭＳ Ｐゴシック" charset="0"/>
                <a:cs typeface="ＭＳ Ｐゴシック" charset="0"/>
              </a:rPr>
              <a:t>Resolutions</a:t>
            </a:r>
            <a:r>
              <a:rPr lang="en-US" b="1" dirty="0" smtClean="0">
                <a:latin typeface="Times New Roman" charset="0"/>
                <a:ea typeface="ＭＳ Ｐゴシック" charset="0"/>
                <a:cs typeface="ＭＳ Ｐゴシック" charset="0"/>
              </a:rPr>
              <a:t> to comments on SG 802.15.12 ULI PAR and CSD</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990600" y="2514600"/>
            <a:ext cx="6400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a:t>
            </a:r>
            <a:r>
              <a:rPr lang="en-US" sz="2000" b="1" dirty="0" smtClean="0">
                <a:solidFill>
                  <a:srgbClr val="000000"/>
                </a:solidFill>
                <a:ea typeface="Lucida Grande"/>
                <a:cs typeface="Lucida Grande"/>
              </a:rPr>
              <a:t>802.1 – sides 3, 4</a:t>
            </a:r>
            <a:endParaRPr lang="en-US" sz="2000" b="1" dirty="0" smtClean="0">
              <a:solidFill>
                <a:srgbClr val="000000"/>
              </a:solidFill>
              <a:ea typeface="Lucida Grande"/>
              <a:cs typeface="Lucida Grande"/>
            </a:endParaRPr>
          </a:p>
          <a:p>
            <a:pPr marL="342900" indent="-342900">
              <a:buClr>
                <a:srgbClr val="FF0000"/>
              </a:buClr>
              <a:buFont typeface="Wingdings" charset="2"/>
              <a:buChar char="q"/>
            </a:pPr>
            <a:r>
              <a:rPr lang="en-US" sz="2000" b="1" dirty="0" smtClean="0">
                <a:solidFill>
                  <a:srgbClr val="000000"/>
                </a:solidFill>
                <a:ea typeface="Lucida Grande"/>
                <a:cs typeface="Lucida Grande"/>
              </a:rPr>
              <a:t>WG </a:t>
            </a:r>
            <a:r>
              <a:rPr lang="en-US" sz="2000" b="1" dirty="0" smtClean="0">
                <a:solidFill>
                  <a:srgbClr val="000000"/>
                </a:solidFill>
                <a:ea typeface="Lucida Grande"/>
                <a:cs typeface="Lucida Grande"/>
              </a:rPr>
              <a:t>802.3 – slides 5, 6, 7, 8, 9</a:t>
            </a:r>
          </a:p>
          <a:p>
            <a:pPr marL="342900" indent="-342900">
              <a:buClr>
                <a:srgbClr val="FF0000"/>
              </a:buClr>
              <a:buFont typeface="Wingdings" charset="2"/>
              <a:buChar char="q"/>
            </a:pPr>
            <a:r>
              <a:rPr lang="en-US" sz="2000" b="1" dirty="0">
                <a:solidFill>
                  <a:srgbClr val="000000"/>
                </a:solidFill>
                <a:ea typeface="Lucida Grande"/>
                <a:cs typeface="Lucida Grande"/>
              </a:rPr>
              <a:t>WG 802.11– slides </a:t>
            </a:r>
            <a:r>
              <a:rPr lang="en-US" sz="2000" b="1" dirty="0" smtClean="0">
                <a:solidFill>
                  <a:srgbClr val="000000"/>
                </a:solidFill>
                <a:ea typeface="Lucida Grande"/>
                <a:cs typeface="Lucida Grande"/>
              </a:rPr>
              <a:t>10, 11</a:t>
            </a:r>
          </a:p>
          <a:p>
            <a:pPr marL="342900" indent="-342900">
              <a:buClr>
                <a:srgbClr val="FF0000"/>
              </a:buClr>
              <a:buFont typeface="Wingdings" charset="2"/>
              <a:buChar char="q"/>
            </a:pPr>
            <a:r>
              <a:rPr lang="en-US" sz="2000" b="1" dirty="0" smtClean="0">
                <a:solidFill>
                  <a:srgbClr val="000000"/>
                </a:solidFill>
                <a:ea typeface="Lucida Grande"/>
                <a:cs typeface="Lucida Grande"/>
              </a:rPr>
              <a:t>James Gilb – slide 12</a:t>
            </a:r>
          </a:p>
          <a:p>
            <a:pPr marL="342900" indent="-342900">
              <a:buClr>
                <a:srgbClr val="FF0000"/>
              </a:buClr>
              <a:buFont typeface="Wingdings" charset="2"/>
              <a:buChar char="q"/>
            </a:pPr>
            <a:r>
              <a:rPr lang="en-US" sz="2000" b="1" dirty="0" smtClean="0">
                <a:solidFill>
                  <a:srgbClr val="000000"/>
                </a:solidFill>
                <a:ea typeface="Lucida Grande"/>
                <a:cs typeface="Lucida Grande"/>
              </a:rPr>
              <a:t>Paul Nikolich </a:t>
            </a:r>
            <a:r>
              <a:rPr lang="en-US" sz="2000" b="1" dirty="0">
                <a:solidFill>
                  <a:srgbClr val="000000"/>
                </a:solidFill>
                <a:ea typeface="Lucida Grande"/>
                <a:cs typeface="Lucida Grande"/>
              </a:rPr>
              <a:t>– slide </a:t>
            </a:r>
            <a:r>
              <a:rPr lang="en-US" sz="2000" b="1" dirty="0" smtClean="0">
                <a:solidFill>
                  <a:srgbClr val="000000"/>
                </a:solidFill>
                <a:ea typeface="Lucida Grande"/>
                <a:cs typeface="Lucida Grande"/>
              </a:rPr>
              <a:t>13</a:t>
            </a:r>
            <a:endParaRPr lang="en-US" sz="2000" b="1" dirty="0">
              <a:solidFill>
                <a:srgbClr val="000000"/>
              </a:solidFill>
              <a:ea typeface="Lucida Grande"/>
              <a:cs typeface="Lucida Grande"/>
            </a:endParaRPr>
          </a:p>
        </p:txBody>
      </p:sp>
    </p:spTree>
    <p:extLst>
      <p:ext uri="{BB962C8B-B14F-4D97-AF65-F5344CB8AC3E}">
        <p14:creationId xmlns:p14="http://schemas.microsoft.com/office/powerpoint/2010/main" val="361759839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latin typeface="Times New Roman" charset="0"/>
                <a:ea typeface="ＭＳ Ｐゴシック" charset="0"/>
                <a:cs typeface="ＭＳ Ｐゴシック" charset="0"/>
              </a:rPr>
              <a:t>Responses and changes due to WG </a:t>
            </a:r>
            <a:r>
              <a:rPr lang="en-US" b="1" dirty="0" smtClean="0">
                <a:latin typeface="Times New Roman" charset="0"/>
                <a:ea typeface="ＭＳ Ｐゴシック" charset="0"/>
                <a:cs typeface="ＭＳ Ｐゴシック" charset="0"/>
              </a:rPr>
              <a:t>802.1 </a:t>
            </a:r>
            <a:r>
              <a:rPr lang="en-US" b="1" dirty="0" smtClean="0">
                <a:latin typeface="Times New Roman" charset="0"/>
                <a:ea typeface="ＭＳ Ｐゴシック" charset="0"/>
                <a:cs typeface="ＭＳ Ｐゴシック" charset="0"/>
              </a:rPr>
              <a:t>comments (1)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828800"/>
            <a:ext cx="8839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800" b="1" dirty="0" smtClean="0"/>
              <a:t>PAR Comments</a:t>
            </a:r>
            <a:endParaRPr lang="en-US" sz="1800" b="1" dirty="0"/>
          </a:p>
          <a:p>
            <a:pPr marL="228600"/>
            <a:r>
              <a:rPr lang="en-US" sz="1800" b="1" dirty="0"/>
              <a:t>6.1.b </a:t>
            </a:r>
            <a:r>
              <a:rPr lang="en-US" sz="1800" dirty="0"/>
              <a:t>answer is not clear.  It says there will be registration but it doesn't say what will be registered</a:t>
            </a:r>
            <a:r>
              <a:rPr lang="en-US" sz="1800" dirty="0" smtClean="0"/>
              <a:t>.</a:t>
            </a:r>
          </a:p>
          <a:p>
            <a:pPr marL="685800"/>
            <a:r>
              <a:rPr lang="en-US" sz="1800" dirty="0" smtClean="0"/>
              <a:t>Accept; 6.1.b now reads: “</a:t>
            </a:r>
            <a:r>
              <a:rPr lang="en-US" sz="1800" dirty="0"/>
              <a:t>As noted in the scope and need for the project, this project will use EPD for multiple higher layer protocols. Values of the Multiplex ID below 1500, as defined in IEEE </a:t>
            </a:r>
            <a:r>
              <a:rPr lang="en-US" sz="1800" dirty="0" err="1"/>
              <a:t>Std</a:t>
            </a:r>
            <a:r>
              <a:rPr lang="en-US" sz="1800" dirty="0"/>
              <a:t> 802.15.9 Key Management Protocol, will be administered by the IEEE 802.15 Assigned Number Authority (ANA).</a:t>
            </a:r>
            <a:r>
              <a:rPr lang="en-US" sz="1800" dirty="0"/>
              <a:t> </a:t>
            </a:r>
            <a:r>
              <a:rPr lang="en-US" sz="1800" dirty="0" smtClean="0"/>
              <a:t>”</a:t>
            </a:r>
          </a:p>
          <a:p>
            <a:pPr marL="228600"/>
            <a:endParaRPr lang="en-US" sz="1800" dirty="0"/>
          </a:p>
          <a:p>
            <a:pPr marL="228600"/>
            <a:r>
              <a:rPr lang="en-US" sz="1800" b="1" dirty="0"/>
              <a:t>5.2</a:t>
            </a:r>
            <a:r>
              <a:rPr lang="en-US" sz="1800" dirty="0"/>
              <a:t> The scope does not obviously allow for fragmentation.  If fragmentation is part of the project it must be mentioned in the scope.  </a:t>
            </a:r>
            <a:r>
              <a:rPr lang="en-US" sz="1800" dirty="0" smtClean="0"/>
              <a:t>Please </a:t>
            </a:r>
            <a:r>
              <a:rPr lang="en-US" sz="1800" dirty="0"/>
              <a:t>clarify what is optional ("for optional use").  If the project is going to define header compression, this needs to be mentioned in the scope.  Please clarify what you mean by "upper Layer-2 sublayer (L2+</a:t>
            </a:r>
            <a:r>
              <a:rPr lang="en-US" sz="1800" dirty="0" smtClean="0"/>
              <a:t>)”.</a:t>
            </a:r>
          </a:p>
          <a:p>
            <a:pPr marL="685800"/>
            <a:r>
              <a:rPr lang="en-US" sz="1800" dirty="0" smtClean="0"/>
              <a:t>Accept; </a:t>
            </a:r>
            <a:r>
              <a:rPr lang="en-US" sz="1800" dirty="0"/>
              <a:t>fragmentation is now listed in </a:t>
            </a:r>
            <a:r>
              <a:rPr lang="en-US" sz="1800" dirty="0" smtClean="0"/>
              <a:t>scope, wording changed to clarify what is optional, header compression is now listed in scope, “</a:t>
            </a:r>
            <a:r>
              <a:rPr lang="en-US" sz="1800" dirty="0"/>
              <a:t>upper Layer-2 sublayer (L2+</a:t>
            </a:r>
            <a:r>
              <a:rPr lang="en-US" sz="1800" dirty="0" smtClean="0"/>
              <a:t>)” changed to “upper Layer 2”.</a:t>
            </a:r>
            <a:endParaRPr lang="en-US" sz="1800" dirty="0"/>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due to WG 802.1 comments (</a:t>
            </a:r>
            <a:r>
              <a:rPr lang="en-US" b="1" dirty="0" smtClean="0">
                <a:latin typeface="Times New Roman" charset="0"/>
                <a:ea typeface="ＭＳ Ｐゴシック" charset="0"/>
                <a:cs typeface="ＭＳ Ｐゴシック" charset="0"/>
              </a:rPr>
              <a:t>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600" b="1" dirty="0" smtClean="0"/>
              <a:t>PAR</a:t>
            </a:r>
            <a:endParaRPr lang="en-US" sz="1600" b="1" dirty="0"/>
          </a:p>
          <a:p>
            <a:pPr marL="228600"/>
            <a:r>
              <a:rPr lang="en-US" sz="1600" b="1" dirty="0" smtClean="0"/>
              <a:t>5.5</a:t>
            </a:r>
            <a:r>
              <a:rPr lang="en-US" sz="1600" dirty="0"/>
              <a:t>  Does the L3 abstraction refer to header compression? </a:t>
            </a:r>
            <a:endParaRPr lang="en-US" sz="1600" dirty="0" smtClean="0"/>
          </a:p>
          <a:p>
            <a:pPr marL="574675" indent="400050"/>
            <a:r>
              <a:rPr lang="en-US" sz="1600" dirty="0" smtClean="0"/>
              <a:t>Revise; “L3 abstraction” was not appropriate for this PAR and has been deleted</a:t>
            </a:r>
          </a:p>
          <a:p>
            <a:pPr marL="228600"/>
            <a:endParaRPr lang="en-US" sz="1600" dirty="0"/>
          </a:p>
          <a:p>
            <a:pPr marL="228600"/>
            <a:r>
              <a:rPr lang="en-US" sz="1600" b="1" dirty="0"/>
              <a:t>8.1</a:t>
            </a:r>
            <a:r>
              <a:rPr lang="en-US" sz="1600" dirty="0"/>
              <a:t> The material here does not belong in the PAR.  This material might belong in the CSD</a:t>
            </a:r>
            <a:r>
              <a:rPr lang="en-US" sz="1600" dirty="0" smtClean="0"/>
              <a:t>.</a:t>
            </a:r>
          </a:p>
          <a:p>
            <a:pPr marL="979488" indent="4763"/>
            <a:r>
              <a:rPr lang="en-US" sz="1600" dirty="0" smtClean="0"/>
              <a:t>Accept; material in 8.1 deleted, now 8.1 states lists and description of standards stated in PAR as per NesCom procedure </a:t>
            </a:r>
            <a:endParaRPr lang="sk-SK" sz="1600" dirty="0"/>
          </a:p>
          <a:p>
            <a:r>
              <a:rPr lang="sk-SK" sz="1600" b="1" dirty="0"/>
              <a:t>CSD</a:t>
            </a:r>
          </a:p>
          <a:p>
            <a:pPr marL="228600"/>
            <a:r>
              <a:rPr lang="sk-SK" sz="1600" dirty="0"/>
              <a:t>We would like to discuss the relevance of 802.1AC to this </a:t>
            </a:r>
            <a:r>
              <a:rPr lang="sk-SK" sz="1600" dirty="0" smtClean="0"/>
              <a:t>project</a:t>
            </a:r>
          </a:p>
          <a:p>
            <a:pPr marL="919163"/>
            <a:r>
              <a:rPr lang="sk-SK" sz="1600" dirty="0" smtClean="0"/>
              <a:t>Accept; this subject was discussed at Monday‘s 802.1/802.15 joint meeting (note: on this point no change to the CSD is needed) with an agreement to carry on this discussion at next 802.1/802.15 joint meeting</a:t>
            </a:r>
            <a:endParaRPr lang="sk-SK" sz="1600" dirty="0"/>
          </a:p>
          <a:p>
            <a:pPr marL="228600"/>
            <a:r>
              <a:rPr lang="sk-SK" sz="1600" dirty="0">
                <a:solidFill>
                  <a:srgbClr val="000000"/>
                </a:solidFill>
              </a:rPr>
              <a:t>Are you planning to use Ethernet Protocol Discrimination (EPD)?  </a:t>
            </a:r>
            <a:endParaRPr lang="sk-SK" sz="1600" dirty="0" smtClean="0">
              <a:solidFill>
                <a:srgbClr val="000000"/>
              </a:solidFill>
            </a:endParaRPr>
          </a:p>
          <a:p>
            <a:pPr marL="909638"/>
            <a:r>
              <a:rPr lang="sk-SK" sz="1600" dirty="0" smtClean="0">
                <a:solidFill>
                  <a:srgbClr val="000000"/>
                </a:solidFill>
              </a:rPr>
              <a:t>Accept;  PAR and CSD now use wording “EtherType Protocol Discrimination“</a:t>
            </a:r>
            <a:endParaRPr lang="sk-SK" sz="1600" dirty="0" smtClean="0">
              <a:solidFill>
                <a:srgbClr val="000000"/>
              </a:solidFill>
            </a:endParaRPr>
          </a:p>
          <a:p>
            <a:pPr marL="228600"/>
            <a:r>
              <a:rPr lang="sk-SK" sz="1600" dirty="0" smtClean="0">
                <a:solidFill>
                  <a:srgbClr val="000000"/>
                </a:solidFill>
              </a:rPr>
              <a:t>In </a:t>
            </a:r>
            <a:r>
              <a:rPr lang="sk-SK" sz="1600" b="1" dirty="0">
                <a:solidFill>
                  <a:srgbClr val="000000"/>
                </a:solidFill>
              </a:rPr>
              <a:t>1.2.4(a) </a:t>
            </a:r>
            <a:r>
              <a:rPr lang="sk-SK" sz="1600" dirty="0">
                <a:solidFill>
                  <a:srgbClr val="000000"/>
                </a:solidFill>
              </a:rPr>
              <a:t>the phrase "along with new functionalities" undermines the technical feasibility argument. </a:t>
            </a:r>
            <a:endParaRPr lang="sk-SK" sz="1600" dirty="0" smtClean="0">
              <a:solidFill>
                <a:srgbClr val="000000"/>
              </a:solidFill>
            </a:endParaRPr>
          </a:p>
          <a:p>
            <a:pPr marL="909638"/>
            <a:r>
              <a:rPr lang="sk-SK" sz="1600" dirty="0" smtClean="0">
                <a:solidFill>
                  <a:srgbClr val="000000"/>
                </a:solidFill>
              </a:rPr>
              <a:t>Accept; phrase deleted</a:t>
            </a:r>
            <a:endParaRPr lang="sk-SK" sz="1600" dirty="0">
              <a:solidFill>
                <a:srgbClr val="000000"/>
              </a:solidFill>
            </a:endParaRPr>
          </a:p>
          <a:p>
            <a:pPr marL="228600"/>
            <a:r>
              <a:rPr lang="sk-SK" sz="1600" b="1" dirty="0">
                <a:solidFill>
                  <a:srgbClr val="000000"/>
                </a:solidFill>
              </a:rPr>
              <a:t>1.2.5(a) </a:t>
            </a:r>
            <a:r>
              <a:rPr lang="sk-SK" sz="1600" dirty="0">
                <a:solidFill>
                  <a:srgbClr val="000000"/>
                </a:solidFill>
              </a:rPr>
              <a:t>the answer given doesn't address the question.  The proposed project does not affect the balance of costs between the infrastructure and attached stations</a:t>
            </a:r>
            <a:r>
              <a:rPr lang="sk-SK" sz="1600" dirty="0" smtClean="0">
                <a:solidFill>
                  <a:srgbClr val="000000"/>
                </a:solidFill>
              </a:rPr>
              <a:t>.</a:t>
            </a:r>
          </a:p>
          <a:p>
            <a:pPr marL="909638"/>
            <a:r>
              <a:rPr lang="sk-SK" sz="1600" dirty="0" smtClean="0">
                <a:solidFill>
                  <a:srgbClr val="000000"/>
                </a:solidFill>
                <a:ea typeface="Lucida Grande"/>
                <a:cs typeface="Lucida Grande"/>
              </a:rPr>
              <a:t>Accept; 1.2.5(a</a:t>
            </a:r>
            <a:r>
              <a:rPr lang="en-US" sz="1600" dirty="0" smtClean="0">
                <a:solidFill>
                  <a:srgbClr val="000000"/>
                </a:solidFill>
                <a:ea typeface="Lucida Grande"/>
                <a:cs typeface="Lucida Grande"/>
              </a:rPr>
              <a:t>) replaced with “</a:t>
            </a:r>
            <a:r>
              <a:rPr lang="en-US" sz="1600" dirty="0" smtClean="0">
                <a:solidFill>
                  <a:srgbClr val="000000"/>
                </a:solidFill>
              </a:rPr>
              <a:t>The proposed project does not affect the balance of costs between the infrastructure and attached stations.“</a:t>
            </a:r>
            <a:endParaRPr lang="en-US" sz="1600" dirty="0">
              <a:solidFill>
                <a:srgbClr val="000000"/>
              </a:solidFill>
            </a:endParaRPr>
          </a:p>
        </p:txBody>
      </p:sp>
    </p:spTree>
    <p:extLst>
      <p:ext uri="{BB962C8B-B14F-4D97-AF65-F5344CB8AC3E}">
        <p14:creationId xmlns:p14="http://schemas.microsoft.com/office/powerpoint/2010/main" val="300397310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04800" y="685800"/>
            <a:ext cx="8001000" cy="990600"/>
          </a:xfrm>
        </p:spPr>
        <p:txBody>
          <a:bodyPr/>
          <a:lstStyle/>
          <a:p>
            <a:r>
              <a:rPr lang="en-US" b="1" dirty="0">
                <a:latin typeface="Times New Roman" charset="0"/>
                <a:ea typeface="ＭＳ Ｐゴシック" charset="0"/>
                <a:cs typeface="ＭＳ Ｐゴシック" charset="0"/>
              </a:rPr>
              <a:t>Responses and changes due to WG </a:t>
            </a:r>
            <a:r>
              <a:rPr lang="en-US" b="1" dirty="0" smtClean="0">
                <a:latin typeface="Times New Roman" charset="0"/>
                <a:ea typeface="ＭＳ Ｐゴシック" charset="0"/>
                <a:cs typeface="ＭＳ Ｐゴシック" charset="0"/>
              </a:rPr>
              <a:t>802.3 </a:t>
            </a:r>
            <a:r>
              <a:rPr lang="en-US" b="1" dirty="0">
                <a:latin typeface="Times New Roman" charset="0"/>
                <a:ea typeface="ＭＳ Ｐゴシック" charset="0"/>
                <a:cs typeface="ＭＳ Ｐゴシック" charset="0"/>
              </a:rPr>
              <a:t>comments (</a:t>
            </a:r>
            <a:r>
              <a:rPr lang="en-US" b="1" dirty="0" smtClean="0">
                <a:latin typeface="Times New Roman" charset="0"/>
                <a:ea typeface="ＭＳ Ｐゴシック" charset="0"/>
                <a:cs typeface="ＭＳ Ｐゴシック" charset="0"/>
              </a:rPr>
              <a:t>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362200"/>
            <a:ext cx="88392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dirty="0"/>
          </a:p>
          <a:p>
            <a:pPr marL="342900" indent="-342900"/>
            <a:r>
              <a:rPr lang="en-US" sz="1800" b="1" dirty="0"/>
              <a:t>PAR, 5.1 </a:t>
            </a:r>
            <a:r>
              <a:rPr lang="en-US" sz="1800" dirty="0"/>
              <a:t>-100 </a:t>
            </a:r>
            <a:r>
              <a:rPr lang="en-US" sz="1800" dirty="0" smtClean="0"/>
              <a:t>active </a:t>
            </a:r>
            <a:r>
              <a:rPr lang="en-US" sz="1800" dirty="0"/>
              <a:t>participants seems a bit optimistic, though the PAR instruction has moved back to a very liberal wording (our WGs are different than the WGs in most of IEEE-SA). How many will be actively involved in development of the draft (perhaps starting with anticipated TG members), not including those submitting a meaningless WG ballot to keep working group voting rights. </a:t>
            </a:r>
          </a:p>
          <a:p>
            <a:pPr marL="971550" indent="3175"/>
            <a:r>
              <a:rPr lang="en-US" sz="1800" dirty="0" smtClean="0"/>
              <a:t>Accept; active participants changed to 30</a:t>
            </a:r>
          </a:p>
        </p:txBody>
      </p:sp>
    </p:spTree>
    <p:extLst>
      <p:ext uri="{BB962C8B-B14F-4D97-AF65-F5344CB8AC3E}">
        <p14:creationId xmlns:p14="http://schemas.microsoft.com/office/powerpoint/2010/main" val="9784907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04800" y="457200"/>
            <a:ext cx="8001000" cy="990600"/>
          </a:xfrm>
        </p:spPr>
        <p:txBody>
          <a:bodyPr/>
          <a:lstStyle/>
          <a:p>
            <a:r>
              <a:rPr lang="en-US" b="1" dirty="0">
                <a:latin typeface="Times New Roman" charset="0"/>
                <a:ea typeface="ＭＳ Ｐゴシック" charset="0"/>
                <a:cs typeface="ＭＳ Ｐゴシック" charset="0"/>
              </a:rPr>
              <a:t>Responses and changes </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due </a:t>
            </a:r>
            <a:r>
              <a:rPr lang="en-US" b="1" dirty="0">
                <a:latin typeface="Times New Roman" charset="0"/>
                <a:ea typeface="ＭＳ Ｐゴシック" charset="0"/>
                <a:cs typeface="ＭＳ Ｐゴシック" charset="0"/>
              </a:rPr>
              <a:t>to WG 802.3 comments (</a:t>
            </a:r>
            <a:r>
              <a:rPr lang="en-US" b="1" dirty="0" smtClean="0">
                <a:latin typeface="Times New Roman" charset="0"/>
                <a:ea typeface="ＭＳ Ｐゴシック" charset="0"/>
                <a:cs typeface="ＭＳ Ｐゴシック" charset="0"/>
              </a:rPr>
              <a:t>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819400"/>
            <a:ext cx="883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r>
              <a:rPr lang="en-US" sz="1800" b="1" dirty="0" smtClean="0"/>
              <a:t>PAR</a:t>
            </a:r>
            <a:r>
              <a:rPr lang="en-US" sz="1800" b="1" dirty="0"/>
              <a:t>, 5.2 </a:t>
            </a:r>
            <a:r>
              <a:rPr lang="en-US" sz="1800" dirty="0"/>
              <a:t>-The scope is uses language and a reference architecture that does not appear to be in IEEE </a:t>
            </a:r>
            <a:r>
              <a:rPr lang="en-US" sz="1800" dirty="0" err="1" smtClean="0"/>
              <a:t>Std</a:t>
            </a:r>
            <a:r>
              <a:rPr lang="en-US" sz="1800" dirty="0" smtClean="0"/>
              <a:t> 802.15.4</a:t>
            </a:r>
            <a:r>
              <a:rPr lang="en-US" sz="1800" dirty="0"/>
              <a:t>. As an upper layer protocol for 802.15.4, it should use terminology consistent with that standard's Figure-3 LP-WPAN device architecture. The scope should also indicate how it relates to the service interfaces defined in that standard. As written, it is very difficult to relate the proposed work to the architecture of 802.15.4. If the proposed project will also better map 802.15.4 architectural blocks to the OSI reference model, that needs to be stated somewhere (not in the scope)</a:t>
            </a:r>
            <a:r>
              <a:rPr lang="en-US" sz="1800" dirty="0" smtClean="0"/>
              <a:t>. The </a:t>
            </a:r>
            <a:r>
              <a:rPr lang="en-US" sz="1800" dirty="0"/>
              <a:t>term regulation requirements is very loaded and left very undefined. Regulation of what, or how is it related to radio frequency regulation?</a:t>
            </a:r>
          </a:p>
          <a:p>
            <a:pPr marL="342900" indent="-342900"/>
            <a:r>
              <a:rPr lang="en-US" sz="1800" dirty="0"/>
              <a:t>The phrase "Furthermore, the ULI integrates upper Layer 2 sub-layer (L2+) functionalities . . ." is unnecessarily loaded with jargon for an unspecified architecture. How about "Furthermore, the ULI integrates upper Layer 2 functionalities . . .". </a:t>
            </a:r>
            <a:endParaRPr lang="en-US" sz="1800" dirty="0" smtClean="0"/>
          </a:p>
          <a:p>
            <a:pPr marL="1144588" indent="3175"/>
            <a:r>
              <a:rPr lang="en-US" sz="1800" dirty="0" smtClean="0">
                <a:solidFill>
                  <a:srgbClr val="000000"/>
                </a:solidFill>
                <a:ea typeface="Lucida Grande"/>
                <a:cs typeface="Lucida Grande"/>
              </a:rPr>
              <a:t>Accept; language changed to that used in IEEE </a:t>
            </a:r>
            <a:r>
              <a:rPr lang="en-US" sz="1800" dirty="0" err="1" smtClean="0">
                <a:solidFill>
                  <a:srgbClr val="000000"/>
                </a:solidFill>
                <a:ea typeface="Lucida Grande"/>
                <a:cs typeface="Lucida Grande"/>
              </a:rPr>
              <a:t>Std</a:t>
            </a:r>
            <a:r>
              <a:rPr lang="en-US" sz="1800" dirty="0" smtClean="0">
                <a:solidFill>
                  <a:srgbClr val="000000"/>
                </a:solidFill>
                <a:ea typeface="Lucida Grande"/>
                <a:cs typeface="Lucida Grande"/>
              </a:rPr>
              <a:t> 802.15.4, for example “</a:t>
            </a:r>
            <a:r>
              <a:rPr lang="en-US" sz="1800" dirty="0"/>
              <a:t>The ULI provides data and management service access points (SAPs) for interface to the IEEE 802.15.4 MAC</a:t>
            </a:r>
            <a:r>
              <a:rPr lang="en-US" sz="1800" dirty="0" smtClean="0"/>
              <a:t>.”   Additionally, text has been changed to  define regulation as “radio regulation.</a:t>
            </a:r>
            <a:r>
              <a:rPr lang="is-IS" sz="1800" dirty="0" smtClean="0"/>
              <a:t>”</a:t>
            </a:r>
            <a:endParaRPr lang="en-US" sz="1800" dirty="0" smtClean="0">
              <a:solidFill>
                <a:srgbClr val="000000"/>
              </a:solidFill>
              <a:ea typeface="Lucida Grande"/>
              <a:cs typeface="Lucida Grande"/>
            </a:endParaRPr>
          </a:p>
        </p:txBody>
      </p:sp>
    </p:spTree>
    <p:extLst>
      <p:ext uri="{BB962C8B-B14F-4D97-AF65-F5344CB8AC3E}">
        <p14:creationId xmlns:p14="http://schemas.microsoft.com/office/powerpoint/2010/main" val="21521313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WG 802.3 comments (</a:t>
            </a:r>
            <a:r>
              <a:rPr lang="en-US" b="1" dirty="0" smtClean="0">
                <a:latin typeface="Times New Roman" charset="0"/>
                <a:ea typeface="ＭＳ Ｐゴシック" charset="0"/>
                <a:cs typeface="ＭＳ Ｐゴシック" charset="0"/>
              </a:rPr>
              <a:t>3)</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828800"/>
            <a:ext cx="869188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dirty="0"/>
          </a:p>
          <a:p>
            <a:pPr marL="457200" indent="-457200"/>
            <a:r>
              <a:rPr lang="en-US" sz="1600" b="1" dirty="0"/>
              <a:t>PAR, 5.2</a:t>
            </a:r>
            <a:r>
              <a:rPr lang="en-US" sz="1600" dirty="0"/>
              <a:t>, </a:t>
            </a:r>
            <a:r>
              <a:rPr lang="en-US" sz="1600" b="1" dirty="0" smtClean="0"/>
              <a:t>(continued) </a:t>
            </a:r>
            <a:endParaRPr lang="en-US" sz="1600" b="1" dirty="0"/>
          </a:p>
          <a:p>
            <a:pPr marL="457200" indent="-457200"/>
            <a:r>
              <a:rPr lang="en-US" sz="1600" dirty="0"/>
              <a:t>How does "L2 routing (L2R) protocols" relate to IEEE 802 bridging? </a:t>
            </a:r>
            <a:r>
              <a:rPr lang="en-US" sz="1600" dirty="0" smtClean="0"/>
              <a:t>The </a:t>
            </a:r>
            <a:r>
              <a:rPr lang="en-US" sz="1600" dirty="0"/>
              <a:t>number of acronyms in the scope makes it very difficult to read. It is noted that 5.5 Need reuses many of the terms, but a cleaner reading Scope is recommended as it appears in the standard, and catalog listings for the standard. </a:t>
            </a:r>
            <a:endParaRPr lang="en-US" sz="1600" dirty="0" smtClean="0"/>
          </a:p>
          <a:p>
            <a:pPr marL="1087438"/>
            <a:r>
              <a:rPr lang="en-US" sz="1600" dirty="0" smtClean="0"/>
              <a:t>Response: </a:t>
            </a:r>
            <a:r>
              <a:rPr lang="en-US" sz="1600" dirty="0" smtClean="0">
                <a:solidFill>
                  <a:srgbClr val="000000"/>
                </a:solidFill>
              </a:rPr>
              <a:t>L2 routing protocols does not relate to IEEE bridging since IEEE 802 </a:t>
            </a:r>
            <a:r>
              <a:rPr lang="en-US" sz="1600" dirty="0">
                <a:solidFill>
                  <a:srgbClr val="000000"/>
                </a:solidFill>
              </a:rPr>
              <a:t>bridging does not exist between 64-bit MAC </a:t>
            </a:r>
            <a:r>
              <a:rPr lang="en-US" sz="1600" dirty="0" smtClean="0">
                <a:solidFill>
                  <a:srgbClr val="000000"/>
                </a:solidFill>
              </a:rPr>
              <a:t>address protocols </a:t>
            </a:r>
            <a:r>
              <a:rPr lang="en-US" sz="1600" dirty="0">
                <a:solidFill>
                  <a:srgbClr val="000000"/>
                </a:solidFill>
              </a:rPr>
              <a:t>and 48-bit MAC </a:t>
            </a:r>
            <a:r>
              <a:rPr lang="en-US" sz="1600" dirty="0" smtClean="0">
                <a:solidFill>
                  <a:srgbClr val="000000"/>
                </a:solidFill>
              </a:rPr>
              <a:t>address protocols, </a:t>
            </a:r>
            <a:r>
              <a:rPr lang="en-US" sz="1600" dirty="0">
                <a:solidFill>
                  <a:srgbClr val="000000"/>
                </a:solidFill>
              </a:rPr>
              <a:t>L2R is a layer 2 routing protocol for mesh networking (</a:t>
            </a:r>
            <a:r>
              <a:rPr lang="en-US" sz="1600" dirty="0" smtClean="0">
                <a:solidFill>
                  <a:srgbClr val="000000"/>
                </a:solidFill>
              </a:rPr>
              <a:t>i.e. </a:t>
            </a:r>
            <a:r>
              <a:rPr lang="en-US" sz="1600" dirty="0">
                <a:solidFill>
                  <a:srgbClr val="000000"/>
                </a:solidFill>
              </a:rPr>
              <a:t>mesh under</a:t>
            </a:r>
            <a:r>
              <a:rPr lang="en-US" sz="1600" dirty="0" smtClean="0">
                <a:solidFill>
                  <a:srgbClr val="000000"/>
                </a:solidFill>
              </a:rPr>
              <a:t>).  Acronym co</a:t>
            </a:r>
            <a:r>
              <a:rPr lang="en-US" sz="1600" dirty="0" smtClean="0"/>
              <a:t>mment noted but acronyms were used correctly (spelled out first time used) and not using them would make Scope more difficult to understand.</a:t>
            </a:r>
            <a:endParaRPr lang="en-US" sz="1600" dirty="0"/>
          </a:p>
          <a:p>
            <a:pPr marL="457200" indent="-457200"/>
            <a:endParaRPr lang="en-US" sz="1600" b="1" dirty="0" smtClean="0"/>
          </a:p>
          <a:p>
            <a:pPr marL="457200" indent="-457200"/>
            <a:r>
              <a:rPr lang="en-US" sz="1600" b="1" dirty="0" smtClean="0"/>
              <a:t>PAR</a:t>
            </a:r>
            <a:r>
              <a:rPr lang="en-US" sz="1600" b="1" dirty="0"/>
              <a:t>, 5.5 </a:t>
            </a:r>
            <a:r>
              <a:rPr lang="en-US" sz="1600" dirty="0"/>
              <a:t>-The bulleted list seems to be two level with the last five belonging nested under the sixth from last bullet. Consider an outline format and proper use of capitalization and punctuation for lists (first three items as sentences and the last six items as a single sentence with each list item except last ending with a semicolon). Text formatting that is not supported by the PAR tool should not be used</a:t>
            </a:r>
            <a:r>
              <a:rPr lang="en-US" sz="1600" dirty="0" smtClean="0"/>
              <a:t>.</a:t>
            </a:r>
          </a:p>
          <a:p>
            <a:pPr marL="1025525"/>
            <a:r>
              <a:rPr lang="en-US" sz="1600" dirty="0" smtClean="0"/>
              <a:t>Accept; text was changed to clarify and eliminate bullets as suggested by 802.11</a:t>
            </a:r>
            <a:r>
              <a:rPr lang="en-US" sz="1600" dirty="0"/>
              <a:t>’s comment </a:t>
            </a:r>
            <a:endParaRPr lang="en-US" sz="1600" dirty="0"/>
          </a:p>
        </p:txBody>
      </p:sp>
    </p:spTree>
    <p:extLst>
      <p:ext uri="{BB962C8B-B14F-4D97-AF65-F5344CB8AC3E}">
        <p14:creationId xmlns:p14="http://schemas.microsoft.com/office/powerpoint/2010/main" val="3963490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WG 802.3 comments (</a:t>
            </a:r>
            <a:r>
              <a:rPr lang="en-US" b="1" dirty="0" smtClean="0">
                <a:latin typeface="Times New Roman" charset="0"/>
                <a:ea typeface="ＭＳ Ｐゴシック" charset="0"/>
                <a:cs typeface="ＭＳ Ｐゴシック" charset="0"/>
              </a:rPr>
              <a:t>4)</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828800"/>
            <a:ext cx="8839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800" b="1" dirty="0"/>
              <a:t>PAR 5.6 </a:t>
            </a:r>
            <a:r>
              <a:rPr lang="en-US" sz="1800" dirty="0"/>
              <a:t>-Missing full stop. </a:t>
            </a:r>
          </a:p>
          <a:p>
            <a:pPr marL="914400"/>
            <a:r>
              <a:rPr lang="en-US" sz="1800" dirty="0"/>
              <a:t>Accept; period added</a:t>
            </a:r>
          </a:p>
          <a:p>
            <a:pPr marL="457200" indent="-457200"/>
            <a:endParaRPr lang="en-US" sz="1800" b="1" dirty="0" smtClean="0"/>
          </a:p>
          <a:p>
            <a:pPr marL="457200" indent="-457200"/>
            <a:r>
              <a:rPr lang="en-US" sz="1800" b="1" dirty="0" smtClean="0"/>
              <a:t>PAR</a:t>
            </a:r>
            <a:r>
              <a:rPr lang="en-US" sz="1800" b="1" dirty="0"/>
              <a:t>, 6.1.b </a:t>
            </a:r>
            <a:r>
              <a:rPr lang="en-US" sz="1800" dirty="0"/>
              <a:t>-The compression of higher layer protocols is unrelated to registration activities. If it needs to be said, say it somewhere else. </a:t>
            </a:r>
            <a:r>
              <a:rPr lang="en-US" sz="1800" dirty="0" smtClean="0"/>
              <a:t> If </a:t>
            </a:r>
            <a:r>
              <a:rPr lang="en-US" sz="1800" dirty="0"/>
              <a:t>the only registration activity is use of </a:t>
            </a:r>
            <a:r>
              <a:rPr lang="en-US" sz="1800" dirty="0" err="1"/>
              <a:t>EtherTypes</a:t>
            </a:r>
            <a:r>
              <a:rPr lang="en-US" sz="1800" dirty="0"/>
              <a:t>, or being allocated an EtherType, just say that. If the standard will have other registration components, those should be explained.</a:t>
            </a:r>
          </a:p>
          <a:p>
            <a:pPr marL="457200" indent="-457200"/>
            <a:r>
              <a:rPr lang="en-US" sz="1800" dirty="0"/>
              <a:t>Members of the RAC participating in the ad hoc are worried if you will attempt to get EtherType assignments to use as subtypes. This would be an improper use! Please engage the RAC early (before mandatory coordination) to make sure there will not be a problem. </a:t>
            </a:r>
            <a:endParaRPr lang="en-US" sz="1800" dirty="0" smtClean="0"/>
          </a:p>
          <a:p>
            <a:pPr marL="1087438"/>
            <a:endParaRPr lang="en-US" sz="1800" dirty="0" smtClean="0"/>
          </a:p>
          <a:p>
            <a:pPr marL="1087438"/>
            <a:r>
              <a:rPr lang="en-US" sz="1800" dirty="0" smtClean="0"/>
              <a:t>Response; thank you for your guidance.  6.1.b has been modified to: “</a:t>
            </a:r>
            <a:r>
              <a:rPr lang="en-US" sz="1800" dirty="0"/>
              <a:t>As noted in the scope and need for the project, this project will use EPD for multiple higher layer protocols. Values of the Multiplex ID below 1500, as defined in IEEE </a:t>
            </a:r>
            <a:r>
              <a:rPr lang="en-US" sz="1800" dirty="0" err="1"/>
              <a:t>Std</a:t>
            </a:r>
            <a:r>
              <a:rPr lang="en-US" sz="1800" dirty="0"/>
              <a:t> 802.15.9 Key Management Protocol, will be administered by the IEEE 802.15 Assigned Number Authority (ANA).</a:t>
            </a:r>
            <a:r>
              <a:rPr lang="en-US" sz="1800" dirty="0"/>
              <a:t> </a:t>
            </a:r>
            <a:r>
              <a:rPr lang="en-US" sz="1800" dirty="0" smtClean="0"/>
              <a:t>”</a:t>
            </a:r>
            <a:endParaRPr lang="en-US" sz="1800" dirty="0"/>
          </a:p>
        </p:txBody>
      </p:sp>
    </p:spTree>
    <p:extLst>
      <p:ext uri="{BB962C8B-B14F-4D97-AF65-F5344CB8AC3E}">
        <p14:creationId xmlns:p14="http://schemas.microsoft.com/office/powerpoint/2010/main" val="1401404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Responses and changes </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due to WG 802.3 comments (</a:t>
            </a:r>
            <a:r>
              <a:rPr lang="en-US" b="1" dirty="0" smtClean="0">
                <a:latin typeface="Times New Roman" charset="0"/>
                <a:ea typeface="ＭＳ Ｐゴシック" charset="0"/>
                <a:cs typeface="ＭＳ Ｐゴシック" charset="0"/>
              </a:rPr>
              <a:t>5)</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981200"/>
            <a:ext cx="883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dirty="0"/>
          </a:p>
          <a:p>
            <a:r>
              <a:rPr lang="en-US" sz="1800" b="1" dirty="0"/>
              <a:t>CSD, 1.1.2 </a:t>
            </a:r>
            <a:r>
              <a:rPr lang="en-US" sz="1800" dirty="0"/>
              <a:t>- This seems to be in possible conflict with the PAR scope including "regulation requirements". (PAR, 5.2 comment notes this term is undefined and consequently fixing the scope may clarify the relationship to "regulation" so that this answer is valid.</a:t>
            </a:r>
            <a:r>
              <a:rPr lang="en-US" sz="1800" dirty="0" smtClean="0"/>
              <a:t>)</a:t>
            </a:r>
          </a:p>
          <a:p>
            <a:pPr marL="1087438"/>
            <a:r>
              <a:rPr lang="en-US" sz="1800" dirty="0" smtClean="0"/>
              <a:t>Accept; PAR 5.2 changed to state “radio regulation”</a:t>
            </a:r>
            <a:endParaRPr lang="en-US" sz="1800" dirty="0"/>
          </a:p>
          <a:p>
            <a:r>
              <a:rPr lang="en-US" sz="1800" b="1" dirty="0"/>
              <a:t>CSD, 1.2.1,a </a:t>
            </a:r>
            <a:r>
              <a:rPr lang="en-US" sz="1800" dirty="0"/>
              <a:t>- The Internet of Things is more than wireless sensors. (Wireless sensors would generally be considered some of the things in the IOT.) Minor grammar: line 6 should read the IOT marketplace</a:t>
            </a:r>
            <a:r>
              <a:rPr lang="en-US" sz="1800" dirty="0" smtClean="0"/>
              <a:t>,</a:t>
            </a:r>
          </a:p>
          <a:p>
            <a:pPr marL="1087438"/>
            <a:r>
              <a:rPr lang="en-US" sz="1800" dirty="0" smtClean="0"/>
              <a:t>Accept; text changed to read “</a:t>
            </a:r>
            <a:r>
              <a:rPr lang="is-IS" sz="1800" dirty="0" smtClean="0"/>
              <a:t>…part of the Internet of Things...”, and “IOT marketplace”</a:t>
            </a:r>
            <a:endParaRPr lang="en-US" sz="1800" dirty="0"/>
          </a:p>
          <a:p>
            <a:r>
              <a:rPr lang="en-US" sz="1800" b="1" dirty="0" smtClean="0"/>
              <a:t>CSD, 1.2.1</a:t>
            </a:r>
            <a:r>
              <a:rPr lang="en-US" sz="1800" b="1" dirty="0"/>
              <a:t>,b </a:t>
            </a:r>
            <a:r>
              <a:rPr lang="en-US" sz="1800" dirty="0"/>
              <a:t>- Minor readability: line 4, remove "</a:t>
            </a:r>
            <a:r>
              <a:rPr lang="en-US" sz="1800" dirty="0" smtClean="0"/>
              <a:t>and many</a:t>
            </a:r>
            <a:r>
              <a:rPr lang="pt-BR" sz="1800" dirty="0" smtClean="0"/>
              <a:t> </a:t>
            </a:r>
            <a:r>
              <a:rPr lang="pt-BR" sz="1800" dirty="0"/>
              <a:t>more”</a:t>
            </a:r>
            <a:r>
              <a:rPr lang="pt-BR" sz="1800" dirty="0" smtClean="0"/>
              <a:t>.</a:t>
            </a:r>
          </a:p>
          <a:p>
            <a:pPr marL="1087438"/>
            <a:r>
              <a:rPr lang="en-US" sz="1800" dirty="0" smtClean="0"/>
              <a:t>Accept</a:t>
            </a:r>
            <a:r>
              <a:rPr lang="pt-BR" sz="1800" dirty="0" smtClean="0"/>
              <a:t>; “</a:t>
            </a:r>
            <a:r>
              <a:rPr lang="en-US" sz="1800" dirty="0" smtClean="0"/>
              <a:t>and many </a:t>
            </a:r>
            <a:r>
              <a:rPr lang="pt-BR" sz="1800" dirty="0" smtClean="0"/>
              <a:t>more” </a:t>
            </a:r>
            <a:r>
              <a:rPr lang="en-US" sz="1800" dirty="0" smtClean="0"/>
              <a:t>deleted</a:t>
            </a:r>
          </a:p>
          <a:p>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21730722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36032</TotalTime>
  <Words>1988</Words>
  <Application>Microsoft Macintosh PowerPoint</Application>
  <PresentationFormat>On-screen Show (4:3)</PresentationFormat>
  <Paragraphs>231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Resolutions to comments on SG 802.15.12 ULI PAR and CSD</vt:lpstr>
      <vt:lpstr>Responses and changes due to WG 802.1 comments (1)</vt:lpstr>
      <vt:lpstr>Responses and changes due to WG 802.1 comments (2)</vt:lpstr>
      <vt:lpstr>Responses and changes due to WG 802.3 comments (1)</vt:lpstr>
      <vt:lpstr>Responses and changes  due to WG 802.3 comments (2)</vt:lpstr>
      <vt:lpstr>Responses and changes  due to WG 802.3 comments (3)</vt:lpstr>
      <vt:lpstr>Responses and changes  due to WG 802.3 comments (4)</vt:lpstr>
      <vt:lpstr>Responses and changes  due to WG 802.3 comments (5)</vt:lpstr>
      <vt:lpstr>Responses and changes  due to WG 802.11 comments (1)</vt:lpstr>
      <vt:lpstr>Responses and changes  due to WG 802.11 comments (2)</vt:lpstr>
      <vt:lpstr>Responses and changes  due to James Gilb’s comments</vt:lpstr>
      <vt:lpstr>Responses and changes  due to Paul Nikolich’s comment</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Responses to comments on PAR and CSD</dc:title>
  <dc:subject>IEEE 802.15 &lt;SG ULI&gt;</dc:subject>
  <dc:creator>Pat Kinney</dc:creator>
  <cp:keywords/>
  <dc:description>&lt;15-16-0263-00-0llc&gt;</dc:description>
  <cp:lastModifiedBy>Pat Kinney</cp:lastModifiedBy>
  <cp:revision>679</cp:revision>
  <cp:lastPrinted>2015-07-14T16:02:16Z</cp:lastPrinted>
  <dcterms:created xsi:type="dcterms:W3CDTF">2009-07-12T16:25:16Z</dcterms:created>
  <dcterms:modified xsi:type="dcterms:W3CDTF">2016-03-16T01:48:03Z</dcterms:modified>
  <cp:category/>
</cp:coreProperties>
</file>