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419" r:id="rId2"/>
    <p:sldId id="541" r:id="rId3"/>
    <p:sldId id="551" r:id="rId4"/>
    <p:sldId id="552" r:id="rId5"/>
    <p:sldId id="553" r:id="rId6"/>
    <p:sldId id="554" r:id="rId7"/>
    <p:sldId id="555" r:id="rId8"/>
    <p:sldId id="556" r:id="rId9"/>
    <p:sldId id="557" r:id="rId10"/>
    <p:sldId id="558" r:id="rId11"/>
    <p:sldId id="559" r:id="rId12"/>
    <p:sldId id="560" r:id="rId13"/>
    <p:sldId id="561" r:id="rId14"/>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otiana" initials="V" lastIdx="9" clrIdx="0"/>
  <p:cmAuthor id="1" name="Kim Jaebeom" initials="KJ" lastIdx="3"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4" autoAdjust="0"/>
    <p:restoredTop sz="95219" autoAdjust="0"/>
  </p:normalViewPr>
  <p:slideViewPr>
    <p:cSldViewPr>
      <p:cViewPr varScale="1">
        <p:scale>
          <a:sx n="117" d="100"/>
          <a:sy n="117" d="100"/>
        </p:scale>
        <p:origin x="12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802.15-16-0251-02-0010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79512" y="609600"/>
            <a:ext cx="8785101" cy="5109091"/>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lang="en-US" altLang="ko-KR" sz="1600" b="1" dirty="0"/>
              <a:t>Proposed </a:t>
            </a:r>
            <a:r>
              <a:rPr lang="en-US" altLang="ko-KR" sz="1600" b="1" dirty="0" smtClean="0"/>
              <a:t>resolution to technical comments assigned to ETRI-LB116</a:t>
            </a:r>
            <a:endParaRPr kumimoji="0" lang="en-US" altLang="ko-KR" sz="1700" b="1" dirty="0"/>
          </a:p>
          <a:p>
            <a:pPr>
              <a:defRPr/>
            </a:pPr>
            <a:r>
              <a:rPr kumimoji="0" lang="en-US" altLang="ko-KR" sz="1600" dirty="0"/>
              <a:t>	</a:t>
            </a:r>
          </a:p>
          <a:p>
            <a:pPr>
              <a:defRPr/>
            </a:pPr>
            <a:r>
              <a:rPr lang="en-US" altLang="ko-KR" sz="1600" b="1" dirty="0"/>
              <a:t>Date Submitted: </a:t>
            </a:r>
            <a:r>
              <a:rPr lang="en-US" altLang="ko-KR" sz="1600" dirty="0"/>
              <a:t>  </a:t>
            </a:r>
            <a:r>
              <a:rPr lang="en-US" altLang="ko-KR" sz="1600" dirty="0" smtClean="0"/>
              <a:t>Mar., 2016 </a:t>
            </a:r>
            <a:endParaRPr lang="en-US" altLang="ko-KR" sz="1600" dirty="0"/>
          </a:p>
          <a:p>
            <a:pPr>
              <a:defRPr/>
            </a:pPr>
            <a:r>
              <a:rPr lang="en-US" altLang="ko-KR" sz="1600" b="1" dirty="0"/>
              <a:t>Source:</a:t>
            </a:r>
            <a:r>
              <a:rPr lang="en-US" altLang="ko-KR" sz="1600" dirty="0"/>
              <a:t> </a:t>
            </a:r>
            <a:r>
              <a:rPr lang="en-US" altLang="ko-KR" sz="1600" dirty="0" err="1"/>
              <a:t>Sangjae</a:t>
            </a:r>
            <a:r>
              <a:rPr lang="en-US" altLang="ko-KR" sz="1600" dirty="0"/>
              <a:t> Lee, </a:t>
            </a:r>
            <a:r>
              <a:rPr lang="en-US" altLang="ko-KR" sz="1600" dirty="0" err="1"/>
              <a:t>Jaehwan</a:t>
            </a:r>
            <a:r>
              <a:rPr lang="en-US" altLang="ko-KR" sz="1600" dirty="0"/>
              <a:t> Kim, </a:t>
            </a:r>
            <a:r>
              <a:rPr lang="en-US" altLang="ko-KR" sz="1600" dirty="0" err="1"/>
              <a:t>Sangsung</a:t>
            </a:r>
            <a:r>
              <a:rPr lang="en-US" altLang="ko-KR" sz="1600" dirty="0"/>
              <a:t> Choi (ETRI), Soo-Young Chang (SYCA), </a:t>
            </a:r>
            <a:r>
              <a:rPr lang="en-US" altLang="ko-KR" sz="1600" dirty="0" smtClean="0"/>
              <a:t>and </a:t>
            </a:r>
            <a:r>
              <a:rPr lang="en-US" altLang="ko-KR" sz="1600" dirty="0" err="1"/>
              <a:t>Cheolho</a:t>
            </a:r>
            <a:r>
              <a:rPr lang="en-US" altLang="ko-KR" sz="1600" dirty="0"/>
              <a:t> Shin (ETRI)</a:t>
            </a:r>
            <a:r>
              <a:rPr lang="en-US" altLang="ko-KR" sz="1600" dirty="0" smtClean="0"/>
              <a:t>  </a:t>
            </a:r>
          </a:p>
          <a:p>
            <a:pPr>
              <a:defRPr/>
            </a:pPr>
            <a:r>
              <a:rPr lang="en-US" altLang="ko-KR" sz="1600"/>
              <a:t> </a:t>
            </a:r>
            <a:r>
              <a:rPr lang="en-US" altLang="ko-KR" sz="1600" smtClean="0"/>
              <a:t> </a:t>
            </a:r>
            <a:r>
              <a:rPr lang="en-US" altLang="ko-KR" sz="1600" smtClean="0"/>
              <a:t>Company</a:t>
            </a:r>
            <a:r>
              <a:rPr lang="en-US" altLang="ko-KR" sz="1600" dirty="0"/>
              <a:t>: ETRI, </a:t>
            </a:r>
            <a:r>
              <a:rPr lang="en-US" altLang="ko-KR" sz="1600" dirty="0" smtClean="0"/>
              <a:t>SYCA </a:t>
            </a:r>
            <a:endParaRPr lang="en-US" altLang="ko-KR" sz="1600" dirty="0"/>
          </a:p>
          <a:p>
            <a:pPr>
              <a:defRPr/>
            </a:pPr>
            <a:r>
              <a:rPr lang="en-US" altLang="ko-KR" sz="1600" dirty="0"/>
              <a:t>  Address: </a:t>
            </a:r>
          </a:p>
          <a:p>
            <a:pPr>
              <a:defRPr/>
            </a:pPr>
            <a:r>
              <a:rPr lang="en-US" altLang="ko-KR" sz="1600" dirty="0"/>
              <a:t>  Voice: +82 42 850 5338, E-Mail: kimj@etri.re.kr </a:t>
            </a:r>
          </a:p>
          <a:p>
            <a:pPr>
              <a:defRPr/>
            </a:pPr>
            <a:r>
              <a:rPr lang="en-US" altLang="ko-KR" sz="1600" b="1" dirty="0"/>
              <a:t>Re:</a:t>
            </a:r>
            <a:r>
              <a:rPr lang="en-US" altLang="ko-KR" sz="1600" dirty="0"/>
              <a:t> </a:t>
            </a:r>
          </a:p>
          <a:p>
            <a:pPr>
              <a:spcBef>
                <a:spcPts val="600"/>
              </a:spcBef>
              <a:spcAft>
                <a:spcPts val="600"/>
              </a:spcAft>
              <a:defRPr/>
            </a:pPr>
            <a:r>
              <a:rPr lang="en-US" altLang="ko-KR" sz="1600" b="1" dirty="0"/>
              <a:t>Abstract:</a:t>
            </a:r>
            <a:r>
              <a:rPr lang="en-US" altLang="ko-KR" sz="1600" dirty="0"/>
              <a:t>	 </a:t>
            </a:r>
          </a:p>
          <a:p>
            <a:pPr>
              <a:spcBef>
                <a:spcPts val="600"/>
              </a:spcBef>
              <a:spcAft>
                <a:spcPts val="600"/>
              </a:spcAft>
              <a:defRPr/>
            </a:pPr>
            <a:r>
              <a:rPr lang="en-US" altLang="ko-KR" sz="1600" b="1" dirty="0"/>
              <a:t>Purpose:</a:t>
            </a:r>
            <a:r>
              <a:rPr lang="en-US" altLang="ko-KR" sz="1600" dirty="0"/>
              <a:t>	To suggest a comment resolution for Letter Ballot #</a:t>
            </a:r>
            <a:r>
              <a:rPr lang="en-US" altLang="ko-KR" sz="1600" dirty="0" smtClean="0"/>
              <a:t>116</a:t>
            </a:r>
            <a:endParaRPr lang="en-US" altLang="ko-KR" sz="1600" dirty="0"/>
          </a:p>
          <a:p>
            <a:pPr>
              <a:defRPr/>
            </a:pPr>
            <a:r>
              <a:rPr lang="en-US" altLang="ko-KR" sz="1600" b="1" dirty="0"/>
              <a:t>Notice:</a:t>
            </a:r>
            <a:r>
              <a:rPr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t>Release:</a:t>
            </a:r>
            <a:r>
              <a:rPr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Mar. 2016</a:t>
            </a:r>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3090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1600" dirty="0" err="1" smtClean="0">
                <a:ea typeface="굴림" charset="-127"/>
              </a:rPr>
              <a:t>Commentor</a:t>
            </a:r>
            <a:endParaRPr lang="en-US" altLang="ko-KR" sz="1600" dirty="0" smtClean="0">
              <a:ea typeface="굴림" charset="-127"/>
            </a:endParaRPr>
          </a:p>
          <a:p>
            <a:pPr lvl="1"/>
            <a:r>
              <a:rPr lang="en-US" altLang="ko-KR" sz="1400" dirty="0"/>
              <a:t>Verotiana Rabarijaona</a:t>
            </a:r>
            <a:endParaRPr lang="en-US" altLang="ko-KR" sz="1400" dirty="0" smtClean="0"/>
          </a:p>
          <a:p>
            <a:r>
              <a:rPr lang="en-US" altLang="ko-KR" sz="1600" dirty="0" smtClean="0">
                <a:ea typeface="굴림" charset="-127"/>
              </a:rPr>
              <a:t>Related clause</a:t>
            </a:r>
          </a:p>
          <a:p>
            <a:pPr lvl="1"/>
            <a:r>
              <a:rPr lang="en-US" altLang="ko-KR" sz="1400" dirty="0" smtClean="0"/>
              <a:t>5.2.7.1 P43 Line13</a:t>
            </a:r>
            <a:endParaRPr lang="en-US" altLang="ko-KR" sz="1400" dirty="0"/>
          </a:p>
          <a:p>
            <a:r>
              <a:rPr lang="en-US" altLang="ko-KR" sz="1600" dirty="0">
                <a:ea typeface="굴림" charset="-127"/>
              </a:rPr>
              <a:t>Comment</a:t>
            </a:r>
          </a:p>
          <a:p>
            <a:pPr lvl="1"/>
            <a:r>
              <a:rPr lang="en-US" sz="1400" dirty="0"/>
              <a:t>"the PSN, the PQM value are set to the value retrieved from the corresponding fields in the IE." is not accurate. The PSN is retrieved from the IE but the PQM is the sum of the PQM is the IE and the last hop LQM</a:t>
            </a:r>
            <a:r>
              <a:rPr lang="en-US" sz="1400" dirty="0" smtClean="0"/>
              <a:t>.</a:t>
            </a:r>
            <a:endParaRPr lang="en-US" sz="1400" dirty="0"/>
          </a:p>
          <a:p>
            <a:r>
              <a:rPr lang="en-US" altLang="ko-KR" sz="1600" dirty="0" smtClean="0">
                <a:ea typeface="굴림" charset="-127"/>
              </a:rPr>
              <a:t>Proposed </a:t>
            </a:r>
            <a:r>
              <a:rPr lang="en-US" altLang="ko-KR" sz="1600" dirty="0">
                <a:ea typeface="굴림" charset="-127"/>
              </a:rPr>
              <a:t>Change</a:t>
            </a:r>
          </a:p>
          <a:p>
            <a:pPr lvl="1"/>
            <a:r>
              <a:rPr lang="en-US" altLang="ko-KR" sz="1400" dirty="0"/>
              <a:t>Replace with "the PSN is set to the value retrieved from the corresponding field in the IE, the PQM value is set to the sum of the value of the PQM field and the LQM on the latest hop</a:t>
            </a:r>
            <a:r>
              <a:rPr lang="en-US" altLang="ko-KR" sz="1400" dirty="0" smtClean="0"/>
              <a:t>."</a:t>
            </a:r>
          </a:p>
          <a:p>
            <a:r>
              <a:rPr lang="en-US" altLang="ko-KR" sz="1600" dirty="0">
                <a:ea typeface="굴림" charset="-127"/>
              </a:rPr>
              <a:t>Proposed Resolution</a:t>
            </a:r>
          </a:p>
          <a:p>
            <a:pPr lvl="1"/>
            <a:r>
              <a:rPr lang="en-US" altLang="ko-KR" sz="1400" dirty="0" smtClean="0"/>
              <a:t>Accept</a:t>
            </a:r>
            <a:endParaRPr lang="en-US" altLang="ko-KR" sz="1400" dirty="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Mar. 2016</a:t>
            </a:r>
          </a:p>
        </p:txBody>
      </p:sp>
    </p:spTree>
    <p:extLst>
      <p:ext uri="{BB962C8B-B14F-4D97-AF65-F5344CB8AC3E}">
        <p14:creationId xmlns:p14="http://schemas.microsoft.com/office/powerpoint/2010/main" val="16940702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3100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1600" dirty="0" err="1" smtClean="0">
                <a:ea typeface="굴림" charset="-127"/>
              </a:rPr>
              <a:t>Commentor</a:t>
            </a:r>
            <a:endParaRPr lang="en-US" altLang="ko-KR" sz="1600" dirty="0" smtClean="0">
              <a:ea typeface="굴림" charset="-127"/>
            </a:endParaRPr>
          </a:p>
          <a:p>
            <a:pPr lvl="1"/>
            <a:r>
              <a:rPr lang="en-US" altLang="ko-KR" sz="1200" dirty="0"/>
              <a:t>Don </a:t>
            </a:r>
            <a:r>
              <a:rPr lang="en-US" altLang="ko-KR" sz="1200" dirty="0" err="1" smtClean="0"/>
              <a:t>Sturek</a:t>
            </a:r>
            <a:endParaRPr lang="en-US" altLang="ko-KR" sz="1200" dirty="0" smtClean="0"/>
          </a:p>
          <a:p>
            <a:r>
              <a:rPr lang="en-US" altLang="ko-KR" sz="1600" dirty="0" smtClean="0">
                <a:ea typeface="굴림" charset="-127"/>
              </a:rPr>
              <a:t>Related clause</a:t>
            </a:r>
          </a:p>
          <a:p>
            <a:pPr lvl="1"/>
            <a:r>
              <a:rPr lang="en-US" altLang="ko-KR" sz="1200" dirty="0" smtClean="0"/>
              <a:t>5.4.1.4 P49 Line52</a:t>
            </a:r>
            <a:endParaRPr lang="en-US" altLang="ko-KR" sz="1200" dirty="0"/>
          </a:p>
          <a:p>
            <a:r>
              <a:rPr lang="en-US" altLang="ko-KR" sz="1600" dirty="0">
                <a:ea typeface="굴림" charset="-127"/>
              </a:rPr>
              <a:t>Comment</a:t>
            </a:r>
          </a:p>
          <a:p>
            <a:pPr lvl="1"/>
            <a:r>
              <a:rPr lang="en-US" sz="1200" dirty="0"/>
              <a:t>I never saw a procedure in P2P to record an alternate route.  There must be some processing to record the best and a second best (and maybe more?).  Where was that text</a:t>
            </a:r>
            <a:r>
              <a:rPr lang="en-US" sz="1200" dirty="0" smtClean="0"/>
              <a:t>?</a:t>
            </a:r>
            <a:endParaRPr lang="en-US" sz="1200" dirty="0"/>
          </a:p>
          <a:p>
            <a:r>
              <a:rPr lang="en-US" altLang="ko-KR" sz="1600" dirty="0" smtClean="0">
                <a:ea typeface="굴림" charset="-127"/>
              </a:rPr>
              <a:t>Proposed </a:t>
            </a:r>
            <a:r>
              <a:rPr lang="en-US" altLang="ko-KR" sz="1600" dirty="0">
                <a:ea typeface="굴림" charset="-127"/>
              </a:rPr>
              <a:t>Change</a:t>
            </a:r>
          </a:p>
          <a:p>
            <a:pPr lvl="1"/>
            <a:r>
              <a:rPr lang="en-US" altLang="ko-KR" sz="1200" dirty="0" smtClean="0"/>
              <a:t>Explain how the alternate P2P route is established.</a:t>
            </a:r>
          </a:p>
          <a:p>
            <a:r>
              <a:rPr lang="en-US" altLang="ko-KR" sz="1600" dirty="0">
                <a:ea typeface="굴림" charset="-127"/>
              </a:rPr>
              <a:t>Proposed Resolution</a:t>
            </a:r>
          </a:p>
          <a:p>
            <a:pPr lvl="1"/>
            <a:r>
              <a:rPr lang="en-US" altLang="ko-KR" sz="1200" dirty="0" smtClean="0"/>
              <a:t>Revise</a:t>
            </a:r>
          </a:p>
          <a:p>
            <a:pPr lvl="1"/>
            <a:r>
              <a:rPr lang="en-US" altLang="ko-KR" sz="1200" dirty="0"/>
              <a:t>L2R dose not consider the alternative P2P route concept. Each device maintain only one path (next hop address) for a destination device. If the device receives duplicated P2P-RQ, then better route (by using metric) will be stored to P2P table.</a:t>
            </a:r>
          </a:p>
          <a:p>
            <a:pPr lvl="1"/>
            <a:r>
              <a:rPr lang="en-US" altLang="ko-KR" sz="1200" dirty="0"/>
              <a:t>Replace the sentence "If the frame is being routed P2P, an alternative next hop may be selected if several paths to the desired </a:t>
            </a:r>
            <a:r>
              <a:rPr lang="en-US" altLang="ko-KR" sz="1200" dirty="0" smtClean="0"/>
              <a:t>destination are </a:t>
            </a:r>
            <a:r>
              <a:rPr lang="en-US" altLang="ko-KR" sz="1200" dirty="0"/>
              <a:t>recorded." with "If the frame is being routed P2P, retransmission is attempted on the same </a:t>
            </a:r>
            <a:r>
              <a:rPr lang="en-US" altLang="ko-KR" sz="1200" dirty="0" smtClean="0"/>
              <a:t>path“ </a:t>
            </a:r>
          </a:p>
          <a:p>
            <a:pPr lvl="1"/>
            <a:r>
              <a:rPr lang="en-US" altLang="ko-KR" sz="1200" dirty="0" smtClean="0"/>
              <a:t>Move </a:t>
            </a:r>
            <a:r>
              <a:rPr lang="en-US" altLang="ko-KR" sz="1200" dirty="0"/>
              <a:t>"Neighbors whose address are recorded in the list of used neighbors described in 5.4.1.2 </a:t>
            </a:r>
            <a:r>
              <a:rPr lang="en-US" altLang="ko-KR" sz="1200" dirty="0" smtClean="0"/>
              <a:t>should not </a:t>
            </a:r>
            <a:r>
              <a:rPr lang="en-US" altLang="ko-KR" sz="1200" dirty="0"/>
              <a:t>be considered in the selection of an alternative next hop for retransmission" before "if the frame is routed P2P".</a:t>
            </a:r>
          </a:p>
          <a:p>
            <a:pPr lvl="1"/>
            <a:r>
              <a:rPr lang="en-US" altLang="ko-KR" sz="1200" dirty="0"/>
              <a:t>State that a single path should be recorded for each destination.</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11</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Mar. 2016</a:t>
            </a:r>
          </a:p>
        </p:txBody>
      </p:sp>
    </p:spTree>
    <p:extLst>
      <p:ext uri="{BB962C8B-B14F-4D97-AF65-F5344CB8AC3E}">
        <p14:creationId xmlns:p14="http://schemas.microsoft.com/office/powerpoint/2010/main" val="20510481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3112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1600" dirty="0" err="1" smtClean="0">
                <a:ea typeface="굴림" charset="-127"/>
              </a:rPr>
              <a:t>Commentor</a:t>
            </a:r>
            <a:endParaRPr lang="en-US" altLang="ko-KR" sz="1600" dirty="0" smtClean="0">
              <a:ea typeface="굴림" charset="-127"/>
            </a:endParaRPr>
          </a:p>
          <a:p>
            <a:pPr lvl="1"/>
            <a:r>
              <a:rPr lang="en-US" altLang="ko-KR" sz="1400" dirty="0" err="1"/>
              <a:t>Tero</a:t>
            </a:r>
            <a:r>
              <a:rPr lang="en-US" altLang="ko-KR" sz="1400" dirty="0"/>
              <a:t> </a:t>
            </a:r>
            <a:r>
              <a:rPr lang="en-US" altLang="ko-KR" sz="1400" dirty="0" err="1" smtClean="0"/>
              <a:t>Kivinen</a:t>
            </a:r>
            <a:endParaRPr lang="en-US" altLang="ko-KR" sz="1400" dirty="0" smtClean="0"/>
          </a:p>
          <a:p>
            <a:r>
              <a:rPr lang="en-US" altLang="ko-KR" sz="1600" dirty="0">
                <a:ea typeface="굴림" charset="-127"/>
              </a:rPr>
              <a:t>Related clause</a:t>
            </a:r>
          </a:p>
          <a:p>
            <a:pPr lvl="1"/>
            <a:r>
              <a:rPr lang="en-US" altLang="ko-KR" sz="1400" dirty="0" smtClean="0"/>
              <a:t>6.1.2.10 P64 Line48</a:t>
            </a:r>
            <a:endParaRPr lang="en-US" altLang="ko-KR" sz="1400" dirty="0"/>
          </a:p>
          <a:p>
            <a:r>
              <a:rPr lang="en-US" altLang="ko-KR" sz="1600" dirty="0">
                <a:ea typeface="굴림" charset="-127"/>
              </a:rPr>
              <a:t>Comment</a:t>
            </a:r>
          </a:p>
          <a:p>
            <a:pPr lvl="1"/>
            <a:r>
              <a:rPr lang="en-US" sz="1400" dirty="0"/>
              <a:t>The 802.15.4-2015 expanded for example the coordinator realignment command to support 15-bit channel numbers. This channel number field is only 8-bit. Do we want to support larger channel numbers here too or is the 8-bits enough</a:t>
            </a:r>
            <a:r>
              <a:rPr lang="en-US" sz="1400" dirty="0" smtClean="0"/>
              <a:t>?</a:t>
            </a:r>
            <a:endParaRPr lang="en-US" sz="1400" dirty="0"/>
          </a:p>
          <a:p>
            <a:r>
              <a:rPr lang="en-US" altLang="ko-KR" sz="1600" dirty="0" smtClean="0">
                <a:ea typeface="굴림" charset="-127"/>
              </a:rPr>
              <a:t>Proposed </a:t>
            </a:r>
            <a:r>
              <a:rPr lang="en-US" altLang="ko-KR" sz="1600" dirty="0">
                <a:ea typeface="굴림" charset="-127"/>
              </a:rPr>
              <a:t>Change</a:t>
            </a:r>
          </a:p>
          <a:p>
            <a:pPr lvl="1"/>
            <a:r>
              <a:rPr lang="en-US" altLang="ko-KR" sz="1400" dirty="0"/>
              <a:t>Make the channel number field 16-bit? If so then the length in figure 35 also needs to be </a:t>
            </a:r>
            <a:r>
              <a:rPr lang="en-US" altLang="ko-KR" sz="1400" dirty="0" smtClean="0"/>
              <a:t>updated.</a:t>
            </a:r>
          </a:p>
          <a:p>
            <a:r>
              <a:rPr lang="en-US" altLang="ko-KR" sz="1600" dirty="0" smtClean="0">
                <a:ea typeface="굴림" charset="-127"/>
              </a:rPr>
              <a:t>Proposed Resolution</a:t>
            </a:r>
          </a:p>
          <a:p>
            <a:pPr lvl="1"/>
            <a:r>
              <a:rPr lang="en-US" altLang="ko-KR" sz="1400" dirty="0" smtClean="0"/>
              <a:t>Revise</a:t>
            </a:r>
          </a:p>
          <a:p>
            <a:pPr lvl="1"/>
            <a:r>
              <a:rPr lang="en-US" altLang="ko-KR" sz="1400" dirty="0"/>
              <a:t>Make the channel number field 16 bit.</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12</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Mar. 2016</a:t>
            </a:r>
          </a:p>
        </p:txBody>
      </p:sp>
    </p:spTree>
    <p:extLst>
      <p:ext uri="{BB962C8B-B14F-4D97-AF65-F5344CB8AC3E}">
        <p14:creationId xmlns:p14="http://schemas.microsoft.com/office/powerpoint/2010/main" val="4610594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3121</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1600" dirty="0" err="1" smtClean="0">
                <a:ea typeface="굴림" charset="-127"/>
              </a:rPr>
              <a:t>Commentor</a:t>
            </a:r>
            <a:endParaRPr lang="en-US" altLang="ko-KR" sz="1600" dirty="0" smtClean="0">
              <a:ea typeface="굴림" charset="-127"/>
            </a:endParaRPr>
          </a:p>
          <a:p>
            <a:pPr lvl="1"/>
            <a:r>
              <a:rPr lang="en-US" altLang="ko-KR" sz="1400" dirty="0" err="1"/>
              <a:t>Tero</a:t>
            </a:r>
            <a:r>
              <a:rPr lang="en-US" altLang="ko-KR" sz="1400" dirty="0"/>
              <a:t> </a:t>
            </a:r>
            <a:r>
              <a:rPr lang="en-US" altLang="ko-KR" sz="1400" dirty="0" err="1" smtClean="0"/>
              <a:t>Kivinen</a:t>
            </a:r>
            <a:endParaRPr lang="en-US" altLang="ko-KR" sz="1400" dirty="0" smtClean="0"/>
          </a:p>
          <a:p>
            <a:r>
              <a:rPr lang="en-US" altLang="ko-KR" sz="1600" dirty="0">
                <a:ea typeface="굴림" charset="-127"/>
              </a:rPr>
              <a:t>Related clause</a:t>
            </a:r>
          </a:p>
          <a:p>
            <a:pPr lvl="1"/>
            <a:r>
              <a:rPr lang="en-US" altLang="ko-KR" sz="1400" dirty="0" smtClean="0"/>
              <a:t>6.1.6 P70 Line44</a:t>
            </a:r>
            <a:endParaRPr lang="en-US" altLang="ko-KR" sz="1400" dirty="0"/>
          </a:p>
          <a:p>
            <a:r>
              <a:rPr lang="en-US" altLang="ko-KR" sz="1600" dirty="0">
                <a:ea typeface="굴림" charset="-127"/>
              </a:rPr>
              <a:t>Comment</a:t>
            </a:r>
          </a:p>
          <a:p>
            <a:pPr lvl="1"/>
            <a:r>
              <a:rPr lang="en-US" sz="1400" dirty="0"/>
              <a:t>How does the receiver know to which mesh this belongs to, or more accurately whether the mesh root is 2 or 8 octet long? There is no mesh root address mode field in this IE, and our neighbor sending this and us might actually belong to two meshes and one of them might use short and other use extended addresses</a:t>
            </a:r>
            <a:r>
              <a:rPr lang="en-US" sz="1400" dirty="0" smtClean="0"/>
              <a:t>.</a:t>
            </a:r>
            <a:endParaRPr lang="en-US" sz="1400" dirty="0"/>
          </a:p>
          <a:p>
            <a:r>
              <a:rPr lang="en-US" altLang="ko-KR" sz="1600" dirty="0" smtClean="0">
                <a:ea typeface="굴림" charset="-127"/>
              </a:rPr>
              <a:t>Proposed </a:t>
            </a:r>
            <a:r>
              <a:rPr lang="en-US" altLang="ko-KR" sz="1600" dirty="0">
                <a:ea typeface="굴림" charset="-127"/>
              </a:rPr>
              <a:t>Change</a:t>
            </a:r>
          </a:p>
          <a:p>
            <a:pPr lvl="1"/>
            <a:r>
              <a:rPr lang="en-US" altLang="ko-KR" sz="1400" dirty="0"/>
              <a:t>Add mesh root address mode field.</a:t>
            </a:r>
            <a:endParaRPr lang="en-US" altLang="ko-KR" sz="1400" dirty="0" smtClean="0"/>
          </a:p>
          <a:p>
            <a:r>
              <a:rPr lang="en-US" altLang="ko-KR" sz="1600" dirty="0" smtClean="0">
                <a:ea typeface="굴림" charset="-127"/>
              </a:rPr>
              <a:t>Proposed Resolution</a:t>
            </a:r>
          </a:p>
          <a:p>
            <a:pPr lvl="1"/>
            <a:r>
              <a:rPr lang="en-US" altLang="ko-KR" sz="1400" dirty="0" smtClean="0"/>
              <a:t>Accept</a:t>
            </a:r>
            <a:endParaRPr lang="en-US" altLang="ko-KR" sz="1400" dirty="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13</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Mar. 2016</a:t>
            </a:r>
          </a:p>
        </p:txBody>
      </p:sp>
    </p:spTree>
    <p:extLst>
      <p:ext uri="{BB962C8B-B14F-4D97-AF65-F5344CB8AC3E}">
        <p14:creationId xmlns:p14="http://schemas.microsoft.com/office/powerpoint/2010/main" val="26676971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3069</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a:t>Stephen </a:t>
            </a:r>
            <a:r>
              <a:rPr lang="en-US" altLang="ko-KR" sz="1600" dirty="0" err="1" smtClean="0"/>
              <a:t>Chasko</a:t>
            </a:r>
            <a:endParaRPr lang="en-US" altLang="ko-KR" sz="1600" dirty="0" smtClean="0"/>
          </a:p>
          <a:p>
            <a:r>
              <a:rPr lang="en-US" altLang="ko-KR" sz="2000" dirty="0" smtClean="0">
                <a:ea typeface="굴림" charset="-127"/>
              </a:rPr>
              <a:t>Related clause</a:t>
            </a:r>
          </a:p>
          <a:p>
            <a:pPr lvl="1"/>
            <a:r>
              <a:rPr lang="en-US" altLang="ko-KR" sz="1600" dirty="0" smtClean="0">
                <a:ea typeface="굴림" charset="-127"/>
              </a:rPr>
              <a:t>5.2.5.1 P38 Line39</a:t>
            </a:r>
          </a:p>
          <a:p>
            <a:r>
              <a:rPr lang="en-US" altLang="ko-KR" sz="2000" dirty="0" smtClean="0">
                <a:ea typeface="굴림" charset="-127"/>
              </a:rPr>
              <a:t>Comment</a:t>
            </a:r>
          </a:p>
          <a:p>
            <a:pPr lvl="1"/>
            <a:r>
              <a:rPr lang="en-US" sz="1600" dirty="0"/>
              <a:t>This paragraph describes only a single channel mechanism. Is this protocol only meant for single channel environments; if so it must be more clearly explained in a dedicated section of the </a:t>
            </a:r>
            <a:r>
              <a:rPr lang="en-US" sz="1600" dirty="0" smtClean="0"/>
              <a:t>document</a:t>
            </a:r>
          </a:p>
          <a:p>
            <a:r>
              <a:rPr lang="en-US" sz="2000" dirty="0" smtClean="0"/>
              <a:t> </a:t>
            </a:r>
            <a:r>
              <a:rPr lang="en-US" altLang="ko-KR" sz="2000" dirty="0" smtClean="0">
                <a:ea typeface="굴림" charset="-127"/>
              </a:rPr>
              <a:t>Proposed </a:t>
            </a:r>
            <a:r>
              <a:rPr lang="en-US" altLang="ko-KR" sz="2000" dirty="0">
                <a:ea typeface="굴림" charset="-127"/>
              </a:rPr>
              <a:t>Change</a:t>
            </a:r>
          </a:p>
          <a:p>
            <a:pPr lvl="1"/>
            <a:r>
              <a:rPr lang="en-US" altLang="ko-KR" sz="1600" dirty="0">
                <a:ea typeface="굴림" charset="-127"/>
              </a:rPr>
              <a:t>The document should include support for channel hopping and those sections which require single channel should be clearly identified</a:t>
            </a:r>
            <a:r>
              <a:rPr lang="en-US" altLang="ko-KR" sz="1600" dirty="0" smtClean="0">
                <a:ea typeface="굴림" charset="-127"/>
              </a:rPr>
              <a:t>.</a:t>
            </a:r>
          </a:p>
          <a:p>
            <a:r>
              <a:rPr lang="en-US" altLang="ko-KR" sz="2000" dirty="0"/>
              <a:t> </a:t>
            </a:r>
            <a:r>
              <a:rPr lang="en-US" altLang="ko-KR" sz="2000" dirty="0">
                <a:ea typeface="굴림" charset="-127"/>
              </a:rPr>
              <a:t>Proposed </a:t>
            </a:r>
            <a:r>
              <a:rPr lang="en-US" altLang="ko-KR" sz="2000" dirty="0" smtClean="0">
                <a:ea typeface="굴림" charset="-127"/>
              </a:rPr>
              <a:t>Resolution</a:t>
            </a:r>
            <a:endParaRPr lang="en-US" altLang="ko-KR" sz="2000" dirty="0">
              <a:ea typeface="굴림" charset="-127"/>
            </a:endParaRPr>
          </a:p>
          <a:p>
            <a:pPr lvl="1"/>
            <a:r>
              <a:rPr lang="en-US" altLang="ko-KR" sz="1600" dirty="0" smtClean="0">
                <a:ea typeface="굴림" charset="-127"/>
              </a:rPr>
              <a:t>Revise</a:t>
            </a:r>
          </a:p>
          <a:p>
            <a:pPr lvl="1"/>
            <a:r>
              <a:rPr lang="en-US" altLang="ko-KR" sz="1600" dirty="0">
                <a:ea typeface="굴림" charset="-127"/>
              </a:rPr>
              <a:t>Replace "Multi channel operation" with "Multi PAN operation"</a:t>
            </a:r>
          </a:p>
          <a:p>
            <a:pPr lvl="1"/>
            <a:r>
              <a:rPr lang="en-US" altLang="ko-KR" sz="1600" dirty="0">
                <a:ea typeface="굴림" charset="-127"/>
              </a:rPr>
              <a:t>State that each PAN works on single </a:t>
            </a:r>
            <a:r>
              <a:rPr lang="en-US" altLang="ko-KR" sz="1600" dirty="0" smtClean="0">
                <a:ea typeface="굴림" charset="-127"/>
              </a:rPr>
              <a:t>channel</a:t>
            </a:r>
            <a:endParaRPr lang="en-US" altLang="ko-KR" sz="1600" dirty="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Mar. 2016</a:t>
            </a:r>
          </a:p>
        </p:txBody>
      </p:sp>
    </p:spTree>
    <p:extLst>
      <p:ext uri="{BB962C8B-B14F-4D97-AF65-F5344CB8AC3E}">
        <p14:creationId xmlns:p14="http://schemas.microsoft.com/office/powerpoint/2010/main" val="3394115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3072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a:t>Verotiana Rabarijaona</a:t>
            </a:r>
            <a:endParaRPr lang="en-US" altLang="ko-KR" sz="1600" dirty="0" smtClean="0"/>
          </a:p>
          <a:p>
            <a:r>
              <a:rPr lang="en-US" altLang="ko-KR" sz="2000" dirty="0" smtClean="0">
                <a:ea typeface="굴림" charset="-127"/>
              </a:rPr>
              <a:t>Related clause</a:t>
            </a:r>
          </a:p>
          <a:p>
            <a:pPr lvl="1"/>
            <a:r>
              <a:rPr lang="en-US" altLang="ko-KR" sz="1600" dirty="0" smtClean="0">
                <a:ea typeface="굴림" charset="-127"/>
              </a:rPr>
              <a:t>5.2.5.1 P38 Line41</a:t>
            </a:r>
          </a:p>
          <a:p>
            <a:r>
              <a:rPr lang="en-US" altLang="ko-KR" sz="2000" dirty="0" smtClean="0">
                <a:ea typeface="굴림" charset="-127"/>
              </a:rPr>
              <a:t>Comment</a:t>
            </a:r>
          </a:p>
          <a:p>
            <a:pPr lvl="1"/>
            <a:r>
              <a:rPr lang="en-US" sz="1600" dirty="0"/>
              <a:t>"each PAN coordinator uses two channels" is not accurate. The SPC operates on more </a:t>
            </a:r>
            <a:r>
              <a:rPr lang="en-US" sz="1600" dirty="0" smtClean="0"/>
              <a:t>channels</a:t>
            </a:r>
          </a:p>
          <a:p>
            <a:r>
              <a:rPr lang="en-US" sz="2000" dirty="0" smtClean="0"/>
              <a:t> </a:t>
            </a:r>
            <a:r>
              <a:rPr lang="en-US" altLang="ko-KR" sz="2000" dirty="0" smtClean="0">
                <a:ea typeface="굴림" charset="-127"/>
              </a:rPr>
              <a:t>Proposed </a:t>
            </a:r>
            <a:r>
              <a:rPr lang="en-US" altLang="ko-KR" sz="2000" dirty="0">
                <a:ea typeface="굴림" charset="-127"/>
              </a:rPr>
              <a:t>Change</a:t>
            </a:r>
          </a:p>
          <a:p>
            <a:pPr lvl="1"/>
            <a:r>
              <a:rPr lang="en-US" altLang="ko-KR" sz="1600" dirty="0">
                <a:ea typeface="굴림" charset="-127"/>
              </a:rPr>
              <a:t>Replace with "each PAN coordinator, with the exception of the SPC, uses two </a:t>
            </a:r>
            <a:r>
              <a:rPr lang="en-US" altLang="ko-KR" sz="1600" dirty="0" smtClean="0">
                <a:ea typeface="굴림" charset="-127"/>
              </a:rPr>
              <a:t>channels</a:t>
            </a:r>
          </a:p>
          <a:p>
            <a:r>
              <a:rPr lang="en-US" altLang="ko-KR" sz="2000" dirty="0"/>
              <a:t> </a:t>
            </a:r>
            <a:r>
              <a:rPr lang="en-US" altLang="ko-KR" sz="2000" dirty="0">
                <a:ea typeface="굴림" charset="-127"/>
              </a:rPr>
              <a:t>Proposed </a:t>
            </a:r>
            <a:r>
              <a:rPr lang="en-US" altLang="ko-KR" sz="2000" dirty="0" smtClean="0">
                <a:ea typeface="굴림" charset="-127"/>
              </a:rPr>
              <a:t>Resolution</a:t>
            </a:r>
            <a:endParaRPr lang="en-US" altLang="ko-KR" sz="2000" dirty="0">
              <a:ea typeface="굴림" charset="-127"/>
            </a:endParaRPr>
          </a:p>
          <a:p>
            <a:pPr lvl="1"/>
            <a:r>
              <a:rPr lang="en-US" altLang="ko-KR" sz="1600" dirty="0" smtClean="0">
                <a:ea typeface="굴림" charset="-127"/>
              </a:rPr>
              <a:t>Revise</a:t>
            </a:r>
          </a:p>
          <a:p>
            <a:pPr lvl="1"/>
            <a:r>
              <a:rPr lang="en-US" altLang="ko-KR" sz="1600" dirty="0">
                <a:ea typeface="굴림" charset="-127"/>
              </a:rPr>
              <a:t>Replace the sentence with "each PAN coordinator operates on its own channel, the channel of its parent PAN and the channel of its child PAN (if any</a:t>
            </a:r>
            <a:r>
              <a:rPr lang="en-US" altLang="ko-KR" sz="1600" dirty="0" smtClean="0">
                <a:ea typeface="굴림" charset="-127"/>
              </a:rPr>
              <a:t>)</a:t>
            </a:r>
            <a:endParaRPr lang="en-US" altLang="ko-KR" sz="1600" dirty="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Mar. 2016</a:t>
            </a:r>
          </a:p>
        </p:txBody>
      </p:sp>
    </p:spTree>
    <p:extLst>
      <p:ext uri="{BB962C8B-B14F-4D97-AF65-F5344CB8AC3E}">
        <p14:creationId xmlns:p14="http://schemas.microsoft.com/office/powerpoint/2010/main" val="1394056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3073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a:t>Verotiana Rabarijaona</a:t>
            </a:r>
            <a:endParaRPr lang="en-US" altLang="ko-KR" sz="1600" dirty="0" smtClean="0"/>
          </a:p>
          <a:p>
            <a:r>
              <a:rPr lang="en-US" altLang="ko-KR" sz="2000" dirty="0" smtClean="0">
                <a:ea typeface="굴림" charset="-127"/>
              </a:rPr>
              <a:t>Related clause</a:t>
            </a:r>
          </a:p>
          <a:p>
            <a:pPr lvl="1"/>
            <a:r>
              <a:rPr lang="en-US" altLang="ko-KR" sz="1600" dirty="0" smtClean="0">
                <a:ea typeface="굴림" charset="-127"/>
              </a:rPr>
              <a:t>5.2.5.1 P38 Line43</a:t>
            </a:r>
          </a:p>
          <a:p>
            <a:r>
              <a:rPr lang="en-US" altLang="ko-KR" sz="2000" dirty="0" smtClean="0">
                <a:ea typeface="굴림" charset="-127"/>
              </a:rPr>
              <a:t>Comment</a:t>
            </a:r>
          </a:p>
          <a:p>
            <a:pPr lvl="1"/>
            <a:r>
              <a:rPr lang="en-US" sz="1600" dirty="0"/>
              <a:t>"The TMCTP </a:t>
            </a:r>
            <a:r>
              <a:rPr lang="en-US" sz="1600" dirty="0" err="1"/>
              <a:t>superframe</a:t>
            </a:r>
            <a:r>
              <a:rPr lang="en-US" sz="1600" dirty="0"/>
              <a:t> is bounded by the beacons sent by the super PAN coordinator (SPC)." does not seem accurate. In Figure 18, PAN ID 5 is not within the range of the SPC in PAN ID </a:t>
            </a:r>
            <a:r>
              <a:rPr lang="en-US" sz="1600" dirty="0" smtClean="0"/>
              <a:t>1</a:t>
            </a:r>
          </a:p>
          <a:p>
            <a:r>
              <a:rPr lang="en-US" sz="2000" dirty="0" smtClean="0"/>
              <a:t> </a:t>
            </a:r>
            <a:r>
              <a:rPr lang="en-US" altLang="ko-KR" sz="2000" dirty="0" smtClean="0">
                <a:ea typeface="굴림" charset="-127"/>
              </a:rPr>
              <a:t>Proposed </a:t>
            </a:r>
            <a:r>
              <a:rPr lang="en-US" altLang="ko-KR" sz="2000" dirty="0">
                <a:ea typeface="굴림" charset="-127"/>
              </a:rPr>
              <a:t>Change</a:t>
            </a:r>
          </a:p>
          <a:p>
            <a:pPr lvl="1"/>
            <a:r>
              <a:rPr lang="en-US" altLang="ko-KR" sz="1600" dirty="0">
                <a:ea typeface="굴림" charset="-127"/>
              </a:rPr>
              <a:t>Should "SPC" be "parent PAN coordinator</a:t>
            </a:r>
            <a:r>
              <a:rPr lang="en-US" altLang="ko-KR" sz="1600" dirty="0" smtClean="0">
                <a:ea typeface="굴림" charset="-127"/>
              </a:rPr>
              <a:t>"?</a:t>
            </a:r>
          </a:p>
          <a:p>
            <a:r>
              <a:rPr lang="en-US" altLang="ko-KR" sz="2000" dirty="0"/>
              <a:t> </a:t>
            </a:r>
            <a:r>
              <a:rPr lang="en-US" altLang="ko-KR" sz="2000" dirty="0">
                <a:ea typeface="굴림" charset="-127"/>
              </a:rPr>
              <a:t>Proposed </a:t>
            </a:r>
            <a:r>
              <a:rPr lang="en-US" altLang="ko-KR" sz="2000" dirty="0" smtClean="0">
                <a:ea typeface="굴림" charset="-127"/>
              </a:rPr>
              <a:t>Resolution</a:t>
            </a:r>
            <a:endParaRPr lang="en-US" altLang="ko-KR" sz="2000" dirty="0">
              <a:ea typeface="굴림" charset="-127"/>
            </a:endParaRPr>
          </a:p>
          <a:p>
            <a:pPr lvl="1"/>
            <a:r>
              <a:rPr lang="en-US" altLang="ko-KR" sz="1600" dirty="0" smtClean="0">
                <a:ea typeface="굴림" charset="-127"/>
              </a:rPr>
              <a:t>Revise</a:t>
            </a:r>
          </a:p>
          <a:p>
            <a:pPr lvl="1"/>
            <a:r>
              <a:rPr lang="en-US" altLang="ko-KR" sz="1600" dirty="0">
                <a:ea typeface="굴림" charset="-127"/>
              </a:rPr>
              <a:t>Replace "SPC" with "parent PAN </a:t>
            </a:r>
            <a:r>
              <a:rPr lang="en-US" altLang="ko-KR" sz="1600" dirty="0" err="1">
                <a:ea typeface="굴림" charset="-127"/>
              </a:rPr>
              <a:t>coordiator</a:t>
            </a:r>
            <a:r>
              <a:rPr lang="en-US" altLang="ko-KR" sz="1600" dirty="0" smtClean="0">
                <a:ea typeface="굴림" charset="-127"/>
              </a:rPr>
              <a:t>"</a:t>
            </a:r>
            <a:endParaRPr lang="en-US" altLang="ko-KR" sz="1600" dirty="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Mar. 2016</a:t>
            </a:r>
          </a:p>
        </p:txBody>
      </p:sp>
    </p:spTree>
    <p:extLst>
      <p:ext uri="{BB962C8B-B14F-4D97-AF65-F5344CB8AC3E}">
        <p14:creationId xmlns:p14="http://schemas.microsoft.com/office/powerpoint/2010/main" val="279861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3076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a:t>Verotiana Rabarijaona</a:t>
            </a:r>
            <a:endParaRPr lang="en-US" altLang="ko-KR" sz="1600" dirty="0" smtClean="0"/>
          </a:p>
          <a:p>
            <a:r>
              <a:rPr lang="en-US" altLang="ko-KR" sz="2000" dirty="0" smtClean="0">
                <a:ea typeface="굴림" charset="-127"/>
              </a:rPr>
              <a:t>Related clause</a:t>
            </a:r>
          </a:p>
          <a:p>
            <a:pPr lvl="1"/>
            <a:r>
              <a:rPr lang="en-US" altLang="ko-KR" sz="1600" dirty="0" smtClean="0">
                <a:ea typeface="굴림" charset="-127"/>
              </a:rPr>
              <a:t>5.2.5.1 P39 Line9</a:t>
            </a:r>
          </a:p>
          <a:p>
            <a:r>
              <a:rPr lang="en-US" altLang="ko-KR" sz="2000" dirty="0" smtClean="0">
                <a:ea typeface="굴림" charset="-127"/>
              </a:rPr>
              <a:t>Comment</a:t>
            </a:r>
          </a:p>
          <a:p>
            <a:pPr lvl="1"/>
            <a:r>
              <a:rPr lang="en-US" sz="1600" dirty="0"/>
              <a:t>The meaning of the "*" after a channel number is not described</a:t>
            </a:r>
            <a:endParaRPr lang="en-US" sz="1600" dirty="0" smtClean="0"/>
          </a:p>
          <a:p>
            <a:r>
              <a:rPr lang="en-US" sz="2000" dirty="0" smtClean="0"/>
              <a:t> </a:t>
            </a:r>
            <a:r>
              <a:rPr lang="en-US" altLang="ko-KR" sz="2000" dirty="0" smtClean="0">
                <a:ea typeface="굴림" charset="-127"/>
              </a:rPr>
              <a:t>Proposed Change</a:t>
            </a:r>
          </a:p>
          <a:p>
            <a:pPr lvl="1"/>
            <a:r>
              <a:rPr lang="en-US" altLang="ko-KR" sz="1600" dirty="0">
                <a:ea typeface="굴림" charset="-127"/>
              </a:rPr>
              <a:t>Add a legend "x*: channel x allocated to a child PAN</a:t>
            </a:r>
            <a:r>
              <a:rPr lang="en-US" altLang="ko-KR" sz="1600" dirty="0" smtClean="0">
                <a:ea typeface="굴림" charset="-127"/>
              </a:rPr>
              <a:t>"</a:t>
            </a:r>
          </a:p>
          <a:p>
            <a:r>
              <a:rPr lang="en-US" altLang="ko-KR" sz="2000" dirty="0"/>
              <a:t> </a:t>
            </a:r>
            <a:r>
              <a:rPr lang="en-US" altLang="ko-KR" sz="2000" dirty="0">
                <a:ea typeface="굴림" charset="-127"/>
              </a:rPr>
              <a:t>Proposed </a:t>
            </a:r>
            <a:r>
              <a:rPr lang="en-US" altLang="ko-KR" sz="2000" dirty="0" smtClean="0">
                <a:ea typeface="굴림" charset="-127"/>
              </a:rPr>
              <a:t>Resolution</a:t>
            </a:r>
            <a:endParaRPr lang="en-US" altLang="ko-KR" sz="2000" dirty="0">
              <a:ea typeface="굴림" charset="-127"/>
            </a:endParaRPr>
          </a:p>
          <a:p>
            <a:pPr lvl="1"/>
            <a:r>
              <a:rPr lang="en-US" altLang="ko-KR" sz="1600" dirty="0" smtClean="0">
                <a:ea typeface="굴림" charset="-127"/>
              </a:rPr>
              <a:t>Accept</a:t>
            </a:r>
            <a:endParaRPr lang="en-US" altLang="ko-KR" sz="1600" dirty="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5</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Mar. 2016</a:t>
            </a:r>
          </a:p>
        </p:txBody>
      </p:sp>
    </p:spTree>
    <p:extLst>
      <p:ext uri="{BB962C8B-B14F-4D97-AF65-F5344CB8AC3E}">
        <p14:creationId xmlns:p14="http://schemas.microsoft.com/office/powerpoint/2010/main" val="27414858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3080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1600" dirty="0" err="1" smtClean="0">
                <a:ea typeface="굴림" charset="-127"/>
              </a:rPr>
              <a:t>Commentor</a:t>
            </a:r>
            <a:endParaRPr lang="en-US" altLang="ko-KR" sz="1600" dirty="0" smtClean="0">
              <a:ea typeface="굴림" charset="-127"/>
            </a:endParaRPr>
          </a:p>
          <a:p>
            <a:pPr lvl="1"/>
            <a:r>
              <a:rPr lang="en-US" altLang="ko-KR" sz="1400" dirty="0" err="1"/>
              <a:t>Tero</a:t>
            </a:r>
            <a:r>
              <a:rPr lang="en-US" altLang="ko-KR" sz="1400" dirty="0"/>
              <a:t> </a:t>
            </a:r>
            <a:r>
              <a:rPr lang="en-US" altLang="ko-KR" sz="1400" dirty="0" err="1" smtClean="0"/>
              <a:t>Kivinen</a:t>
            </a:r>
            <a:endParaRPr lang="en-US" altLang="ko-KR" sz="1400" dirty="0" smtClean="0"/>
          </a:p>
          <a:p>
            <a:r>
              <a:rPr lang="en-US" altLang="ko-KR" sz="1600" dirty="0">
                <a:ea typeface="굴림" charset="-127"/>
              </a:rPr>
              <a:t>Related clause</a:t>
            </a:r>
          </a:p>
          <a:p>
            <a:pPr lvl="1"/>
            <a:r>
              <a:rPr lang="en-US" altLang="ko-KR" sz="1400" dirty="0"/>
              <a:t>5.2.7.1 P41 Line47</a:t>
            </a:r>
          </a:p>
          <a:p>
            <a:r>
              <a:rPr lang="en-US" altLang="ko-KR" sz="1600" dirty="0">
                <a:ea typeface="굴림" charset="-127"/>
              </a:rPr>
              <a:t>Comment</a:t>
            </a:r>
          </a:p>
          <a:p>
            <a:pPr lvl="1"/>
            <a:r>
              <a:rPr lang="en-US" sz="1400" dirty="0"/>
              <a:t>The PSN is sequence number which is allowed to roll over, and I assume the case where the PSN is smaller than the recorded PSN is trying to detect roll over, and clear the old entry in case of that situation. This creates discontinuation even when the nodes receive all P2P-RQ messages from the node, as immediately when the PSN rolls over the old values are ignored even when they might have been received very lately. Some kind of serial number arithmetic method would be better, as that would work nicely also while rolling over, i.e., similar than what RFC1982 describes.</a:t>
            </a:r>
          </a:p>
          <a:p>
            <a:r>
              <a:rPr lang="en-US" sz="1600" dirty="0">
                <a:ea typeface="굴림" charset="-127"/>
              </a:rPr>
              <a:t> </a:t>
            </a:r>
            <a:r>
              <a:rPr lang="en-US" altLang="ko-KR" sz="1600" dirty="0">
                <a:ea typeface="굴림" charset="-127"/>
              </a:rPr>
              <a:t>Proposed Change</a:t>
            </a:r>
          </a:p>
          <a:p>
            <a:pPr lvl="1"/>
            <a:r>
              <a:rPr lang="en-US" altLang="ko-KR" sz="1400" dirty="0"/>
              <a:t>I think it would be better to just say that for PSN we use serial number arithmetic and use comparisons defined there.</a:t>
            </a:r>
          </a:p>
          <a:p>
            <a:r>
              <a:rPr lang="en-US" altLang="ko-KR" sz="1600" dirty="0">
                <a:ea typeface="굴림" charset="-127"/>
              </a:rPr>
              <a:t> Proposed Resolution</a:t>
            </a:r>
          </a:p>
          <a:p>
            <a:pPr lvl="1"/>
            <a:r>
              <a:rPr lang="en-US" altLang="ko-KR" sz="1400" dirty="0"/>
              <a:t>Revise</a:t>
            </a:r>
          </a:p>
          <a:p>
            <a:pPr lvl="1"/>
            <a:r>
              <a:rPr lang="en-US" altLang="ko-KR" sz="1400" dirty="0"/>
              <a:t>PSN operation (purpose) is same as LSN. Keep using PSN is better.</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Mar. 2016</a:t>
            </a:r>
          </a:p>
        </p:txBody>
      </p:sp>
    </p:spTree>
    <p:extLst>
      <p:ext uri="{BB962C8B-B14F-4D97-AF65-F5344CB8AC3E}">
        <p14:creationId xmlns:p14="http://schemas.microsoft.com/office/powerpoint/2010/main" val="2899796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3082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1600" dirty="0" err="1" smtClean="0">
                <a:ea typeface="굴림" charset="-127"/>
              </a:rPr>
              <a:t>Commentor</a:t>
            </a:r>
            <a:endParaRPr lang="en-US" altLang="ko-KR" sz="1600" dirty="0" smtClean="0">
              <a:ea typeface="굴림" charset="-127"/>
            </a:endParaRPr>
          </a:p>
          <a:p>
            <a:pPr lvl="1"/>
            <a:r>
              <a:rPr lang="en-US" altLang="ko-KR" sz="1400" dirty="0" err="1"/>
              <a:t>Tero</a:t>
            </a:r>
            <a:r>
              <a:rPr lang="en-US" altLang="ko-KR" sz="1400" dirty="0"/>
              <a:t> </a:t>
            </a:r>
            <a:r>
              <a:rPr lang="en-US" altLang="ko-KR" sz="1400" dirty="0" err="1" smtClean="0"/>
              <a:t>Kivinen</a:t>
            </a:r>
            <a:endParaRPr lang="en-US" altLang="ko-KR" sz="1400" dirty="0" smtClean="0"/>
          </a:p>
          <a:p>
            <a:r>
              <a:rPr lang="en-US" altLang="ko-KR" sz="1600" dirty="0">
                <a:ea typeface="굴림" charset="-127"/>
              </a:rPr>
              <a:t>Related clause</a:t>
            </a:r>
          </a:p>
          <a:p>
            <a:pPr lvl="1"/>
            <a:r>
              <a:rPr lang="en-US" altLang="ko-KR" sz="1400" dirty="0"/>
              <a:t>5.2.7.1 </a:t>
            </a:r>
            <a:r>
              <a:rPr lang="en-US" altLang="ko-KR" sz="1400" dirty="0" smtClean="0"/>
              <a:t>P42 Line1</a:t>
            </a:r>
            <a:endParaRPr lang="en-US" altLang="ko-KR" sz="1400" dirty="0"/>
          </a:p>
          <a:p>
            <a:r>
              <a:rPr lang="en-US" altLang="ko-KR" sz="1600" dirty="0">
                <a:ea typeface="굴림" charset="-127"/>
              </a:rPr>
              <a:t>Comment</a:t>
            </a:r>
          </a:p>
          <a:p>
            <a:pPr lvl="1"/>
            <a:r>
              <a:rPr lang="en-US" sz="1400" dirty="0"/>
              <a:t>This paragraph unconditionally forward the P2P-RQ IE frame if it is not the desired destination. I think it should not forward the frame if it has already forwarded before, i.e., if it receives it again. Hmm... actually it does not specify anywhere how the P2P-RQ frames are addressed, I had assumed they are broadcasts, but nothing here says so. So how does the node who is </a:t>
            </a:r>
            <a:r>
              <a:rPr lang="en-US" sz="1400" dirty="0" err="1"/>
              <a:t>fowarding</a:t>
            </a:r>
            <a:r>
              <a:rPr lang="en-US" sz="1400" dirty="0"/>
              <a:t> the frame know where to send it? In the figure it is clear that US and DS routing is NOT used, so what kind of routing is used for P2P-RQ messages</a:t>
            </a:r>
            <a:r>
              <a:rPr lang="en-US" sz="1400" dirty="0" smtClean="0"/>
              <a:t>?</a:t>
            </a:r>
            <a:endParaRPr lang="en-US" sz="1400" dirty="0"/>
          </a:p>
          <a:p>
            <a:r>
              <a:rPr lang="en-US" sz="1600" dirty="0">
                <a:ea typeface="굴림" charset="-127"/>
              </a:rPr>
              <a:t> </a:t>
            </a:r>
            <a:r>
              <a:rPr lang="en-US" altLang="ko-KR" sz="1600" dirty="0">
                <a:ea typeface="굴림" charset="-127"/>
              </a:rPr>
              <a:t>Proposed Change</a:t>
            </a:r>
          </a:p>
          <a:p>
            <a:pPr lvl="1"/>
            <a:r>
              <a:rPr lang="en-US" altLang="ko-KR" sz="1400" dirty="0"/>
              <a:t>Explain why the situation where node A receives P2P-RQ frame, forwards it to B, which then sends it back to A and so on, cannot happen, and how the node A knows where to forward the frame next</a:t>
            </a:r>
            <a:r>
              <a:rPr lang="en-US" altLang="ko-KR" sz="1400" dirty="0" smtClean="0"/>
              <a:t>.</a:t>
            </a:r>
          </a:p>
          <a:p>
            <a:r>
              <a:rPr lang="en-US" altLang="ko-KR" dirty="0" smtClean="0">
                <a:ea typeface="굴림" charset="-127"/>
              </a:rPr>
              <a:t> </a:t>
            </a:r>
            <a:endParaRPr lang="en-US" altLang="ko-KR" sz="1400" dirty="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7</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Mar. 2016</a:t>
            </a:r>
          </a:p>
        </p:txBody>
      </p:sp>
    </p:spTree>
    <p:extLst>
      <p:ext uri="{BB962C8B-B14F-4D97-AF65-F5344CB8AC3E}">
        <p14:creationId xmlns:p14="http://schemas.microsoft.com/office/powerpoint/2010/main" val="36547768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3082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1600" dirty="0" smtClean="0">
                <a:ea typeface="굴림" charset="-127"/>
              </a:rPr>
              <a:t>Proposed Resolution</a:t>
            </a:r>
          </a:p>
          <a:p>
            <a:pPr lvl="1"/>
            <a:r>
              <a:rPr lang="en-US" altLang="ko-KR" sz="1400" dirty="0" smtClean="0"/>
              <a:t>Revise</a:t>
            </a:r>
          </a:p>
          <a:p>
            <a:pPr lvl="1"/>
            <a:r>
              <a:rPr lang="en-US" altLang="ko-KR" sz="1400" dirty="0" smtClean="0"/>
              <a:t>Flooding </a:t>
            </a:r>
            <a:r>
              <a:rPr lang="en-US" altLang="ko-KR" sz="1400" dirty="0"/>
              <a:t>range of the P2P-RQ can be controlled by using TTL in the P2P-RQ. </a:t>
            </a:r>
          </a:p>
          <a:p>
            <a:pPr lvl="1"/>
            <a:r>
              <a:rPr lang="en-US" altLang="ko-KR" sz="1400" dirty="0"/>
              <a:t>Replace "by transmitting a P2P-RQ IE addressed accordingly and with the TTL field initialized to l2rDefaultTtl." with "by broadcasting a P2P-RQ IE addressed accordingly and with the TTL field initialized to l2rDefaultTtl." in 5.2.7 line 31</a:t>
            </a:r>
          </a:p>
          <a:p>
            <a:pPr lvl="1"/>
            <a:endParaRPr lang="en-US" altLang="ko-KR" sz="1400" dirty="0"/>
          </a:p>
          <a:p>
            <a:pPr lvl="1"/>
            <a:r>
              <a:rPr lang="en-US" altLang="ko-KR" sz="1400" dirty="0"/>
              <a:t>State that a device should record the PSN and source address of the P2P-RQ IE. If the device receives another P2P-RQ IE with the same PSN and SA, the P2P-RQ IE should not be forwarded. </a:t>
            </a:r>
          </a:p>
          <a:p>
            <a:pPr lvl="1"/>
            <a:r>
              <a:rPr lang="en-US" altLang="ko-KR" sz="1400" dirty="0"/>
              <a:t>The PSN and SA records should be deleted after l2rlsnsarecordtimeout</a:t>
            </a:r>
            <a:r>
              <a:rPr lang="en-US" altLang="ko-KR" sz="1400" dirty="0" smtClean="0"/>
              <a:t>.</a:t>
            </a:r>
            <a:endParaRPr lang="en-US" altLang="ko-KR" sz="1400" dirty="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Mar. 2016</a:t>
            </a:r>
          </a:p>
        </p:txBody>
      </p:sp>
    </p:spTree>
    <p:extLst>
      <p:ext uri="{BB962C8B-B14F-4D97-AF65-F5344CB8AC3E}">
        <p14:creationId xmlns:p14="http://schemas.microsoft.com/office/powerpoint/2010/main" val="15099728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3088</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1600" dirty="0" err="1" smtClean="0">
                <a:ea typeface="굴림" charset="-127"/>
              </a:rPr>
              <a:t>Commentor</a:t>
            </a:r>
            <a:endParaRPr lang="en-US" altLang="ko-KR" sz="1600" dirty="0" smtClean="0">
              <a:ea typeface="굴림" charset="-127"/>
            </a:endParaRPr>
          </a:p>
          <a:p>
            <a:pPr lvl="1"/>
            <a:r>
              <a:rPr lang="en-US" altLang="ko-KR" sz="1400" dirty="0"/>
              <a:t>Don </a:t>
            </a:r>
            <a:r>
              <a:rPr lang="en-US" altLang="ko-KR" sz="1400" dirty="0" err="1" smtClean="0"/>
              <a:t>Sturek</a:t>
            </a:r>
            <a:endParaRPr lang="en-US" altLang="ko-KR" sz="1400" dirty="0" smtClean="0"/>
          </a:p>
          <a:p>
            <a:r>
              <a:rPr lang="en-US" altLang="ko-KR" sz="1600" dirty="0">
                <a:ea typeface="굴림" charset="-127"/>
              </a:rPr>
              <a:t>Related clause</a:t>
            </a:r>
          </a:p>
          <a:p>
            <a:pPr lvl="1"/>
            <a:r>
              <a:rPr lang="en-US" altLang="ko-KR" sz="1400" dirty="0" smtClean="0"/>
              <a:t>5.2.7.2 P42 Line53</a:t>
            </a:r>
            <a:endParaRPr lang="en-US" altLang="ko-KR" sz="1400" dirty="0"/>
          </a:p>
          <a:p>
            <a:r>
              <a:rPr lang="en-US" altLang="ko-KR" sz="1600" dirty="0">
                <a:ea typeface="굴림" charset="-127"/>
              </a:rPr>
              <a:t>Comment</a:t>
            </a:r>
          </a:p>
          <a:p>
            <a:pPr lvl="1"/>
            <a:r>
              <a:rPr lang="en-US" sz="1400" dirty="0"/>
              <a:t>If I am understanding P2P routing correctly, the Figure 21 is extremely misleading.  Isn't P2P just a controlled flood where the intermediate devices accept and either forward or drop the forwarding messages to the destination?  Certainly in that scenario while the P2P RP IE will look like </a:t>
            </a:r>
            <a:r>
              <a:rPr lang="en-US" sz="1400" dirty="0" err="1"/>
              <a:t>wha</a:t>
            </a:r>
            <a:r>
              <a:rPr lang="en-US" sz="1400" dirty="0"/>
              <a:t> tis shown the P2P RQ IE will not. It will go to nearly all devices until the cost is deemed higher than a better path.</a:t>
            </a:r>
          </a:p>
          <a:p>
            <a:r>
              <a:rPr lang="en-US" altLang="ko-KR" sz="1600" dirty="0" smtClean="0">
                <a:ea typeface="굴림" charset="-127"/>
              </a:rPr>
              <a:t>Proposed </a:t>
            </a:r>
            <a:r>
              <a:rPr lang="en-US" altLang="ko-KR" sz="1600" dirty="0">
                <a:ea typeface="굴림" charset="-127"/>
              </a:rPr>
              <a:t>Change</a:t>
            </a:r>
          </a:p>
          <a:p>
            <a:pPr lvl="1"/>
            <a:r>
              <a:rPr lang="en-US" altLang="ko-KR" sz="1400" dirty="0"/>
              <a:t>Fix the diagram or explain why it is correct as </a:t>
            </a:r>
            <a:r>
              <a:rPr lang="en-US" altLang="ko-KR" sz="1400" dirty="0" smtClean="0"/>
              <a:t>shown</a:t>
            </a:r>
          </a:p>
          <a:p>
            <a:r>
              <a:rPr lang="en-US" altLang="ko-KR" sz="1600" dirty="0">
                <a:ea typeface="굴림" charset="-127"/>
              </a:rPr>
              <a:t>Proposed Resolution</a:t>
            </a:r>
          </a:p>
          <a:p>
            <a:pPr lvl="1"/>
            <a:r>
              <a:rPr lang="en-US" altLang="ko-KR" sz="1400" dirty="0" smtClean="0"/>
              <a:t>Revise</a:t>
            </a:r>
          </a:p>
          <a:p>
            <a:pPr lvl="1"/>
            <a:r>
              <a:rPr lang="en-US" altLang="ko-KR" sz="1400" dirty="0"/>
              <a:t>Re-draw the figure with 6 node, </a:t>
            </a:r>
            <a:r>
              <a:rPr lang="en-US" altLang="ko-KR" sz="1400" dirty="0" err="1"/>
              <a:t>indiacate</a:t>
            </a:r>
            <a:r>
              <a:rPr lang="en-US" altLang="ko-KR" sz="1400" dirty="0"/>
              <a:t> the instruction step by step propagation of the P2P-RQ IE and the response P2P-RP IE</a:t>
            </a:r>
            <a:r>
              <a:rPr lang="en-US" altLang="ko-KR" sz="1400" dirty="0" smtClean="0"/>
              <a:t>.</a:t>
            </a:r>
            <a:endParaRPr lang="en-US" altLang="ko-KR" sz="1400" dirty="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9</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Mar. 2016</a:t>
            </a:r>
          </a:p>
        </p:txBody>
      </p:sp>
    </p:spTree>
    <p:extLst>
      <p:ext uri="{BB962C8B-B14F-4D97-AF65-F5344CB8AC3E}">
        <p14:creationId xmlns:p14="http://schemas.microsoft.com/office/powerpoint/2010/main" val="24059220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53895</TotalTime>
  <Words>1559</Words>
  <Application>Microsoft Office PowerPoint</Application>
  <PresentationFormat>화면 슬라이드 쇼(4:3)</PresentationFormat>
  <Paragraphs>196</Paragraphs>
  <Slides>13</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13</vt:i4>
      </vt:variant>
    </vt:vector>
  </HeadingPairs>
  <TitlesOfParts>
    <vt:vector size="19" baseType="lpstr">
      <vt:lpstr>Gulim</vt:lpstr>
      <vt:lpstr>Gulim</vt:lpstr>
      <vt:lpstr>맑은 고딕</vt:lpstr>
      <vt:lpstr>Arial</vt:lpstr>
      <vt:lpstr>Times New Roman</vt:lpstr>
      <vt:lpstr>Office 테마</vt:lpstr>
      <vt:lpstr>PowerPoint 프레젠테이션</vt:lpstr>
      <vt:lpstr>CID 3069</vt:lpstr>
      <vt:lpstr>CID 3072</vt:lpstr>
      <vt:lpstr>CID 3073</vt:lpstr>
      <vt:lpstr>CID 3076</vt:lpstr>
      <vt:lpstr>CID 3080</vt:lpstr>
      <vt:lpstr>CID 3082</vt:lpstr>
      <vt:lpstr>CID 3082</vt:lpstr>
      <vt:lpstr>CID 3088</vt:lpstr>
      <vt:lpstr>CID 3090</vt:lpstr>
      <vt:lpstr>CID 3100</vt:lpstr>
      <vt:lpstr>CID 3112</vt:lpstr>
      <vt:lpstr>CID 3121</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김재환</cp:lastModifiedBy>
  <cp:revision>1079</cp:revision>
  <cp:lastPrinted>1998-02-10T13:28:06Z</cp:lastPrinted>
  <dcterms:created xsi:type="dcterms:W3CDTF">1999-11-08T18:59:45Z</dcterms:created>
  <dcterms:modified xsi:type="dcterms:W3CDTF">2016-06-22T03:24:38Z</dcterms:modified>
</cp:coreProperties>
</file>