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1"/>
  </p:notesMasterIdLst>
  <p:handoutMasterIdLst>
    <p:handoutMasterId r:id="rId12"/>
  </p:handoutMasterIdLst>
  <p:sldIdLst>
    <p:sldId id="374" r:id="rId2"/>
    <p:sldId id="402" r:id="rId3"/>
    <p:sldId id="397" r:id="rId4"/>
    <p:sldId id="403" r:id="rId5"/>
    <p:sldId id="404" r:id="rId6"/>
    <p:sldId id="405" r:id="rId7"/>
    <p:sldId id="406" r:id="rId8"/>
    <p:sldId id="408" r:id="rId9"/>
    <p:sldId id="407"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8921" autoAdjust="0"/>
  </p:normalViewPr>
  <p:slideViewPr>
    <p:cSldViewPr>
      <p:cViewPr varScale="1">
        <p:scale>
          <a:sx n="66" d="100"/>
          <a:sy n="66" d="100"/>
        </p:scale>
        <p:origin x="-1650"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3</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5</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6</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7</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9</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15-16-0249-00-0008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2" name="Rectangle 9"/>
          <p:cNvSpPr>
            <a:spLocks noChangeArrowheads="1"/>
          </p:cNvSpPr>
          <p:nvPr userDrawn="1"/>
        </p:nvSpPr>
        <p:spPr bwMode="auto">
          <a:xfrm>
            <a:off x="685800" y="404664"/>
            <a:ext cx="1437928" cy="184666"/>
          </a:xfrm>
          <a:prstGeom prst="rect">
            <a:avLst/>
          </a:prstGeom>
          <a:noFill/>
          <a:ln w="9525">
            <a:noFill/>
            <a:miter lim="800000"/>
            <a:headEnd/>
            <a:tailEnd/>
          </a:ln>
          <a:effectLst/>
        </p:spPr>
        <p:txBody>
          <a:bodyPr wrap="square" lIns="0" tIns="0" rIns="0" bIns="0">
            <a:spAutoFit/>
          </a:bodyPr>
          <a:lstStyle/>
          <a:p>
            <a:pPr>
              <a:defRPr/>
            </a:pPr>
            <a:r>
              <a:rPr lang="en-US" altLang="ko-KR" b="1" baseline="0" dirty="0" smtClean="0">
                <a:ea typeface="굴림" pitchFamily="50" charset="-127"/>
              </a:rPr>
              <a:t>March 2016</a:t>
            </a:r>
            <a:endParaRPr lang="en-US" altLang="ko-KR" b="1" dirty="0">
              <a:ea typeface="굴림" pitchFamily="50" charset="-127"/>
            </a:endParaRPr>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cs typeface="Times New Roman" panose="02020603050405020304" pitchFamily="18" charset="0"/>
              </a:rPr>
              <a:t>Suggested changes for channel scan and scan related primitives</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[March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 </a:t>
            </a:r>
            <a:r>
              <a:rPr lang="en-US" altLang="ja-JP" sz="1600" dirty="0"/>
              <a:t>Marco Hernandez, Igor </a:t>
            </a:r>
            <a:r>
              <a:rPr lang="en-US" altLang="ja-JP" sz="1600" dirty="0" err="1"/>
              <a:t>Dotlic</a:t>
            </a:r>
            <a:r>
              <a:rPr lang="en-US" altLang="ja-JP" sz="1600" dirty="0"/>
              <a:t>, </a:t>
            </a:r>
            <a:r>
              <a:rPr lang="en-US" altLang="ja-JP" sz="1600" dirty="0" smtClean="0"/>
              <a:t>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C</a:t>
            </a:r>
            <a:r>
              <a:rPr lang="en-US" altLang="ja-JP" sz="1600" dirty="0" smtClean="0">
                <a:solidFill>
                  <a:schemeClr val="tx2"/>
                </a:solidFill>
                <a:ea typeface="ＭＳ Ｐゴシック" charset="-128"/>
              </a:rPr>
              <a:t>ontribution to 15.8 PAC draft]</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latin typeface="Lao UI" pitchFamily="34" charset="0"/>
              </a:rPr>
              <a:t>Proposal of </a:t>
            </a:r>
            <a:r>
              <a:rPr lang="en-US" altLang="ja-JP" sz="1600" dirty="0">
                <a:cs typeface="Times New Roman" panose="02020603050405020304" pitchFamily="18" charset="0"/>
              </a:rPr>
              <a:t>changes for channel scan and </a:t>
            </a:r>
            <a:r>
              <a:rPr lang="en-US" altLang="ja-JP" sz="1600" dirty="0" smtClean="0">
                <a:cs typeface="Times New Roman" panose="02020603050405020304" pitchFamily="18" charset="0"/>
              </a:rPr>
              <a:t>channel scan </a:t>
            </a:r>
            <a:r>
              <a:rPr lang="en-US" altLang="ja-JP" sz="1600" dirty="0">
                <a:cs typeface="Times New Roman" panose="02020603050405020304" pitchFamily="18" charset="0"/>
              </a:rPr>
              <a:t>related primitives</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sz="3200" dirty="0" smtClean="0">
                <a:latin typeface="+mj-ea"/>
              </a:rPr>
              <a:t>Suggested </a:t>
            </a:r>
            <a:r>
              <a:rPr lang="en-US" altLang="ja-JP" sz="3200" dirty="0">
                <a:latin typeface="+mj-ea"/>
              </a:rPr>
              <a:t>changes for channel scan and scan related primitives</a:t>
            </a:r>
            <a:endParaRPr lang="ko-KR" altLang="en-US" sz="3200" b="1" dirty="0" smtClean="0">
              <a:latin typeface="+mj-ea"/>
            </a:endParaRPr>
          </a:p>
        </p:txBody>
      </p:sp>
      <p:sp>
        <p:nvSpPr>
          <p:cNvPr id="3" name="부제목 2"/>
          <p:cNvSpPr>
            <a:spLocks noGrp="1"/>
          </p:cNvSpPr>
          <p:nvPr>
            <p:ph type="subTitle" idx="1"/>
          </p:nvPr>
        </p:nvSpPr>
        <p:spPr>
          <a:xfrm>
            <a:off x="1371600" y="4143375"/>
            <a:ext cx="6400800" cy="1301849"/>
          </a:xfrm>
        </p:spPr>
        <p:txBody>
          <a:bodyPr/>
          <a:lstStyle/>
          <a:p>
            <a:pPr eaLnBrk="1" fontAlgn="auto" hangingPunct="1">
              <a:spcAft>
                <a:spcPts val="0"/>
              </a:spcAft>
              <a:buClr>
                <a:schemeClr val="bg2">
                  <a:lumMod val="10000"/>
                </a:schemeClr>
              </a:buClr>
              <a:defRPr/>
            </a:pPr>
            <a:r>
              <a:rPr lang="en-US" altLang="ko-KR" b="1" dirty="0" smtClean="0">
                <a:latin typeface="+mj-ea"/>
                <a:ea typeface="+mj-ea"/>
                <a:cs typeface="Times New Roman" pitchFamily="18" charset="0"/>
              </a:rPr>
              <a:t>March, 2016</a:t>
            </a:r>
          </a:p>
        </p:txBody>
      </p:sp>
      <p:sp>
        <p:nvSpPr>
          <p:cNvPr id="5" name="슬라이드 번호 개체 틀 4"/>
          <p:cNvSpPr>
            <a:spLocks noGrp="1"/>
          </p:cNvSpPr>
          <p:nvPr>
            <p:ph type="sldNum" sz="quarter" idx="12"/>
          </p:nvPr>
        </p:nvSpPr>
        <p:spPr>
          <a:xfrm>
            <a:off x="4393695" y="6475413"/>
            <a:ext cx="432811" cy="184666"/>
          </a:xfrm>
        </p:spPr>
        <p:txBody>
          <a:bodyPr/>
          <a:lstStyle/>
          <a:p>
            <a:pPr>
              <a:defRPr/>
            </a:pPr>
            <a:r>
              <a:rPr lang="en-US" altLang="ko-KR" smtClean="0">
                <a:latin typeface="+mj-ea"/>
                <a:ea typeface="+mj-ea"/>
              </a:rPr>
              <a:t>Slide </a:t>
            </a:r>
            <a:fld id="{B8505083-D182-4BF7-B1A7-D3F76AEDD19D}" type="slidenum">
              <a:rPr lang="en-US" altLang="ko-KR" smtClean="0">
                <a:latin typeface="+mj-ea"/>
                <a:ea typeface="+mj-ea"/>
              </a:rPr>
              <a:pPr>
                <a:defRPr/>
              </a:pPr>
              <a:t>2</a:t>
            </a:fld>
            <a:endParaRPr lang="en-US" altLang="ko-KR">
              <a:latin typeface="+mj-ea"/>
              <a:ea typeface="+mj-ea"/>
            </a:endParaRPr>
          </a:p>
        </p:txBody>
      </p:sp>
      <p:sp>
        <p:nvSpPr>
          <p:cNvPr id="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mj-ea"/>
                <a:ea typeface="+mj-ea"/>
              </a:rPr>
              <a:t>Li, Hernandez, </a:t>
            </a:r>
            <a:r>
              <a:rPr lang="en-US" altLang="en-US" sz="1200" dirty="0" err="1" smtClean="0">
                <a:latin typeface="+mj-ea"/>
                <a:ea typeface="+mj-ea"/>
              </a:rPr>
              <a:t>Dotlić</a:t>
            </a:r>
            <a:r>
              <a:rPr lang="en-US" altLang="en-US" sz="1200" dirty="0" smtClean="0">
                <a:latin typeface="+mj-ea"/>
                <a:ea typeface="+mj-ea"/>
              </a:rPr>
              <a:t>, Miura (NICT)</a:t>
            </a:r>
          </a:p>
        </p:txBody>
      </p:sp>
    </p:spTree>
    <p:extLst>
      <p:ext uri="{BB962C8B-B14F-4D97-AF65-F5344CB8AC3E}">
        <p14:creationId xmlns:p14="http://schemas.microsoft.com/office/powerpoint/2010/main" val="2331086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42289" y="2572453"/>
            <a:ext cx="6120680" cy="2031325"/>
          </a:xfrm>
          <a:prstGeom prst="rect">
            <a:avLst/>
          </a:prstGeom>
        </p:spPr>
        <p:txBody>
          <a:bodyPr wrap="square">
            <a:spAutoFit/>
          </a:bodyPr>
          <a:lstStyle/>
          <a:p>
            <a:pPr marL="6350" lvl="3">
              <a:spcBef>
                <a:spcPts val="1200"/>
              </a:spcBef>
            </a:pPr>
            <a:r>
              <a:rPr lang="en-US" altLang="ja-JP" sz="2400" b="1" dirty="0" smtClean="0">
                <a:solidFill>
                  <a:srgbClr val="0070C0"/>
                </a:solidFill>
                <a:effectLst>
                  <a:outerShdw sx="0" sy="0">
                    <a:srgbClr val="000000"/>
                  </a:outerShdw>
                </a:effectLst>
                <a:latin typeface="+mj-ea"/>
                <a:ea typeface="+mj-ea"/>
              </a:rPr>
              <a:t>5.1.2.1 Channel Scanning</a:t>
            </a:r>
            <a:endParaRPr lang="ja-JP" altLang="ja-JP" sz="2400" b="1" dirty="0">
              <a:solidFill>
                <a:srgbClr val="0070C0"/>
              </a:solidFill>
              <a:effectLst>
                <a:outerShdw sx="0" sy="0">
                  <a:srgbClr val="000000"/>
                </a:outerShdw>
              </a:effectLst>
              <a:latin typeface="+mj-ea"/>
              <a:ea typeface="+mj-ea"/>
            </a:endParaRPr>
          </a:p>
          <a:p>
            <a:pPr marL="0" lvl="4">
              <a:spcBef>
                <a:spcPts val="1200"/>
              </a:spcBef>
            </a:pPr>
            <a:r>
              <a:rPr lang="en-US" altLang="ja-JP" sz="2400" b="1" dirty="0">
                <a:solidFill>
                  <a:srgbClr val="0070C0"/>
                </a:solidFill>
                <a:effectLst>
                  <a:outerShdw sx="0" sy="0">
                    <a:srgbClr val="000000"/>
                  </a:outerShdw>
                </a:effectLst>
                <a:latin typeface="+mj-ea"/>
                <a:ea typeface="+mj-ea"/>
              </a:rPr>
              <a:t> </a:t>
            </a:r>
            <a:r>
              <a:rPr lang="en-US" altLang="ja-JP" sz="2400" b="1" dirty="0" smtClean="0">
                <a:solidFill>
                  <a:srgbClr val="0070C0"/>
                </a:solidFill>
                <a:effectLst>
                  <a:outerShdw sx="0" sy="0">
                    <a:srgbClr val="000000"/>
                  </a:outerShdw>
                </a:effectLst>
                <a:latin typeface="+mj-ea"/>
                <a:ea typeface="+mj-ea"/>
              </a:rPr>
              <a:t>   5.1.2.1.1 General description</a:t>
            </a:r>
          </a:p>
          <a:p>
            <a:pPr marL="0" lvl="4">
              <a:spcBef>
                <a:spcPts val="1200"/>
              </a:spcBef>
            </a:pPr>
            <a:r>
              <a:rPr lang="en-US" altLang="ja-JP" sz="2400" b="1" dirty="0" smtClean="0">
                <a:solidFill>
                  <a:srgbClr val="0070C0"/>
                </a:solidFill>
                <a:effectLst>
                  <a:outerShdw sx="0" sy="0">
                    <a:srgbClr val="000000"/>
                  </a:outerShdw>
                </a:effectLst>
                <a:latin typeface="+mj-ea"/>
                <a:ea typeface="+mj-ea"/>
              </a:rPr>
              <a:t>    </a:t>
            </a:r>
            <a:r>
              <a:rPr lang="en-US" altLang="ja-JP" sz="2400" b="1" dirty="0" smtClean="0">
                <a:solidFill>
                  <a:srgbClr val="0070C0"/>
                </a:solidFill>
                <a:effectLst>
                  <a:outerShdw sx="0" sy="0">
                    <a:srgbClr val="000000"/>
                  </a:outerShdw>
                </a:effectLst>
                <a:latin typeface="+mj-ea"/>
              </a:rPr>
              <a:t>5.1.2.1.2 </a:t>
            </a:r>
            <a:r>
              <a:rPr lang="en-US" altLang="ja-JP" sz="2400" b="1" dirty="0" smtClean="0">
                <a:solidFill>
                  <a:srgbClr val="0070C0"/>
                </a:solidFill>
                <a:effectLst>
                  <a:outerShdw sx="0" sy="0">
                    <a:srgbClr val="000000"/>
                  </a:outerShdw>
                </a:effectLst>
                <a:latin typeface="+mj-ea"/>
                <a:ea typeface="+mj-ea"/>
              </a:rPr>
              <a:t>ED </a:t>
            </a:r>
            <a:r>
              <a:rPr lang="en-US" altLang="ja-JP" sz="2400" b="1" dirty="0">
                <a:solidFill>
                  <a:srgbClr val="0070C0"/>
                </a:solidFill>
                <a:effectLst>
                  <a:outerShdw sx="0" sy="0">
                    <a:srgbClr val="000000"/>
                  </a:outerShdw>
                </a:effectLst>
                <a:latin typeface="+mj-ea"/>
                <a:ea typeface="+mj-ea"/>
              </a:rPr>
              <a:t>channel scan</a:t>
            </a:r>
            <a:endParaRPr lang="ja-JP" altLang="ja-JP" sz="2400" b="1" dirty="0">
              <a:solidFill>
                <a:srgbClr val="0070C0"/>
              </a:solidFill>
              <a:effectLst>
                <a:outerShdw sx="0" sy="0">
                  <a:srgbClr val="000000"/>
                </a:outerShdw>
              </a:effectLst>
              <a:latin typeface="+mj-ea"/>
              <a:ea typeface="+mj-ea"/>
            </a:endParaRPr>
          </a:p>
          <a:p>
            <a:pPr marL="0" lvl="4">
              <a:spcBef>
                <a:spcPts val="1200"/>
              </a:spcBef>
            </a:pPr>
            <a:r>
              <a:rPr lang="en-US" altLang="ja-JP" sz="2400" b="1" dirty="0" smtClean="0">
                <a:solidFill>
                  <a:srgbClr val="0070C0"/>
                </a:solidFill>
                <a:effectLst>
                  <a:outerShdw sx="0" sy="0">
                    <a:srgbClr val="000000"/>
                  </a:outerShdw>
                </a:effectLst>
                <a:latin typeface="+mj-ea"/>
                <a:ea typeface="+mj-ea"/>
              </a:rPr>
              <a:t>    </a:t>
            </a:r>
            <a:r>
              <a:rPr lang="en-US" altLang="ja-JP" sz="2400" b="1" dirty="0" smtClean="0">
                <a:solidFill>
                  <a:srgbClr val="0070C0"/>
                </a:solidFill>
                <a:effectLst>
                  <a:outerShdw sx="0" sy="0">
                    <a:srgbClr val="000000"/>
                  </a:outerShdw>
                </a:effectLst>
                <a:latin typeface="+mj-ea"/>
              </a:rPr>
              <a:t>5.1.2.1.3 </a:t>
            </a:r>
            <a:r>
              <a:rPr lang="en-US" altLang="ja-JP" sz="2400" b="1" dirty="0" smtClean="0">
                <a:solidFill>
                  <a:srgbClr val="0070C0"/>
                </a:solidFill>
                <a:effectLst>
                  <a:outerShdw sx="0" sy="0">
                    <a:srgbClr val="000000"/>
                  </a:outerShdw>
                </a:effectLst>
                <a:latin typeface="+mj-ea"/>
                <a:ea typeface="+mj-ea"/>
              </a:rPr>
              <a:t>Active </a:t>
            </a:r>
            <a:r>
              <a:rPr lang="en-US" altLang="ja-JP" sz="2400" b="1" dirty="0">
                <a:solidFill>
                  <a:srgbClr val="0070C0"/>
                </a:solidFill>
                <a:effectLst>
                  <a:outerShdw sx="0" sy="0">
                    <a:srgbClr val="000000"/>
                  </a:outerShdw>
                </a:effectLst>
                <a:latin typeface="+mj-ea"/>
                <a:ea typeface="+mj-ea"/>
              </a:rPr>
              <a:t>and passive channel </a:t>
            </a:r>
            <a:r>
              <a:rPr lang="en-US" altLang="ja-JP" sz="2400" b="1" dirty="0" smtClean="0">
                <a:solidFill>
                  <a:srgbClr val="0070C0"/>
                </a:solidFill>
                <a:effectLst>
                  <a:outerShdw sx="0" sy="0">
                    <a:srgbClr val="000000"/>
                  </a:outerShdw>
                </a:effectLst>
                <a:latin typeface="+mj-ea"/>
                <a:ea typeface="+mj-ea"/>
              </a:rPr>
              <a:t>scan</a:t>
            </a:r>
            <a:endParaRPr lang="ja-JP" altLang="ja-JP" sz="2400" b="1" dirty="0">
              <a:solidFill>
                <a:srgbClr val="0070C0"/>
              </a:solidFill>
              <a:effectLst>
                <a:outerShdw sx="0" sy="0">
                  <a:srgbClr val="000000"/>
                </a:outerShdw>
              </a:effectLst>
              <a:latin typeface="+mj-ea"/>
              <a:ea typeface="+mj-ea"/>
            </a:endParaRPr>
          </a:p>
        </p:txBody>
      </p:sp>
      <p:sp>
        <p:nvSpPr>
          <p:cNvPr id="5" name="テキスト ボックス 4"/>
          <p:cNvSpPr txBox="1"/>
          <p:nvPr/>
        </p:nvSpPr>
        <p:spPr>
          <a:xfrm>
            <a:off x="683568" y="764704"/>
            <a:ext cx="7792390" cy="954107"/>
          </a:xfrm>
          <a:prstGeom prst="rect">
            <a:avLst/>
          </a:prstGeom>
          <a:noFill/>
        </p:spPr>
        <p:txBody>
          <a:bodyPr wrap="none" rtlCol="0">
            <a:spAutoFit/>
          </a:bodyPr>
          <a:lstStyle/>
          <a:p>
            <a:pPr marL="0" lvl="2"/>
            <a:r>
              <a:rPr lang="en-US" altLang="ja-JP" sz="2800" b="1" dirty="0" smtClean="0">
                <a:latin typeface="+mj-ea"/>
              </a:rPr>
              <a:t>The </a:t>
            </a:r>
            <a:r>
              <a:rPr lang="en-US" altLang="ja-JP" sz="2800" b="1" dirty="0">
                <a:latin typeface="+mj-ea"/>
              </a:rPr>
              <a:t>current structure of channel scan in the draft</a:t>
            </a:r>
          </a:p>
          <a:p>
            <a:endParaRPr kumimoji="1" lang="ja-JP" altLang="en-US" sz="2800" b="1" dirty="0">
              <a:latin typeface="+mn-ea"/>
            </a:endParaRPr>
          </a:p>
        </p:txBody>
      </p:sp>
    </p:spTree>
    <p:extLst>
      <p:ext uri="{BB962C8B-B14F-4D97-AF65-F5344CB8AC3E}">
        <p14:creationId xmlns:p14="http://schemas.microsoft.com/office/powerpoint/2010/main" val="3921767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83568" y="764704"/>
            <a:ext cx="7767383" cy="954107"/>
          </a:xfrm>
          <a:prstGeom prst="rect">
            <a:avLst/>
          </a:prstGeom>
          <a:noFill/>
        </p:spPr>
        <p:txBody>
          <a:bodyPr wrap="none" rtlCol="0">
            <a:spAutoFit/>
          </a:bodyPr>
          <a:lstStyle/>
          <a:p>
            <a:pPr marL="0" lvl="2"/>
            <a:r>
              <a:rPr lang="en-US" altLang="ja-JP" sz="2800" b="1" dirty="0" smtClean="0">
                <a:latin typeface="+mj-ea"/>
              </a:rPr>
              <a:t>Discussion During the Teleconference on March 9</a:t>
            </a:r>
            <a:endParaRPr lang="en-US" altLang="ja-JP" sz="2800" b="1" dirty="0">
              <a:latin typeface="+mj-ea"/>
            </a:endParaRPr>
          </a:p>
          <a:p>
            <a:endParaRPr kumimoji="1" lang="ja-JP" altLang="en-US" sz="2800" b="1" dirty="0">
              <a:latin typeface="+mn-ea"/>
            </a:endParaRPr>
          </a:p>
        </p:txBody>
      </p:sp>
      <p:sp>
        <p:nvSpPr>
          <p:cNvPr id="6" name="正方形/長方形 5"/>
          <p:cNvSpPr/>
          <p:nvPr/>
        </p:nvSpPr>
        <p:spPr>
          <a:xfrm>
            <a:off x="827584" y="1628800"/>
            <a:ext cx="7992888" cy="3739485"/>
          </a:xfrm>
          <a:prstGeom prst="rect">
            <a:avLst/>
          </a:prstGeom>
        </p:spPr>
        <p:txBody>
          <a:bodyPr wrap="square">
            <a:spAutoFit/>
          </a:bodyPr>
          <a:lstStyle/>
          <a:p>
            <a:pPr marL="342900" lvl="2" indent="-342900">
              <a:spcBef>
                <a:spcPts val="1800"/>
              </a:spcBef>
              <a:buFont typeface="Arial" panose="020B0604020202020204" pitchFamily="34" charset="0"/>
              <a:buChar char="•"/>
            </a:pPr>
            <a:r>
              <a:rPr lang="en-US" altLang="ja-JP" sz="2400" b="1" dirty="0" smtClean="0">
                <a:latin typeface="+mj-ea"/>
                <a:ea typeface="+mj-ea"/>
              </a:rPr>
              <a:t>Active scan in 15.4 is used by a device to send </a:t>
            </a:r>
            <a:r>
              <a:rPr lang="en-US" altLang="ja-JP" sz="2400" b="1" dirty="0">
                <a:latin typeface="+mj-ea"/>
                <a:ea typeface="+mj-ea"/>
              </a:rPr>
              <a:t>b</a:t>
            </a:r>
            <a:r>
              <a:rPr lang="en-US" altLang="ja-JP" sz="2400" b="1" dirty="0" smtClean="0">
                <a:latin typeface="+mj-ea"/>
                <a:ea typeface="+mj-ea"/>
              </a:rPr>
              <a:t>eacon request for extracting the beacon from a coordinator.</a:t>
            </a:r>
          </a:p>
          <a:p>
            <a:pPr marL="342900" lvl="2" indent="-342900">
              <a:spcBef>
                <a:spcPts val="1800"/>
              </a:spcBef>
              <a:buFont typeface="Arial" panose="020B0604020202020204" pitchFamily="34" charset="0"/>
              <a:buChar char="•"/>
            </a:pPr>
            <a:r>
              <a:rPr lang="en-US" altLang="ja-JP" sz="2400" b="1" dirty="0" smtClean="0">
                <a:latin typeface="+mj-ea"/>
                <a:ea typeface="+mj-ea"/>
              </a:rPr>
              <a:t>Passive scan in 15.4 is used for </a:t>
            </a:r>
            <a:r>
              <a:rPr lang="en-US" altLang="ja-JP" sz="2400" b="1" dirty="0" smtClean="0">
                <a:latin typeface="+mj-ea"/>
              </a:rPr>
              <a:t>extracting </a:t>
            </a:r>
            <a:r>
              <a:rPr lang="en-US" altLang="ja-JP" sz="2400" b="1" dirty="0">
                <a:latin typeface="+mj-ea"/>
              </a:rPr>
              <a:t>the beacon from a </a:t>
            </a:r>
            <a:r>
              <a:rPr lang="en-US" altLang="ja-JP" sz="2400" b="1" dirty="0" smtClean="0">
                <a:latin typeface="+mj-ea"/>
              </a:rPr>
              <a:t>coordinator without transmitting beacon request</a:t>
            </a:r>
            <a:r>
              <a:rPr lang="en-US" altLang="ja-JP" sz="2400" b="1" dirty="0" smtClean="0">
                <a:latin typeface="+mj-ea"/>
                <a:ea typeface="+mj-ea"/>
              </a:rPr>
              <a:t>.</a:t>
            </a:r>
          </a:p>
          <a:p>
            <a:pPr marL="342900" lvl="2" indent="-342900">
              <a:spcBef>
                <a:spcPts val="1800"/>
              </a:spcBef>
              <a:buFont typeface="Arial" panose="020B0604020202020204" pitchFamily="34" charset="0"/>
              <a:buChar char="•"/>
            </a:pPr>
            <a:r>
              <a:rPr lang="en-US" altLang="ja-JP" sz="2400" b="1" dirty="0" smtClean="0">
                <a:latin typeface="+mj-ea"/>
                <a:ea typeface="+mj-ea"/>
              </a:rPr>
              <a:t>In 15.8, the above functions are conducted with either synchronization procedure or discovery procedure. Some are not required functions.</a:t>
            </a:r>
          </a:p>
          <a:p>
            <a:pPr marL="342900" lvl="2" indent="-342900">
              <a:spcBef>
                <a:spcPts val="1800"/>
              </a:spcBef>
              <a:buFont typeface="Arial" panose="020B0604020202020204" pitchFamily="34" charset="0"/>
              <a:buChar char="•"/>
            </a:pPr>
            <a:endParaRPr lang="ja-JP" altLang="ja-JP" sz="2400" b="1" dirty="0">
              <a:latin typeface="+mj-ea"/>
              <a:ea typeface="+mj-ea"/>
            </a:endParaRPr>
          </a:p>
        </p:txBody>
      </p:sp>
      <p:sp>
        <p:nvSpPr>
          <p:cNvPr id="7" name="正方形/長方形 6"/>
          <p:cNvSpPr/>
          <p:nvPr/>
        </p:nvSpPr>
        <p:spPr>
          <a:xfrm>
            <a:off x="1619672" y="5714092"/>
            <a:ext cx="5832648" cy="523220"/>
          </a:xfrm>
          <a:prstGeom prst="rect">
            <a:avLst/>
          </a:prstGeom>
        </p:spPr>
        <p:txBody>
          <a:bodyPr wrap="square">
            <a:spAutoFit/>
          </a:bodyPr>
          <a:lstStyle/>
          <a:p>
            <a:pPr marL="6350" lvl="3">
              <a:spcBef>
                <a:spcPts val="1200"/>
              </a:spcBef>
            </a:pPr>
            <a:r>
              <a:rPr lang="en-US" altLang="ja-JP" sz="2800" b="1" dirty="0" smtClean="0">
                <a:solidFill>
                  <a:srgbClr val="0070C0"/>
                </a:solidFill>
                <a:effectLst>
                  <a:outerShdw sx="0" sy="0">
                    <a:srgbClr val="000000"/>
                  </a:outerShdw>
                </a:effectLst>
                <a:latin typeface="+mj-ea"/>
                <a:ea typeface="+mj-ea"/>
              </a:rPr>
              <a:t>Redundancy or overlap in functions</a:t>
            </a:r>
            <a:endParaRPr lang="ja-JP" altLang="ja-JP" sz="2800" b="1" dirty="0">
              <a:solidFill>
                <a:srgbClr val="0070C0"/>
              </a:solidFill>
              <a:effectLst>
                <a:outerShdw sx="0" sy="0">
                  <a:srgbClr val="000000"/>
                </a:outerShdw>
              </a:effectLst>
              <a:latin typeface="+mj-ea"/>
              <a:ea typeface="+mj-ea"/>
            </a:endParaRPr>
          </a:p>
        </p:txBody>
      </p:sp>
      <p:sp>
        <p:nvSpPr>
          <p:cNvPr id="4" name="下矢印 3"/>
          <p:cNvSpPr/>
          <p:nvPr/>
        </p:nvSpPr>
        <p:spPr bwMode="auto">
          <a:xfrm>
            <a:off x="3858225" y="4869160"/>
            <a:ext cx="1044116" cy="72008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63095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27784" y="903040"/>
            <a:ext cx="3632661" cy="523220"/>
          </a:xfrm>
          <a:prstGeom prst="rect">
            <a:avLst/>
          </a:prstGeom>
          <a:noFill/>
        </p:spPr>
        <p:txBody>
          <a:bodyPr wrap="none" rtlCol="0">
            <a:spAutoFit/>
          </a:bodyPr>
          <a:lstStyle/>
          <a:p>
            <a:pPr marL="0" lvl="2"/>
            <a:r>
              <a:rPr lang="en-US" altLang="ja-JP" sz="2800" b="1" dirty="0" smtClean="0">
                <a:latin typeface="+mj-ea"/>
              </a:rPr>
              <a:t>Proposed Solutions (1)</a:t>
            </a:r>
            <a:endParaRPr lang="en-US" altLang="ja-JP" sz="2800" b="1" dirty="0">
              <a:latin typeface="+mj-ea"/>
            </a:endParaRPr>
          </a:p>
        </p:txBody>
      </p:sp>
      <p:sp>
        <p:nvSpPr>
          <p:cNvPr id="4" name="正方形/長方形 3"/>
          <p:cNvSpPr/>
          <p:nvPr/>
        </p:nvSpPr>
        <p:spPr>
          <a:xfrm>
            <a:off x="827584" y="1700808"/>
            <a:ext cx="7992888" cy="2539157"/>
          </a:xfrm>
          <a:prstGeom prst="rect">
            <a:avLst/>
          </a:prstGeom>
        </p:spPr>
        <p:txBody>
          <a:bodyPr wrap="square">
            <a:spAutoFit/>
          </a:bodyPr>
          <a:lstStyle/>
          <a:p>
            <a:pPr marL="342900" lvl="2" indent="-342900">
              <a:spcBef>
                <a:spcPts val="1800"/>
              </a:spcBef>
              <a:buFont typeface="Arial" panose="020B0604020202020204" pitchFamily="34" charset="0"/>
              <a:buChar char="•"/>
            </a:pPr>
            <a:r>
              <a:rPr lang="en-US" altLang="ja-JP" sz="2400" b="1" dirty="0" smtClean="0">
                <a:latin typeface="+mj-ea"/>
                <a:ea typeface="+mj-ea"/>
              </a:rPr>
              <a:t>Restrict the scanning procedure to only performing the function of finding proper channels. Leave other functions to synchronization</a:t>
            </a:r>
            <a:r>
              <a:rPr lang="en-US" altLang="ja-JP" sz="2400" b="1" dirty="0">
                <a:latin typeface="+mj-ea"/>
                <a:ea typeface="+mj-ea"/>
              </a:rPr>
              <a:t> </a:t>
            </a:r>
            <a:r>
              <a:rPr lang="en-US" altLang="ja-JP" sz="2400" b="1" dirty="0" smtClean="0">
                <a:latin typeface="+mj-ea"/>
                <a:ea typeface="+mj-ea"/>
              </a:rPr>
              <a:t>and/or discovery procedures.</a:t>
            </a:r>
          </a:p>
          <a:p>
            <a:pPr marL="342900" lvl="2" indent="-342900">
              <a:spcBef>
                <a:spcPts val="1800"/>
              </a:spcBef>
              <a:buFont typeface="Arial" panose="020B0604020202020204" pitchFamily="34" charset="0"/>
              <a:buChar char="•"/>
            </a:pPr>
            <a:r>
              <a:rPr lang="en-US" altLang="ja-JP" sz="2400" b="1" dirty="0" smtClean="0">
                <a:latin typeface="+mj-ea"/>
                <a:ea typeface="+mj-ea"/>
              </a:rPr>
              <a:t>The restricted function can be done with ED channel scan.</a:t>
            </a:r>
          </a:p>
        </p:txBody>
      </p:sp>
      <p:sp>
        <p:nvSpPr>
          <p:cNvPr id="6" name="正方形/長方形 5"/>
          <p:cNvSpPr/>
          <p:nvPr/>
        </p:nvSpPr>
        <p:spPr>
          <a:xfrm>
            <a:off x="1331640" y="5138028"/>
            <a:ext cx="6768752" cy="461665"/>
          </a:xfrm>
          <a:prstGeom prst="rect">
            <a:avLst/>
          </a:prstGeom>
        </p:spPr>
        <p:txBody>
          <a:bodyPr wrap="square">
            <a:spAutoFit/>
          </a:bodyPr>
          <a:lstStyle/>
          <a:p>
            <a:pPr marL="349250" lvl="3" indent="-342900">
              <a:spcBef>
                <a:spcPts val="1200"/>
              </a:spcBef>
              <a:buFont typeface="Arial" panose="020B0604020202020204" pitchFamily="34" charset="0"/>
              <a:buChar char="•"/>
            </a:pPr>
            <a:r>
              <a:rPr lang="en-US" altLang="ja-JP" sz="2400" b="1" dirty="0" smtClean="0">
                <a:solidFill>
                  <a:srgbClr val="0070C0"/>
                </a:solidFill>
                <a:effectLst>
                  <a:outerShdw sx="0" sy="0">
                    <a:srgbClr val="000000"/>
                  </a:outerShdw>
                </a:effectLst>
                <a:latin typeface="+mj-ea"/>
                <a:ea typeface="+mj-ea"/>
              </a:rPr>
              <a:t>Delete </a:t>
            </a:r>
            <a:r>
              <a:rPr lang="en-US" altLang="ja-JP" sz="2400" b="1" dirty="0">
                <a:effectLst>
                  <a:outerShdw sx="0" sy="0">
                    <a:srgbClr val="000000"/>
                  </a:outerShdw>
                </a:effectLst>
                <a:latin typeface="+mj-ea"/>
              </a:rPr>
              <a:t>5.1.2.1.3 Active and passive channel scan</a:t>
            </a:r>
            <a:endParaRPr lang="ja-JP" altLang="ja-JP" sz="2400" b="1" dirty="0">
              <a:effectLst>
                <a:outerShdw sx="0" sy="0">
                  <a:srgbClr val="000000"/>
                </a:outerShdw>
              </a:effectLst>
              <a:latin typeface="+mj-ea"/>
              <a:ea typeface="+mj-ea"/>
            </a:endParaRPr>
          </a:p>
        </p:txBody>
      </p:sp>
      <p:sp>
        <p:nvSpPr>
          <p:cNvPr id="7" name="下矢印 6"/>
          <p:cNvSpPr/>
          <p:nvPr/>
        </p:nvSpPr>
        <p:spPr bwMode="auto">
          <a:xfrm>
            <a:off x="3858225" y="4293096"/>
            <a:ext cx="1044116" cy="72008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42207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27784" y="764704"/>
            <a:ext cx="3632661" cy="523220"/>
          </a:xfrm>
          <a:prstGeom prst="rect">
            <a:avLst/>
          </a:prstGeom>
          <a:noFill/>
        </p:spPr>
        <p:txBody>
          <a:bodyPr wrap="none" rtlCol="0">
            <a:spAutoFit/>
          </a:bodyPr>
          <a:lstStyle/>
          <a:p>
            <a:pPr marL="0" lvl="2"/>
            <a:r>
              <a:rPr lang="en-US" altLang="ja-JP" sz="2800" b="1" dirty="0" smtClean="0">
                <a:latin typeface="+mj-ea"/>
              </a:rPr>
              <a:t>Proposed Solutions (2)</a:t>
            </a:r>
            <a:endParaRPr lang="en-US" altLang="ja-JP" sz="2800" b="1" dirty="0">
              <a:latin typeface="+mj-ea"/>
            </a:endParaRPr>
          </a:p>
        </p:txBody>
      </p:sp>
      <p:sp>
        <p:nvSpPr>
          <p:cNvPr id="4" name="正方形/長方形 3"/>
          <p:cNvSpPr/>
          <p:nvPr/>
        </p:nvSpPr>
        <p:spPr>
          <a:xfrm>
            <a:off x="827584" y="1418456"/>
            <a:ext cx="7992888" cy="461665"/>
          </a:xfrm>
          <a:prstGeom prst="rect">
            <a:avLst/>
          </a:prstGeom>
        </p:spPr>
        <p:txBody>
          <a:bodyPr wrap="square">
            <a:spAutoFit/>
          </a:bodyPr>
          <a:lstStyle/>
          <a:p>
            <a:pPr marL="342900" lvl="2" indent="-342900">
              <a:spcBef>
                <a:spcPts val="1800"/>
              </a:spcBef>
              <a:buFont typeface="Arial" panose="020B0604020202020204" pitchFamily="34" charset="0"/>
              <a:buChar char="•"/>
            </a:pPr>
            <a:r>
              <a:rPr lang="en-US" altLang="ja-JP" sz="2400" b="1" dirty="0" smtClean="0">
                <a:latin typeface="+mj-ea"/>
                <a:ea typeface="+mj-ea"/>
              </a:rPr>
              <a:t>Modify parameters of MLME-</a:t>
            </a:r>
            <a:r>
              <a:rPr lang="en-US" altLang="ja-JP" sz="2400" b="1" dirty="0" err="1" smtClean="0">
                <a:latin typeface="+mj-ea"/>
                <a:ea typeface="+mj-ea"/>
              </a:rPr>
              <a:t>SCAN.request</a:t>
            </a:r>
            <a:endParaRPr lang="en-US" altLang="ja-JP" sz="2400" b="1" dirty="0" smtClean="0">
              <a:latin typeface="+mj-ea"/>
              <a:ea typeface="+mj-ea"/>
            </a:endParaRPr>
          </a:p>
        </p:txBody>
      </p:sp>
      <p:graphicFrame>
        <p:nvGraphicFramePr>
          <p:cNvPr id="2" name="表 1"/>
          <p:cNvGraphicFramePr>
            <a:graphicFrameLocks noGrp="1"/>
          </p:cNvGraphicFramePr>
          <p:nvPr>
            <p:extLst>
              <p:ext uri="{D42A27DB-BD31-4B8C-83A1-F6EECF244321}">
                <p14:modId xmlns:p14="http://schemas.microsoft.com/office/powerpoint/2010/main" val="1714706081"/>
              </p:ext>
            </p:extLst>
          </p:nvPr>
        </p:nvGraphicFramePr>
        <p:xfrm>
          <a:off x="683568" y="2420888"/>
          <a:ext cx="7879500" cy="3872417"/>
        </p:xfrm>
        <a:graphic>
          <a:graphicData uri="http://schemas.openxmlformats.org/drawingml/2006/table">
            <a:tbl>
              <a:tblPr firstRow="1" firstCol="1" bandRow="1">
                <a:tableStyleId>{5C22544A-7EE6-4342-B048-85BDC9FD1C3A}</a:tableStyleId>
              </a:tblPr>
              <a:tblGrid>
                <a:gridCol w="1635911"/>
                <a:gridCol w="1887589"/>
                <a:gridCol w="2016000"/>
                <a:gridCol w="2340000"/>
              </a:tblGrid>
              <a:tr h="239694">
                <a:tc>
                  <a:txBody>
                    <a:bodyPr/>
                    <a:lstStyle/>
                    <a:p>
                      <a:pPr algn="ctr">
                        <a:spcAft>
                          <a:spcPts val="1200"/>
                        </a:spcAft>
                      </a:pPr>
                      <a:r>
                        <a:rPr lang="en-US" sz="1600" dirty="0">
                          <a:effectLst/>
                        </a:rPr>
                        <a:t>Property</a:t>
                      </a:r>
                      <a:endParaRPr lang="ja-JP" sz="1600" dirty="0">
                        <a:effectLst/>
                        <a:latin typeface="Times New Roman"/>
                        <a:ea typeface="Malgun Gothic"/>
                      </a:endParaRPr>
                    </a:p>
                  </a:txBody>
                  <a:tcPr marL="107862" marR="107862" marT="0" marB="0" anchor="ctr"/>
                </a:tc>
                <a:tc>
                  <a:txBody>
                    <a:bodyPr/>
                    <a:lstStyle/>
                    <a:p>
                      <a:pPr algn="ctr">
                        <a:spcAft>
                          <a:spcPts val="1200"/>
                        </a:spcAft>
                      </a:pPr>
                      <a:r>
                        <a:rPr lang="en-US" sz="1600">
                          <a:effectLst/>
                        </a:rPr>
                        <a:t>Type</a:t>
                      </a:r>
                      <a:endParaRPr lang="ja-JP" sz="1600">
                        <a:effectLst/>
                        <a:latin typeface="Times New Roman"/>
                        <a:ea typeface="Malgun Gothic"/>
                      </a:endParaRPr>
                    </a:p>
                  </a:txBody>
                  <a:tcPr marL="107862" marR="107862" marT="0" marB="0" anchor="ctr"/>
                </a:tc>
                <a:tc>
                  <a:txBody>
                    <a:bodyPr/>
                    <a:lstStyle/>
                    <a:p>
                      <a:pPr algn="ctr">
                        <a:spcAft>
                          <a:spcPts val="1200"/>
                        </a:spcAft>
                      </a:pPr>
                      <a:r>
                        <a:rPr lang="en-US" sz="1600">
                          <a:effectLst/>
                        </a:rPr>
                        <a:t>Valid range</a:t>
                      </a:r>
                      <a:endParaRPr lang="ja-JP" sz="1600">
                        <a:effectLst/>
                        <a:latin typeface="Times New Roman"/>
                        <a:ea typeface="Malgun Gothic"/>
                      </a:endParaRPr>
                    </a:p>
                  </a:txBody>
                  <a:tcPr marL="107862" marR="107862" marT="0" marB="0" anchor="ctr"/>
                </a:tc>
                <a:tc>
                  <a:txBody>
                    <a:bodyPr/>
                    <a:lstStyle/>
                    <a:p>
                      <a:pPr algn="ctr">
                        <a:spcAft>
                          <a:spcPts val="1200"/>
                        </a:spcAft>
                      </a:pPr>
                      <a:r>
                        <a:rPr lang="en-US" sz="1600">
                          <a:effectLst/>
                        </a:rPr>
                        <a:t>Description</a:t>
                      </a:r>
                      <a:endParaRPr lang="ja-JP" sz="1600">
                        <a:effectLst/>
                        <a:latin typeface="Times New Roman"/>
                        <a:ea typeface="Malgun Gothic"/>
                      </a:endParaRPr>
                    </a:p>
                  </a:txBody>
                  <a:tcPr marL="107862" marR="107862" marT="0" marB="0" anchor="ctr"/>
                </a:tc>
              </a:tr>
              <a:tr h="479388">
                <a:tc>
                  <a:txBody>
                    <a:bodyPr/>
                    <a:lstStyle/>
                    <a:p>
                      <a:pPr algn="ctr">
                        <a:spcAft>
                          <a:spcPts val="1200"/>
                        </a:spcAft>
                      </a:pPr>
                      <a:r>
                        <a:rPr lang="en-US" sz="1600">
                          <a:effectLst/>
                        </a:rPr>
                        <a:t>ScanType </a:t>
                      </a:r>
                      <a:endParaRPr lang="ja-JP" sz="1600">
                        <a:effectLst/>
                        <a:latin typeface="Times New Roman"/>
                        <a:ea typeface="Malgun Gothic"/>
                      </a:endParaRPr>
                    </a:p>
                  </a:txBody>
                  <a:tcPr marL="107862" marR="107862" marT="0" marB="0" anchor="ctr"/>
                </a:tc>
                <a:tc>
                  <a:txBody>
                    <a:bodyPr/>
                    <a:lstStyle/>
                    <a:p>
                      <a:pPr algn="ctr">
                        <a:spcAft>
                          <a:spcPts val="1200"/>
                        </a:spcAft>
                      </a:pPr>
                      <a:r>
                        <a:rPr lang="en-US" sz="1600">
                          <a:effectLst/>
                        </a:rPr>
                        <a:t> Enumeration</a:t>
                      </a:r>
                      <a:endParaRPr lang="ja-JP" sz="1600">
                        <a:effectLst/>
                        <a:latin typeface="Times New Roman"/>
                        <a:ea typeface="Malgun Gothic"/>
                      </a:endParaRPr>
                    </a:p>
                  </a:txBody>
                  <a:tcPr marL="107862" marR="107862" marT="0" marB="0" anchor="ctr"/>
                </a:tc>
                <a:tc>
                  <a:txBody>
                    <a:bodyPr/>
                    <a:lstStyle/>
                    <a:p>
                      <a:pPr algn="l">
                        <a:spcAft>
                          <a:spcPts val="1200"/>
                        </a:spcAft>
                      </a:pPr>
                      <a:r>
                        <a:rPr lang="en-US" sz="1600" dirty="0">
                          <a:effectLst/>
                        </a:rPr>
                        <a:t>ED, ACTIVE, PASSIVE.</a:t>
                      </a:r>
                      <a:endParaRPr lang="ja-JP" sz="1600" dirty="0">
                        <a:effectLst/>
                        <a:latin typeface="Times New Roman"/>
                        <a:ea typeface="Malgun Gothic"/>
                      </a:endParaRPr>
                    </a:p>
                  </a:txBody>
                  <a:tcPr marL="107862" marR="107862" marT="0" marB="0" anchor="ctr"/>
                </a:tc>
                <a:tc>
                  <a:txBody>
                    <a:bodyPr/>
                    <a:lstStyle/>
                    <a:p>
                      <a:pPr algn="just">
                        <a:spcAft>
                          <a:spcPts val="1200"/>
                        </a:spcAft>
                      </a:pPr>
                      <a:r>
                        <a:rPr lang="en-US" sz="1600">
                          <a:effectLst/>
                        </a:rPr>
                        <a:t> Indicates the type of scan performed.</a:t>
                      </a:r>
                      <a:endParaRPr lang="ja-JP" sz="1600">
                        <a:effectLst/>
                        <a:latin typeface="Times New Roman"/>
                        <a:ea typeface="Malgun Gothic"/>
                      </a:endParaRPr>
                    </a:p>
                  </a:txBody>
                  <a:tcPr marL="107862" marR="107862" marT="0" marB="0" anchor="ctr"/>
                </a:tc>
              </a:tr>
              <a:tr h="719082">
                <a:tc>
                  <a:txBody>
                    <a:bodyPr/>
                    <a:lstStyle/>
                    <a:p>
                      <a:pPr algn="ctr">
                        <a:spcAft>
                          <a:spcPts val="1200"/>
                        </a:spcAft>
                      </a:pPr>
                      <a:r>
                        <a:rPr lang="en-US" sz="1600">
                          <a:effectLst/>
                        </a:rPr>
                        <a:t>ChannelPage </a:t>
                      </a:r>
                      <a:endParaRPr lang="ja-JP" sz="1600">
                        <a:effectLst/>
                        <a:latin typeface="Times New Roman"/>
                        <a:ea typeface="Malgun Gothic"/>
                      </a:endParaRPr>
                    </a:p>
                  </a:txBody>
                  <a:tcPr marL="107862" marR="107862" marT="0" marB="0" anchor="ctr"/>
                </a:tc>
                <a:tc>
                  <a:txBody>
                    <a:bodyPr/>
                    <a:lstStyle/>
                    <a:p>
                      <a:pPr algn="ctr">
                        <a:spcAft>
                          <a:spcPts val="1200"/>
                        </a:spcAft>
                      </a:pPr>
                      <a:r>
                        <a:rPr lang="en-US" sz="1600">
                          <a:effectLst/>
                        </a:rPr>
                        <a:t> Integer</a:t>
                      </a:r>
                      <a:endParaRPr lang="ja-JP" sz="1600">
                        <a:effectLst/>
                        <a:latin typeface="Times New Roman"/>
                        <a:ea typeface="Malgun Gothic"/>
                      </a:endParaRPr>
                    </a:p>
                  </a:txBody>
                  <a:tcPr marL="107862" marR="107862" marT="0" marB="0" anchor="ctr"/>
                </a:tc>
                <a:tc>
                  <a:txBody>
                    <a:bodyPr/>
                    <a:lstStyle/>
                    <a:p>
                      <a:pPr algn="l">
                        <a:spcAft>
                          <a:spcPts val="1200"/>
                        </a:spcAft>
                      </a:pPr>
                      <a:r>
                        <a:rPr lang="en-US" sz="1600">
                          <a:effectLst/>
                        </a:rPr>
                        <a:t>Any valid channel page as indicated in Table </a:t>
                      </a:r>
                      <a:r>
                        <a:rPr lang="en-US" sz="1600">
                          <a:effectLst/>
                          <a:highlight>
                            <a:srgbClr val="FFFF00"/>
                          </a:highlight>
                        </a:rPr>
                        <a:t>TBD</a:t>
                      </a:r>
                      <a:endParaRPr lang="ja-JP" sz="1600">
                        <a:effectLst/>
                        <a:latin typeface="Times New Roman"/>
                        <a:ea typeface="Malgun Gothic"/>
                      </a:endParaRPr>
                    </a:p>
                  </a:txBody>
                  <a:tcPr marL="107862" marR="107862" marT="0" marB="0" anchor="ctr"/>
                </a:tc>
                <a:tc>
                  <a:txBody>
                    <a:bodyPr/>
                    <a:lstStyle/>
                    <a:p>
                      <a:pPr algn="l">
                        <a:spcAft>
                          <a:spcPts val="1200"/>
                        </a:spcAft>
                      </a:pPr>
                      <a:r>
                        <a:rPr lang="en-US" sz="1600">
                          <a:effectLst/>
                        </a:rPr>
                        <a:t>The channel page on which to perform the scan.</a:t>
                      </a:r>
                      <a:endParaRPr lang="ja-JP" sz="1600">
                        <a:effectLst/>
                        <a:latin typeface="Times New Roman"/>
                        <a:ea typeface="Malgun Gothic"/>
                      </a:endParaRPr>
                    </a:p>
                  </a:txBody>
                  <a:tcPr marL="107862" marR="107862" marT="0" marB="0" anchor="ctr"/>
                </a:tc>
              </a:tr>
              <a:tr h="719082">
                <a:tc>
                  <a:txBody>
                    <a:bodyPr/>
                    <a:lstStyle/>
                    <a:p>
                      <a:pPr algn="ctr">
                        <a:spcAft>
                          <a:spcPts val="1200"/>
                        </a:spcAft>
                      </a:pPr>
                      <a:r>
                        <a:rPr lang="en-US" sz="1600">
                          <a:effectLst/>
                        </a:rPr>
                        <a:t>ScanChannels</a:t>
                      </a:r>
                      <a:endParaRPr lang="ja-JP" sz="1600">
                        <a:effectLst/>
                        <a:latin typeface="Times New Roman"/>
                        <a:ea typeface="Malgun Gothic"/>
                      </a:endParaRPr>
                    </a:p>
                  </a:txBody>
                  <a:tcPr marL="107862" marR="107862" marT="0" marB="0" anchor="ctr"/>
                </a:tc>
                <a:tc>
                  <a:txBody>
                    <a:bodyPr/>
                    <a:lstStyle/>
                    <a:p>
                      <a:pPr algn="ctr">
                        <a:spcAft>
                          <a:spcPts val="1200"/>
                        </a:spcAft>
                      </a:pPr>
                      <a:r>
                        <a:rPr lang="en-US" sz="1600" dirty="0">
                          <a:effectLst/>
                        </a:rPr>
                        <a:t>Array of integers</a:t>
                      </a:r>
                      <a:endParaRPr lang="ja-JP" sz="1600" dirty="0">
                        <a:effectLst/>
                        <a:latin typeface="Times New Roman"/>
                        <a:ea typeface="Malgun Gothic"/>
                      </a:endParaRPr>
                    </a:p>
                  </a:txBody>
                  <a:tcPr marL="107862" marR="107862" marT="0" marB="0" anchor="ctr"/>
                </a:tc>
                <a:tc>
                  <a:txBody>
                    <a:bodyPr/>
                    <a:lstStyle/>
                    <a:p>
                      <a:pPr algn="l">
                        <a:spcAft>
                          <a:spcPts val="1200"/>
                        </a:spcAft>
                      </a:pPr>
                      <a:r>
                        <a:rPr lang="en-US" sz="1600">
                          <a:effectLst/>
                        </a:rPr>
                        <a:t>Any valid channel number as indicated in Table </a:t>
                      </a:r>
                      <a:r>
                        <a:rPr lang="en-US" sz="1600">
                          <a:effectLst/>
                          <a:highlight>
                            <a:srgbClr val="FFFF00"/>
                          </a:highlight>
                        </a:rPr>
                        <a:t>TBD</a:t>
                      </a:r>
                      <a:endParaRPr lang="ja-JP" sz="1600">
                        <a:effectLst/>
                        <a:latin typeface="Times New Roman"/>
                        <a:ea typeface="Malgun Gothic"/>
                      </a:endParaRPr>
                    </a:p>
                  </a:txBody>
                  <a:tcPr marL="107862" marR="107862" marT="0" marB="0" anchor="ctr"/>
                </a:tc>
                <a:tc>
                  <a:txBody>
                    <a:bodyPr/>
                    <a:lstStyle/>
                    <a:p>
                      <a:pPr algn="l">
                        <a:spcAft>
                          <a:spcPts val="1200"/>
                        </a:spcAft>
                      </a:pPr>
                      <a:r>
                        <a:rPr lang="en-US" sz="1600">
                          <a:effectLst/>
                        </a:rPr>
                        <a:t>The channel numbers to be scanned</a:t>
                      </a:r>
                      <a:endParaRPr lang="ja-JP" sz="1600">
                        <a:effectLst/>
                        <a:latin typeface="Times New Roman"/>
                        <a:ea typeface="Malgun Gothic"/>
                      </a:endParaRPr>
                    </a:p>
                  </a:txBody>
                  <a:tcPr marL="107862" marR="107862" marT="0" marB="0" anchor="ctr"/>
                </a:tc>
              </a:tr>
              <a:tr h="1677857">
                <a:tc>
                  <a:txBody>
                    <a:bodyPr/>
                    <a:lstStyle/>
                    <a:p>
                      <a:pPr algn="ctr">
                        <a:spcAft>
                          <a:spcPts val="1200"/>
                        </a:spcAft>
                      </a:pPr>
                      <a:r>
                        <a:rPr lang="en-US" sz="1600">
                          <a:effectLst/>
                        </a:rPr>
                        <a:t>ScanDuration</a:t>
                      </a:r>
                      <a:endParaRPr lang="ja-JP" sz="1600">
                        <a:effectLst/>
                        <a:latin typeface="Times New Roman"/>
                        <a:ea typeface="Malgun Gothic"/>
                      </a:endParaRPr>
                    </a:p>
                  </a:txBody>
                  <a:tcPr marL="107862" marR="107862" marT="0" marB="0" anchor="ctr"/>
                </a:tc>
                <a:tc>
                  <a:txBody>
                    <a:bodyPr/>
                    <a:lstStyle/>
                    <a:p>
                      <a:pPr algn="ctr">
                        <a:spcAft>
                          <a:spcPts val="1200"/>
                        </a:spcAft>
                      </a:pPr>
                      <a:r>
                        <a:rPr lang="en-US" sz="1600">
                          <a:effectLst/>
                        </a:rPr>
                        <a:t>Integer</a:t>
                      </a:r>
                      <a:endParaRPr lang="ja-JP" sz="1600">
                        <a:effectLst/>
                        <a:latin typeface="Times New Roman"/>
                        <a:ea typeface="Malgun Gothic"/>
                      </a:endParaRPr>
                    </a:p>
                  </a:txBody>
                  <a:tcPr marL="107862" marR="107862" marT="0" marB="0" anchor="ctr"/>
                </a:tc>
                <a:tc>
                  <a:txBody>
                    <a:bodyPr/>
                    <a:lstStyle/>
                    <a:p>
                      <a:pPr algn="ctr">
                        <a:spcAft>
                          <a:spcPts val="1200"/>
                        </a:spcAft>
                      </a:pPr>
                      <a:r>
                        <a:rPr lang="en-US" sz="1600" dirty="0">
                          <a:effectLst/>
                          <a:highlight>
                            <a:srgbClr val="FFFF00"/>
                          </a:highlight>
                        </a:rPr>
                        <a:t>TBD</a:t>
                      </a:r>
                      <a:endParaRPr lang="ja-JP" sz="1600" dirty="0">
                        <a:effectLst/>
                        <a:latin typeface="Times New Roman"/>
                        <a:ea typeface="Malgun Gothic"/>
                      </a:endParaRPr>
                    </a:p>
                  </a:txBody>
                  <a:tcPr marL="107862" marR="107862" marT="0" marB="0" anchor="ctr"/>
                </a:tc>
                <a:tc>
                  <a:txBody>
                    <a:bodyPr/>
                    <a:lstStyle/>
                    <a:p>
                      <a:pPr algn="l">
                        <a:spcAft>
                          <a:spcPts val="1200"/>
                        </a:spcAft>
                      </a:pPr>
                      <a:r>
                        <a:rPr lang="en-US" sz="1600" dirty="0">
                          <a:effectLst/>
                        </a:rPr>
                        <a:t>A value used to calculate the length of time to spend scanning each channel for ED, active, and passive scans.</a:t>
                      </a:r>
                      <a:endParaRPr lang="ja-JP" sz="1600" dirty="0">
                        <a:effectLst/>
                        <a:latin typeface="Times New Roman"/>
                        <a:ea typeface="Malgun Gothic"/>
                      </a:endParaRPr>
                    </a:p>
                  </a:txBody>
                  <a:tcPr marL="107862" marR="107862" marT="0" marB="0" anchor="ctr"/>
                </a:tc>
              </a:tr>
            </a:tbl>
          </a:graphicData>
        </a:graphic>
      </p:graphicFrame>
      <p:sp>
        <p:nvSpPr>
          <p:cNvPr id="3" name="正方形/長方形 2"/>
          <p:cNvSpPr/>
          <p:nvPr/>
        </p:nvSpPr>
        <p:spPr>
          <a:xfrm>
            <a:off x="1569630" y="2018457"/>
            <a:ext cx="4666983" cy="369332"/>
          </a:xfrm>
          <a:prstGeom prst="rect">
            <a:avLst/>
          </a:prstGeom>
        </p:spPr>
        <p:txBody>
          <a:bodyPr wrap="none">
            <a:spAutoFit/>
          </a:bodyPr>
          <a:lstStyle/>
          <a:p>
            <a:r>
              <a:rPr lang="en-US" altLang="ja-JP" sz="1800" b="1" dirty="0"/>
              <a:t>Table 48—MLME-</a:t>
            </a:r>
            <a:r>
              <a:rPr lang="en-US" altLang="ja-JP" sz="1800" b="1" dirty="0" err="1"/>
              <a:t>SCAN.request</a:t>
            </a:r>
            <a:r>
              <a:rPr lang="en-US" altLang="ja-JP" sz="1800" b="1" dirty="0"/>
              <a:t> parameters</a:t>
            </a:r>
            <a:endParaRPr lang="ja-JP" altLang="en-US" sz="1800" b="1" dirty="0"/>
          </a:p>
        </p:txBody>
      </p:sp>
      <p:cxnSp>
        <p:nvCxnSpPr>
          <p:cNvPr id="9" name="直線コネクタ 8"/>
          <p:cNvCxnSpPr/>
          <p:nvPr/>
        </p:nvCxnSpPr>
        <p:spPr bwMode="auto">
          <a:xfrm>
            <a:off x="4716016" y="2780928"/>
            <a:ext cx="1368152"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10" name="直線コネクタ 9"/>
          <p:cNvCxnSpPr/>
          <p:nvPr/>
        </p:nvCxnSpPr>
        <p:spPr bwMode="auto">
          <a:xfrm>
            <a:off x="4331387" y="3020414"/>
            <a:ext cx="492641"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11" name="直線コネクタ 10"/>
          <p:cNvCxnSpPr/>
          <p:nvPr/>
        </p:nvCxnSpPr>
        <p:spPr bwMode="auto">
          <a:xfrm>
            <a:off x="7668344" y="5733256"/>
            <a:ext cx="684076"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14" name="直線コネクタ 13"/>
          <p:cNvCxnSpPr/>
          <p:nvPr/>
        </p:nvCxnSpPr>
        <p:spPr bwMode="auto">
          <a:xfrm>
            <a:off x="6300192" y="5949280"/>
            <a:ext cx="1710190" cy="0"/>
          </a:xfrm>
          <a:prstGeom prst="line">
            <a:avLst/>
          </a:prstGeom>
          <a:solidFill>
            <a:schemeClr val="accent1"/>
          </a:solidFill>
          <a:ln w="28575"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3803602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27784" y="529516"/>
            <a:ext cx="3632661" cy="523220"/>
          </a:xfrm>
          <a:prstGeom prst="rect">
            <a:avLst/>
          </a:prstGeom>
          <a:noFill/>
        </p:spPr>
        <p:txBody>
          <a:bodyPr wrap="none" rtlCol="0">
            <a:spAutoFit/>
          </a:bodyPr>
          <a:lstStyle/>
          <a:p>
            <a:pPr marL="0" lvl="2"/>
            <a:r>
              <a:rPr lang="en-US" altLang="ja-JP" sz="2800" b="1" dirty="0" smtClean="0">
                <a:latin typeface="+mj-ea"/>
              </a:rPr>
              <a:t>Proposed Solutions (3)</a:t>
            </a:r>
            <a:endParaRPr lang="en-US" altLang="ja-JP" sz="2800" b="1" dirty="0">
              <a:latin typeface="+mj-ea"/>
            </a:endParaRPr>
          </a:p>
        </p:txBody>
      </p:sp>
      <p:sp>
        <p:nvSpPr>
          <p:cNvPr id="4" name="正方形/長方形 3"/>
          <p:cNvSpPr/>
          <p:nvPr/>
        </p:nvSpPr>
        <p:spPr>
          <a:xfrm>
            <a:off x="1043608" y="908720"/>
            <a:ext cx="6768752" cy="461665"/>
          </a:xfrm>
          <a:prstGeom prst="rect">
            <a:avLst/>
          </a:prstGeom>
        </p:spPr>
        <p:txBody>
          <a:bodyPr wrap="square">
            <a:spAutoFit/>
          </a:bodyPr>
          <a:lstStyle/>
          <a:p>
            <a:pPr marL="342900" lvl="2" indent="-342900">
              <a:spcBef>
                <a:spcPts val="1800"/>
              </a:spcBef>
              <a:buFont typeface="Arial" panose="020B0604020202020204" pitchFamily="34" charset="0"/>
              <a:buChar char="•"/>
            </a:pPr>
            <a:r>
              <a:rPr lang="en-US" altLang="ja-JP" sz="2400" b="1" dirty="0" smtClean="0">
                <a:latin typeface="+mj-ea"/>
                <a:ea typeface="+mj-ea"/>
              </a:rPr>
              <a:t>Modify parameters of MLME-</a:t>
            </a:r>
            <a:r>
              <a:rPr lang="en-US" altLang="ja-JP" sz="2400" b="1" dirty="0" err="1" smtClean="0">
                <a:latin typeface="+mj-ea"/>
                <a:ea typeface="+mj-ea"/>
              </a:rPr>
              <a:t>SCAN.confirm</a:t>
            </a:r>
            <a:endParaRPr lang="en-US" altLang="ja-JP" sz="2400" b="1" dirty="0" smtClean="0">
              <a:latin typeface="+mj-ea"/>
              <a:ea typeface="+mj-ea"/>
            </a:endParaRPr>
          </a:p>
        </p:txBody>
      </p:sp>
      <p:graphicFrame>
        <p:nvGraphicFramePr>
          <p:cNvPr id="2" name="表 1"/>
          <p:cNvGraphicFramePr>
            <a:graphicFrameLocks noGrp="1"/>
          </p:cNvGraphicFramePr>
          <p:nvPr>
            <p:extLst>
              <p:ext uri="{D42A27DB-BD31-4B8C-83A1-F6EECF244321}">
                <p14:modId xmlns:p14="http://schemas.microsoft.com/office/powerpoint/2010/main" val="3957438274"/>
              </p:ext>
            </p:extLst>
          </p:nvPr>
        </p:nvGraphicFramePr>
        <p:xfrm>
          <a:off x="-36512" y="1556792"/>
          <a:ext cx="9252000" cy="5341062"/>
        </p:xfrm>
        <a:graphic>
          <a:graphicData uri="http://schemas.openxmlformats.org/drawingml/2006/table">
            <a:tbl>
              <a:tblPr firstRow="1" firstCol="1" bandRow="1">
                <a:tableStyleId>{5C22544A-7EE6-4342-B048-85BDC9FD1C3A}</a:tableStyleId>
              </a:tblPr>
              <a:tblGrid>
                <a:gridCol w="1512000"/>
                <a:gridCol w="1332000"/>
                <a:gridCol w="2520000"/>
                <a:gridCol w="3888000"/>
              </a:tblGrid>
              <a:tr h="387856">
                <a:tc>
                  <a:txBody>
                    <a:bodyPr/>
                    <a:lstStyle/>
                    <a:p>
                      <a:pPr algn="ctr">
                        <a:spcAft>
                          <a:spcPts val="1200"/>
                        </a:spcAft>
                      </a:pPr>
                      <a:r>
                        <a:rPr lang="en-US" sz="1600" dirty="0">
                          <a:effectLst/>
                        </a:rPr>
                        <a:t>Property</a:t>
                      </a:r>
                      <a:endParaRPr lang="ja-JP" sz="1600" dirty="0">
                        <a:effectLst/>
                        <a:latin typeface="Times New Roman"/>
                        <a:ea typeface="Malgun Gothic"/>
                      </a:endParaRPr>
                    </a:p>
                  </a:txBody>
                  <a:tcPr marL="53289" marR="53289" marT="0" marB="0" anchor="ctr"/>
                </a:tc>
                <a:tc>
                  <a:txBody>
                    <a:bodyPr/>
                    <a:lstStyle/>
                    <a:p>
                      <a:pPr algn="ctr">
                        <a:spcAft>
                          <a:spcPts val="1200"/>
                        </a:spcAft>
                      </a:pPr>
                      <a:r>
                        <a:rPr lang="en-US" sz="1600">
                          <a:effectLst/>
                        </a:rPr>
                        <a:t>Type</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Valid range</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Description</a:t>
                      </a:r>
                      <a:endParaRPr lang="ja-JP" sz="1600">
                        <a:effectLst/>
                        <a:latin typeface="Times New Roman"/>
                        <a:ea typeface="Malgun Gothic"/>
                      </a:endParaRPr>
                    </a:p>
                  </a:txBody>
                  <a:tcPr marL="53289" marR="53289" marT="0" marB="0" anchor="ctr"/>
                </a:tc>
              </a:tr>
              <a:tr h="592095">
                <a:tc>
                  <a:txBody>
                    <a:bodyPr/>
                    <a:lstStyle/>
                    <a:p>
                      <a:pPr algn="ctr">
                        <a:spcAft>
                          <a:spcPts val="1200"/>
                        </a:spcAft>
                      </a:pPr>
                      <a:r>
                        <a:rPr lang="en-US" sz="1600">
                          <a:effectLst/>
                        </a:rPr>
                        <a:t>Status</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Enumeration</a:t>
                      </a:r>
                      <a:endParaRPr lang="ja-JP" sz="1600">
                        <a:effectLst/>
                        <a:latin typeface="Times New Roman"/>
                        <a:ea typeface="Malgun Gothic"/>
                      </a:endParaRPr>
                    </a:p>
                  </a:txBody>
                  <a:tcPr marL="53289" marR="53289" marT="0" marB="0" anchor="ctr"/>
                </a:tc>
                <a:tc>
                  <a:txBody>
                    <a:bodyPr/>
                    <a:lstStyle/>
                    <a:p>
                      <a:pPr algn="l">
                        <a:spcAft>
                          <a:spcPts val="1200"/>
                        </a:spcAft>
                      </a:pPr>
                      <a:r>
                        <a:rPr lang="en-US" sz="1600">
                          <a:effectLst/>
                        </a:rPr>
                        <a:t>SUCCESS, LIMIT_REACHED, SCAN_IN_PROGRESS, FRAME_TOO_LONG, INVALID_PARAMETER </a:t>
                      </a:r>
                      <a:endParaRPr lang="ja-JP" sz="1600">
                        <a:effectLst/>
                        <a:latin typeface="Times New Roman"/>
                        <a:ea typeface="Malgun Gothic"/>
                      </a:endParaRPr>
                    </a:p>
                  </a:txBody>
                  <a:tcPr marL="53289" marR="53289" marT="0" marB="0" anchor="ctr"/>
                </a:tc>
                <a:tc>
                  <a:txBody>
                    <a:bodyPr/>
                    <a:lstStyle/>
                    <a:p>
                      <a:pPr algn="l">
                        <a:spcAft>
                          <a:spcPts val="1200"/>
                        </a:spcAft>
                      </a:pPr>
                      <a:r>
                        <a:rPr lang="en-US" sz="1600">
                          <a:effectLst/>
                        </a:rPr>
                        <a:t>The status of the scan request.</a:t>
                      </a:r>
                      <a:endParaRPr lang="ja-JP" sz="1600">
                        <a:effectLst/>
                        <a:latin typeface="Times New Roman"/>
                        <a:ea typeface="Malgun Gothic"/>
                      </a:endParaRPr>
                    </a:p>
                  </a:txBody>
                  <a:tcPr marL="53289" marR="53289" marT="0" marB="0" anchor="ctr"/>
                </a:tc>
              </a:tr>
              <a:tr h="236838">
                <a:tc>
                  <a:txBody>
                    <a:bodyPr/>
                    <a:lstStyle/>
                    <a:p>
                      <a:pPr algn="ctr">
                        <a:spcAft>
                          <a:spcPts val="1200"/>
                        </a:spcAft>
                      </a:pPr>
                      <a:r>
                        <a:rPr lang="en-US" sz="1600">
                          <a:effectLst/>
                        </a:rPr>
                        <a:t>ScanType </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 Enumeration</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ED, ACTIVE, PASSIVE</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Indicates the type of scan performed</a:t>
                      </a:r>
                      <a:endParaRPr lang="ja-JP" sz="1600">
                        <a:effectLst/>
                        <a:latin typeface="Times New Roman"/>
                        <a:ea typeface="Malgun Gothic"/>
                      </a:endParaRPr>
                    </a:p>
                  </a:txBody>
                  <a:tcPr marL="53289" marR="53289" marT="0" marB="0" anchor="ctr"/>
                </a:tc>
              </a:tr>
              <a:tr h="710513">
                <a:tc>
                  <a:txBody>
                    <a:bodyPr/>
                    <a:lstStyle/>
                    <a:p>
                      <a:pPr algn="ctr">
                        <a:spcAft>
                          <a:spcPts val="1200"/>
                        </a:spcAft>
                      </a:pPr>
                      <a:r>
                        <a:rPr lang="en-US" sz="1600">
                          <a:effectLst/>
                        </a:rPr>
                        <a:t>UnscannedChannels</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Array of integers</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Any valid channel number as defined in Table </a:t>
                      </a:r>
                      <a:r>
                        <a:rPr lang="en-US" sz="1600">
                          <a:effectLst/>
                          <a:highlight>
                            <a:srgbClr val="FFFF00"/>
                          </a:highlight>
                        </a:rPr>
                        <a:t>TBD</a:t>
                      </a:r>
                      <a:endParaRPr lang="ja-JP" sz="1600">
                        <a:effectLst/>
                        <a:latin typeface="Times New Roman"/>
                        <a:ea typeface="Malgun Gothic"/>
                      </a:endParaRPr>
                    </a:p>
                  </a:txBody>
                  <a:tcPr marL="53289" marR="53289" marT="0" marB="0" anchor="ctr"/>
                </a:tc>
                <a:tc>
                  <a:txBody>
                    <a:bodyPr/>
                    <a:lstStyle/>
                    <a:p>
                      <a:pPr algn="l">
                        <a:spcAft>
                          <a:spcPts val="1200"/>
                        </a:spcAft>
                      </a:pPr>
                      <a:r>
                        <a:rPr lang="en-US" sz="1600">
                          <a:effectLst/>
                        </a:rPr>
                        <a:t>A list of the channels given in the request which were not scanned. This parameter is not valid for ED scans</a:t>
                      </a:r>
                      <a:endParaRPr lang="ja-JP" sz="1600">
                        <a:effectLst/>
                        <a:latin typeface="Times New Roman"/>
                        <a:ea typeface="Malgun Gothic"/>
                      </a:endParaRPr>
                    </a:p>
                  </a:txBody>
                  <a:tcPr marL="53289" marR="53289" marT="0" marB="0" anchor="ctr"/>
                </a:tc>
              </a:tr>
              <a:tr h="355257">
                <a:tc>
                  <a:txBody>
                    <a:bodyPr/>
                    <a:lstStyle/>
                    <a:p>
                      <a:pPr algn="ctr">
                        <a:spcAft>
                          <a:spcPts val="1200"/>
                        </a:spcAft>
                      </a:pPr>
                      <a:r>
                        <a:rPr lang="en-US" sz="1600">
                          <a:effectLst/>
                        </a:rPr>
                        <a:t>ResultListSize</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Integer</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Implementation specific</a:t>
                      </a:r>
                      <a:endParaRPr lang="ja-JP" sz="1600">
                        <a:effectLst/>
                        <a:latin typeface="Times New Roman"/>
                        <a:ea typeface="Malgun Gothic"/>
                      </a:endParaRPr>
                    </a:p>
                  </a:txBody>
                  <a:tcPr marL="53289" marR="53289" marT="0" marB="0" anchor="ctr"/>
                </a:tc>
                <a:tc>
                  <a:txBody>
                    <a:bodyPr/>
                    <a:lstStyle/>
                    <a:p>
                      <a:pPr>
                        <a:spcAft>
                          <a:spcPts val="0"/>
                        </a:spcAft>
                      </a:pPr>
                      <a:r>
                        <a:rPr lang="en-US" sz="1600">
                          <a:effectLst/>
                        </a:rPr>
                        <a:t>The number of elements returned in EnergyDetectList.</a:t>
                      </a:r>
                      <a:endParaRPr lang="ja-JP" sz="1600">
                        <a:effectLst/>
                        <a:latin typeface="Times New Roman"/>
                        <a:ea typeface="Malgun Gothic"/>
                      </a:endParaRPr>
                    </a:p>
                  </a:txBody>
                  <a:tcPr marL="53289" marR="53289" marT="0" marB="0" anchor="ctr"/>
                </a:tc>
              </a:tr>
              <a:tr h="828932">
                <a:tc>
                  <a:txBody>
                    <a:bodyPr/>
                    <a:lstStyle/>
                    <a:p>
                      <a:pPr algn="ctr">
                        <a:spcAft>
                          <a:spcPts val="1200"/>
                        </a:spcAft>
                      </a:pPr>
                      <a:r>
                        <a:rPr lang="en-US" sz="1600">
                          <a:effectLst/>
                        </a:rPr>
                        <a:t>EnergyDetectList</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Array of integers</a:t>
                      </a:r>
                      <a:endParaRPr lang="ja-JP" sz="1600">
                        <a:effectLst/>
                        <a:latin typeface="Times New Roman"/>
                        <a:ea typeface="Malgun Gothic"/>
                      </a:endParaRPr>
                    </a:p>
                  </a:txBody>
                  <a:tcPr marL="53289" marR="53289" marT="0" marB="0" anchor="ctr"/>
                </a:tc>
                <a:tc>
                  <a:txBody>
                    <a:bodyPr/>
                    <a:lstStyle/>
                    <a:p>
                      <a:pPr algn="ctr">
                        <a:spcAft>
                          <a:spcPts val="1200"/>
                        </a:spcAft>
                      </a:pPr>
                      <a:r>
                        <a:rPr lang="en-US" sz="1600">
                          <a:effectLst/>
                        </a:rPr>
                        <a:t>0 to 255 per element in the array.</a:t>
                      </a:r>
                      <a:endParaRPr lang="ja-JP" sz="1600">
                        <a:effectLst/>
                        <a:latin typeface="Times New Roman"/>
                        <a:ea typeface="Malgun Gothic"/>
                      </a:endParaRPr>
                    </a:p>
                  </a:txBody>
                  <a:tcPr marL="53289" marR="53289" marT="0" marB="0" anchor="ctr"/>
                </a:tc>
                <a:tc>
                  <a:txBody>
                    <a:bodyPr/>
                    <a:lstStyle/>
                    <a:p>
                      <a:pPr algn="l">
                        <a:spcAft>
                          <a:spcPts val="1200"/>
                        </a:spcAft>
                      </a:pPr>
                      <a:r>
                        <a:rPr lang="en-US" sz="1600">
                          <a:effectLst/>
                        </a:rPr>
                        <a:t>The list of energy measurements, one for each channel searched during an ED scan. This parameter is null for active, passive scans.</a:t>
                      </a:r>
                      <a:endParaRPr lang="ja-JP" sz="1600">
                        <a:effectLst/>
                        <a:latin typeface="Times New Roman"/>
                        <a:ea typeface="Malgun Gothic"/>
                      </a:endParaRPr>
                    </a:p>
                  </a:txBody>
                  <a:tcPr marL="53289" marR="53289" marT="0" marB="0" anchor="ctr"/>
                </a:tc>
              </a:tr>
              <a:tr h="1539446">
                <a:tc>
                  <a:txBody>
                    <a:bodyPr/>
                    <a:lstStyle/>
                    <a:p>
                      <a:pPr algn="ctr">
                        <a:spcAft>
                          <a:spcPts val="1200"/>
                        </a:spcAft>
                      </a:pPr>
                      <a:r>
                        <a:rPr lang="en-US" sz="1600" dirty="0" err="1">
                          <a:effectLst/>
                        </a:rPr>
                        <a:t>DetectedCategory</a:t>
                      </a:r>
                      <a:endParaRPr lang="ja-JP" sz="1600" dirty="0">
                        <a:effectLst/>
                        <a:latin typeface="Times New Roman"/>
                        <a:ea typeface="Malgun Gothic"/>
                      </a:endParaRPr>
                    </a:p>
                  </a:txBody>
                  <a:tcPr marL="53289" marR="53289" marT="0" marB="0" anchor="ctr"/>
                </a:tc>
                <a:tc>
                  <a:txBody>
                    <a:bodyPr/>
                    <a:lstStyle/>
                    <a:p>
                      <a:pPr algn="ctr">
                        <a:spcAft>
                          <a:spcPts val="1200"/>
                        </a:spcAft>
                      </a:pPr>
                      <a:r>
                        <a:rPr lang="en-US" sz="1600" dirty="0">
                          <a:effectLst/>
                        </a:rPr>
                        <a:t>Integer</a:t>
                      </a:r>
                      <a:endParaRPr lang="ja-JP" sz="1600" dirty="0">
                        <a:effectLst/>
                        <a:latin typeface="Times New Roman"/>
                        <a:ea typeface="Malgun Gothic"/>
                      </a:endParaRPr>
                    </a:p>
                  </a:txBody>
                  <a:tcPr marL="53289" marR="53289" marT="0" marB="0" anchor="ctr"/>
                </a:tc>
                <a:tc>
                  <a:txBody>
                    <a:bodyPr/>
                    <a:lstStyle/>
                    <a:p>
                      <a:pPr algn="ctr">
                        <a:spcAft>
                          <a:spcPts val="1200"/>
                        </a:spcAft>
                      </a:pPr>
                      <a:r>
                        <a:rPr lang="en-US" sz="1600" dirty="0">
                          <a:effectLst/>
                        </a:rPr>
                        <a:t>0 to 2</a:t>
                      </a:r>
                      <a:endParaRPr lang="ja-JP" sz="1600" dirty="0">
                        <a:effectLst/>
                        <a:latin typeface="Times New Roman"/>
                        <a:ea typeface="Malgun Gothic"/>
                      </a:endParaRPr>
                    </a:p>
                  </a:txBody>
                  <a:tcPr marL="53289" marR="53289" marT="0" marB="0" anchor="ctr"/>
                </a:tc>
                <a:tc>
                  <a:txBody>
                    <a:bodyPr/>
                    <a:lstStyle/>
                    <a:p>
                      <a:pPr algn="l">
                        <a:spcAft>
                          <a:spcPts val="600"/>
                        </a:spcAft>
                      </a:pPr>
                      <a:r>
                        <a:rPr lang="en-US" sz="1600" dirty="0">
                          <a:effectLst/>
                        </a:rPr>
                        <a:t>Categorization of energy detection with the following values: </a:t>
                      </a:r>
                      <a:endParaRPr lang="ja-JP" sz="1600" dirty="0">
                        <a:effectLst/>
                      </a:endParaRPr>
                    </a:p>
                    <a:p>
                      <a:pPr algn="l">
                        <a:spcAft>
                          <a:spcPts val="600"/>
                        </a:spcAft>
                      </a:pPr>
                      <a:r>
                        <a:rPr lang="en-US" sz="1600" dirty="0">
                          <a:effectLst/>
                        </a:rPr>
                        <a:t>0: Category detection is not supported </a:t>
                      </a:r>
                      <a:endParaRPr lang="ja-JP" sz="1600" dirty="0">
                        <a:effectLst/>
                      </a:endParaRPr>
                    </a:p>
                    <a:p>
                      <a:pPr algn="l">
                        <a:spcAft>
                          <a:spcPts val="600"/>
                        </a:spcAft>
                      </a:pPr>
                      <a:r>
                        <a:rPr lang="en-US" sz="1600" dirty="0">
                          <a:effectLst/>
                        </a:rPr>
                        <a:t>1: UWB PHY detected</a:t>
                      </a:r>
                      <a:endParaRPr lang="ja-JP" sz="1600" dirty="0">
                        <a:effectLst/>
                      </a:endParaRPr>
                    </a:p>
                    <a:p>
                      <a:pPr algn="l">
                        <a:spcAft>
                          <a:spcPts val="600"/>
                        </a:spcAft>
                      </a:pPr>
                      <a:r>
                        <a:rPr lang="en-US" sz="1600" dirty="0">
                          <a:effectLst/>
                        </a:rPr>
                        <a:t>2: Non-UWB PHY signal source detected.</a:t>
                      </a:r>
                      <a:endParaRPr lang="ja-JP" sz="1600" dirty="0">
                        <a:effectLst/>
                        <a:latin typeface="Times New Roman"/>
                        <a:ea typeface="Malgun Gothic"/>
                      </a:endParaRPr>
                    </a:p>
                  </a:txBody>
                  <a:tcPr marL="53289" marR="53289" marT="0" marB="0" anchor="ctr"/>
                </a:tc>
              </a:tr>
            </a:tbl>
          </a:graphicData>
        </a:graphic>
      </p:graphicFrame>
      <p:cxnSp>
        <p:nvCxnSpPr>
          <p:cNvPr id="8" name="直線コネクタ 7"/>
          <p:cNvCxnSpPr/>
          <p:nvPr/>
        </p:nvCxnSpPr>
        <p:spPr bwMode="auto">
          <a:xfrm>
            <a:off x="3419872" y="3068960"/>
            <a:ext cx="1728192" cy="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9" name="動作設定ボタン : ヘルプ 8">
            <a:hlinkClick r:id="" action="ppaction://noaction" highlightClick="1"/>
          </p:cNvPr>
          <p:cNvSpPr/>
          <p:nvPr/>
        </p:nvSpPr>
        <p:spPr bwMode="auto">
          <a:xfrm>
            <a:off x="8115819" y="3668171"/>
            <a:ext cx="936104" cy="648072"/>
          </a:xfrm>
          <a:prstGeom prst="actionButtonHelp">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0" name="直線コネクタ 9"/>
          <p:cNvCxnSpPr/>
          <p:nvPr/>
        </p:nvCxnSpPr>
        <p:spPr bwMode="auto">
          <a:xfrm>
            <a:off x="5576369" y="5013176"/>
            <a:ext cx="3567631"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12" name="直線コネクタ 11"/>
          <p:cNvCxnSpPr/>
          <p:nvPr/>
        </p:nvCxnSpPr>
        <p:spPr bwMode="auto">
          <a:xfrm>
            <a:off x="5364088" y="5229200"/>
            <a:ext cx="684076" cy="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13" name="正方形/長方形 12"/>
          <p:cNvSpPr/>
          <p:nvPr/>
        </p:nvSpPr>
        <p:spPr>
          <a:xfrm>
            <a:off x="35496" y="1259468"/>
            <a:ext cx="4722447" cy="369332"/>
          </a:xfrm>
          <a:prstGeom prst="rect">
            <a:avLst/>
          </a:prstGeom>
        </p:spPr>
        <p:txBody>
          <a:bodyPr wrap="none">
            <a:spAutoFit/>
          </a:bodyPr>
          <a:lstStyle/>
          <a:p>
            <a:r>
              <a:rPr lang="en-US" altLang="ja-JP" sz="1800" b="1" dirty="0"/>
              <a:t>Table 49—MLME-</a:t>
            </a:r>
            <a:r>
              <a:rPr lang="en-US" altLang="ja-JP" sz="1800" b="1" dirty="0" err="1"/>
              <a:t>SCAN.confirm</a:t>
            </a:r>
            <a:r>
              <a:rPr lang="en-US" altLang="ja-JP" sz="1800" b="1" dirty="0"/>
              <a:t> parameters</a:t>
            </a:r>
            <a:endParaRPr lang="ja-JP" altLang="en-US" sz="1800" b="1" dirty="0"/>
          </a:p>
        </p:txBody>
      </p:sp>
    </p:spTree>
    <p:extLst>
      <p:ext uri="{BB962C8B-B14F-4D97-AF65-F5344CB8AC3E}">
        <p14:creationId xmlns:p14="http://schemas.microsoft.com/office/powerpoint/2010/main" val="2618892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27784" y="529516"/>
            <a:ext cx="3632661" cy="523220"/>
          </a:xfrm>
          <a:prstGeom prst="rect">
            <a:avLst/>
          </a:prstGeom>
          <a:noFill/>
        </p:spPr>
        <p:txBody>
          <a:bodyPr wrap="none" rtlCol="0">
            <a:spAutoFit/>
          </a:bodyPr>
          <a:lstStyle/>
          <a:p>
            <a:pPr marL="0" lvl="2"/>
            <a:r>
              <a:rPr lang="en-US" altLang="ja-JP" sz="2800" b="1" dirty="0" smtClean="0">
                <a:latin typeface="+mj-ea"/>
              </a:rPr>
              <a:t>Proposed Solutions (4)</a:t>
            </a:r>
            <a:endParaRPr lang="en-US" altLang="ja-JP" sz="2800" b="1" dirty="0">
              <a:latin typeface="+mj-ea"/>
            </a:endParaRPr>
          </a:p>
        </p:txBody>
      </p:sp>
      <p:sp>
        <p:nvSpPr>
          <p:cNvPr id="4" name="正方形/長方形 3"/>
          <p:cNvSpPr/>
          <p:nvPr/>
        </p:nvSpPr>
        <p:spPr>
          <a:xfrm>
            <a:off x="827584" y="1390941"/>
            <a:ext cx="6768752" cy="2262158"/>
          </a:xfrm>
          <a:prstGeom prst="rect">
            <a:avLst/>
          </a:prstGeom>
        </p:spPr>
        <p:txBody>
          <a:bodyPr wrap="square">
            <a:spAutoFit/>
          </a:bodyPr>
          <a:lstStyle/>
          <a:p>
            <a:pPr marL="342900" lvl="2" indent="-342900">
              <a:spcBef>
                <a:spcPts val="1800"/>
              </a:spcBef>
              <a:buFont typeface="Arial" panose="020B0604020202020204" pitchFamily="34" charset="0"/>
              <a:buChar char="•"/>
            </a:pPr>
            <a:r>
              <a:rPr lang="en-GB" altLang="ja-JP" sz="2400" b="1" dirty="0" err="1" smtClean="0"/>
              <a:t>ScanDuration</a:t>
            </a:r>
            <a:r>
              <a:rPr lang="en-GB" altLang="ja-JP" sz="2400" b="1" dirty="0" smtClean="0"/>
              <a:t> in 15.4</a:t>
            </a:r>
          </a:p>
          <a:p>
            <a:pPr marL="342900" lvl="2" indent="-342900">
              <a:spcBef>
                <a:spcPts val="1800"/>
              </a:spcBef>
              <a:buFont typeface="Arial" panose="020B0604020202020204" pitchFamily="34" charset="0"/>
              <a:buChar char="•"/>
            </a:pPr>
            <a:endParaRPr lang="en-GB" altLang="ja-JP" sz="2400" b="1" dirty="0">
              <a:latin typeface="+mj-ea"/>
              <a:ea typeface="+mj-ea"/>
            </a:endParaRPr>
          </a:p>
          <a:p>
            <a:pPr marL="342900" lvl="2" indent="-342900">
              <a:spcBef>
                <a:spcPts val="1800"/>
              </a:spcBef>
              <a:buFont typeface="Arial" panose="020B0604020202020204" pitchFamily="34" charset="0"/>
              <a:buChar char="•"/>
            </a:pPr>
            <a:endParaRPr lang="en-GB" altLang="ja-JP" sz="2400" b="1" dirty="0" smtClean="0">
              <a:latin typeface="+mj-ea"/>
              <a:ea typeface="+mj-ea"/>
            </a:endParaRPr>
          </a:p>
          <a:p>
            <a:pPr marL="342900" lvl="2" indent="-342900">
              <a:spcBef>
                <a:spcPts val="1800"/>
              </a:spcBef>
              <a:buFont typeface="Arial" panose="020B0604020202020204" pitchFamily="34" charset="0"/>
              <a:buChar char="•"/>
            </a:pPr>
            <a:r>
              <a:rPr lang="en-US" altLang="ja-JP" sz="2400" b="1" dirty="0" smtClean="0">
                <a:latin typeface="+mj-ea"/>
                <a:ea typeface="+mj-ea"/>
              </a:rPr>
              <a:t>Suggested </a:t>
            </a:r>
            <a:r>
              <a:rPr lang="en-GB" altLang="ja-JP" sz="2400" b="1" dirty="0" err="1" smtClean="0"/>
              <a:t>ScanDuration</a:t>
            </a:r>
            <a:r>
              <a:rPr lang="en-GB" altLang="ja-JP" sz="2400" b="1" dirty="0" smtClean="0"/>
              <a:t> for 15.8</a:t>
            </a:r>
            <a:endParaRPr lang="en-US" altLang="ja-JP" sz="2400" b="1" dirty="0" smtClean="0">
              <a:latin typeface="+mj-ea"/>
              <a:ea typeface="+mj-ea"/>
            </a:endParaRPr>
          </a:p>
        </p:txBody>
      </p:sp>
      <p:sp>
        <p:nvSpPr>
          <p:cNvPr id="3" name="正方形/長方形 2"/>
          <p:cNvSpPr/>
          <p:nvPr/>
        </p:nvSpPr>
        <p:spPr>
          <a:xfrm>
            <a:off x="827584" y="2060848"/>
            <a:ext cx="8064896" cy="830997"/>
          </a:xfrm>
          <a:prstGeom prst="rect">
            <a:avLst/>
          </a:prstGeom>
        </p:spPr>
        <p:txBody>
          <a:bodyPr wrap="square">
            <a:spAutoFit/>
          </a:bodyPr>
          <a:lstStyle/>
          <a:p>
            <a:r>
              <a:rPr lang="en-GB" altLang="ja-JP" sz="2400" dirty="0"/>
              <a:t>an ED measurement for [</a:t>
            </a:r>
            <a:r>
              <a:rPr lang="en-GB" altLang="ja-JP" sz="2400" i="1" dirty="0" err="1"/>
              <a:t>aBaseSuperframeDuration</a:t>
            </a:r>
            <a:r>
              <a:rPr lang="en-GB" altLang="ja-JP" sz="2400" i="1" dirty="0"/>
              <a:t> </a:t>
            </a:r>
            <a:r>
              <a:rPr lang="en-GB" altLang="ja-JP" sz="2400" dirty="0"/>
              <a:t>× (2</a:t>
            </a:r>
            <a:r>
              <a:rPr lang="en-GB" altLang="ja-JP" sz="2400" i="1" dirty="0"/>
              <a:t>n </a:t>
            </a:r>
            <a:r>
              <a:rPr lang="en-GB" altLang="ja-JP" sz="2400" dirty="0"/>
              <a:t>+ 1</a:t>
            </a:r>
            <a:r>
              <a:rPr lang="en-GB" altLang="ja-JP" sz="2400" dirty="0" smtClean="0"/>
              <a:t>)], </a:t>
            </a:r>
            <a:r>
              <a:rPr lang="en-GB" altLang="ja-JP" sz="2400" dirty="0"/>
              <a:t>where </a:t>
            </a:r>
            <a:r>
              <a:rPr lang="en-GB" altLang="ja-JP" sz="2400" i="1" dirty="0"/>
              <a:t>n </a:t>
            </a:r>
            <a:r>
              <a:rPr lang="en-GB" altLang="ja-JP" sz="2400" dirty="0" smtClean="0"/>
              <a:t>is</a:t>
            </a:r>
            <a:r>
              <a:rPr lang="en-GB" altLang="ja-JP" sz="2400" i="1" dirty="0" smtClean="0"/>
              <a:t> </a:t>
            </a:r>
            <a:r>
              <a:rPr lang="en-GB" altLang="ja-JP" sz="2400" dirty="0" smtClean="0"/>
              <a:t>the </a:t>
            </a:r>
            <a:r>
              <a:rPr lang="en-GB" altLang="ja-JP" sz="2400" dirty="0"/>
              <a:t>value of the </a:t>
            </a:r>
            <a:r>
              <a:rPr lang="en-GB" altLang="ja-JP" sz="2400" dirty="0" err="1"/>
              <a:t>ScanDuration</a:t>
            </a:r>
            <a:r>
              <a:rPr lang="en-GB" altLang="ja-JP" sz="2400" dirty="0"/>
              <a:t> parameter</a:t>
            </a:r>
            <a:endParaRPr lang="ja-JP" altLang="en-US" sz="2400" dirty="0"/>
          </a:p>
        </p:txBody>
      </p:sp>
      <p:sp>
        <p:nvSpPr>
          <p:cNvPr id="11" name="正方形/長方形 10"/>
          <p:cNvSpPr/>
          <p:nvPr/>
        </p:nvSpPr>
        <p:spPr>
          <a:xfrm>
            <a:off x="899592" y="3933056"/>
            <a:ext cx="8064896" cy="830997"/>
          </a:xfrm>
          <a:prstGeom prst="rect">
            <a:avLst/>
          </a:prstGeom>
        </p:spPr>
        <p:txBody>
          <a:bodyPr wrap="square">
            <a:spAutoFit/>
          </a:bodyPr>
          <a:lstStyle/>
          <a:p>
            <a:r>
              <a:rPr lang="en-GB" altLang="ja-JP" sz="2400" dirty="0"/>
              <a:t>a</a:t>
            </a:r>
            <a:r>
              <a:rPr lang="en-GB" altLang="ja-JP" sz="2400" dirty="0" smtClean="0"/>
              <a:t>n ED </a:t>
            </a:r>
            <a:r>
              <a:rPr lang="en-GB" altLang="ja-JP" sz="2400" dirty="0"/>
              <a:t>measurement for </a:t>
            </a:r>
            <a:r>
              <a:rPr lang="en-GB" altLang="ja-JP" sz="2400" dirty="0" smtClean="0"/>
              <a:t>a </a:t>
            </a:r>
            <a:r>
              <a:rPr lang="en-GB" altLang="ja-JP" sz="2400" dirty="0"/>
              <a:t>length </a:t>
            </a:r>
            <a:r>
              <a:rPr lang="en-GB" altLang="ja-JP" sz="2400" dirty="0" smtClean="0"/>
              <a:t>of </a:t>
            </a:r>
            <a:r>
              <a:rPr lang="en-US" altLang="ja-JP" sz="2400" dirty="0"/>
              <a:t>five consecutive </a:t>
            </a:r>
            <a:r>
              <a:rPr lang="en-US" altLang="ja-JP" sz="2400" dirty="0" err="1" smtClean="0"/>
              <a:t>superframes</a:t>
            </a:r>
            <a:r>
              <a:rPr lang="en-US" altLang="ja-JP" sz="2400" dirty="0" smtClean="0"/>
              <a:t>.</a:t>
            </a:r>
          </a:p>
        </p:txBody>
      </p:sp>
      <p:sp>
        <p:nvSpPr>
          <p:cNvPr id="6" name="正方形/長方形 5"/>
          <p:cNvSpPr/>
          <p:nvPr/>
        </p:nvSpPr>
        <p:spPr>
          <a:xfrm>
            <a:off x="585652" y="5533547"/>
            <a:ext cx="8380820" cy="461665"/>
          </a:xfrm>
          <a:prstGeom prst="rect">
            <a:avLst/>
          </a:prstGeom>
        </p:spPr>
        <p:txBody>
          <a:bodyPr wrap="none">
            <a:spAutoFit/>
          </a:bodyPr>
          <a:lstStyle/>
          <a:p>
            <a:r>
              <a:rPr lang="en-US" altLang="ja-JP" sz="2400" dirty="0">
                <a:solidFill>
                  <a:srgbClr val="0070C0"/>
                </a:solidFill>
              </a:rPr>
              <a:t>This is the same </a:t>
            </a:r>
            <a:r>
              <a:rPr lang="en-US" altLang="ja-JP" sz="2400" dirty="0" smtClean="0">
                <a:solidFill>
                  <a:srgbClr val="0070C0"/>
                </a:solidFill>
              </a:rPr>
              <a:t>length as defined condition for resynchronization </a:t>
            </a:r>
            <a:endParaRPr lang="ja-JP" altLang="en-US" sz="2400" dirty="0">
              <a:solidFill>
                <a:srgbClr val="0070C0"/>
              </a:solidFill>
            </a:endParaRPr>
          </a:p>
        </p:txBody>
      </p:sp>
    </p:spTree>
    <p:extLst>
      <p:ext uri="{BB962C8B-B14F-4D97-AF65-F5344CB8AC3E}">
        <p14:creationId xmlns:p14="http://schemas.microsoft.com/office/powerpoint/2010/main" val="1345086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73739" y="3114088"/>
            <a:ext cx="1880643" cy="523220"/>
          </a:xfrm>
          <a:prstGeom prst="rect">
            <a:avLst/>
          </a:prstGeom>
          <a:noFill/>
        </p:spPr>
        <p:txBody>
          <a:bodyPr wrap="none" rtlCol="0">
            <a:spAutoFit/>
          </a:bodyPr>
          <a:lstStyle/>
          <a:p>
            <a:pPr marL="0" lvl="2"/>
            <a:r>
              <a:rPr lang="en-US" altLang="ja-JP" sz="2800" b="1" dirty="0" smtClean="0">
                <a:latin typeface="+mj-ea"/>
              </a:rPr>
              <a:t>Questions?</a:t>
            </a:r>
          </a:p>
        </p:txBody>
      </p:sp>
    </p:spTree>
    <p:extLst>
      <p:ext uri="{BB962C8B-B14F-4D97-AF65-F5344CB8AC3E}">
        <p14:creationId xmlns:p14="http://schemas.microsoft.com/office/powerpoint/2010/main" val="223581423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82589</TotalTime>
  <Words>669</Words>
  <Application>Microsoft Office PowerPoint</Application>
  <PresentationFormat>画面に合わせる (4:3)</PresentationFormat>
  <Paragraphs>126</Paragraphs>
  <Slides>9</Slides>
  <Notes>8</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Blank Presentation</vt:lpstr>
      <vt:lpstr>PowerPoint プレゼンテーション</vt:lpstr>
      <vt:lpstr>Suggested changes for channel scan and scan related primitives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2867</cp:revision>
  <cp:lastPrinted>1998-02-10T13:28:06Z</cp:lastPrinted>
  <dcterms:created xsi:type="dcterms:W3CDTF">1999-11-08T18:59:45Z</dcterms:created>
  <dcterms:modified xsi:type="dcterms:W3CDTF">2016-03-15T01:22:26Z</dcterms:modified>
</cp:coreProperties>
</file>