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5" autoAdjust="0"/>
    <p:restoredTop sz="89594" autoAdjust="0"/>
  </p:normalViewPr>
  <p:slideViewPr>
    <p:cSldViewPr showGuides="1">
      <p:cViewPr>
        <p:scale>
          <a:sx n="60" d="100"/>
          <a:sy n="60" d="100"/>
        </p:scale>
        <p:origin x="-1348" y="-11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2016</a:t>
            </a:r>
            <a:endParaRPr lang="en-US" altLang="ja-JP" dirty="0"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802.15-16-0242-00-0dep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 CWC, </a:t>
            </a:r>
            <a:r>
              <a:rPr lang="en-US" altLang="ja-JP" dirty="0" smtClean="0"/>
              <a:t>CWC-Nippon)</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Opening Information for </a:t>
            </a:r>
            <a:r>
              <a:rPr lang="en-US" altLang="ja-JP" sz="1600" dirty="0" smtClean="0">
                <a:ea typeface="ＭＳ Ｐゴシック" charset="-128"/>
              </a:rPr>
              <a:t>March </a:t>
            </a:r>
            <a:r>
              <a:rPr lang="en-US" altLang="ja-JP" sz="1600" dirty="0" smtClean="0">
                <a:ea typeface="ＭＳ Ｐゴシック" charset="-128"/>
              </a:rPr>
              <a:t>2016]</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15 March, </a:t>
            </a:r>
            <a:r>
              <a:rPr lang="en-US" altLang="ja-JP" sz="1600" dirty="0" smtClean="0">
                <a:ea typeface="ＭＳ Ｐゴシック" charset="-128"/>
              </a:rPr>
              <a:t>2016]</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a:t>
            </a:r>
            <a:r>
              <a:rPr lang="en-US" altLang="ja-JP" sz="1600" dirty="0">
                <a:ea typeface="ＭＳ Ｐゴシック" charset="-128"/>
              </a:rPr>
              <a:t>Ryuji </a:t>
            </a:r>
            <a:r>
              <a:rPr lang="en-US" altLang="ja-JP" sz="1600" dirty="0" smtClean="0">
                <a:ea typeface="ＭＳ Ｐゴシック" charset="-128"/>
              </a:rPr>
              <a:t>Kohno1,2,3] </a:t>
            </a:r>
            <a:r>
              <a:rPr lang="en-US" altLang="ja-JP" sz="1600" dirty="0">
                <a:ea typeface="ＭＳ Ｐゴシック" charset="-128"/>
              </a:rPr>
              <a:t>[1;Yokohama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Email:[kohno@ynu.ac.jp, ryuji.kohno@oulu.fi, jhaapola@ee.oulu.fi] Re: []</a:t>
            </a: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IG DEP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a:t>
            </a:r>
            <a:r>
              <a:rPr lang="en-US" altLang="ja-JP" dirty="0" smtClean="0"/>
              <a:t>016</a:t>
            </a:r>
            <a:endParaRPr lang="en-US" altLang="ja-JP"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837184"/>
            <a:ext cx="8640960" cy="4328120"/>
          </a:xfrm>
          <a:ln/>
        </p:spPr>
        <p:txBody>
          <a:bodyPr>
            <a:normAutofit fontScale="77500" lnSpcReduction="20000"/>
          </a:bodyPr>
          <a:lstStyle/>
          <a:p>
            <a:r>
              <a:rPr lang="en-US" altLang="ja-JP" sz="2400" dirty="0" smtClean="0"/>
              <a:t>IG DEP meeting call to order</a:t>
            </a:r>
          </a:p>
          <a:p>
            <a:r>
              <a:rPr lang="en-US" altLang="ja-JP" sz="2400" dirty="0" smtClean="0"/>
              <a:t>Call for essential patents and policies &amp; procedures reminder </a:t>
            </a:r>
          </a:p>
          <a:p>
            <a:r>
              <a:rPr lang="en-US" altLang="ja-JP" sz="2400" dirty="0" smtClean="0"/>
              <a:t>Approve meeting </a:t>
            </a:r>
            <a:r>
              <a:rPr lang="en-US" altLang="ja-JP" sz="2400" dirty="0"/>
              <a:t>minutes: </a:t>
            </a:r>
            <a:r>
              <a:rPr lang="en-US" altLang="ja-JP" sz="2400" dirty="0" smtClean="0"/>
              <a:t>15-16-0095-03-0dep-ig-dependability-January-2016-meeting-minutes</a:t>
            </a:r>
            <a:endParaRPr lang="en-US" altLang="ja-JP" sz="2400" dirty="0" smtClean="0"/>
          </a:p>
          <a:p>
            <a:r>
              <a:rPr lang="en-US" altLang="ja-JP" sz="2400" dirty="0" smtClean="0"/>
              <a:t>Discussion</a:t>
            </a:r>
          </a:p>
          <a:p>
            <a:pPr marL="0" indent="0">
              <a:buNone/>
            </a:pPr>
            <a:r>
              <a:rPr lang="en-US" altLang="ja-JP" sz="2400" dirty="0"/>
              <a:t> </a:t>
            </a:r>
            <a:r>
              <a:rPr lang="en-US" altLang="ja-JP" sz="2400" dirty="0" smtClean="0"/>
              <a:t>    1</a:t>
            </a:r>
            <a:r>
              <a:rPr lang="en-US" altLang="ja-JP" sz="2400" dirty="0"/>
              <a:t>. </a:t>
            </a:r>
            <a:r>
              <a:rPr lang="en-US" altLang="ja-JP" sz="2400" dirty="0" smtClean="0"/>
              <a:t>Review of Call for Interest(CFI</a:t>
            </a:r>
            <a:r>
              <a:rPr lang="en-US" altLang="ja-JP" sz="2400" dirty="0"/>
              <a:t>): 15-14-0449-06-0dep-call-for-interest </a:t>
            </a:r>
            <a:endParaRPr lang="en-US" altLang="ja-JP" sz="2400" dirty="0" smtClean="0"/>
          </a:p>
          <a:p>
            <a:pPr marL="0" indent="0">
              <a:buNone/>
            </a:pPr>
            <a:r>
              <a:rPr lang="en-US" altLang="ja-JP" sz="2400" dirty="0"/>
              <a:t>     </a:t>
            </a:r>
            <a:r>
              <a:rPr lang="en-US" altLang="ja-JP" sz="2400" dirty="0" smtClean="0"/>
              <a:t>2. Review of Responses for </a:t>
            </a:r>
            <a:r>
              <a:rPr lang="en-US" altLang="ja-JP" sz="2400" dirty="0"/>
              <a:t>CFI: </a:t>
            </a:r>
            <a:r>
              <a:rPr lang="en-US" altLang="ja-JP" sz="2400" dirty="0" smtClean="0"/>
              <a:t>15-15-0217-06-0dep-ig-dep-review-of-responses-to-call-for-interest-cfi</a:t>
            </a:r>
          </a:p>
          <a:p>
            <a:pPr marL="0" indent="0">
              <a:buNone/>
            </a:pPr>
            <a:r>
              <a:rPr lang="en-US" altLang="ja-JP" sz="2400" dirty="0"/>
              <a:t> </a:t>
            </a:r>
            <a:r>
              <a:rPr lang="en-US" altLang="ja-JP" sz="2400" dirty="0" smtClean="0"/>
              <a:t>    3</a:t>
            </a:r>
            <a:r>
              <a:rPr lang="en-US" altLang="ja-JP" sz="2400" dirty="0"/>
              <a:t>. IG DEP Scope and Focused Applications with Different </a:t>
            </a:r>
            <a:r>
              <a:rPr lang="en-US" altLang="ja-JP" sz="2400" dirty="0" err="1"/>
              <a:t>QoS</a:t>
            </a:r>
            <a:r>
              <a:rPr lang="en-US" altLang="ja-JP" sz="2400" dirty="0"/>
              <a:t> </a:t>
            </a:r>
            <a:r>
              <a:rPr lang="en-US" altLang="ja-JP" sz="2400" dirty="0" smtClean="0"/>
              <a:t>Levels; 15-16-0111-00-0dep</a:t>
            </a:r>
            <a:endParaRPr lang="en-US" altLang="ja-JP" sz="2400" dirty="0" smtClean="0"/>
          </a:p>
          <a:p>
            <a:pPr marL="0" indent="0">
              <a:buNone/>
            </a:pPr>
            <a:r>
              <a:rPr lang="en-US" altLang="ja-JP" sz="2400" dirty="0"/>
              <a:t>     </a:t>
            </a:r>
            <a:r>
              <a:rPr lang="en-US" altLang="ja-JP" sz="2400" dirty="0"/>
              <a:t>4</a:t>
            </a:r>
            <a:r>
              <a:rPr lang="en-US" altLang="ja-JP" sz="2400" dirty="0" smtClean="0"/>
              <a:t>. Review and Update </a:t>
            </a:r>
            <a:r>
              <a:rPr lang="en-US" altLang="ja-JP" sz="2400" dirty="0" smtClean="0"/>
              <a:t>of </a:t>
            </a:r>
            <a:r>
              <a:rPr lang="en-US" altLang="ja-JP" sz="2400" dirty="0" smtClean="0"/>
              <a:t>draft of PAR and CSD </a:t>
            </a:r>
            <a:endParaRPr lang="en-US" altLang="ja-JP" sz="2400" dirty="0" smtClean="0"/>
          </a:p>
          <a:p>
            <a:pPr marL="0" indent="0">
              <a:buNone/>
            </a:pPr>
            <a:r>
              <a:rPr lang="en-US" altLang="ja-JP" sz="2400" dirty="0"/>
              <a:t> </a:t>
            </a:r>
            <a:r>
              <a:rPr lang="en-US" altLang="ja-JP" sz="2400" dirty="0" smtClean="0"/>
              <a:t>    </a:t>
            </a:r>
            <a:r>
              <a:rPr lang="en-US" altLang="ja-JP" sz="2400" dirty="0" smtClean="0"/>
              <a:t>5. </a:t>
            </a:r>
            <a:r>
              <a:rPr lang="en-US" altLang="ja-JP" sz="2400" dirty="0" smtClean="0"/>
              <a:t>Update of Application and Dependability Matrix</a:t>
            </a:r>
          </a:p>
          <a:p>
            <a:pPr marL="0" indent="0">
              <a:buNone/>
            </a:pPr>
            <a:r>
              <a:rPr lang="en-US" altLang="ja-JP" sz="2400" dirty="0"/>
              <a:t> </a:t>
            </a:r>
            <a:r>
              <a:rPr lang="en-US" altLang="ja-JP" sz="2400" dirty="0" smtClean="0"/>
              <a:t>    </a:t>
            </a:r>
            <a:r>
              <a:rPr lang="en-US" altLang="ja-JP" sz="2400" dirty="0" smtClean="0"/>
              <a:t>6.</a:t>
            </a:r>
            <a:r>
              <a:rPr lang="en-US" altLang="ja-JP" sz="2400" dirty="0" smtClean="0"/>
              <a:t> </a:t>
            </a:r>
            <a:r>
              <a:rPr lang="en-US" altLang="ja-JP" sz="2400" dirty="0" smtClean="0"/>
              <a:t>Technologies </a:t>
            </a:r>
            <a:r>
              <a:rPr lang="en-US" altLang="ja-JP" sz="2400" dirty="0"/>
              <a:t>to guarantee </a:t>
            </a:r>
            <a:r>
              <a:rPr lang="en-US" altLang="ja-JP" sz="2400" dirty="0" smtClean="0"/>
              <a:t>dependability</a:t>
            </a:r>
            <a:endParaRPr lang="en-US" altLang="ja-JP" sz="2400" dirty="0"/>
          </a:p>
          <a:p>
            <a:pPr marL="0" indent="0">
              <a:buNone/>
            </a:pPr>
            <a:r>
              <a:rPr lang="en-US" altLang="ja-JP" sz="2400" dirty="0" smtClean="0"/>
              <a:t> </a:t>
            </a:r>
            <a:r>
              <a:rPr lang="en-US" altLang="ja-JP" sz="2400" dirty="0" smtClean="0"/>
              <a:t>    7. Update </a:t>
            </a:r>
            <a:r>
              <a:rPr lang="en-US" altLang="ja-JP" sz="2400" dirty="0" smtClean="0"/>
              <a:t>of Timeline and Progress to </a:t>
            </a:r>
            <a:r>
              <a:rPr lang="en-US" altLang="ja-JP" sz="2400" dirty="0" smtClean="0"/>
              <a:t>SG</a:t>
            </a:r>
            <a:endParaRPr lang="en-US" altLang="ja-JP" sz="2400" dirty="0" smtClean="0"/>
          </a:p>
          <a:p>
            <a:r>
              <a:rPr lang="en-US" altLang="ja-JP" sz="2400" dirty="0" smtClean="0"/>
              <a:t>Plan </a:t>
            </a:r>
            <a:r>
              <a:rPr lang="en-US" altLang="ja-JP" sz="2400" dirty="0"/>
              <a:t>for </a:t>
            </a:r>
            <a:r>
              <a:rPr lang="en-US" altLang="ja-JP" sz="2400" dirty="0" smtClean="0"/>
              <a:t>next meetings and </a:t>
            </a:r>
            <a:r>
              <a:rPr lang="en-US" altLang="ja-JP" sz="2400" dirty="0" err="1" smtClean="0"/>
              <a:t>Telecon</a:t>
            </a:r>
            <a:r>
              <a:rPr lang="en-US" altLang="ja-JP" sz="2400" dirty="0" smtClean="0"/>
              <a:t> scheduling</a:t>
            </a: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b="1" dirty="0" smtClean="0"/>
              <a:t>Agenda items for the week</a:t>
            </a:r>
            <a:endParaRPr lang="ja-JP" altLang="ja-JP"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a:t>
            </a:r>
            <a:r>
              <a:rPr lang="en-US" altLang="ja-JP" dirty="0" smtClean="0"/>
              <a:t>Kohno(YNU, CWC, CWC-Nippon)</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a:t>
            </a:r>
            <a:r>
              <a:rPr lang="en-US" altLang="ja-JP" dirty="0" smtClean="0"/>
              <a:t>2016</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smtClean="0"/>
              <a:t>Ryuji Kohno, YNU/CWC-Nippon</a:t>
            </a:r>
          </a:p>
          <a:p>
            <a:pPr marL="0" indent="0">
              <a:buNone/>
            </a:pPr>
            <a:r>
              <a:rPr kumimoji="1" lang="en-US" altLang="ja-JP" sz="2800" dirty="0" smtClean="0"/>
              <a:t>  </a:t>
            </a:r>
            <a:r>
              <a:rPr kumimoji="1" lang="en-US" altLang="ja-JP" sz="2800" dirty="0" smtClean="0">
                <a:hlinkClick r:id="rId3"/>
              </a:rPr>
              <a:t>kohno@ynu.ac.jp</a:t>
            </a:r>
            <a:r>
              <a:rPr kumimoji="1" lang="en-US" altLang="ja-JP" sz="2800" dirty="0" smtClean="0"/>
              <a:t>,  </a:t>
            </a:r>
            <a:r>
              <a:rPr kumimoji="1" lang="en-US" altLang="ja-JP" sz="2800" dirty="0" err="1" smtClean="0"/>
              <a:t>ryuji.kohno@cwc-nippon.co,jp</a:t>
            </a:r>
            <a:endParaRPr kumimoji="1" lang="en-US" altLang="ja-JP" sz="2800" dirty="0" smtClean="0"/>
          </a:p>
          <a:p>
            <a:pPr marL="514350" indent="-514350">
              <a:buAutoNum type="arabicPeriod" startAt="2"/>
            </a:pPr>
            <a:r>
              <a:rPr lang="en-US" altLang="ja-JP" sz="2800" dirty="0" smtClean="0"/>
              <a:t>Jussi Haapola, UoO/CWC-Nippon</a:t>
            </a:r>
          </a:p>
          <a:p>
            <a:pPr marL="0" indent="0">
              <a:buNone/>
            </a:pPr>
            <a:r>
              <a:rPr kumimoji="1" lang="en-US" altLang="ja-JP" sz="2800" dirty="0"/>
              <a:t> </a:t>
            </a:r>
            <a:r>
              <a:rPr lang="en-US" altLang="ja-JP" sz="2800" dirty="0"/>
              <a:t> </a:t>
            </a:r>
            <a:r>
              <a:rPr lang="en-US" altLang="ja-JP" sz="2800" dirty="0" smtClean="0">
                <a:hlinkClick r:id="rId4"/>
              </a:rPr>
              <a:t>jhaapola@ee.oulu.fi</a:t>
            </a:r>
            <a:r>
              <a:rPr lang="en-US" altLang="ja-JP" sz="2800" dirty="0" smtClean="0"/>
              <a:t>,   jussi.haapola@cwc-nippon.co.jp</a:t>
            </a:r>
            <a:endParaRPr kumimoji="1" lang="ja-JP" altLang="en-US" sz="2800" dirty="0"/>
          </a:p>
        </p:txBody>
      </p:sp>
      <p:sp>
        <p:nvSpPr>
          <p:cNvPr id="3" name="タイトル 2"/>
          <p:cNvSpPr>
            <a:spLocks noGrp="1"/>
          </p:cNvSpPr>
          <p:nvPr>
            <p:ph type="title"/>
          </p:nvPr>
        </p:nvSpPr>
        <p:spPr/>
        <p:txBody>
          <a:bodyPr/>
          <a:lstStyle/>
          <a:p>
            <a:r>
              <a:rPr lang="en-US" altLang="ja-JP" b="1" dirty="0" smtClean="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dirty="0"/>
              <a:t>Ryuji </a:t>
            </a:r>
            <a:r>
              <a:rPr lang="en-US" altLang="ja-JP" dirty="0" smtClean="0"/>
              <a:t>Kohno(YNU,, CWC, 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a:t>
            </a:r>
            <a:r>
              <a:rPr lang="en-US" altLang="ja-JP" dirty="0" smtClean="0"/>
              <a:t>2016</a:t>
            </a:r>
          </a:p>
        </p:txBody>
      </p:sp>
    </p:spTree>
    <p:extLst>
      <p:ext uri="{BB962C8B-B14F-4D97-AF65-F5344CB8AC3E}">
        <p14:creationId xmlns:p14="http://schemas.microsoft.com/office/powerpoint/2010/main" val="196841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a:t>
            </a:r>
            <a:r>
              <a:rPr lang="en-US" altLang="ja-JP" dirty="0" smtClean="0"/>
              <a:t>yuji Kohno(YNU, CWC, CWC-Nippon)</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Macao, PRC</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March 15</a:t>
            </a:r>
            <a:r>
              <a:rPr lang="en-US" altLang="ja-JP" baseline="30000" dirty="0" smtClean="0">
                <a:ea typeface="ＭＳ Ｐゴシック" pitchFamily="50" charset="-128"/>
              </a:rPr>
              <a:t>th</a:t>
            </a:r>
            <a:r>
              <a:rPr lang="en-US" altLang="ja-JP" dirty="0" smtClean="0">
                <a:ea typeface="ＭＳ Ｐゴシック" pitchFamily="50" charset="-128"/>
              </a:rPr>
              <a:t>, 2016</a:t>
            </a:r>
            <a:endParaRPr lang="ja-JP"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a:t>
            </a:r>
            <a:r>
              <a:rPr lang="en-US" altLang="ja-JP" dirty="0" smtClean="0"/>
              <a:t> </a:t>
            </a:r>
            <a:r>
              <a:rPr lang="en-US" altLang="ja-JP" dirty="0" smtClean="0"/>
              <a:t>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sz="4000" b="1" dirty="0" smtClean="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12" name="フッター プレースホルダー 4"/>
          <p:cNvSpPr txBox="1">
            <a:spLocks/>
          </p:cNvSpPr>
          <p:nvPr/>
        </p:nvSpPr>
        <p:spPr bwMode="auto">
          <a:xfrm>
            <a:off x="5652120" y="648866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Ryuji Kohno(YNU, CWC, CWC-Nippon)</a:t>
            </a:r>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a:t>
            </a:r>
            <a:r>
              <a:rPr lang="en-US" altLang="ja-JP" dirty="0" smtClean="0"/>
              <a:t>2016</a:t>
            </a:r>
          </a:p>
        </p:txBody>
      </p:sp>
    </p:spTree>
    <p:extLst>
      <p:ext uri="{BB962C8B-B14F-4D97-AF65-F5344CB8AC3E}">
        <p14:creationId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smtClean="0">
                <a:ea typeface="ＭＳ Ｐゴシック" charset="-128"/>
              </a:rPr>
              <a:t>Required notices</a:t>
            </a:r>
          </a:p>
          <a:p>
            <a:pPr lvl="1"/>
            <a:r>
              <a:rPr lang="en-US" altLang="ja-JP" sz="2400" dirty="0" smtClean="0">
                <a:ea typeface="ＭＳ Ｐゴシック" charset="-128"/>
              </a:rPr>
              <a:t>Affiliation FAQ - http://standards.ieee.org/faqs/affiliationFAQ.html</a:t>
            </a:r>
          </a:p>
          <a:p>
            <a:pPr lvl="1"/>
            <a:r>
              <a:rPr lang="en-US" altLang="ja-JP" sz="2400" dirty="0" smtClean="0">
                <a:ea typeface="ＭＳ Ｐゴシック" charset="-128"/>
              </a:rPr>
              <a:t>Anti-Trust FAQ - http://standards.ieee.org/resources/antitrust-guidelines.pdf</a:t>
            </a:r>
          </a:p>
          <a:p>
            <a:pPr lvl="1"/>
            <a:r>
              <a:rPr lang="en-US" altLang="ja-JP" sz="2400" dirty="0" smtClean="0">
                <a:ea typeface="ＭＳ Ｐゴシック" charset="-128"/>
              </a:rPr>
              <a:t>Ethics - http://www.ieee.org/portal/cms_docs/about/CoE_poster.pdf</a:t>
            </a:r>
          </a:p>
          <a:p>
            <a:r>
              <a:rPr lang="en-US" altLang="ja-JP" sz="2800" dirty="0" smtClean="0">
                <a:ea typeface="ＭＳ Ｐゴシック" charset="-128"/>
              </a:rPr>
              <a:t>Chair and Secretary</a:t>
            </a:r>
          </a:p>
          <a:p>
            <a:pPr lvl="1"/>
            <a:r>
              <a:rPr lang="en-US" altLang="ja-JP" sz="2400" dirty="0" smtClean="0">
                <a:ea typeface="ＭＳ Ｐゴシック" charset="-128"/>
              </a:rPr>
              <a:t>Chair is Ryuji Kohno(YNU/CWC-Nippon)</a:t>
            </a:r>
          </a:p>
          <a:p>
            <a:pPr lvl="1"/>
            <a:r>
              <a:rPr lang="en-US" altLang="ja-JP" sz="2400" dirty="0" smtClean="0">
                <a:ea typeface="ＭＳ Ｐゴシック" charset="-128"/>
              </a:rPr>
              <a:t>Secretary is </a:t>
            </a:r>
            <a:r>
              <a:rPr lang="en-US" altLang="ja-JP" sz="2400" dirty="0" err="1" smtClean="0">
                <a:ea typeface="ＭＳ Ｐゴシック" charset="-128"/>
              </a:rPr>
              <a:t>Jussi</a:t>
            </a:r>
            <a:r>
              <a:rPr lang="en-US" altLang="ja-JP" sz="2400" dirty="0" smtClean="0">
                <a:ea typeface="ＭＳ Ｐゴシック" charset="-128"/>
              </a:rPr>
              <a:t> </a:t>
            </a:r>
            <a:r>
              <a:rPr lang="en-US" altLang="ja-JP" sz="2400" dirty="0" err="1" smtClean="0">
                <a:ea typeface="ＭＳ Ｐゴシック" charset="-128"/>
              </a:rPr>
              <a:t>Haapola</a:t>
            </a:r>
            <a:r>
              <a:rPr lang="en-US" altLang="ja-JP" sz="2400" dirty="0" smtClean="0">
                <a:ea typeface="ＭＳ Ｐゴシック" charset="-128"/>
              </a:rPr>
              <a:t>(CWC)</a:t>
            </a:r>
          </a:p>
          <a:p>
            <a:pPr lvl="1"/>
            <a:endParaRPr lang="en-US" altLang="ja-JP" sz="2000" dirty="0" smtClean="0">
              <a:ea typeface="ＭＳ Ｐゴシック" charset="-128"/>
            </a:endParaRPr>
          </a:p>
          <a:p>
            <a:pPr lvl="1"/>
            <a:endParaRPr lang="en-US" altLang="ja-JP" sz="2000" dirty="0" smtClean="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smtClean="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11" name="フッター プレースホルダー 4"/>
          <p:cNvSpPr txBox="1">
            <a:spLocks/>
          </p:cNvSpPr>
          <p:nvPr/>
        </p:nvSpPr>
        <p:spPr bwMode="auto">
          <a:xfrm>
            <a:off x="5768280" y="6556702"/>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Ryuji Kohno(YNU, CWC, CWC-Nippon)</a:t>
            </a:r>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a:t>
            </a:r>
            <a:r>
              <a:rPr lang="en-US" altLang="ja-JP" dirty="0" smtClean="0"/>
              <a:t>2016</a:t>
            </a:r>
          </a:p>
        </p:txBody>
      </p:sp>
    </p:spTree>
    <p:extLst>
      <p:ext uri="{BB962C8B-B14F-4D97-AF65-F5344CB8AC3E}">
        <p14:creationId xmlns:p14="http://schemas.microsoft.com/office/powerpoint/2010/main"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smtClean="0">
                <a:ea typeface="ＭＳ Ｐゴシック" charset="-128"/>
              </a:rPr>
              <a:t>Participants, Patents, and Duty to Inform</a:t>
            </a:r>
            <a:endParaRPr lang="en-US" altLang="ja-JP" sz="3200" b="1"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11" name="正方形/長方形 10"/>
          <p:cNvSpPr/>
          <p:nvPr/>
        </p:nvSpPr>
        <p:spPr>
          <a:xfrm>
            <a:off x="6161989" y="6525344"/>
            <a:ext cx="2781787" cy="276999"/>
          </a:xfrm>
          <a:prstGeom prst="rect">
            <a:avLst/>
          </a:prstGeom>
        </p:spPr>
        <p:txBody>
          <a:bodyPr wrap="none">
            <a:spAutoFit/>
          </a:bodyPr>
          <a:lstStyle/>
          <a:p>
            <a:r>
              <a:rPr lang="en-US" altLang="ja-JP" dirty="0"/>
              <a:t>Ryuji Kohno(YNU, CWC, </a:t>
            </a:r>
            <a:r>
              <a:rPr lang="en-US" altLang="ja-JP" dirty="0" smtClean="0"/>
              <a:t>CWC-Nippon)</a:t>
            </a:r>
            <a:endParaRPr lang="en-US" altLang="ja-JP" dirty="0"/>
          </a:p>
        </p:txBody>
      </p:sp>
      <p:sp>
        <p:nvSpPr>
          <p:cNvPr id="9"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a:t>
            </a:r>
            <a:r>
              <a:rPr lang="en-US" altLang="ja-JP" dirty="0" smtClean="0"/>
              <a:t>2016</a:t>
            </a:r>
          </a:p>
        </p:txBody>
      </p:sp>
    </p:spTree>
    <p:extLst>
      <p:ext uri="{BB962C8B-B14F-4D97-AF65-F5344CB8AC3E}">
        <p14:creationId xmlns:p14="http://schemas.microsoft.com/office/powerpoint/2010/main"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 CWC, </a:t>
            </a:r>
            <a:r>
              <a:rPr lang="en-US" altLang="ja-JP" dirty="0" smtClean="0"/>
              <a:t>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a:t>
            </a:r>
            <a:r>
              <a:rPr lang="en-US" altLang="ja-JP" dirty="0" smtClean="0"/>
              <a:t>2016</a:t>
            </a:r>
          </a:p>
        </p:txBody>
      </p:sp>
    </p:spTree>
    <p:extLst>
      <p:ext uri="{BB962C8B-B14F-4D97-AF65-F5344CB8AC3E}">
        <p14:creationId xmlns:p14="http://schemas.microsoft.com/office/powerpoint/2010/main"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a:t>
            </a:r>
            <a:r>
              <a:rPr lang="en-US" altLang="ja-JP" dirty="0" smtClean="0"/>
              <a:t>Kohno(YNU,, CWC, 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smtClean="0">
              <a:ea typeface="ＭＳ Ｐゴシック" charset="-128"/>
            </a:endParaRPr>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a:t>
            </a:r>
            <a:r>
              <a:rPr lang="en-US" altLang="ja-JP" dirty="0" smtClean="0"/>
              <a:t>2016</a:t>
            </a:r>
          </a:p>
        </p:txBody>
      </p:sp>
    </p:spTree>
    <p:extLst>
      <p:ext uri="{BB962C8B-B14F-4D97-AF65-F5344CB8AC3E}">
        <p14:creationId xmlns:p14="http://schemas.microsoft.com/office/powerpoint/2010/main"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smtClean="0">
                <a:ea typeface="ＭＳ Ｐゴシック" charset="-128"/>
              </a:rPr>
              <a:t>Other Guidelines for IEEE </a:t>
            </a:r>
            <a:r>
              <a:rPr lang="en-US" altLang="ja-JP" sz="3200" b="1" u="sng" dirty="0">
                <a:ea typeface="ＭＳ Ｐゴシック" charset="-128"/>
              </a:rPr>
              <a:t>W</a:t>
            </a:r>
            <a:r>
              <a:rPr lang="en-US" altLang="ja-JP" sz="3200" b="1" u="sng" dirty="0" smtClean="0">
                <a:ea typeface="ＭＳ Ｐゴシック" charset="-128"/>
              </a:rPr>
              <a:t>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a:t>
            </a:r>
            <a:r>
              <a:rPr lang="en-US" altLang="ja-JP" dirty="0" smtClean="0"/>
              <a:t>Kohno(YNU, CWC, 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a:t>
            </a:r>
            <a:r>
              <a:rPr lang="en-US" altLang="ja-JP" dirty="0" smtClean="0"/>
              <a:t>2016</a:t>
            </a:r>
          </a:p>
        </p:txBody>
      </p:sp>
    </p:spTree>
    <p:extLst>
      <p:ext uri="{BB962C8B-B14F-4D97-AF65-F5344CB8AC3E}">
        <p14:creationId xmlns:p14="http://schemas.microsoft.com/office/powerpoint/2010/main"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I</a:t>
            </a:r>
            <a:r>
              <a:rPr lang="en-US" altLang="ja-JP" b="1" dirty="0" smtClean="0"/>
              <a:t>G DEP </a:t>
            </a:r>
            <a:r>
              <a:rPr kumimoji="1" lang="en-US" altLang="ja-JP" b="1" dirty="0" smtClean="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1703720326"/>
              </p:ext>
            </p:extLst>
          </p:nvPr>
        </p:nvGraphicFramePr>
        <p:xfrm>
          <a:off x="952824" y="2060848"/>
          <a:ext cx="7128000" cy="263092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algn="ctr"/>
                      <a:r>
                        <a:rPr kumimoji="1" lang="en-US" altLang="ja-JP" dirty="0" smtClean="0">
                          <a:solidFill>
                            <a:schemeClr val="tx1"/>
                          </a:solidFill>
                        </a:rPr>
                        <a:t>IG-DEP</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IG-DEP</a:t>
                      </a: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en-US" altLang="ja-JP" dirty="0" smtClean="0">
                        <a:solidFill>
                          <a:schemeClr val="tx1"/>
                        </a:solidFill>
                      </a:endParaRPr>
                    </a:p>
                    <a:p>
                      <a:pPr algn="ctr"/>
                      <a:endParaRPr kumimoji="1" lang="en-US" altLang="ja-JP" dirty="0" smtClean="0">
                        <a:solidFill>
                          <a:schemeClr val="tx1"/>
                        </a:solidFill>
                      </a:endParaRPr>
                    </a:p>
                  </a:txBody>
                  <a:tcPr anchor="ctr"/>
                </a:tc>
                <a:tc>
                  <a:txBody>
                    <a:bodyPr/>
                    <a:lstStyle/>
                    <a:p>
                      <a:pPr algn="ctr"/>
                      <a:endParaRPr kumimoji="1" lang="en-US" altLang="ja-JP" u="none" dirty="0" smtClean="0">
                        <a:solidFill>
                          <a:schemeClr val="tx1"/>
                        </a:solidFill>
                      </a:endParaRPr>
                    </a:p>
                    <a:p>
                      <a:pPr algn="ctr"/>
                      <a:endParaRPr kumimoji="1" lang="en-US" altLang="ja-JP" u="none" dirty="0" smtClean="0">
                        <a:solidFill>
                          <a:schemeClr val="tx1"/>
                        </a:solidFill>
                      </a:endParaRPr>
                    </a:p>
                  </a:txBody>
                  <a:tcPr anchor="ctr"/>
                </a:tc>
                <a:tc>
                  <a:txBody>
                    <a:bodyPr/>
                    <a:lstStyle/>
                    <a:p>
                      <a:pPr algn="ctr"/>
                      <a:r>
                        <a:rPr kumimoji="1" lang="en-US" altLang="ja-JP" u="none" dirty="0" smtClean="0">
                          <a:solidFill>
                            <a:schemeClr val="tx1"/>
                          </a:solidFill>
                        </a:rPr>
                        <a:t>IG-DEP</a:t>
                      </a:r>
                    </a:p>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
        <p:nvSpPr>
          <p:cNvPr id="8" name="正方形/長方形 7"/>
          <p:cNvSpPr/>
          <p:nvPr/>
        </p:nvSpPr>
        <p:spPr>
          <a:xfrm>
            <a:off x="5950632" y="6453336"/>
            <a:ext cx="2786597" cy="276999"/>
          </a:xfrm>
          <a:prstGeom prst="rect">
            <a:avLst/>
          </a:prstGeom>
        </p:spPr>
        <p:txBody>
          <a:bodyPr wrap="none">
            <a:spAutoFit/>
          </a:bodyPr>
          <a:lstStyle/>
          <a:p>
            <a:r>
              <a:rPr lang="en-US" altLang="ja-JP" dirty="0"/>
              <a:t>Ryuji </a:t>
            </a:r>
            <a:r>
              <a:rPr lang="en-US" altLang="ja-JP" dirty="0" smtClean="0"/>
              <a:t>Kohno(YNU, CWC,CWC-Nippon)</a:t>
            </a:r>
            <a:endParaRPr lang="en-US" altLang="ja-JP" dirty="0"/>
          </a:p>
        </p:txBody>
      </p:sp>
      <p:sp>
        <p:nvSpPr>
          <p:cNvPr id="10"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a:t>
            </a:r>
            <a:r>
              <a:rPr lang="en-US" altLang="ja-JP" dirty="0" smtClean="0"/>
              <a:t>2016</a:t>
            </a:r>
          </a:p>
        </p:txBody>
      </p:sp>
    </p:spTree>
    <p:extLst>
      <p:ext uri="{BB962C8B-B14F-4D97-AF65-F5344CB8AC3E}">
        <p14:creationId xmlns:p14="http://schemas.microsoft.com/office/powerpoint/2010/main"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4698</TotalTime>
  <Words>992</Words>
  <Application>Microsoft Office PowerPoint</Application>
  <PresentationFormat>画面に合わせる (4:3)</PresentationFormat>
  <Paragraphs>165</Paragraphs>
  <Slides>11</Slides>
  <Notes>11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IEEE-P802_15</vt:lpstr>
      <vt:lpstr>PowerPoint プレゼンテーション</vt:lpstr>
      <vt:lpstr>IEEE 802.15 IG DEP   Opening Information  Macao, PRC March 15th, 2016</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45</cp:revision>
  <cp:lastPrinted>2013-04-17T07:57:49Z</cp:lastPrinted>
  <dcterms:created xsi:type="dcterms:W3CDTF">2013-04-16T01:38:08Z</dcterms:created>
  <dcterms:modified xsi:type="dcterms:W3CDTF">2016-03-14T15:59:56Z</dcterms:modified>
</cp:coreProperties>
</file>