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345" r:id="rId3"/>
    <p:sldId id="346" r:id="rId4"/>
    <p:sldId id="347" r:id="rId5"/>
    <p:sldId id="318"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9FF"/>
    <a:srgbClr val="FF99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8" autoAdjust="0"/>
    <p:restoredTop sz="86461" autoAdjust="0"/>
  </p:normalViewPr>
  <p:slideViewPr>
    <p:cSldViewPr>
      <p:cViewPr varScale="1">
        <p:scale>
          <a:sx n="69" d="100"/>
          <a:sy n="69" d="100"/>
        </p:scale>
        <p:origin x="-810" y="-108"/>
      </p:cViewPr>
      <p:guideLst>
        <p:guide orient="horz" pos="3793"/>
        <p:guide pos="285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510424D2-30EA-4DBF-ADD7-9935F036306A}"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0286413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9522B39B-2C39-4F9C-9430-A9CD3DBEDC59}"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7894919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1</a:t>
            </a:fld>
            <a:endParaRPr lang="en-US" altLang="ja-JP"/>
          </a:p>
        </p:txBody>
      </p:sp>
    </p:spTree>
    <p:extLst>
      <p:ext uri="{BB962C8B-B14F-4D97-AF65-F5344CB8AC3E}">
        <p14:creationId xmlns:p14="http://schemas.microsoft.com/office/powerpoint/2010/main" val="2038142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smtClean="0"/>
              <a:t>&lt;Mar. 2016&gt;</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smtClean="0"/>
              <a:t>Kondou (Sony)</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6652F43B-E88C-4292-9842-7923F42985AC}" type="slidenum">
              <a:rPr lang="en-US" altLang="ja-JP"/>
              <a:pPr/>
              <a:t>‹#›</a:t>
            </a:fld>
            <a:endParaRPr lang="en-US" altLang="ja-JP"/>
          </a:p>
        </p:txBody>
      </p:sp>
    </p:spTree>
    <p:extLst>
      <p:ext uri="{BB962C8B-B14F-4D97-AF65-F5344CB8AC3E}">
        <p14:creationId xmlns:p14="http://schemas.microsoft.com/office/powerpoint/2010/main" val="57026616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smtClean="0"/>
              <a:t>Kondou (Sony)</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867CB61E-4224-4065-A98C-4D3B055BC026}" type="slidenum">
              <a:rPr lang="en-US" altLang="ja-JP"/>
              <a:pPr/>
              <a:t>‹#›</a:t>
            </a:fld>
            <a:endParaRPr lang="en-US" altLang="ja-JP"/>
          </a:p>
        </p:txBody>
      </p:sp>
    </p:spTree>
    <p:extLst>
      <p:ext uri="{BB962C8B-B14F-4D97-AF65-F5344CB8AC3E}">
        <p14:creationId xmlns:p14="http://schemas.microsoft.com/office/powerpoint/2010/main" val="6334127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dirty="0" smtClean="0"/>
              <a:t>Click to edit Master text styles</a:t>
            </a:r>
          </a:p>
          <a:p>
            <a:pPr lvl="1"/>
            <a:r>
              <a:rPr lang="en-US" altLang="ja-JP" dirty="0" smtClean="0"/>
              <a:t>Second level</a:t>
            </a:r>
          </a:p>
          <a:p>
            <a:pPr lvl="2"/>
            <a:r>
              <a:rPr lang="en-US" altLang="ja-JP" dirty="0" smtClean="0"/>
              <a:t>Third level</a:t>
            </a:r>
          </a:p>
          <a:p>
            <a:pPr lvl="3"/>
            <a:r>
              <a:rPr lang="en-US" altLang="ja-JP" dirty="0" smtClean="0"/>
              <a:t>Fourth level</a:t>
            </a:r>
          </a:p>
          <a:p>
            <a:pPr lvl="4"/>
            <a:r>
              <a:rPr lang="en-US" altLang="ja-JP"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smtClean="0"/>
              <a:t>&lt;Mar. 2016&gt;</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itchFamily="50" charset="-128"/>
              </a:defRPr>
            </a:lvl1pPr>
          </a:lstStyle>
          <a:p>
            <a:r>
              <a:rPr lang="en-US" altLang="ja-JP" smtClean="0"/>
              <a:t>Kondou (Sony)</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a:t>Slide </a:t>
            </a:r>
            <a:fld id="{54977A5C-F0ED-4241-9D3A-66015270F4BA}" type="slidenum">
              <a:rPr lang="en-US" altLang="ja-JP"/>
              <a:pPr/>
              <a:t>‹#›</a:t>
            </a:fld>
            <a:endParaRPr lang="en-US" altLang="ja-JP"/>
          </a:p>
        </p:txBody>
      </p:sp>
      <p:sp>
        <p:nvSpPr>
          <p:cNvPr id="1031" name="Rectangle 7"/>
          <p:cNvSpPr>
            <a:spLocks noChangeArrowheads="1"/>
          </p:cNvSpPr>
          <p:nvPr/>
        </p:nvSpPr>
        <p:spPr bwMode="auto">
          <a:xfrm>
            <a:off x="3635896" y="394156"/>
            <a:ext cx="482230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pitchFamily="50" charset="-128"/>
              </a:rPr>
              <a:t>doc.: IEEE </a:t>
            </a:r>
            <a:r>
              <a:rPr lang="en-US" altLang="ja-JP" sz="1400" b="1" dirty="0" smtClean="0">
                <a:ea typeface="ＭＳ Ｐゴシック" pitchFamily="50" charset="-128"/>
              </a:rPr>
              <a:t>802.15-16-0236-01-003e</a:t>
            </a:r>
            <a:endParaRPr lang="en-US" altLang="ja-JP" sz="1400" b="1" dirty="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255405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b="0" i="0" dirty="0" smtClean="0">
                <a:solidFill>
                  <a:schemeClr val="tx1"/>
                </a:solidFill>
                <a:ea typeface="ＭＳ Ｐゴシック" pitchFamily="50" charset="-128"/>
              </a:rPr>
              <a:t>submission</a:t>
            </a:r>
            <a:endParaRPr lang="en-US" altLang="ja-JP" sz="1400" b="0" i="0" dirty="0">
              <a:solidFill>
                <a:schemeClr val="tx1"/>
              </a:solidFill>
              <a:ea typeface="ＭＳ Ｐゴシック" pitchFamily="50" charset="-128"/>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smtClean="0"/>
              <a:t>&lt;Mar. 2016&gt;</a:t>
            </a:r>
            <a:endParaRPr lang="en-US" altLang="ja-JP" dirty="0"/>
          </a:p>
        </p:txBody>
      </p:sp>
      <p:sp>
        <p:nvSpPr>
          <p:cNvPr id="5" name="フッター プレースホルダー 2"/>
          <p:cNvSpPr>
            <a:spLocks noGrp="1"/>
          </p:cNvSpPr>
          <p:nvPr>
            <p:ph type="ftr" sz="quarter" idx="11"/>
          </p:nvPr>
        </p:nvSpPr>
        <p:spPr/>
        <p:txBody>
          <a:bodyPr/>
          <a:lstStyle/>
          <a:p>
            <a:r>
              <a:rPr lang="en-US" altLang="ja-JP" smtClean="0"/>
              <a:t>Kondou (Sony)</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78D5D3F8-D805-444C-8A2D-11DF22B16829}" type="slidenum">
              <a:rPr lang="en-US" altLang="ja-JP"/>
              <a:pPr/>
              <a:t>1</a:t>
            </a:fld>
            <a:endParaRPr lang="en-US" altLang="ja-JP" dirty="0"/>
          </a:p>
        </p:txBody>
      </p:sp>
      <p:sp>
        <p:nvSpPr>
          <p:cNvPr id="8" name="Rectangle 3"/>
          <p:cNvSpPr>
            <a:spLocks noChangeArrowheads="1"/>
          </p:cNvSpPr>
          <p:nvPr/>
        </p:nvSpPr>
        <p:spPr bwMode="auto">
          <a:xfrm>
            <a:off x="408102" y="944724"/>
            <a:ext cx="8340362" cy="5293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1" i="0" u="sng" strike="noStrike" kern="1200" cap="none" spc="0" normalizeH="0" baseline="0" noProof="0" dirty="0">
                <a:ln>
                  <a:noFill/>
                </a:ln>
                <a:solidFill>
                  <a:srgbClr val="000000"/>
                </a:solidFill>
                <a:effectLst>
                  <a:outerShdw blurRad="38100" dist="38100" dir="2700000" algn="tl">
                    <a:srgbClr val="C0C0C0"/>
                  </a:outerShdw>
                </a:effectLst>
                <a:uLnTx/>
                <a:uFillTx/>
                <a:latin typeface="Times New Roman" pitchFamily="18" charset="0"/>
                <a:ea typeface="ＭＳ Ｐゴシック" charset="-128"/>
                <a:cs typeface="Times New Roman" pitchFamily="18" charset="0"/>
              </a:rPr>
              <a:t>Project: IEEE P802.15 Working Group for Wireless Personal Area Networks (WPANs)</a:t>
            </a:r>
            <a:endPar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Submission Title: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[Resolution on comment #42, #44</a:t>
            </a:r>
            <a:r>
              <a:rPr lang="en-US" altLang="ja-JP" sz="1600" dirty="0">
                <a:solidFill>
                  <a:srgbClr val="000000"/>
                </a:solidFill>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and</a:t>
            </a:r>
            <a:r>
              <a:rPr kumimoji="1" lang="en-US" altLang="ja-JP" sz="1600" b="0" i="0" u="none" strike="noStrike" kern="1200" cap="none" spc="0" normalizeH="0" noProof="0" dirty="0" smtClean="0">
                <a:ln>
                  <a:noFill/>
                </a:ln>
                <a:solidFill>
                  <a:srgbClr val="000000"/>
                </a:solidFill>
                <a:effectLst/>
                <a:uLnTx/>
                <a:uFillTx/>
                <a:latin typeface="Times New Roman" pitchFamily="18" charset="0"/>
                <a:ea typeface="ＭＳ Ｐゴシック" charset="-128"/>
                <a:cs typeface="Times New Roman" pitchFamily="18" charset="0"/>
              </a:rPr>
              <a:t> #45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for HRCP-</a:t>
            </a:r>
            <a:r>
              <a:rPr lang="en-US" altLang="ja-JP" sz="1600" dirty="0" smtClean="0">
                <a:solidFill>
                  <a:srgbClr val="000000"/>
                </a:solidFill>
                <a:latin typeface="Times New Roman" pitchFamily="18" charset="0"/>
                <a:ea typeface="ＭＳ Ｐゴシック" charset="-128"/>
                <a:cs typeface="Times New Roman" pitchFamily="18" charset="0"/>
              </a:rPr>
              <a:t>SC PHY]</a:t>
            </a:r>
            <a:r>
              <a:rPr kumimoji="1" lang="pt-BR"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a:cs typeface="Times New Roman" pitchFamily="18" charset="0"/>
              </a:rPr>
              <a:t> </a:t>
            </a:r>
            <a:endParaRPr kumimoji="1" lang="pt-BR"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Date Submitted: [</a:t>
            </a:r>
            <a:r>
              <a:rPr lang="en-US" altLang="ja-JP" sz="1600" dirty="0" smtClean="0">
                <a:solidFill>
                  <a:srgbClr val="000000"/>
                </a:solidFill>
                <a:latin typeface="Times New Roman" pitchFamily="18" charset="0"/>
                <a:ea typeface="ＭＳ Ｐゴシック" charset="-128"/>
                <a:cs typeface="Times New Roman" pitchFamily="18" charset="0"/>
              </a:rPr>
              <a:t>14</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March 2016]</a:t>
            </a:r>
          </a:p>
          <a:p>
            <a:pPr lvl="0" fontAlgn="auto">
              <a:spcBef>
                <a:spcPts val="0"/>
              </a:spcBef>
              <a:spcAft>
                <a:spcPts val="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Source: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[Keitarou Kondou</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 </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0"/>
              </a:spcBef>
              <a:spcAft>
                <a:spcPts val="0"/>
              </a:spcAft>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Company: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lang="en-US" altLang="ja-JP" sz="1600" dirty="0" smtClean="0">
                <a:solidFill>
                  <a:srgbClr val="000000"/>
                </a:solidFill>
                <a:latin typeface="Times New Roman" pitchFamily="18" charset="0"/>
                <a:ea typeface="ＭＳ Ｐゴシック" charset="-128"/>
                <a:cs typeface="Times New Roman" pitchFamily="18" charset="0"/>
              </a:rPr>
              <a:t>Sony Corporation</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Address</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1-7-1 Konan, Minato-</a:t>
            </a:r>
            <a:r>
              <a:rPr kumimoji="1" lang="en-US" altLang="ja-JP" sz="1600" b="0" i="0" u="none" strike="noStrike" kern="1200" cap="none" spc="0" normalizeH="0" baseline="0" noProof="0" dirty="0" err="1" smtClean="0">
                <a:ln>
                  <a:noFill/>
                </a:ln>
                <a:effectLst/>
                <a:uLnTx/>
                <a:uFillTx/>
                <a:latin typeface="Times New Roman" pitchFamily="18" charset="0"/>
                <a:ea typeface="ＭＳ Ｐゴシック" charset="-128"/>
                <a:cs typeface="Times New Roman" pitchFamily="18" charset="0"/>
              </a:rPr>
              <a:t>ku</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 Tokyo 108-0075</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E-Mail</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[Keitarou.Kondou@jp.sony.com</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600"/>
              </a:spcBef>
              <a:spcAft>
                <a:spcPts val="60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Re: </a:t>
            </a:r>
            <a:r>
              <a:rPr kumimoji="1" lang="en-US" altLang="ja-JP" sz="160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[In response to </a:t>
            </a:r>
            <a:r>
              <a:rPr lang="en-US" altLang="ja-JP" sz="1600" dirty="0" smtClean="0">
                <a:solidFill>
                  <a:srgbClr val="000000"/>
                </a:solidFill>
                <a:latin typeface="Times New Roman" pitchFamily="18" charset="0"/>
                <a:ea typeface="ＭＳ Ｐゴシック" charset="-128"/>
                <a:cs typeface="Times New Roman" pitchFamily="18" charset="0"/>
              </a:rPr>
              <a:t>15-16-0162-01-003e-lb114-consolidated-comments]</a:t>
            </a:r>
            <a:endPar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600"/>
              </a:spcBef>
              <a:spcAft>
                <a:spcPts val="60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Abstract</a:t>
            </a: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a:solidFill>
                  <a:srgbClr val="000000"/>
                </a:solidFill>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This document presents a resolution on comment #42, #44 and #45 for HRCP-SC PHY </a:t>
            </a:r>
            <a:r>
              <a:rPr kumimoji="1" lang="en-US" altLang="ja-JP" sz="1600" b="0" i="0" u="none" strike="noStrike" kern="1200" cap="none" spc="0" normalizeH="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in 15-16-0162-01-003e-lb114-consolidated-comments.]</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600"/>
              </a:spcBef>
              <a:spcAft>
                <a:spcPts val="60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Purpose: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[Resolving the comment #42, #44,</a:t>
            </a:r>
            <a:r>
              <a:rPr kumimoji="1" lang="en-US" altLang="ja-JP" sz="1600" b="0" i="0" u="none" strike="noStrike" kern="1200" cap="none" spc="0" normalizeH="0" noProof="0" dirty="0" smtClean="0">
                <a:ln>
                  <a:noFill/>
                </a:ln>
                <a:solidFill>
                  <a:srgbClr val="000000"/>
                </a:solidFill>
                <a:effectLst/>
                <a:uLnTx/>
                <a:uFillTx/>
                <a:latin typeface="Times New Roman" pitchFamily="18" charset="0"/>
                <a:ea typeface="ＭＳ Ｐゴシック" charset="-128"/>
                <a:cs typeface="Times New Roman" pitchFamily="18" charset="0"/>
              </a:rPr>
              <a:t> #45</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Notice: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Release: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contributors acknowledge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and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accept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that this contribution becomes the property of IEEE and may be made publicly available by P802.15</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Kondou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2</a:t>
            </a:fld>
            <a:endParaRPr lang="en-US" altLang="ja-JP"/>
          </a:p>
        </p:txBody>
      </p:sp>
      <p:sp>
        <p:nvSpPr>
          <p:cNvPr id="90" name="タイトル 89"/>
          <p:cNvSpPr>
            <a:spLocks noGrp="1"/>
          </p:cNvSpPr>
          <p:nvPr>
            <p:ph type="title" idx="4294967295"/>
          </p:nvPr>
        </p:nvSpPr>
        <p:spPr>
          <a:xfrm>
            <a:off x="685800" y="685800"/>
            <a:ext cx="7918648" cy="654968"/>
          </a:xfrm>
        </p:spPr>
        <p:txBody>
          <a:bodyPr/>
          <a:lstStyle/>
          <a:p>
            <a:r>
              <a:rPr kumimoji="1" lang="en-US" altLang="ja-JP" sz="3200" dirty="0" smtClean="0"/>
              <a:t>Comment #42 and the resolution</a:t>
            </a:r>
            <a:endParaRPr kumimoji="1" lang="ja-JP" altLang="en-US" sz="3200" dirty="0"/>
          </a:p>
        </p:txBody>
      </p:sp>
      <p:graphicFrame>
        <p:nvGraphicFramePr>
          <p:cNvPr id="6" name="表 5"/>
          <p:cNvGraphicFramePr>
            <a:graphicFrameLocks noGrp="1"/>
          </p:cNvGraphicFramePr>
          <p:nvPr>
            <p:extLst>
              <p:ext uri="{D42A27DB-BD31-4B8C-83A1-F6EECF244321}">
                <p14:modId xmlns:p14="http://schemas.microsoft.com/office/powerpoint/2010/main" val="2456074070"/>
              </p:ext>
            </p:extLst>
          </p:nvPr>
        </p:nvGraphicFramePr>
        <p:xfrm>
          <a:off x="792001" y="1556792"/>
          <a:ext cx="7559999" cy="1224000"/>
        </p:xfrm>
        <a:graphic>
          <a:graphicData uri="http://schemas.openxmlformats.org/drawingml/2006/table">
            <a:tbl>
              <a:tblPr/>
              <a:tblGrid>
                <a:gridCol w="441655"/>
                <a:gridCol w="441655"/>
                <a:gridCol w="781389"/>
                <a:gridCol w="543575"/>
                <a:gridCol w="2728389"/>
                <a:gridCol w="2623336"/>
              </a:tblGrid>
              <a:tr h="426315">
                <a:tc>
                  <a:txBody>
                    <a:bodyPr/>
                    <a:lstStyle/>
                    <a:p>
                      <a:pPr algn="ctr" fontAlgn="b"/>
                      <a:r>
                        <a:rPr lang="en-US" sz="1200" b="1" i="0" u="none" strike="noStrike" dirty="0" smtClean="0">
                          <a:effectLst/>
                          <a:latin typeface="Arial"/>
                        </a:rPr>
                        <a:t>CID</a:t>
                      </a:r>
                      <a:endParaRPr lang="en-US" sz="1200" b="1"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200" b="1" i="0" u="none" strike="noStrike" dirty="0">
                          <a:effectLst/>
                          <a:latin typeface="Arial"/>
                        </a:rPr>
                        <a:t>Page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Sub-clause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200" b="1" i="0" u="none" strike="noStrike" dirty="0">
                          <a:effectLst/>
                          <a:latin typeface="Arial"/>
                        </a:rPr>
                        <a:t>Line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Comment</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Proposed Change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r>
              <a:tr h="797685">
                <a:tc>
                  <a:txBody>
                    <a:bodyPr/>
                    <a:lstStyle/>
                    <a:p>
                      <a:pPr algn="ctr" fontAlgn="b"/>
                      <a:r>
                        <a:rPr lang="en-US" altLang="ja-JP" sz="1200" b="0" i="0" u="none" strike="noStrike" dirty="0" smtClean="0">
                          <a:effectLst/>
                          <a:latin typeface="Arial"/>
                        </a:rPr>
                        <a:t>42</a:t>
                      </a:r>
                      <a:endParaRPr lang="en-US" altLang="ja-JP"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Arial"/>
                        </a:rPr>
                        <a:t>96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a:rPr>
                        <a:t>11a.2.3.2.1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Arial"/>
                        </a:rPr>
                        <a:t>12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Arial"/>
                        </a:rPr>
                        <a:t>Should the Frame Length field indicate the MAC frame length not excluding FCS?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Arial"/>
                        </a:rPr>
                        <a:t>Correct as needed</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9" name="テキスト ボックス 8"/>
          <p:cNvSpPr txBox="1"/>
          <p:nvPr/>
        </p:nvSpPr>
        <p:spPr>
          <a:xfrm>
            <a:off x="755576" y="3087538"/>
            <a:ext cx="7596844" cy="3077766"/>
          </a:xfrm>
          <a:prstGeom prst="rect">
            <a:avLst/>
          </a:prstGeom>
          <a:noFill/>
        </p:spPr>
        <p:txBody>
          <a:bodyPr wrap="square" rtlCol="0">
            <a:spAutoFit/>
          </a:bodyPr>
          <a:lstStyle/>
          <a:p>
            <a:r>
              <a:rPr kumimoji="1" lang="en-US" altLang="ja-JP" sz="1800" dirty="0" smtClean="0">
                <a:solidFill>
                  <a:srgbClr val="0000FF"/>
                </a:solidFill>
                <a:latin typeface="+mn-lt"/>
              </a:rPr>
              <a:t>Accept and change</a:t>
            </a:r>
            <a:r>
              <a:rPr kumimoji="1" lang="en-US" altLang="ja-JP" sz="1800" dirty="0" smtClean="0">
                <a:latin typeface="+mn-lt"/>
              </a:rPr>
              <a:t> the description as same as that used in the OOK part </a:t>
            </a:r>
          </a:p>
          <a:p>
            <a:endParaRPr kumimoji="1" lang="en-US" altLang="ja-JP" sz="1600" dirty="0" smtClean="0"/>
          </a:p>
          <a:p>
            <a:pPr marL="171450" indent="-171450">
              <a:buFontTx/>
              <a:buChar char="-"/>
            </a:pPr>
            <a:r>
              <a:rPr lang="en-US" altLang="ja-JP" sz="1600" dirty="0" smtClean="0">
                <a:latin typeface="+mn-lt"/>
              </a:rPr>
              <a:t>Current </a:t>
            </a:r>
          </a:p>
          <a:p>
            <a:endParaRPr lang="en-US" altLang="ja-JP" sz="1600" dirty="0" smtClean="0"/>
          </a:p>
          <a:p>
            <a:r>
              <a:rPr lang="en-US" altLang="ja-JP" sz="1600" dirty="0" smtClean="0"/>
              <a:t>The </a:t>
            </a:r>
            <a:r>
              <a:rPr lang="en-US" altLang="ja-JP" sz="1600" dirty="0"/>
              <a:t>Frame Length field shall be an unsigned integer equal to the number of octets in the MAC frame body </a:t>
            </a:r>
            <a:r>
              <a:rPr lang="en-US" altLang="ja-JP" sz="1600" dirty="0" smtClean="0"/>
              <a:t>of </a:t>
            </a:r>
            <a:r>
              <a:rPr lang="en-US" altLang="ja-JP" sz="1600" dirty="0"/>
              <a:t>a regular frame, excluding the FCS. </a:t>
            </a:r>
          </a:p>
          <a:p>
            <a:endParaRPr lang="en-US" altLang="ja-JP" sz="1600" dirty="0" smtClean="0"/>
          </a:p>
          <a:p>
            <a:pPr marL="171450" lvl="0" indent="-171450">
              <a:buFontTx/>
              <a:buChar char="-"/>
            </a:pPr>
            <a:r>
              <a:rPr lang="en-US" altLang="ja-JP" sz="1600" dirty="0" smtClean="0">
                <a:solidFill>
                  <a:srgbClr val="000000"/>
                </a:solidFill>
                <a:latin typeface="+mn-lt"/>
              </a:rPr>
              <a:t>Corrected</a:t>
            </a:r>
            <a:endParaRPr lang="en-US" altLang="ja-JP" sz="1600" dirty="0">
              <a:solidFill>
                <a:srgbClr val="000000"/>
              </a:solidFill>
              <a:latin typeface="+mn-lt"/>
            </a:endParaRPr>
          </a:p>
          <a:p>
            <a:endParaRPr lang="en-US" altLang="ja-JP" sz="1600" dirty="0" smtClean="0"/>
          </a:p>
          <a:p>
            <a:r>
              <a:rPr lang="en-US" altLang="ja-JP" sz="1600" dirty="0" smtClean="0"/>
              <a:t>The </a:t>
            </a:r>
            <a:r>
              <a:rPr lang="en-US" altLang="ja-JP" sz="1600" dirty="0"/>
              <a:t>Frame Length field shall be an unsigned integer equal to the number of octets in the MAC frame body </a:t>
            </a:r>
            <a:r>
              <a:rPr lang="en-US" altLang="ja-JP" sz="1600" dirty="0" smtClean="0"/>
              <a:t>including </a:t>
            </a:r>
            <a:r>
              <a:rPr lang="en-US" altLang="ja-JP" sz="1600" dirty="0"/>
              <a:t>frame payload(s), MAC </a:t>
            </a:r>
            <a:r>
              <a:rPr lang="en-US" altLang="ja-JP" sz="1600" dirty="0" err="1"/>
              <a:t>subheader</a:t>
            </a:r>
            <a:r>
              <a:rPr lang="en-US" altLang="ja-JP" sz="1600" dirty="0"/>
              <a:t>(s) in the aggregated frames, and FCS(s), but not including the </a:t>
            </a:r>
            <a:r>
              <a:rPr lang="en-US" altLang="ja-JP" sz="1600" dirty="0" smtClean="0"/>
              <a:t>frame </a:t>
            </a:r>
            <a:r>
              <a:rPr lang="en-US" altLang="ja-JP" sz="1600" dirty="0"/>
              <a:t>header and the preamble. </a:t>
            </a:r>
            <a:endParaRPr lang="ja-JP" altLang="en-US" sz="1600" dirty="0"/>
          </a:p>
        </p:txBody>
      </p:sp>
    </p:spTree>
    <p:extLst>
      <p:ext uri="{BB962C8B-B14F-4D97-AF65-F5344CB8AC3E}">
        <p14:creationId xmlns:p14="http://schemas.microsoft.com/office/powerpoint/2010/main" val="6541241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Kondou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3</a:t>
            </a:fld>
            <a:endParaRPr lang="en-US" altLang="ja-JP"/>
          </a:p>
        </p:txBody>
      </p:sp>
      <p:sp>
        <p:nvSpPr>
          <p:cNvPr id="90" name="タイトル 89"/>
          <p:cNvSpPr>
            <a:spLocks noGrp="1"/>
          </p:cNvSpPr>
          <p:nvPr>
            <p:ph type="title" idx="4294967295"/>
          </p:nvPr>
        </p:nvSpPr>
        <p:spPr>
          <a:xfrm>
            <a:off x="685800" y="685800"/>
            <a:ext cx="7918648" cy="654968"/>
          </a:xfrm>
        </p:spPr>
        <p:txBody>
          <a:bodyPr/>
          <a:lstStyle/>
          <a:p>
            <a:r>
              <a:rPr kumimoji="1" lang="en-US" altLang="ja-JP" sz="3200" dirty="0"/>
              <a:t>Comment #</a:t>
            </a:r>
            <a:r>
              <a:rPr kumimoji="1" lang="en-US" altLang="ja-JP" sz="3200" dirty="0" smtClean="0"/>
              <a:t>44 </a:t>
            </a:r>
            <a:r>
              <a:rPr kumimoji="1" lang="en-US" altLang="ja-JP" sz="3200" dirty="0"/>
              <a:t>and the resolution</a:t>
            </a:r>
            <a:endParaRPr kumimoji="1" lang="ja-JP" altLang="en-US" sz="3200" dirty="0"/>
          </a:p>
        </p:txBody>
      </p:sp>
      <p:graphicFrame>
        <p:nvGraphicFramePr>
          <p:cNvPr id="6" name="表 5"/>
          <p:cNvGraphicFramePr>
            <a:graphicFrameLocks noGrp="1"/>
          </p:cNvGraphicFramePr>
          <p:nvPr>
            <p:extLst>
              <p:ext uri="{D42A27DB-BD31-4B8C-83A1-F6EECF244321}">
                <p14:modId xmlns:p14="http://schemas.microsoft.com/office/powerpoint/2010/main" val="2228759922"/>
              </p:ext>
            </p:extLst>
          </p:nvPr>
        </p:nvGraphicFramePr>
        <p:xfrm>
          <a:off x="792001" y="1448780"/>
          <a:ext cx="7559999" cy="1350240"/>
        </p:xfrm>
        <a:graphic>
          <a:graphicData uri="http://schemas.openxmlformats.org/drawingml/2006/table">
            <a:tbl>
              <a:tblPr/>
              <a:tblGrid>
                <a:gridCol w="441655"/>
                <a:gridCol w="441655"/>
                <a:gridCol w="781389"/>
                <a:gridCol w="543575"/>
                <a:gridCol w="2728389"/>
                <a:gridCol w="2623336"/>
              </a:tblGrid>
              <a:tr h="426315">
                <a:tc>
                  <a:txBody>
                    <a:bodyPr/>
                    <a:lstStyle/>
                    <a:p>
                      <a:pPr algn="ctr" fontAlgn="b"/>
                      <a:r>
                        <a:rPr lang="en-US" sz="1200" b="1" i="0" u="none" strike="noStrike" dirty="0" smtClean="0">
                          <a:effectLst/>
                          <a:latin typeface="Arial"/>
                        </a:rPr>
                        <a:t>CID</a:t>
                      </a:r>
                      <a:endParaRPr lang="en-US" sz="1200" b="1"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200" b="1" i="0" u="none" strike="noStrike" dirty="0">
                          <a:effectLst/>
                          <a:latin typeface="Arial"/>
                        </a:rPr>
                        <a:t>Page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Sub-clause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200" b="1" i="0" u="none" strike="noStrike" dirty="0">
                          <a:effectLst/>
                          <a:latin typeface="Arial"/>
                        </a:rPr>
                        <a:t>Line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Comment</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Proposed Change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r>
              <a:tr h="797685">
                <a:tc>
                  <a:txBody>
                    <a:bodyPr/>
                    <a:lstStyle/>
                    <a:p>
                      <a:pPr algn="ctr" fontAlgn="b"/>
                      <a:r>
                        <a:rPr lang="en-US" altLang="ja-JP" sz="1200" b="0" i="0" u="none" strike="noStrike" dirty="0" smtClean="0">
                          <a:effectLst/>
                          <a:latin typeface="Arial"/>
                        </a:rPr>
                        <a:t>44</a:t>
                      </a:r>
                      <a:endParaRPr lang="en-US" altLang="ja-JP"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Arial"/>
                        </a:rPr>
                        <a:t>99</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a:rPr>
                        <a:t>11a.2.4.1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Arial"/>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Arial"/>
                        </a:rPr>
                        <a:t>Considering P2P communication with equal-basis transceivers, allowable EVM for a transmitter seems to be too strict. Referring to page 33 in IEEE802.15-15-0662-01-003e, target EVM balance between transmitter and receiver should be revisited.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Arial"/>
                        </a:rPr>
                        <a:t>Target EVM for a transmitter and a receiver has to be confirmed for deciding allowable EVM for a transmitter.</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7" name="テキスト ボックス 6"/>
          <p:cNvSpPr txBox="1"/>
          <p:nvPr/>
        </p:nvSpPr>
        <p:spPr>
          <a:xfrm>
            <a:off x="503548" y="2816932"/>
            <a:ext cx="8172908" cy="3354765"/>
          </a:xfrm>
          <a:prstGeom prst="rect">
            <a:avLst/>
          </a:prstGeom>
          <a:noFill/>
        </p:spPr>
        <p:txBody>
          <a:bodyPr wrap="square" rtlCol="0">
            <a:spAutoFit/>
          </a:bodyPr>
          <a:lstStyle/>
          <a:p>
            <a:r>
              <a:rPr kumimoji="1" lang="en-US" altLang="ja-JP" sz="1800" dirty="0" smtClean="0">
                <a:solidFill>
                  <a:srgbClr val="0000FF"/>
                </a:solidFill>
                <a:latin typeface="+mn-lt"/>
              </a:rPr>
              <a:t>Accept,</a:t>
            </a:r>
            <a:r>
              <a:rPr kumimoji="1" lang="en-US" altLang="ja-JP" sz="1800" dirty="0" smtClean="0">
                <a:latin typeface="+mn-lt"/>
              </a:rPr>
              <a:t> </a:t>
            </a:r>
            <a:r>
              <a:rPr kumimoji="1" lang="en-US" altLang="ja-JP" sz="1800" dirty="0" smtClean="0">
                <a:latin typeface="+mn-lt"/>
              </a:rPr>
              <a:t>target EVM has been confirmed as below and no change is needed. </a:t>
            </a:r>
          </a:p>
          <a:p>
            <a:endParaRPr kumimoji="1" lang="en-US" altLang="ja-JP" sz="1600" dirty="0" smtClean="0">
              <a:latin typeface="+mn-lt"/>
            </a:endParaRPr>
          </a:p>
          <a:p>
            <a:pPr marL="171450" indent="-171450">
              <a:buFontTx/>
              <a:buChar char="-"/>
            </a:pPr>
            <a:r>
              <a:rPr lang="en-US" altLang="ja-JP" sz="1800" dirty="0" smtClean="0">
                <a:latin typeface="+mn-lt"/>
              </a:rPr>
              <a:t>description</a:t>
            </a:r>
            <a:endParaRPr lang="en-US" altLang="ja-JP" sz="1600" dirty="0">
              <a:latin typeface="+mn-lt"/>
            </a:endParaRPr>
          </a:p>
          <a:p>
            <a:r>
              <a:rPr lang="en-US" altLang="ja-JP" sz="1600" dirty="0" err="1" smtClean="0">
                <a:latin typeface="+mn-lt"/>
              </a:rPr>
              <a:t>Eb</a:t>
            </a:r>
            <a:r>
              <a:rPr lang="en-US" altLang="ja-JP" sz="1600" dirty="0" smtClean="0">
                <a:latin typeface="+mn-lt"/>
              </a:rPr>
              <a:t>/N0 is used at the graph on </a:t>
            </a:r>
            <a:r>
              <a:rPr lang="en-US" altLang="ja-JP" sz="1600" dirty="0" smtClean="0">
                <a:solidFill>
                  <a:srgbClr val="000000"/>
                </a:solidFill>
                <a:latin typeface="+mn-lt"/>
              </a:rPr>
              <a:t>page </a:t>
            </a:r>
            <a:r>
              <a:rPr lang="en-US" altLang="ja-JP" sz="1600" dirty="0">
                <a:solidFill>
                  <a:srgbClr val="000000"/>
                </a:solidFill>
                <a:latin typeface="+mn-lt"/>
              </a:rPr>
              <a:t>33 in </a:t>
            </a:r>
            <a:r>
              <a:rPr lang="en-US" altLang="ja-JP" sz="1600" dirty="0" smtClean="0">
                <a:solidFill>
                  <a:srgbClr val="000000"/>
                </a:solidFill>
                <a:latin typeface="+mn-lt"/>
              </a:rPr>
              <a:t>IEEE802.15-15-0662-01-003e. Current values of EVM are derived from SNR* required for the criteria. In case of MCS3, where 16QAM and rate-14/15 LDPC used, threshold for frame-error rate of 8 % is 10.5 dB in </a:t>
            </a:r>
            <a:r>
              <a:rPr lang="en-US" altLang="ja-JP" sz="1600" dirty="0" err="1" smtClean="0">
                <a:solidFill>
                  <a:srgbClr val="000000"/>
                </a:solidFill>
                <a:latin typeface="+mn-lt"/>
              </a:rPr>
              <a:t>Eb</a:t>
            </a:r>
            <a:r>
              <a:rPr lang="en-US" altLang="ja-JP" sz="1600" dirty="0" smtClean="0">
                <a:solidFill>
                  <a:srgbClr val="000000"/>
                </a:solidFill>
                <a:latin typeface="+mn-lt"/>
              </a:rPr>
              <a:t>/N0 and </a:t>
            </a:r>
            <a:r>
              <a:rPr lang="en-US" altLang="ja-JP" sz="1600" dirty="0" smtClean="0">
                <a:solidFill>
                  <a:srgbClr val="FF0000"/>
                </a:solidFill>
                <a:latin typeface="+mn-lt"/>
              </a:rPr>
              <a:t>15.6 dB</a:t>
            </a:r>
            <a:r>
              <a:rPr lang="en-US" altLang="ja-JP" sz="1600" dirty="0" smtClean="0">
                <a:solidFill>
                  <a:srgbClr val="000000"/>
                </a:solidFill>
                <a:latin typeface="+mn-lt"/>
              </a:rPr>
              <a:t> in SNR. SNR (dB) = </a:t>
            </a:r>
            <a:r>
              <a:rPr lang="en-US" altLang="ja-JP" sz="1600" dirty="0" err="1" smtClean="0">
                <a:solidFill>
                  <a:srgbClr val="000000"/>
                </a:solidFill>
                <a:latin typeface="+mn-lt"/>
              </a:rPr>
              <a:t>Eb</a:t>
            </a:r>
            <a:r>
              <a:rPr lang="en-US" altLang="ja-JP" sz="1600" dirty="0" smtClean="0">
                <a:solidFill>
                  <a:srgbClr val="000000"/>
                </a:solidFill>
                <a:latin typeface="+mn-lt"/>
              </a:rPr>
              <a:t>/N0 (dB) + 10*LOG10(number of coded bits per symbol) </a:t>
            </a:r>
          </a:p>
          <a:p>
            <a:r>
              <a:rPr lang="en-US" altLang="ja-JP" sz="1600" dirty="0" smtClean="0">
                <a:solidFill>
                  <a:srgbClr val="000000"/>
                </a:solidFill>
                <a:latin typeface="+mn-lt"/>
              </a:rPr>
              <a:t>The Number of coded per symbol is 4 * (14/15) * (56/64</a:t>
            </a:r>
            <a:r>
              <a:rPr lang="en-US" altLang="ja-JP" sz="1600" dirty="0" smtClean="0">
                <a:solidFill>
                  <a:srgbClr val="000000"/>
                </a:solidFill>
                <a:latin typeface="+mn-lt"/>
              </a:rPr>
              <a:t>), which is 5.1 in dB, </a:t>
            </a:r>
            <a:r>
              <a:rPr lang="en-US" altLang="ja-JP" sz="1600" dirty="0" smtClean="0">
                <a:solidFill>
                  <a:srgbClr val="000000"/>
                </a:solidFill>
                <a:latin typeface="+mn-lt"/>
              </a:rPr>
              <a:t>for MCS3 </a:t>
            </a:r>
            <a:r>
              <a:rPr lang="en-US" altLang="ja-JP" sz="1600" dirty="0" smtClean="0">
                <a:solidFill>
                  <a:srgbClr val="000000"/>
                </a:solidFill>
                <a:latin typeface="+mn-lt"/>
              </a:rPr>
              <a:t>evaluation(the last factor comes from pilot insertion).</a:t>
            </a:r>
            <a:endParaRPr lang="en-US" altLang="ja-JP" sz="1600" dirty="0" smtClean="0">
              <a:solidFill>
                <a:srgbClr val="000000"/>
              </a:solidFill>
              <a:latin typeface="+mn-lt"/>
            </a:endParaRPr>
          </a:p>
          <a:p>
            <a:endParaRPr lang="en-US" altLang="ja-JP" sz="1600" dirty="0">
              <a:solidFill>
                <a:srgbClr val="000000"/>
              </a:solidFill>
              <a:latin typeface="+mn-lt"/>
            </a:endParaRPr>
          </a:p>
          <a:p>
            <a:r>
              <a:rPr lang="en-US" altLang="ja-JP" sz="1600" dirty="0" smtClean="0">
                <a:latin typeface="+mn-lt"/>
              </a:rPr>
              <a:t>Current EVM value for MCS3 is </a:t>
            </a:r>
            <a:r>
              <a:rPr lang="en-US" altLang="ja-JP" sz="1600" dirty="0" smtClean="0">
                <a:solidFill>
                  <a:srgbClr val="FF0000"/>
                </a:solidFill>
                <a:latin typeface="+mn-lt"/>
              </a:rPr>
              <a:t>–22 </a:t>
            </a:r>
            <a:r>
              <a:rPr lang="en-US" altLang="ja-JP" sz="1600" dirty="0" err="1" smtClean="0">
                <a:solidFill>
                  <a:srgbClr val="FF0000"/>
                </a:solidFill>
                <a:latin typeface="+mn-lt"/>
              </a:rPr>
              <a:t>dB</a:t>
            </a:r>
            <a:r>
              <a:rPr lang="en-US" altLang="ja-JP" sz="1600" dirty="0" err="1" smtClean="0">
                <a:latin typeface="+mn-lt"/>
              </a:rPr>
              <a:t>.</a:t>
            </a:r>
            <a:r>
              <a:rPr lang="en-US" altLang="ja-JP" sz="1600" dirty="0" smtClean="0">
                <a:latin typeface="+mn-lt"/>
              </a:rPr>
              <a:t> If same amount of noise is assumed for both transmitter and receiver, noise level of the received signal shall be </a:t>
            </a:r>
            <a:r>
              <a:rPr lang="en-US" altLang="ja-JP" sz="1600" dirty="0" smtClean="0">
                <a:solidFill>
                  <a:srgbClr val="FF0000"/>
                </a:solidFill>
                <a:latin typeface="+mn-lt"/>
              </a:rPr>
              <a:t>–19 </a:t>
            </a:r>
            <a:r>
              <a:rPr lang="en-US" altLang="ja-JP" sz="1600" dirty="0" err="1" smtClean="0">
                <a:solidFill>
                  <a:srgbClr val="FF0000"/>
                </a:solidFill>
                <a:latin typeface="+mn-lt"/>
              </a:rPr>
              <a:t>dB</a:t>
            </a:r>
            <a:r>
              <a:rPr lang="en-US" altLang="ja-JP" sz="1600" dirty="0" err="1" smtClean="0">
                <a:latin typeface="+mn-lt"/>
              </a:rPr>
              <a:t>.</a:t>
            </a:r>
            <a:r>
              <a:rPr lang="en-US" altLang="ja-JP" sz="1600" dirty="0" smtClean="0">
                <a:latin typeface="+mn-lt"/>
              </a:rPr>
              <a:t> Then the margin shall be </a:t>
            </a:r>
            <a:r>
              <a:rPr lang="en-US" altLang="ja-JP" sz="1600" dirty="0" smtClean="0">
                <a:solidFill>
                  <a:srgbClr val="FF0000"/>
                </a:solidFill>
                <a:latin typeface="+mn-lt"/>
              </a:rPr>
              <a:t>3.4 dB</a:t>
            </a:r>
            <a:r>
              <a:rPr lang="en-US" altLang="ja-JP" sz="1600" dirty="0" smtClean="0">
                <a:latin typeface="+mn-lt"/>
              </a:rPr>
              <a:t> and seems to be appropriate. </a:t>
            </a:r>
          </a:p>
        </p:txBody>
      </p:sp>
      <p:sp>
        <p:nvSpPr>
          <p:cNvPr id="5" name="テキスト ボックス 4"/>
          <p:cNvSpPr txBox="1"/>
          <p:nvPr/>
        </p:nvSpPr>
        <p:spPr>
          <a:xfrm>
            <a:off x="1547664" y="6145559"/>
            <a:ext cx="6986208" cy="307777"/>
          </a:xfrm>
          <a:prstGeom prst="rect">
            <a:avLst/>
          </a:prstGeom>
          <a:noFill/>
        </p:spPr>
        <p:txBody>
          <a:bodyPr wrap="none" rtlCol="0">
            <a:spAutoFit/>
          </a:bodyPr>
          <a:lstStyle/>
          <a:p>
            <a:r>
              <a:rPr kumimoji="1" lang="en-US" altLang="ja-JP" sz="1400" dirty="0" smtClean="0"/>
              <a:t>*SNR is defined here as the ratio averaged signal power to  error power at the received signal.</a:t>
            </a:r>
            <a:endParaRPr kumimoji="1" lang="ja-JP" altLang="en-US" sz="1400" dirty="0"/>
          </a:p>
        </p:txBody>
      </p:sp>
    </p:spTree>
    <p:extLst>
      <p:ext uri="{BB962C8B-B14F-4D97-AF65-F5344CB8AC3E}">
        <p14:creationId xmlns:p14="http://schemas.microsoft.com/office/powerpoint/2010/main" val="19434920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Kondou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4</a:t>
            </a:fld>
            <a:endParaRPr lang="en-US" altLang="ja-JP"/>
          </a:p>
        </p:txBody>
      </p:sp>
      <p:sp>
        <p:nvSpPr>
          <p:cNvPr id="90" name="タイトル 89"/>
          <p:cNvSpPr>
            <a:spLocks noGrp="1"/>
          </p:cNvSpPr>
          <p:nvPr>
            <p:ph type="title" idx="4294967295"/>
          </p:nvPr>
        </p:nvSpPr>
        <p:spPr>
          <a:xfrm>
            <a:off x="685800" y="685800"/>
            <a:ext cx="7918648" cy="654968"/>
          </a:xfrm>
        </p:spPr>
        <p:txBody>
          <a:bodyPr/>
          <a:lstStyle/>
          <a:p>
            <a:r>
              <a:rPr kumimoji="1" lang="en-US" altLang="ja-JP" sz="3200" dirty="0"/>
              <a:t>Comment #</a:t>
            </a:r>
            <a:r>
              <a:rPr kumimoji="1" lang="en-US" altLang="ja-JP" sz="3200" dirty="0" smtClean="0"/>
              <a:t>45 </a:t>
            </a:r>
            <a:r>
              <a:rPr kumimoji="1" lang="en-US" altLang="ja-JP" sz="3200" dirty="0"/>
              <a:t>and the resolution</a:t>
            </a:r>
            <a:endParaRPr kumimoji="1" lang="ja-JP" altLang="en-US" sz="3200" dirty="0"/>
          </a:p>
        </p:txBody>
      </p:sp>
      <p:graphicFrame>
        <p:nvGraphicFramePr>
          <p:cNvPr id="6" name="表 5"/>
          <p:cNvGraphicFramePr>
            <a:graphicFrameLocks noGrp="1"/>
          </p:cNvGraphicFramePr>
          <p:nvPr>
            <p:extLst>
              <p:ext uri="{D42A27DB-BD31-4B8C-83A1-F6EECF244321}">
                <p14:modId xmlns:p14="http://schemas.microsoft.com/office/powerpoint/2010/main" val="759028717"/>
              </p:ext>
            </p:extLst>
          </p:nvPr>
        </p:nvGraphicFramePr>
        <p:xfrm>
          <a:off x="792420" y="1412776"/>
          <a:ext cx="7559999" cy="1224000"/>
        </p:xfrm>
        <a:graphic>
          <a:graphicData uri="http://schemas.openxmlformats.org/drawingml/2006/table">
            <a:tbl>
              <a:tblPr/>
              <a:tblGrid>
                <a:gridCol w="441655"/>
                <a:gridCol w="441655"/>
                <a:gridCol w="781389"/>
                <a:gridCol w="543575"/>
                <a:gridCol w="2728389"/>
                <a:gridCol w="2623336"/>
              </a:tblGrid>
              <a:tr h="426315">
                <a:tc>
                  <a:txBody>
                    <a:bodyPr/>
                    <a:lstStyle/>
                    <a:p>
                      <a:pPr algn="ctr" fontAlgn="b"/>
                      <a:r>
                        <a:rPr lang="en-US" sz="1200" b="1" i="0" u="none" strike="noStrike" dirty="0" smtClean="0">
                          <a:effectLst/>
                          <a:latin typeface="Arial"/>
                        </a:rPr>
                        <a:t>CID</a:t>
                      </a:r>
                      <a:endParaRPr lang="en-US" sz="1200" b="1"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200" b="1" i="0" u="none" strike="noStrike" dirty="0">
                          <a:effectLst/>
                          <a:latin typeface="Arial"/>
                        </a:rPr>
                        <a:t>Page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Sub-clause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200" b="1" i="0" u="none" strike="noStrike" dirty="0">
                          <a:effectLst/>
                          <a:latin typeface="Arial"/>
                        </a:rPr>
                        <a:t>Line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Comment</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Proposed Change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r>
              <a:tr h="797685">
                <a:tc>
                  <a:txBody>
                    <a:bodyPr/>
                    <a:lstStyle/>
                    <a:p>
                      <a:pPr algn="ctr" fontAlgn="b"/>
                      <a:r>
                        <a:rPr lang="en-US" altLang="ja-JP" sz="1200" b="0" i="0" u="none" strike="noStrike" dirty="0" smtClean="0">
                          <a:effectLst/>
                          <a:latin typeface="Arial"/>
                        </a:rPr>
                        <a:t>45</a:t>
                      </a:r>
                      <a:endParaRPr lang="en-US" altLang="ja-JP"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rgbClr val="000000"/>
                          </a:solidFill>
                          <a:effectLst/>
                          <a:latin typeface="Arial"/>
                        </a:rPr>
                        <a:t>99</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a:rPr>
                        <a:t>11a.2.4.1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Arial"/>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Arial"/>
                        </a:rPr>
                        <a:t>There are many possible situations where EVM will be measured via a build-in antenna at 60 GHz band. Proposals for measurement methods should be considered, either in this spec or in a separate conformance test plan.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Arial"/>
                        </a:rPr>
                        <a:t>Insert text as follows: when measuring EVM by capturing a transmit signal via an antenna, frequency response of the antenna can be compensated.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7" name="テキスト ボックス 6"/>
          <p:cNvSpPr txBox="1"/>
          <p:nvPr/>
        </p:nvSpPr>
        <p:spPr>
          <a:xfrm>
            <a:off x="503548" y="2672916"/>
            <a:ext cx="8136904" cy="3754874"/>
          </a:xfrm>
          <a:prstGeom prst="rect">
            <a:avLst/>
          </a:prstGeom>
          <a:noFill/>
        </p:spPr>
        <p:txBody>
          <a:bodyPr wrap="square" rtlCol="0">
            <a:spAutoFit/>
          </a:bodyPr>
          <a:lstStyle/>
          <a:p>
            <a:r>
              <a:rPr kumimoji="1" lang="en-US" altLang="ja-JP" sz="1800" dirty="0" smtClean="0">
                <a:solidFill>
                  <a:srgbClr val="00B050"/>
                </a:solidFill>
                <a:latin typeface="+mn-lt"/>
              </a:rPr>
              <a:t>Revised</a:t>
            </a:r>
            <a:r>
              <a:rPr kumimoji="1" lang="en-US" altLang="ja-JP" sz="1800" dirty="0">
                <a:solidFill>
                  <a:srgbClr val="00B050"/>
                </a:solidFill>
                <a:latin typeface="+mn-lt"/>
              </a:rPr>
              <a:t>.</a:t>
            </a:r>
            <a:r>
              <a:rPr kumimoji="1" lang="en-US" altLang="ja-JP" sz="1800" dirty="0" smtClean="0">
                <a:solidFill>
                  <a:srgbClr val="00B050"/>
                </a:solidFill>
                <a:latin typeface="+mn-lt"/>
              </a:rPr>
              <a:t> </a:t>
            </a:r>
            <a:r>
              <a:rPr kumimoji="1" lang="en-US" altLang="ja-JP" sz="1800" dirty="0" smtClean="0">
                <a:latin typeface="+mn-lt"/>
              </a:rPr>
              <a:t>The current draft refers the measurement method defined at 15.3, but it’s not clear whether compensation for antenna response or not.  A sentence will be added </a:t>
            </a:r>
            <a:r>
              <a:rPr lang="en-US" altLang="ja-JP" sz="1800" dirty="0" smtClean="0">
                <a:latin typeface="+mn-lt"/>
              </a:rPr>
              <a:t>after the line 24 on page 99 as follows (underlined is added)</a:t>
            </a:r>
          </a:p>
          <a:p>
            <a:endParaRPr lang="en-US" altLang="ja-JP" sz="1600" dirty="0" smtClean="0">
              <a:latin typeface="+mn-lt"/>
            </a:endParaRPr>
          </a:p>
          <a:p>
            <a:r>
              <a:rPr lang="en-US" altLang="ja-JP" sz="1600" dirty="0" smtClean="0"/>
              <a:t>The </a:t>
            </a:r>
            <a:r>
              <a:rPr lang="en-US" altLang="ja-JP" sz="1600" dirty="0"/>
              <a:t>EVM of a compliant transmitter shall be measured and calculated as defined in 11.1.7 and shall not 23 exceed the values given in Table 11-38 for the indicated mode. </a:t>
            </a:r>
            <a:r>
              <a:rPr lang="en-US" altLang="ja-JP" sz="1600" u="sng" dirty="0">
                <a:solidFill>
                  <a:srgbClr val="FF0000"/>
                </a:solidFill>
              </a:rPr>
              <a:t>Note that this requirement assumes a conducted measurement.</a:t>
            </a:r>
            <a:endParaRPr lang="en-US" altLang="ja-JP" sz="1600" u="sng" dirty="0" smtClean="0">
              <a:solidFill>
                <a:srgbClr val="FF0000"/>
              </a:solidFill>
            </a:endParaRPr>
          </a:p>
          <a:p>
            <a:endParaRPr lang="en-US" altLang="ja-JP" sz="1600" dirty="0"/>
          </a:p>
          <a:p>
            <a:r>
              <a:rPr lang="en-US" altLang="ja-JP" sz="1600" dirty="0" smtClean="0">
                <a:latin typeface="+mn-lt"/>
              </a:rPr>
              <a:t>- Description in 11.1.7 from line 22 on page 310 (15.3RevA-DF2)</a:t>
            </a:r>
          </a:p>
          <a:p>
            <a:r>
              <a:rPr lang="en-US" altLang="ja-JP" sz="1400" dirty="0" smtClean="0"/>
              <a:t>The </a:t>
            </a:r>
            <a:r>
              <a:rPr lang="en-US" altLang="ja-JP" sz="1400" dirty="0"/>
              <a:t>error vector measurement shall be made on baseband I and Q data after recovery through an </a:t>
            </a:r>
            <a:r>
              <a:rPr lang="en-US" altLang="ja-JP" sz="1400" dirty="0" smtClean="0"/>
              <a:t>ideal reference </a:t>
            </a:r>
            <a:r>
              <a:rPr lang="en-US" altLang="ja-JP" sz="1400" dirty="0"/>
              <a:t>receiver system. An ideal receiver is a receiver that is capable of converting the transmitted </a:t>
            </a:r>
            <a:r>
              <a:rPr lang="en-US" altLang="ja-JP" sz="1400" dirty="0" smtClean="0"/>
              <a:t>signal into </a:t>
            </a:r>
            <a:r>
              <a:rPr lang="en-US" altLang="ja-JP" sz="1400" dirty="0"/>
              <a:t>a stream of complex samples at sufficient rate or more, with sufficient accuracy in terms of I/Q </a:t>
            </a:r>
            <a:r>
              <a:rPr lang="en-US" altLang="ja-JP" sz="1400" dirty="0" smtClean="0"/>
              <a:t>arm amplitude </a:t>
            </a:r>
            <a:r>
              <a:rPr lang="en-US" altLang="ja-JP" sz="1400" dirty="0"/>
              <a:t>and phase balance, DC offsets, and phase noise. It shall perform carrier lock, symbol timing</a:t>
            </a:r>
            <a:r>
              <a:rPr lang="en-US" altLang="ja-JP" sz="1400" dirty="0" smtClean="0"/>
              <a:t> </a:t>
            </a:r>
            <a:r>
              <a:rPr lang="en-US" altLang="ja-JP" sz="1400" dirty="0"/>
              <a:t>recovery and amplitude adjustment while making the measurements</a:t>
            </a:r>
            <a:r>
              <a:rPr lang="en-US" altLang="ja-JP" sz="1400" dirty="0" smtClean="0"/>
              <a:t>.</a:t>
            </a:r>
            <a:endParaRPr lang="en-US" altLang="ja-JP" sz="1400" dirty="0"/>
          </a:p>
        </p:txBody>
      </p:sp>
    </p:spTree>
    <p:extLst>
      <p:ext uri="{BB962C8B-B14F-4D97-AF65-F5344CB8AC3E}">
        <p14:creationId xmlns:p14="http://schemas.microsoft.com/office/powerpoint/2010/main" val="10160971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Kondou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5</a:t>
            </a:fld>
            <a:endParaRPr lang="en-US" altLang="ja-JP"/>
          </a:p>
        </p:txBody>
      </p:sp>
      <p:sp>
        <p:nvSpPr>
          <p:cNvPr id="5" name="タイトル 4"/>
          <p:cNvSpPr>
            <a:spLocks noGrp="1"/>
          </p:cNvSpPr>
          <p:nvPr>
            <p:ph type="title" idx="4294967295"/>
          </p:nvPr>
        </p:nvSpPr>
        <p:spPr>
          <a:xfrm>
            <a:off x="616024" y="2816932"/>
            <a:ext cx="7772400" cy="1066800"/>
          </a:xfrm>
        </p:spPr>
        <p:txBody>
          <a:bodyPr/>
          <a:lstStyle/>
          <a:p>
            <a:r>
              <a:rPr kumimoji="1" lang="ja-JP" altLang="en-US" sz="5400" b="1" dirty="0" smtClean="0"/>
              <a:t>E</a:t>
            </a:r>
            <a:r>
              <a:rPr kumimoji="1" lang="en-US" altLang="ja-JP" sz="5400" b="1" dirty="0" smtClean="0"/>
              <a:t>ND</a:t>
            </a:r>
            <a:endParaRPr kumimoji="1" lang="ja-JP" altLang="en-US" sz="5400" b="1" dirty="0"/>
          </a:p>
        </p:txBody>
      </p:sp>
    </p:spTree>
    <p:extLst>
      <p:ext uri="{BB962C8B-B14F-4D97-AF65-F5344CB8AC3E}">
        <p14:creationId xmlns:p14="http://schemas.microsoft.com/office/powerpoint/2010/main" val="22135332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7027</TotalTime>
  <Words>804</Words>
  <Application>Microsoft Office PowerPoint</Application>
  <PresentationFormat>画面に合わせる (4:3)</PresentationFormat>
  <Paragraphs>95</Paragraphs>
  <Slides>5</Slides>
  <Notes>1</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Office ​​テーマ</vt:lpstr>
      <vt:lpstr>PowerPoint プレゼンテーション</vt:lpstr>
      <vt:lpstr>Comment #42 and the resolution</vt:lpstr>
      <vt:lpstr>Comment #44 and the resolution</vt:lpstr>
      <vt:lpstr>Comment #45 and the resolution</vt:lpstr>
      <vt:lpstr>END</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Kondou, Keitarou</cp:lastModifiedBy>
  <cp:revision>635</cp:revision>
  <cp:lastPrinted>1998-02-10T13:28:06Z</cp:lastPrinted>
  <dcterms:created xsi:type="dcterms:W3CDTF">1999-11-08T18:59:45Z</dcterms:created>
  <dcterms:modified xsi:type="dcterms:W3CDTF">2016-03-17T01:11:59Z</dcterms:modified>
</cp:coreProperties>
</file>