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5"/>
  </p:notesMasterIdLst>
  <p:handoutMasterIdLst>
    <p:handoutMasterId r:id="rId16"/>
  </p:handoutMasterIdLst>
  <p:sldIdLst>
    <p:sldId id="259" r:id="rId3"/>
    <p:sldId id="314" r:id="rId4"/>
    <p:sldId id="361" r:id="rId5"/>
    <p:sldId id="262" r:id="rId6"/>
    <p:sldId id="297" r:id="rId7"/>
    <p:sldId id="371" r:id="rId8"/>
    <p:sldId id="376" r:id="rId9"/>
    <p:sldId id="372" r:id="rId10"/>
    <p:sldId id="373" r:id="rId11"/>
    <p:sldId id="375" r:id="rId12"/>
    <p:sldId id="368" r:id="rId13"/>
    <p:sldId id="374" r:id="rId14"/>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9CDCD"/>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26" autoAdjust="0"/>
    <p:restoredTop sz="94660"/>
  </p:normalViewPr>
  <p:slideViewPr>
    <p:cSldViewPr>
      <p:cViewPr>
        <p:scale>
          <a:sx n="75" d="100"/>
          <a:sy n="75" d="100"/>
        </p:scale>
        <p:origin x="-1776" y="-186"/>
      </p:cViewPr>
      <p:guideLst>
        <p:guide orient="horz" pos="2160"/>
        <p:guide pos="2880"/>
      </p:guideLst>
    </p:cSldViewPr>
  </p:slideViewPr>
  <p:notesTextViewPr>
    <p:cViewPr>
      <p:scale>
        <a:sx n="1" d="1"/>
        <a:sy n="1" d="1"/>
      </p:scale>
      <p:origin x="0" y="0"/>
    </p:cViewPr>
  </p:notesTextViewPr>
  <p:notesViewPr>
    <p:cSldViewPr>
      <p:cViewPr varScale="1">
        <p:scale>
          <a:sx n="57" d="100"/>
          <a:sy n="57" d="100"/>
        </p:scale>
        <p:origin x="2796" y="42"/>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3843" y="175750"/>
            <a:ext cx="2723591"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702966" y="175750"/>
            <a:ext cx="2335196"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206561" y="8997439"/>
            <a:ext cx="2181120" cy="15266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726802" y="8997439"/>
            <a:ext cx="1401117" cy="15266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8677">
              <a:defRPr sz="1000"/>
            </a:lvl1pPr>
          </a:lstStyle>
          <a:p>
            <a:r>
              <a:rPr lang="en-US" altLang="en-US"/>
              <a:t>Page </a:t>
            </a:r>
            <a:fld id="{97310A61-983B-4502-A285-03424D4CB2B1}" type="slidenum">
              <a:rPr lang="en-US" altLang="en-US"/>
              <a:pPr/>
              <a:t>‹#›</a:t>
            </a:fld>
            <a:endParaRPr lang="en-US" altLang="en-US"/>
          </a:p>
        </p:txBody>
      </p:sp>
      <p:sp>
        <p:nvSpPr>
          <p:cNvPr id="3078"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3079" name="Rectangle 7"/>
          <p:cNvSpPr>
            <a:spLocks noChangeArrowheads="1"/>
          </p:cNvSpPr>
          <p:nvPr/>
        </p:nvSpPr>
        <p:spPr bwMode="auto">
          <a:xfrm>
            <a:off x="701362" y="8997440"/>
            <a:ext cx="719015"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 xmlns:p14="http://schemas.microsoft.com/office/powerpoint/2010/main" val="2472550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96239"/>
            <a:ext cx="2845568"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2051" name="Rectangle 3"/>
          <p:cNvSpPr>
            <a:spLocks noGrp="1" noChangeArrowheads="1"/>
          </p:cNvSpPr>
          <p:nvPr>
            <p:ph type="dt" idx="1"/>
          </p:nvPr>
        </p:nvSpPr>
        <p:spPr bwMode="auto">
          <a:xfrm>
            <a:off x="661238" y="96239"/>
            <a:ext cx="2766925"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4187" tIns="46296" rIns="94187" bIns="46296"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813349" y="9000621"/>
            <a:ext cx="2537419"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9760" lvl="4" algn="r" defTabSz="938677">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65938" y="9000621"/>
            <a:ext cx="810498"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a:lvl1pPr>
          </a:lstStyle>
          <a:p>
            <a:r>
              <a:rPr lang="en-US" altLang="en-US"/>
              <a:t>Page </a:t>
            </a:r>
            <a:fld id="{FEE786A2-147A-4A22-9D8E-A54774A8D73C}" type="slidenum">
              <a:rPr lang="en-US" altLang="en-US"/>
              <a:pPr/>
              <a:t>‹#›</a:t>
            </a:fld>
            <a:endParaRPr lang="en-US" altLang="en-US"/>
          </a:p>
        </p:txBody>
      </p:sp>
      <p:sp>
        <p:nvSpPr>
          <p:cNvPr id="2056" name="Rectangle 8"/>
          <p:cNvSpPr>
            <a:spLocks noChangeArrowheads="1"/>
          </p:cNvSpPr>
          <p:nvPr/>
        </p:nvSpPr>
        <p:spPr bwMode="auto">
          <a:xfrm>
            <a:off x="731855" y="9000621"/>
            <a:ext cx="719015"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2058"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 xmlns:p14="http://schemas.microsoft.com/office/powerpoint/2010/main" val="1218086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1</a:t>
            </a:fld>
            <a:endParaRPr lang="en-US" altLang="en-US"/>
          </a:p>
        </p:txBody>
      </p:sp>
    </p:spTree>
    <p:extLst>
      <p:ext uri="{BB962C8B-B14F-4D97-AF65-F5344CB8AC3E}">
        <p14:creationId xmlns="" xmlns:p14="http://schemas.microsoft.com/office/powerpoint/2010/main" val="4131403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3FACC1E0-D046-4250-A6CE-5FE33D4141D9}" type="slidenum">
              <a:rPr lang="en-US" altLang="en-US"/>
              <a:pPr/>
              <a:t>‹#›</a:t>
            </a:fld>
            <a:endParaRPr lang="en-US" altLang="en-US"/>
          </a:p>
        </p:txBody>
      </p:sp>
    </p:spTree>
    <p:extLst>
      <p:ext uri="{BB962C8B-B14F-4D97-AF65-F5344CB8AC3E}">
        <p14:creationId xmlns="" xmlns:p14="http://schemas.microsoft.com/office/powerpoint/2010/main" val="1749817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EC21D7AC-7849-4768-B6E2-5E6FDA5E5AFA}" type="slidenum">
              <a:rPr lang="en-US" altLang="en-US"/>
              <a:pPr/>
              <a:t>‹#›</a:t>
            </a:fld>
            <a:endParaRPr lang="en-US" altLang="en-US"/>
          </a:p>
        </p:txBody>
      </p:sp>
    </p:spTree>
    <p:extLst>
      <p:ext uri="{BB962C8B-B14F-4D97-AF65-F5344CB8AC3E}">
        <p14:creationId xmlns="" xmlns:p14="http://schemas.microsoft.com/office/powerpoint/2010/main" val="2128766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130E49F4-5569-4B9D-9995-871A562C2166}" type="slidenum">
              <a:rPr lang="en-US" altLang="en-US"/>
              <a:pPr/>
              <a:t>‹#›</a:t>
            </a:fld>
            <a:endParaRPr lang="en-US" altLang="en-US"/>
          </a:p>
        </p:txBody>
      </p:sp>
    </p:spTree>
    <p:extLst>
      <p:ext uri="{BB962C8B-B14F-4D97-AF65-F5344CB8AC3E}">
        <p14:creationId xmlns="" xmlns:p14="http://schemas.microsoft.com/office/powerpoint/2010/main" val="20351857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6000"/>
            </a:lvl1pPr>
          </a:lstStyle>
          <a:p>
            <a:r>
              <a:rPr lang="ko-KR" altLang="en-US" smtClean="0"/>
              <a:t>마스터 제목 스타일 편집</a:t>
            </a:r>
            <a:endParaRPr lang="ko-KR" altLang="en-US"/>
          </a:p>
        </p:txBody>
      </p:sp>
      <p:sp>
        <p:nvSpPr>
          <p:cNvPr id="3" name="부제목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2016-03-15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 xmlns:p14="http://schemas.microsoft.com/office/powerpoint/2010/main" val="23373144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2016-03-15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 xmlns:p14="http://schemas.microsoft.com/office/powerpoint/2010/main" val="701800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8"/>
            <a:ext cx="7886700" cy="2852737"/>
          </a:xfrm>
        </p:spPr>
        <p:txBody>
          <a:bodyPr anchor="b"/>
          <a:lstStyle>
            <a:lvl1pPr>
              <a:defRPr sz="6000"/>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2016-03-15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 xmlns:p14="http://schemas.microsoft.com/office/powerpoint/2010/main" val="17310728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2865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2016-03-15</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 xmlns:p14="http://schemas.microsoft.com/office/powerpoint/2010/main" val="32922502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30238" y="365125"/>
            <a:ext cx="7886700" cy="1325563"/>
          </a:xfrm>
        </p:spPr>
        <p:txBody>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630238" y="2505075"/>
            <a:ext cx="3868737"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29150" y="2505075"/>
            <a:ext cx="3887788"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0771FF6D-F4FC-433A-999C-17A2D03F7B13}" type="datetimeFigureOut">
              <a:rPr lang="ko-KR" altLang="en-US" smtClean="0"/>
              <a:pPr/>
              <a:t>2016-03-15</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 xmlns:p14="http://schemas.microsoft.com/office/powerpoint/2010/main" val="23179949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0771FF6D-F4FC-433A-999C-17A2D03F7B13}" type="datetimeFigureOut">
              <a:rPr lang="ko-KR" altLang="en-US" smtClean="0"/>
              <a:pPr/>
              <a:t>2016-03-15</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 xmlns:p14="http://schemas.microsoft.com/office/powerpoint/2010/main" val="40237502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0771FF6D-F4FC-433A-999C-17A2D03F7B13}" type="datetimeFigureOut">
              <a:rPr lang="ko-KR" altLang="en-US" smtClean="0"/>
              <a:pPr/>
              <a:t>2016-03-15</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 xmlns:p14="http://schemas.microsoft.com/office/powerpoint/2010/main" val="15626071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2016-03-15</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 xmlns:p14="http://schemas.microsoft.com/office/powerpoint/2010/main" val="2656061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E9452A1-664C-4B11-815F-D412087E161B}" type="slidenum">
              <a:rPr lang="en-US" altLang="en-US"/>
              <a:pPr/>
              <a:t>‹#›</a:t>
            </a:fld>
            <a:endParaRPr lang="en-US" altLang="en-US"/>
          </a:p>
        </p:txBody>
      </p:sp>
    </p:spTree>
    <p:extLst>
      <p:ext uri="{BB962C8B-B14F-4D97-AF65-F5344CB8AC3E}">
        <p14:creationId xmlns="" xmlns:p14="http://schemas.microsoft.com/office/powerpoint/2010/main" val="3237608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2016-03-15</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 xmlns:p14="http://schemas.microsoft.com/office/powerpoint/2010/main" val="39208839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2016-03-15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 xmlns:p14="http://schemas.microsoft.com/office/powerpoint/2010/main" val="26378425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28650" y="365125"/>
            <a:ext cx="5762625" cy="5811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2016-03-15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 xmlns:p14="http://schemas.microsoft.com/office/powerpoint/2010/main" val="1555842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16ADF9E7-6020-4217-A2E7-7378B7879D7B}" type="slidenum">
              <a:rPr lang="en-US" altLang="en-US"/>
              <a:pPr/>
              <a:t>‹#›</a:t>
            </a:fld>
            <a:endParaRPr lang="en-US" altLang="en-US"/>
          </a:p>
        </p:txBody>
      </p:sp>
    </p:spTree>
    <p:extLst>
      <p:ext uri="{BB962C8B-B14F-4D97-AF65-F5344CB8AC3E}">
        <p14:creationId xmlns="" xmlns:p14="http://schemas.microsoft.com/office/powerpoint/2010/main" val="3715257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53BABFDC-8BEE-4341-9A44-AEC52D884F8D}" type="slidenum">
              <a:rPr lang="en-US" altLang="en-US"/>
              <a:pPr/>
              <a:t>‹#›</a:t>
            </a:fld>
            <a:endParaRPr lang="en-US" altLang="en-US"/>
          </a:p>
        </p:txBody>
      </p:sp>
    </p:spTree>
    <p:extLst>
      <p:ext uri="{BB962C8B-B14F-4D97-AF65-F5344CB8AC3E}">
        <p14:creationId xmlns="" xmlns:p14="http://schemas.microsoft.com/office/powerpoint/2010/main" val="2179880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1DCCB424-2A74-4E26-8FBA-6983C605F859}" type="slidenum">
              <a:rPr lang="en-US" altLang="en-US"/>
              <a:pPr/>
              <a:t>‹#›</a:t>
            </a:fld>
            <a:endParaRPr lang="en-US" altLang="en-US"/>
          </a:p>
        </p:txBody>
      </p:sp>
    </p:spTree>
    <p:extLst>
      <p:ext uri="{BB962C8B-B14F-4D97-AF65-F5344CB8AC3E}">
        <p14:creationId xmlns="" xmlns:p14="http://schemas.microsoft.com/office/powerpoint/2010/main" val="3572388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dirty="0" smtClean="0"/>
              <a:t>September 2015</a:t>
            </a:r>
            <a:endParaRPr lang="en-US" altLang="en-US" dirty="0"/>
          </a:p>
        </p:txBody>
      </p:sp>
      <p:sp>
        <p:nvSpPr>
          <p:cNvPr id="4" name="Footer Placeholder 3"/>
          <p:cNvSpPr>
            <a:spLocks noGrp="1"/>
          </p:cNvSpPr>
          <p:nvPr>
            <p:ph type="ftr" sz="quarter" idx="11"/>
          </p:nvPr>
        </p:nvSpPr>
        <p:spPr>
          <a:xfrm>
            <a:off x="5486400" y="6475413"/>
            <a:ext cx="3124200" cy="184666"/>
          </a:xfrm>
        </p:spPr>
        <p:txBody>
          <a:bodyPr/>
          <a:lstStyle>
            <a:lvl1pPr>
              <a:defRPr/>
            </a:lvl1pPr>
          </a:lstStyle>
          <a:p>
            <a:r>
              <a:rPr lang="en-US" altLang="en-US" dirty="0" smtClean="0"/>
              <a:t>Yeong Min Jang [Kookmin University]</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18E7FE83-17A2-4576-B00D-94BC9CB307EE}" type="slidenum">
              <a:rPr lang="en-US" altLang="en-US"/>
              <a:pPr/>
              <a:t>‹#›</a:t>
            </a:fld>
            <a:endParaRPr lang="en-US" altLang="en-US"/>
          </a:p>
        </p:txBody>
      </p:sp>
    </p:spTree>
    <p:extLst>
      <p:ext uri="{BB962C8B-B14F-4D97-AF65-F5344CB8AC3E}">
        <p14:creationId xmlns="" xmlns:p14="http://schemas.microsoft.com/office/powerpoint/2010/main" val="3598016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smtClean="0"/>
              <a:t>September  2015</a:t>
            </a:r>
            <a:endParaRPr lang="en-US" altLang="en-US" dirty="0"/>
          </a:p>
        </p:txBody>
      </p:sp>
      <p:sp>
        <p:nvSpPr>
          <p:cNvPr id="3" name="Footer Placeholder 2"/>
          <p:cNvSpPr>
            <a:spLocks noGrp="1"/>
          </p:cNvSpPr>
          <p:nvPr>
            <p:ph type="ftr" sz="quarter" idx="11"/>
          </p:nvPr>
        </p:nvSpPr>
        <p:spPr>
          <a:xfrm>
            <a:off x="5486400" y="6475413"/>
            <a:ext cx="3124200" cy="184666"/>
          </a:xfrm>
        </p:spPr>
        <p:txBody>
          <a:bodyPr/>
          <a:lstStyle>
            <a:lvl1pPr>
              <a:defRPr/>
            </a:lvl1pPr>
          </a:lstStyle>
          <a:p>
            <a:r>
              <a:rPr lang="en-US" altLang="en-US" dirty="0" smtClean="0"/>
              <a:t>Yeong Min Jang [Kookmin Univ.]</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510B4A18-2979-4553-AC3A-464D2DF94E7E}" type="slidenum">
              <a:rPr lang="en-US" altLang="en-US"/>
              <a:pPr/>
              <a:t>‹#›</a:t>
            </a:fld>
            <a:endParaRPr lang="en-US" altLang="en-US"/>
          </a:p>
        </p:txBody>
      </p:sp>
    </p:spTree>
    <p:extLst>
      <p:ext uri="{BB962C8B-B14F-4D97-AF65-F5344CB8AC3E}">
        <p14:creationId xmlns="" xmlns:p14="http://schemas.microsoft.com/office/powerpoint/2010/main" val="3707328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2930846A-50D8-49A8-9CF5-525B02F2D980}" type="slidenum">
              <a:rPr lang="en-US" altLang="en-US"/>
              <a:pPr/>
              <a:t>‹#›</a:t>
            </a:fld>
            <a:endParaRPr lang="en-US" altLang="en-US"/>
          </a:p>
        </p:txBody>
      </p:sp>
    </p:spTree>
    <p:extLst>
      <p:ext uri="{BB962C8B-B14F-4D97-AF65-F5344CB8AC3E}">
        <p14:creationId xmlns="" xmlns:p14="http://schemas.microsoft.com/office/powerpoint/2010/main" val="1454289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F3D187A4-C1C1-4BAD-9E4B-AFE580DD5800}" type="slidenum">
              <a:rPr lang="en-US" altLang="en-US"/>
              <a:pPr/>
              <a:t>‹#›</a:t>
            </a:fld>
            <a:endParaRPr lang="en-US" altLang="en-US"/>
          </a:p>
        </p:txBody>
      </p:sp>
    </p:spTree>
    <p:extLst>
      <p:ext uri="{BB962C8B-B14F-4D97-AF65-F5344CB8AC3E}">
        <p14:creationId xmlns="" xmlns:p14="http://schemas.microsoft.com/office/powerpoint/2010/main" val="2467266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May 2015</a:t>
            </a:r>
            <a:endParaRPr lang="en-US"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Rick Roberts [Intel]</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A2454337-12A2-4A57-99F0-291A8E08AF76}" type="slidenum">
              <a:rPr lang="en-US" altLang="en-US"/>
              <a:pPr/>
              <a:t>‹#›</a:t>
            </a:fld>
            <a:endParaRPr lang="en-US" altLang="en-US"/>
          </a:p>
        </p:txBody>
      </p:sp>
      <p:sp>
        <p:nvSpPr>
          <p:cNvPr id="1031" name="Rectangle 7"/>
          <p:cNvSpPr>
            <a:spLocks noChangeArrowheads="1"/>
          </p:cNvSpPr>
          <p:nvPr/>
        </p:nvSpPr>
        <p:spPr bwMode="auto">
          <a:xfrm>
            <a:off x="3352800" y="394156"/>
            <a:ext cx="51054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802.15-15-0274-01-007a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71FF6D-F4FC-433A-999C-17A2D03F7B13}" type="datetimeFigureOut">
              <a:rPr lang="ko-KR" altLang="en-US" smtClean="0"/>
              <a:pPr/>
              <a:t>2016-03-15</a:t>
            </a:fld>
            <a:endParaRPr lang="ko-KR" altLang="en-US"/>
          </a:p>
        </p:txBody>
      </p:sp>
      <p:sp>
        <p:nvSpPr>
          <p:cNvPr id="5" name="바닥글 개체 틀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7C9838-1319-467D-8ECF-E1D7322893AF}" type="slidenum">
              <a:rPr lang="ko-KR" altLang="en-US" smtClean="0"/>
              <a:pPr/>
              <a:t>‹#›</a:t>
            </a:fld>
            <a:endParaRPr lang="ko-KR" altLang="en-US"/>
          </a:p>
        </p:txBody>
      </p:sp>
    </p:spTree>
    <p:extLst>
      <p:ext uri="{BB962C8B-B14F-4D97-AF65-F5344CB8AC3E}">
        <p14:creationId xmlns="" xmlns:p14="http://schemas.microsoft.com/office/powerpoint/2010/main" val="14963963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dirty="0" smtClean="0"/>
              <a:t>March 2016</a:t>
            </a:r>
            <a:endParaRPr lang="en-US" altLang="en-US" dirty="0"/>
          </a:p>
        </p:txBody>
      </p:sp>
      <p:sp>
        <p:nvSpPr>
          <p:cNvPr id="5" name="Footer Placeholder 2"/>
          <p:cNvSpPr>
            <a:spLocks noGrp="1"/>
          </p:cNvSpPr>
          <p:nvPr>
            <p:ph type="ftr" sz="quarter" idx="11"/>
          </p:nvPr>
        </p:nvSpPr>
        <p:spPr>
          <a:xfrm>
            <a:off x="5486400" y="6475413"/>
            <a:ext cx="3124200" cy="184666"/>
          </a:xfrm>
        </p:spPr>
        <p:txBody>
          <a:bodyPr/>
          <a:lstStyle/>
          <a:p>
            <a:r>
              <a:rPr lang="en-US" altLang="en-US" dirty="0" smtClean="0"/>
              <a:t>China Telecom</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3CA57235-9295-4494-BA5D-3D862F91E8D2}" type="slidenum">
              <a:rPr lang="en-US" altLang="en-US"/>
              <a:pPr/>
              <a:t>1</a:t>
            </a:fld>
            <a:endParaRPr lang="en-US" altLang="en-US"/>
          </a:p>
        </p:txBody>
      </p:sp>
      <p:sp>
        <p:nvSpPr>
          <p:cNvPr id="27651" name="Rectangle 3"/>
          <p:cNvSpPr>
            <a:spLocks noChangeArrowheads="1"/>
          </p:cNvSpPr>
          <p:nvPr/>
        </p:nvSpPr>
        <p:spPr bwMode="auto">
          <a:xfrm>
            <a:off x="152400" y="1219200"/>
            <a:ext cx="8991600" cy="47705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smtClean="0">
              <a:solidFill>
                <a:schemeClr val="tx2"/>
              </a:solidFill>
            </a:endParaRPr>
          </a:p>
          <a:p>
            <a:r>
              <a:rPr lang="en-US" altLang="en-US" sz="1600" b="1" dirty="0" smtClean="0">
                <a:solidFill>
                  <a:schemeClr val="tx2"/>
                </a:solidFill>
              </a:rPr>
              <a:t>Submission Title:</a:t>
            </a:r>
            <a:r>
              <a:rPr lang="en-US" altLang="en-US" sz="1600" dirty="0" smtClean="0">
                <a:solidFill>
                  <a:schemeClr val="tx2"/>
                </a:solidFill>
              </a:rPr>
              <a:t> China Telecom PHY proposal for PAPM and MPPM</a:t>
            </a:r>
          </a:p>
          <a:p>
            <a:r>
              <a:rPr lang="en-US" altLang="en-US" sz="1600" dirty="0" smtClean="0">
                <a:solidFill>
                  <a:schemeClr val="tx2"/>
                </a:solidFill>
              </a:rPr>
              <a:t>	</a:t>
            </a:r>
          </a:p>
          <a:p>
            <a:r>
              <a:rPr lang="en-US" altLang="en-US" sz="1600" b="1" dirty="0" smtClean="0">
                <a:solidFill>
                  <a:schemeClr val="tx2"/>
                </a:solidFill>
              </a:rPr>
              <a:t>Date </a:t>
            </a:r>
            <a:r>
              <a:rPr lang="en-US" altLang="en-US" sz="1600" b="1" dirty="0">
                <a:solidFill>
                  <a:schemeClr val="tx2"/>
                </a:solidFill>
              </a:rPr>
              <a:t>Submitted: </a:t>
            </a:r>
            <a:r>
              <a:rPr lang="en-US" altLang="en-US" sz="1600" dirty="0" smtClean="0">
                <a:solidFill>
                  <a:schemeClr val="tx2"/>
                </a:solidFill>
              </a:rPr>
              <a:t>March 2016</a:t>
            </a:r>
            <a:r>
              <a:rPr lang="en-US" altLang="en-US" sz="1600" dirty="0">
                <a:solidFill>
                  <a:schemeClr val="tx2"/>
                </a:solidFill>
              </a:rPr>
              <a:t>	</a:t>
            </a:r>
            <a:endParaRPr lang="en-US" altLang="en-US" sz="1600" dirty="0" smtClean="0">
              <a:solidFill>
                <a:schemeClr val="tx2"/>
              </a:solidFill>
            </a:endParaRPr>
          </a:p>
          <a:p>
            <a:r>
              <a:rPr lang="en-US" altLang="en-US" sz="1600" b="1" dirty="0" smtClean="0">
                <a:solidFill>
                  <a:schemeClr val="tx2"/>
                </a:solidFill>
              </a:rPr>
              <a:t>Source:</a:t>
            </a:r>
            <a:r>
              <a:rPr lang="en-US" altLang="en-US" sz="1600" dirty="0" smtClean="0">
                <a:solidFill>
                  <a:schemeClr val="tx2"/>
                </a:solidFill>
              </a:rPr>
              <a:t> Yu </a:t>
            </a:r>
            <a:r>
              <a:rPr lang="en-US" altLang="en-US" sz="1600" dirty="0" err="1" smtClean="0">
                <a:solidFill>
                  <a:schemeClr val="tx2"/>
                </a:solidFill>
              </a:rPr>
              <a:t>Zeng</a:t>
            </a:r>
            <a:r>
              <a:rPr lang="en-US" altLang="en-US" sz="1600" dirty="0" smtClean="0">
                <a:solidFill>
                  <a:schemeClr val="tx2"/>
                </a:solidFill>
              </a:rPr>
              <a:t> [China Telecom]</a:t>
            </a:r>
          </a:p>
          <a:p>
            <a:endParaRPr lang="en-US" altLang="en-US" sz="1600" dirty="0" smtClean="0">
              <a:solidFill>
                <a:schemeClr val="tx2"/>
              </a:solidFill>
            </a:endParaRPr>
          </a:p>
          <a:p>
            <a:r>
              <a:rPr lang="en-US" altLang="en-US" sz="1600" dirty="0" smtClean="0">
                <a:solidFill>
                  <a:schemeClr val="tx2"/>
                </a:solidFill>
              </a:rPr>
              <a:t>Contact: +86-10-50902080	E-Mail: zengyu@ctbri.com.cn</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b="1" dirty="0" smtClean="0">
                <a:solidFill>
                  <a:schemeClr val="tx2"/>
                </a:solidFill>
              </a:rPr>
              <a:t>:</a:t>
            </a:r>
            <a:endParaRPr lang="en-US" altLang="en-US" sz="1600" dirty="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This is a PHY </a:t>
            </a:r>
            <a:r>
              <a:rPr lang="en-US" altLang="en-US" sz="1600" dirty="0">
                <a:solidFill>
                  <a:schemeClr val="tx2"/>
                </a:solidFill>
              </a:rPr>
              <a:t> </a:t>
            </a:r>
            <a:r>
              <a:rPr lang="en-US" altLang="en-US" sz="1600" dirty="0" smtClean="0">
                <a:solidFill>
                  <a:schemeClr val="tx2"/>
                </a:solidFill>
              </a:rPr>
              <a:t>proposal for using unified PAPM.</a:t>
            </a:r>
          </a:p>
          <a:p>
            <a:pPr>
              <a:spcBef>
                <a:spcPts val="600"/>
              </a:spcBef>
              <a:spcAft>
                <a:spcPts val="600"/>
              </a:spcAft>
            </a:pPr>
            <a:r>
              <a:rPr lang="en-US" altLang="en-US" sz="1600" b="1" dirty="0" smtClean="0">
                <a:solidFill>
                  <a:schemeClr val="tx2"/>
                </a:solidFill>
              </a:rPr>
              <a:t>Purpose: </a:t>
            </a:r>
            <a:r>
              <a:rPr lang="en-US" sz="1600" dirty="0"/>
              <a:t>Call for </a:t>
            </a:r>
            <a:r>
              <a:rPr lang="en-US" sz="1600" dirty="0" smtClean="0"/>
              <a:t>Proposal Response</a:t>
            </a:r>
            <a:r>
              <a:rPr lang="en-US" altLang="en-US" sz="1600" dirty="0">
                <a:solidFill>
                  <a:schemeClr val="tx2"/>
                </a:solidFill>
              </a:rPr>
              <a:t>	</a:t>
            </a:r>
          </a:p>
          <a:p>
            <a:r>
              <a:rPr lang="en-US" altLang="en-US" sz="1600" b="1" dirty="0" smtClean="0">
                <a:solidFill>
                  <a:schemeClr val="tx2"/>
                </a:solidFill>
              </a:rPr>
              <a:t>Notice:</a:t>
            </a:r>
            <a:r>
              <a:rPr lang="en-US" altLang="en-US" sz="1600" dirty="0" smtClean="0">
                <a:solidFill>
                  <a:schemeClr val="tx2"/>
                </a:solidFill>
              </a:rPr>
              <a:t>	This </a:t>
            </a:r>
            <a:r>
              <a:rPr lang="en-US" altLang="en-US" sz="1600" dirty="0">
                <a:solidFill>
                  <a:schemeClr val="tx2"/>
                </a:solidFill>
              </a:rPr>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8"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a:t>
            </a:r>
            <a:r>
              <a:rPr lang="en-US" altLang="zh-CN" sz="1400" b="1" dirty="0" smtClean="0"/>
              <a:t>15-16-0229-01-007a</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3"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10</a:t>
            </a:fld>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Rectangle 9"/>
          <p:cNvSpPr/>
          <p:nvPr/>
        </p:nvSpPr>
        <p:spPr>
          <a:xfrm>
            <a:off x="284141" y="685800"/>
            <a:ext cx="8326459" cy="461665"/>
          </a:xfrm>
          <a:prstGeom prst="rect">
            <a:avLst/>
          </a:prstGeom>
        </p:spPr>
        <p:txBody>
          <a:bodyPr wrap="square">
            <a:spAutoFit/>
          </a:bodyPr>
          <a:lstStyle/>
          <a:p>
            <a:pPr algn="ctr"/>
            <a:r>
              <a:rPr lang="en-US" sz="2400" b="1" dirty="0" smtClean="0"/>
              <a:t>Conclusions</a:t>
            </a:r>
          </a:p>
        </p:txBody>
      </p:sp>
      <p:sp>
        <p:nvSpPr>
          <p:cNvPr id="17" name="TextBox 16"/>
          <p:cNvSpPr txBox="1"/>
          <p:nvPr/>
        </p:nvSpPr>
        <p:spPr>
          <a:xfrm>
            <a:off x="609600" y="1676400"/>
            <a:ext cx="8077200" cy="3539430"/>
          </a:xfrm>
          <a:prstGeom prst="rect">
            <a:avLst/>
          </a:prstGeom>
          <a:noFill/>
        </p:spPr>
        <p:txBody>
          <a:bodyPr wrap="square" rtlCol="0">
            <a:spAutoFit/>
          </a:bodyPr>
          <a:lstStyle/>
          <a:p>
            <a:pPr marL="514350" indent="-514350">
              <a:buFont typeface="+mj-lt"/>
              <a:buAutoNum type="arabicPeriod"/>
            </a:pPr>
            <a:r>
              <a:rPr lang="en-US" altLang="zh-CN" sz="2800" dirty="0" smtClean="0"/>
              <a:t>The M-n-PAPM modulation scheme can be used to provide a unified modulation structure for OWC application, and provide a possible solution for software defined modulation module</a:t>
            </a:r>
          </a:p>
          <a:p>
            <a:pPr marL="514350" indent="-514350">
              <a:buFont typeface="+mj-lt"/>
              <a:buAutoNum type="arabicPeriod"/>
            </a:pPr>
            <a:endParaRPr lang="en-US" altLang="zh-CN" sz="2800" dirty="0" smtClean="0"/>
          </a:p>
          <a:p>
            <a:pPr marL="514350" indent="-514350">
              <a:buFont typeface="+mj-lt"/>
              <a:buAutoNum type="arabicPeriod"/>
            </a:pPr>
            <a:r>
              <a:rPr lang="en-US" altLang="zh-CN" sz="2800" dirty="0" smtClean="0"/>
              <a:t>Link power management can be achieved by actively select proper parameters and combinations of M and n values</a:t>
            </a:r>
            <a:endParaRPr lang="zh-CN" altLang="en-US" sz="2800" dirty="0"/>
          </a:p>
        </p:txBody>
      </p:sp>
      <p:sp>
        <p:nvSpPr>
          <p:cNvPr id="22" name="Footer Placeholder 2"/>
          <p:cNvSpPr>
            <a:spLocks noGrp="1"/>
          </p:cNvSpPr>
          <p:nvPr>
            <p:ph type="ftr" sz="quarter" idx="11"/>
          </p:nvPr>
        </p:nvSpPr>
        <p:spPr>
          <a:xfrm>
            <a:off x="5486400" y="6475413"/>
            <a:ext cx="3124200" cy="184666"/>
          </a:xfrm>
        </p:spPr>
        <p:txBody>
          <a:bodyPr/>
          <a:lstStyle/>
          <a:p>
            <a:r>
              <a:rPr lang="en-US" altLang="en-US" dirty="0" smtClean="0"/>
              <a:t>China Telecom</a:t>
            </a:r>
            <a:endParaRPr lang="en-US" altLang="en-US" dirty="0"/>
          </a:p>
        </p:txBody>
      </p:sp>
      <p:sp>
        <p:nvSpPr>
          <p:cNvPr id="23" name="Date Placeholder 1"/>
          <p:cNvSpPr>
            <a:spLocks noGrp="1"/>
          </p:cNvSpPr>
          <p:nvPr>
            <p:ph type="dt" sz="half" idx="10"/>
          </p:nvPr>
        </p:nvSpPr>
        <p:spPr>
          <a:xfrm>
            <a:off x="685800" y="378281"/>
            <a:ext cx="1600200" cy="215444"/>
          </a:xfrm>
        </p:spPr>
        <p:txBody>
          <a:bodyPr/>
          <a:lstStyle/>
          <a:p>
            <a:r>
              <a:rPr lang="en-US" altLang="en-US" dirty="0" smtClean="0"/>
              <a:t>March 2016</a:t>
            </a:r>
            <a:endParaRPr lang="en-US" altLang="en-US" dirty="0"/>
          </a:p>
        </p:txBody>
      </p:sp>
      <p:sp>
        <p:nvSpPr>
          <p:cNvPr id="12"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a:t>
            </a:r>
            <a:r>
              <a:rPr lang="en-US" altLang="zh-CN" sz="1400" b="1" dirty="0" smtClean="0"/>
              <a:t>15-16-0229-01-007a</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 xmlns:p14="http://schemas.microsoft.com/office/powerpoint/2010/main" val="29402768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11</a:t>
            </a:fld>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304800" y="1828800"/>
            <a:ext cx="8610600" cy="169277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4000" dirty="0" smtClean="0"/>
              <a:t>Appendix 1: </a:t>
            </a:r>
          </a:p>
          <a:p>
            <a:pPr algn="ctr" eaLnBrk="0" hangingPunct="0"/>
            <a:endParaRPr lang="en-US" altLang="en-US" sz="4000" dirty="0" smtClean="0"/>
          </a:p>
          <a:p>
            <a:pPr algn="ctr"/>
            <a:r>
              <a:rPr lang="en-US" altLang="en-US" sz="2400" b="1" dirty="0" smtClean="0"/>
              <a:t>Parameters and Geometry for Simulation </a:t>
            </a:r>
            <a:endParaRPr lang="en-US" altLang="en-US" sz="4000" dirty="0"/>
          </a:p>
        </p:txBody>
      </p:sp>
      <p:sp>
        <p:nvSpPr>
          <p:cNvPr id="13" name="Footer Placeholder 2"/>
          <p:cNvSpPr>
            <a:spLocks noGrp="1"/>
          </p:cNvSpPr>
          <p:nvPr>
            <p:ph type="ftr" sz="quarter" idx="11"/>
          </p:nvPr>
        </p:nvSpPr>
        <p:spPr>
          <a:xfrm>
            <a:off x="5486400" y="6475413"/>
            <a:ext cx="3124200" cy="184666"/>
          </a:xfrm>
        </p:spPr>
        <p:txBody>
          <a:bodyPr/>
          <a:lstStyle/>
          <a:p>
            <a:r>
              <a:rPr lang="en-US" altLang="en-US" dirty="0" smtClean="0"/>
              <a:t>China Telecom</a:t>
            </a:r>
            <a:endParaRPr lang="en-US" altLang="en-US" dirty="0"/>
          </a:p>
        </p:txBody>
      </p:sp>
      <p:sp>
        <p:nvSpPr>
          <p:cNvPr id="17" name="Date Placeholder 1"/>
          <p:cNvSpPr>
            <a:spLocks noGrp="1"/>
          </p:cNvSpPr>
          <p:nvPr>
            <p:ph type="dt" sz="half" idx="10"/>
          </p:nvPr>
        </p:nvSpPr>
        <p:spPr>
          <a:xfrm>
            <a:off x="685800" y="378281"/>
            <a:ext cx="1600200" cy="215444"/>
          </a:xfrm>
        </p:spPr>
        <p:txBody>
          <a:bodyPr/>
          <a:lstStyle/>
          <a:p>
            <a:r>
              <a:rPr lang="en-US" altLang="en-US" dirty="0" smtClean="0"/>
              <a:t>March 2016</a:t>
            </a:r>
            <a:endParaRPr lang="en-US" altLang="en-US" dirty="0"/>
          </a:p>
        </p:txBody>
      </p:sp>
      <p:sp>
        <p:nvSpPr>
          <p:cNvPr id="10"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a:t>
            </a:r>
            <a:r>
              <a:rPr lang="en-US" altLang="zh-CN" sz="1400" b="1" dirty="0" smtClean="0"/>
              <a:t>15-16-0229-01-007a</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 xmlns:p14="http://schemas.microsoft.com/office/powerpoint/2010/main" val="3606935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12</a:t>
            </a:fld>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graphicFrame>
        <p:nvGraphicFramePr>
          <p:cNvPr id="23" name="表格 22"/>
          <p:cNvGraphicFramePr>
            <a:graphicFrameLocks noGrp="1"/>
          </p:cNvGraphicFramePr>
          <p:nvPr/>
        </p:nvGraphicFramePr>
        <p:xfrm>
          <a:off x="533400" y="1184422"/>
          <a:ext cx="8229600" cy="4709160"/>
        </p:xfrm>
        <a:graphic>
          <a:graphicData uri="http://schemas.openxmlformats.org/drawingml/2006/table">
            <a:tbl>
              <a:tblPr/>
              <a:tblGrid>
                <a:gridCol w="3959750"/>
                <a:gridCol w="4269850"/>
              </a:tblGrid>
              <a:tr h="228600">
                <a:tc>
                  <a:txBody>
                    <a:bodyPr/>
                    <a:lstStyle/>
                    <a:p>
                      <a:pPr algn="ctr">
                        <a:lnSpc>
                          <a:spcPct val="100000"/>
                        </a:lnSpc>
                        <a:spcAft>
                          <a:spcPts val="0"/>
                        </a:spcAft>
                      </a:pPr>
                      <a:r>
                        <a:rPr lang="en-GB" sz="1400" dirty="0">
                          <a:latin typeface="Times New Roman"/>
                          <a:ea typeface="Times New Roman"/>
                        </a:rPr>
                        <a:t>Parameter</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400">
                          <a:latin typeface="Times New Roman"/>
                          <a:ea typeface="Times New Roman"/>
                        </a:rPr>
                        <a:t>Value</a:t>
                      </a:r>
                      <a:endParaRPr lang="zh-CN" sz="140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640">
                <a:tc>
                  <a:txBody>
                    <a:bodyPr/>
                    <a:lstStyle/>
                    <a:p>
                      <a:pPr algn="just">
                        <a:lnSpc>
                          <a:spcPct val="100000"/>
                        </a:lnSpc>
                        <a:spcAft>
                          <a:spcPts val="0"/>
                        </a:spcAft>
                      </a:pPr>
                      <a:r>
                        <a:rPr lang="en-GB" sz="1400" dirty="0">
                          <a:latin typeface="Times New Roman"/>
                          <a:ea typeface="Times New Roman"/>
                        </a:rPr>
                        <a:t>Room Dimensions (metre</a:t>
                      </a:r>
                      <a:r>
                        <a:rPr lang="en-GB" sz="1400" dirty="0" smtClean="0">
                          <a:latin typeface="Times New Roman"/>
                          <a:ea typeface="Times New Roman"/>
                        </a:rPr>
                        <a:t>)(</a:t>
                      </a:r>
                      <a:r>
                        <a:rPr lang="en-GB" sz="1400" dirty="0">
                          <a:latin typeface="Times New Roman"/>
                          <a:ea typeface="Times New Roman"/>
                        </a:rPr>
                        <a:t>length × width × height)</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400">
                          <a:latin typeface="Times New Roman"/>
                          <a:ea typeface="Times New Roman"/>
                        </a:rPr>
                        <a:t>5×3×2</a:t>
                      </a:r>
                      <a:endParaRPr lang="zh-CN" sz="140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2418">
                <a:tc>
                  <a:txBody>
                    <a:bodyPr/>
                    <a:lstStyle/>
                    <a:p>
                      <a:pPr algn="just">
                        <a:lnSpc>
                          <a:spcPct val="100000"/>
                        </a:lnSpc>
                        <a:spcAft>
                          <a:spcPts val="0"/>
                        </a:spcAft>
                      </a:pPr>
                      <a:r>
                        <a:rPr lang="en-GB" sz="1400" dirty="0">
                          <a:latin typeface="Times New Roman"/>
                          <a:ea typeface="Times New Roman"/>
                        </a:rPr>
                        <a:t>Coordination System Geometry</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400" dirty="0">
                          <a:latin typeface="Times New Roman"/>
                          <a:ea typeface="Times New Roman"/>
                        </a:rPr>
                        <a:t>X (North to </a:t>
                      </a:r>
                      <a:r>
                        <a:rPr lang="en-GB" sz="1400" dirty="0" smtClean="0">
                          <a:latin typeface="Times New Roman"/>
                          <a:ea typeface="Times New Roman"/>
                        </a:rPr>
                        <a:t>South)Y </a:t>
                      </a:r>
                      <a:r>
                        <a:rPr lang="en-GB" sz="1400" dirty="0">
                          <a:latin typeface="Times New Roman"/>
                          <a:ea typeface="Times New Roman"/>
                        </a:rPr>
                        <a:t>(East to </a:t>
                      </a:r>
                      <a:r>
                        <a:rPr lang="en-GB" sz="1400" dirty="0" smtClean="0">
                          <a:latin typeface="Times New Roman"/>
                          <a:ea typeface="Times New Roman"/>
                        </a:rPr>
                        <a:t>West)Z </a:t>
                      </a:r>
                      <a:r>
                        <a:rPr lang="en-GB" sz="1400" dirty="0">
                          <a:latin typeface="Times New Roman"/>
                          <a:ea typeface="Times New Roman"/>
                        </a:rPr>
                        <a:t>(Floor Ceiling)</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308">
                <a:tc>
                  <a:txBody>
                    <a:bodyPr/>
                    <a:lstStyle/>
                    <a:p>
                      <a:pPr algn="just">
                        <a:lnSpc>
                          <a:spcPct val="100000"/>
                        </a:lnSpc>
                        <a:spcAft>
                          <a:spcPts val="0"/>
                        </a:spcAft>
                      </a:pPr>
                      <a:r>
                        <a:rPr lang="en-GB" sz="1400">
                          <a:latin typeface="Times New Roman"/>
                          <a:ea typeface="Times New Roman"/>
                        </a:rPr>
                        <a:t> North (reflectivity) %</a:t>
                      </a:r>
                      <a:endParaRPr lang="zh-CN" sz="140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400" dirty="0">
                          <a:latin typeface="Times New Roman"/>
                          <a:ea typeface="Times New Roman"/>
                        </a:rPr>
                        <a:t>0.58</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717">
                <a:tc>
                  <a:txBody>
                    <a:bodyPr/>
                    <a:lstStyle/>
                    <a:p>
                      <a:pPr algn="just">
                        <a:lnSpc>
                          <a:spcPct val="100000"/>
                        </a:lnSpc>
                        <a:spcAft>
                          <a:spcPts val="0"/>
                        </a:spcAft>
                      </a:pPr>
                      <a:r>
                        <a:rPr lang="en-GB" sz="1400">
                          <a:latin typeface="Times New Roman"/>
                          <a:ea typeface="Times New Roman"/>
                        </a:rPr>
                        <a:t> South</a:t>
                      </a:r>
                      <a:endParaRPr lang="zh-CN" sz="140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400" dirty="0">
                          <a:latin typeface="Times New Roman"/>
                          <a:ea typeface="Times New Roman"/>
                        </a:rPr>
                        <a:t>0.56</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308">
                <a:tc>
                  <a:txBody>
                    <a:bodyPr/>
                    <a:lstStyle/>
                    <a:p>
                      <a:pPr algn="just">
                        <a:lnSpc>
                          <a:spcPct val="100000"/>
                        </a:lnSpc>
                        <a:spcAft>
                          <a:spcPts val="0"/>
                        </a:spcAft>
                      </a:pPr>
                      <a:r>
                        <a:rPr lang="en-GB" sz="1400">
                          <a:latin typeface="Times New Roman"/>
                          <a:ea typeface="Times New Roman"/>
                        </a:rPr>
                        <a:t> West</a:t>
                      </a:r>
                      <a:endParaRPr lang="zh-CN" sz="140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400" dirty="0">
                          <a:latin typeface="Times New Roman"/>
                          <a:ea typeface="Times New Roman"/>
                        </a:rPr>
                        <a:t>0.12</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308">
                <a:tc>
                  <a:txBody>
                    <a:bodyPr/>
                    <a:lstStyle/>
                    <a:p>
                      <a:pPr algn="just">
                        <a:lnSpc>
                          <a:spcPct val="100000"/>
                        </a:lnSpc>
                        <a:spcAft>
                          <a:spcPts val="0"/>
                        </a:spcAft>
                      </a:pPr>
                      <a:r>
                        <a:rPr lang="en-GB" sz="1400">
                          <a:latin typeface="Times New Roman"/>
                          <a:ea typeface="Times New Roman"/>
                        </a:rPr>
                        <a:t> East</a:t>
                      </a:r>
                      <a:endParaRPr lang="zh-CN" sz="140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400" dirty="0">
                          <a:latin typeface="Times New Roman"/>
                          <a:ea typeface="Times New Roman"/>
                        </a:rPr>
                        <a:t>0.30</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308">
                <a:tc>
                  <a:txBody>
                    <a:bodyPr/>
                    <a:lstStyle/>
                    <a:p>
                      <a:pPr algn="just">
                        <a:lnSpc>
                          <a:spcPct val="100000"/>
                        </a:lnSpc>
                        <a:spcAft>
                          <a:spcPts val="0"/>
                        </a:spcAft>
                      </a:pPr>
                      <a:r>
                        <a:rPr lang="en-GB" sz="1400">
                          <a:latin typeface="Times New Roman"/>
                          <a:ea typeface="Times New Roman"/>
                        </a:rPr>
                        <a:t> Ceiling</a:t>
                      </a:r>
                      <a:endParaRPr lang="zh-CN" sz="140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400" dirty="0">
                          <a:latin typeface="Times New Roman"/>
                          <a:ea typeface="Times New Roman"/>
                        </a:rPr>
                        <a:t>0.69</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308">
                <a:tc>
                  <a:txBody>
                    <a:bodyPr/>
                    <a:lstStyle/>
                    <a:p>
                      <a:pPr algn="just">
                        <a:lnSpc>
                          <a:spcPct val="100000"/>
                        </a:lnSpc>
                        <a:spcAft>
                          <a:spcPts val="0"/>
                        </a:spcAft>
                      </a:pPr>
                      <a:r>
                        <a:rPr lang="en-GB" sz="1400">
                          <a:latin typeface="Times New Roman"/>
                          <a:ea typeface="Times New Roman"/>
                        </a:rPr>
                        <a:t> Floor</a:t>
                      </a:r>
                      <a:endParaRPr lang="zh-CN" sz="140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400" dirty="0">
                          <a:latin typeface="Times New Roman"/>
                          <a:ea typeface="Times New Roman"/>
                        </a:rPr>
                        <a:t>0.09</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5935">
                <a:tc>
                  <a:txBody>
                    <a:bodyPr/>
                    <a:lstStyle/>
                    <a:p>
                      <a:pPr algn="just">
                        <a:lnSpc>
                          <a:spcPct val="100000"/>
                        </a:lnSpc>
                        <a:spcAft>
                          <a:spcPts val="0"/>
                        </a:spcAft>
                      </a:pPr>
                      <a:r>
                        <a:rPr lang="en-GB" sz="1400">
                          <a:latin typeface="Times New Roman"/>
                          <a:ea typeface="Times New Roman"/>
                        </a:rPr>
                        <a:t>Coordinate (0 0 0)</a:t>
                      </a:r>
                      <a:endParaRPr lang="zh-CN" sz="140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400" dirty="0">
                          <a:latin typeface="Times New Roman"/>
                          <a:ea typeface="Times New Roman"/>
                        </a:rPr>
                        <a:t>South East </a:t>
                      </a:r>
                      <a:r>
                        <a:rPr lang="en-GB" sz="1400" dirty="0" smtClean="0">
                          <a:latin typeface="Times New Roman"/>
                          <a:ea typeface="Times New Roman"/>
                        </a:rPr>
                        <a:t>Floor </a:t>
                      </a:r>
                      <a:r>
                        <a:rPr lang="en-GB" sz="1400" dirty="0">
                          <a:latin typeface="Times New Roman"/>
                          <a:ea typeface="Times New Roman"/>
                        </a:rPr>
                        <a:t>Corner</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308">
                <a:tc>
                  <a:txBody>
                    <a:bodyPr/>
                    <a:lstStyle/>
                    <a:p>
                      <a:pPr algn="just">
                        <a:lnSpc>
                          <a:spcPct val="100000"/>
                        </a:lnSpc>
                        <a:spcAft>
                          <a:spcPts val="0"/>
                        </a:spcAft>
                      </a:pPr>
                      <a:r>
                        <a:rPr lang="en-GB" sz="1400">
                          <a:latin typeface="Times New Roman"/>
                          <a:ea typeface="Times New Roman"/>
                        </a:rPr>
                        <a:t>Transmitter Location (metre)</a:t>
                      </a:r>
                      <a:endParaRPr lang="zh-CN" sz="140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400" dirty="0">
                          <a:latin typeface="Times New Roman"/>
                          <a:ea typeface="Times New Roman"/>
                        </a:rPr>
                        <a:t>(3 0.8 2)</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308">
                <a:tc>
                  <a:txBody>
                    <a:bodyPr/>
                    <a:lstStyle/>
                    <a:p>
                      <a:pPr algn="just">
                        <a:lnSpc>
                          <a:spcPct val="100000"/>
                        </a:lnSpc>
                        <a:spcAft>
                          <a:spcPts val="0"/>
                        </a:spcAft>
                      </a:pPr>
                      <a:r>
                        <a:rPr lang="en-GB" sz="1400">
                          <a:latin typeface="Times New Roman"/>
                          <a:ea typeface="Times New Roman"/>
                        </a:rPr>
                        <a:t>Transmitter Elevation and Azimuth (degree)</a:t>
                      </a:r>
                      <a:endParaRPr lang="zh-CN" sz="140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400" dirty="0">
                          <a:latin typeface="Times New Roman"/>
                          <a:ea typeface="Times New Roman"/>
                        </a:rPr>
                        <a:t>(-90 0)</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308">
                <a:tc>
                  <a:txBody>
                    <a:bodyPr/>
                    <a:lstStyle/>
                    <a:p>
                      <a:pPr algn="just">
                        <a:lnSpc>
                          <a:spcPct val="100000"/>
                        </a:lnSpc>
                        <a:spcAft>
                          <a:spcPts val="0"/>
                        </a:spcAft>
                      </a:pPr>
                      <a:r>
                        <a:rPr lang="en-GB" sz="1400">
                          <a:latin typeface="Times New Roman"/>
                          <a:ea typeface="Times New Roman"/>
                        </a:rPr>
                        <a:t>Transmitter Lobe Order</a:t>
                      </a:r>
                      <a:endParaRPr lang="zh-CN" sz="140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400" dirty="0">
                          <a:latin typeface="Times New Roman"/>
                          <a:ea typeface="Times New Roman"/>
                        </a:rPr>
                        <a:t>1</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308">
                <a:tc>
                  <a:txBody>
                    <a:bodyPr/>
                    <a:lstStyle/>
                    <a:p>
                      <a:pPr algn="just">
                        <a:lnSpc>
                          <a:spcPct val="100000"/>
                        </a:lnSpc>
                        <a:spcAft>
                          <a:spcPts val="0"/>
                        </a:spcAft>
                      </a:pPr>
                      <a:r>
                        <a:rPr lang="en-GB" sz="1400">
                          <a:latin typeface="Times New Roman"/>
                          <a:ea typeface="Times New Roman"/>
                        </a:rPr>
                        <a:t>Receiver Location (metre)</a:t>
                      </a:r>
                      <a:endParaRPr lang="zh-CN" sz="140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400" dirty="0">
                          <a:latin typeface="Times New Roman"/>
                          <a:ea typeface="Times New Roman"/>
                        </a:rPr>
                        <a:t>(2 2 0.8)</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308">
                <a:tc>
                  <a:txBody>
                    <a:bodyPr/>
                    <a:lstStyle/>
                    <a:p>
                      <a:pPr algn="just">
                        <a:lnSpc>
                          <a:spcPct val="100000"/>
                        </a:lnSpc>
                        <a:spcAft>
                          <a:spcPts val="0"/>
                        </a:spcAft>
                      </a:pPr>
                      <a:r>
                        <a:rPr lang="en-GB" sz="1400">
                          <a:latin typeface="Times New Roman"/>
                          <a:ea typeface="Times New Roman"/>
                        </a:rPr>
                        <a:t>Receiver Elevation and Azimuth (degree)</a:t>
                      </a:r>
                      <a:endParaRPr lang="zh-CN" sz="140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400" dirty="0">
                          <a:latin typeface="Times New Roman"/>
                          <a:ea typeface="Times New Roman"/>
                        </a:rPr>
                        <a:t>(60 0)</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308">
                <a:tc>
                  <a:txBody>
                    <a:bodyPr/>
                    <a:lstStyle/>
                    <a:p>
                      <a:pPr algn="just">
                        <a:lnSpc>
                          <a:spcPct val="100000"/>
                        </a:lnSpc>
                        <a:spcAft>
                          <a:spcPts val="0"/>
                        </a:spcAft>
                      </a:pPr>
                      <a:r>
                        <a:rPr lang="en-GB" sz="1400">
                          <a:latin typeface="Times New Roman"/>
                          <a:ea typeface="Times New Roman"/>
                        </a:rPr>
                        <a:t>Receiver Area ()</a:t>
                      </a:r>
                      <a:endParaRPr lang="zh-CN" sz="140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400" dirty="0">
                          <a:latin typeface="Times New Roman"/>
                          <a:ea typeface="Times New Roman"/>
                        </a:rPr>
                        <a:t>1</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308">
                <a:tc>
                  <a:txBody>
                    <a:bodyPr/>
                    <a:lstStyle/>
                    <a:p>
                      <a:pPr algn="just">
                        <a:lnSpc>
                          <a:spcPct val="100000"/>
                        </a:lnSpc>
                        <a:spcAft>
                          <a:spcPts val="0"/>
                        </a:spcAft>
                      </a:pPr>
                      <a:r>
                        <a:rPr lang="en-GB" sz="1400">
                          <a:latin typeface="Times New Roman"/>
                          <a:ea typeface="Times New Roman"/>
                        </a:rPr>
                        <a:t>Receiver FOV (degree)</a:t>
                      </a:r>
                      <a:endParaRPr lang="zh-CN" sz="140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400" dirty="0">
                          <a:latin typeface="Times New Roman"/>
                          <a:ea typeface="Times New Roman"/>
                        </a:rPr>
                        <a:t>70</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308">
                <a:tc>
                  <a:txBody>
                    <a:bodyPr/>
                    <a:lstStyle/>
                    <a:p>
                      <a:pPr algn="just">
                        <a:lnSpc>
                          <a:spcPct val="100000"/>
                        </a:lnSpc>
                        <a:spcAft>
                          <a:spcPts val="0"/>
                        </a:spcAft>
                      </a:pPr>
                      <a:r>
                        <a:rPr lang="en-GB" sz="1400">
                          <a:latin typeface="Times New Roman"/>
                          <a:ea typeface="Times New Roman"/>
                        </a:rPr>
                        <a:t>Transmitted Optical Power (Watts)</a:t>
                      </a:r>
                      <a:endParaRPr lang="zh-CN" sz="140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400" dirty="0">
                          <a:latin typeface="Times New Roman"/>
                          <a:ea typeface="Times New Roman"/>
                        </a:rPr>
                        <a:t>1</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308">
                <a:tc>
                  <a:txBody>
                    <a:bodyPr/>
                    <a:lstStyle/>
                    <a:p>
                      <a:pPr algn="just">
                        <a:lnSpc>
                          <a:spcPct val="100000"/>
                        </a:lnSpc>
                        <a:spcAft>
                          <a:spcPts val="0"/>
                        </a:spcAft>
                      </a:pPr>
                      <a:r>
                        <a:rPr lang="en-GB" sz="1400">
                          <a:latin typeface="Times New Roman"/>
                          <a:ea typeface="Times New Roman"/>
                        </a:rPr>
                        <a:t>Time Step (ns)</a:t>
                      </a:r>
                      <a:endParaRPr lang="zh-CN" sz="140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400" dirty="0">
                          <a:latin typeface="Times New Roman"/>
                          <a:ea typeface="Times New Roman"/>
                        </a:rPr>
                        <a:t>0.2</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308">
                <a:tc>
                  <a:txBody>
                    <a:bodyPr/>
                    <a:lstStyle/>
                    <a:p>
                      <a:pPr algn="just">
                        <a:lnSpc>
                          <a:spcPct val="100000"/>
                        </a:lnSpc>
                        <a:spcAft>
                          <a:spcPts val="0"/>
                        </a:spcAft>
                      </a:pPr>
                      <a:r>
                        <a:rPr lang="en-GB" sz="1400">
                          <a:latin typeface="Times New Roman"/>
                          <a:ea typeface="Times New Roman"/>
                        </a:rPr>
                        <a:t>Resolution (K=1  bounces)</a:t>
                      </a:r>
                      <a:endParaRPr lang="zh-CN" sz="140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400" dirty="0">
                          <a:latin typeface="Times New Roman"/>
                          <a:ea typeface="Times New Roman"/>
                        </a:rPr>
                        <a:t>30</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308">
                <a:tc>
                  <a:txBody>
                    <a:bodyPr/>
                    <a:lstStyle/>
                    <a:p>
                      <a:pPr algn="just">
                        <a:lnSpc>
                          <a:spcPct val="100000"/>
                        </a:lnSpc>
                        <a:spcAft>
                          <a:spcPts val="0"/>
                        </a:spcAft>
                      </a:pPr>
                      <a:r>
                        <a:rPr lang="en-GB" sz="1400">
                          <a:latin typeface="Times New Roman"/>
                          <a:ea typeface="Times New Roman"/>
                        </a:rPr>
                        <a:t>Resolution (K=2  bounces)</a:t>
                      </a:r>
                      <a:endParaRPr lang="zh-CN" sz="140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400" dirty="0">
                          <a:latin typeface="Times New Roman"/>
                          <a:ea typeface="Times New Roman"/>
                        </a:rPr>
                        <a:t>8</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308">
                <a:tc>
                  <a:txBody>
                    <a:bodyPr/>
                    <a:lstStyle/>
                    <a:p>
                      <a:pPr algn="just">
                        <a:lnSpc>
                          <a:spcPct val="100000"/>
                        </a:lnSpc>
                        <a:spcAft>
                          <a:spcPts val="0"/>
                        </a:spcAft>
                      </a:pPr>
                      <a:r>
                        <a:rPr lang="en-GB" sz="1400">
                          <a:latin typeface="Times New Roman"/>
                          <a:ea typeface="Times New Roman"/>
                        </a:rPr>
                        <a:t>Resolution (K=3  bounces)</a:t>
                      </a:r>
                      <a:endParaRPr lang="zh-CN" sz="140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400" dirty="0">
                          <a:latin typeface="Times New Roman"/>
                          <a:ea typeface="Times New Roman"/>
                        </a:rPr>
                        <a:t>4</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1" name="Footer Placeholder 2"/>
          <p:cNvSpPr>
            <a:spLocks noGrp="1"/>
          </p:cNvSpPr>
          <p:nvPr>
            <p:ph type="ftr" sz="quarter" idx="11"/>
          </p:nvPr>
        </p:nvSpPr>
        <p:spPr>
          <a:xfrm>
            <a:off x="5486400" y="6475413"/>
            <a:ext cx="3124200" cy="184666"/>
          </a:xfrm>
        </p:spPr>
        <p:txBody>
          <a:bodyPr/>
          <a:lstStyle/>
          <a:p>
            <a:r>
              <a:rPr lang="en-US" altLang="en-US" dirty="0" smtClean="0"/>
              <a:t>China Telecom</a:t>
            </a:r>
            <a:endParaRPr lang="en-US" altLang="en-US" dirty="0"/>
          </a:p>
        </p:txBody>
      </p:sp>
      <p:sp>
        <p:nvSpPr>
          <p:cNvPr id="32" name="Date Placeholder 1"/>
          <p:cNvSpPr>
            <a:spLocks noGrp="1"/>
          </p:cNvSpPr>
          <p:nvPr>
            <p:ph type="dt" sz="half" idx="10"/>
          </p:nvPr>
        </p:nvSpPr>
        <p:spPr>
          <a:xfrm>
            <a:off x="685800" y="378281"/>
            <a:ext cx="1600200" cy="215444"/>
          </a:xfrm>
        </p:spPr>
        <p:txBody>
          <a:bodyPr/>
          <a:lstStyle/>
          <a:p>
            <a:r>
              <a:rPr lang="en-US" altLang="en-US" dirty="0" smtClean="0"/>
              <a:t>March 2016</a:t>
            </a:r>
            <a:endParaRPr lang="en-US" altLang="en-US" dirty="0"/>
          </a:p>
        </p:txBody>
      </p:sp>
      <p:sp>
        <p:nvSpPr>
          <p:cNvPr id="10"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a:t>
            </a:r>
            <a:r>
              <a:rPr lang="en-US" altLang="zh-CN" sz="1400" b="1" dirty="0" smtClean="0"/>
              <a:t>15-16-0229-01-007a</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 xmlns:p14="http://schemas.microsoft.com/office/powerpoint/2010/main" val="3606935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a:t>
            </a:fld>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Title 1"/>
          <p:cNvSpPr txBox="1">
            <a:spLocks/>
          </p:cNvSpPr>
          <p:nvPr/>
        </p:nvSpPr>
        <p:spPr>
          <a:xfrm>
            <a:off x="457200" y="609600"/>
            <a:ext cx="8229600" cy="457200"/>
          </a:xfrm>
          <a:prstGeom prst="rect">
            <a:avLst/>
          </a:prstGeom>
        </p:spPr>
        <p:txBody>
          <a:bodyPr>
            <a:normAutofit fontScale="92500" lnSpcReduction="10000"/>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altLang="en-US" sz="2800" b="1" dirty="0" smtClean="0"/>
              <a:t>Content</a:t>
            </a:r>
          </a:p>
        </p:txBody>
      </p:sp>
      <p:sp>
        <p:nvSpPr>
          <p:cNvPr id="17" name="Content Placeholder 2"/>
          <p:cNvSpPr txBox="1">
            <a:spLocks/>
          </p:cNvSpPr>
          <p:nvPr/>
        </p:nvSpPr>
        <p:spPr>
          <a:xfrm>
            <a:off x="609600" y="1371600"/>
            <a:ext cx="8305800" cy="4724400"/>
          </a:xfrm>
          <a:prstGeom prst="rect">
            <a:avLst/>
          </a:prstGeom>
        </p:spPr>
        <p:txBody>
          <a:bodyPr>
            <a:noAutofit/>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q"/>
            </a:pPr>
            <a:endParaRPr lang="en-US" altLang="en-US" sz="1000" dirty="0" smtClean="0"/>
          </a:p>
          <a:p>
            <a:pPr>
              <a:buFont typeface="Wingdings" panose="05000000000000000000" pitchFamily="2" charset="2"/>
              <a:buChar char="q"/>
            </a:pPr>
            <a:r>
              <a:rPr lang="en-US" altLang="en-US" sz="2000" dirty="0" smtClean="0"/>
              <a:t>Current 802.15.7 PHY specs</a:t>
            </a:r>
          </a:p>
          <a:p>
            <a:pPr lvl="1">
              <a:buFont typeface="Wingdings" panose="05000000000000000000" pitchFamily="2" charset="2"/>
              <a:buChar char="§"/>
            </a:pPr>
            <a:endParaRPr lang="en-US" altLang="en-US" sz="1000" dirty="0" smtClean="0"/>
          </a:p>
          <a:p>
            <a:pPr>
              <a:buFont typeface="Wingdings" panose="05000000000000000000" pitchFamily="2" charset="2"/>
              <a:buChar char="q"/>
            </a:pPr>
            <a:r>
              <a:rPr lang="en-US" altLang="en-US" sz="1800" dirty="0" smtClean="0"/>
              <a:t>Proposed Modulation Schemes</a:t>
            </a:r>
          </a:p>
          <a:p>
            <a:pPr lvl="1">
              <a:buFont typeface="Wingdings" panose="05000000000000000000" pitchFamily="2" charset="2"/>
              <a:buChar char="§"/>
            </a:pPr>
            <a:r>
              <a:rPr lang="en-US" altLang="en-US" sz="1800" dirty="0" smtClean="0"/>
              <a:t>M-n-PAPM</a:t>
            </a:r>
            <a:endParaRPr lang="en-US" altLang="en-US" sz="1000" dirty="0"/>
          </a:p>
          <a:p>
            <a:pPr>
              <a:buFont typeface="Wingdings" panose="05000000000000000000" pitchFamily="2" charset="2"/>
              <a:buChar char="q"/>
            </a:pPr>
            <a:r>
              <a:rPr lang="en-US" altLang="en-US" sz="2000" dirty="0" smtClean="0"/>
              <a:t>Conclusion</a:t>
            </a:r>
          </a:p>
          <a:p>
            <a:pPr>
              <a:buFont typeface="Wingdings" panose="05000000000000000000" pitchFamily="2" charset="2"/>
              <a:buChar char="q"/>
            </a:pPr>
            <a:endParaRPr lang="en-US" altLang="en-US" sz="1000" dirty="0" smtClean="0"/>
          </a:p>
        </p:txBody>
      </p:sp>
      <p:sp>
        <p:nvSpPr>
          <p:cNvPr id="11" name="Footer Placeholder 2"/>
          <p:cNvSpPr>
            <a:spLocks noGrp="1"/>
          </p:cNvSpPr>
          <p:nvPr>
            <p:ph type="ftr" sz="quarter" idx="11"/>
          </p:nvPr>
        </p:nvSpPr>
        <p:spPr>
          <a:xfrm>
            <a:off x="5486400" y="6475413"/>
            <a:ext cx="3124200" cy="184666"/>
          </a:xfrm>
        </p:spPr>
        <p:txBody>
          <a:bodyPr/>
          <a:lstStyle/>
          <a:p>
            <a:r>
              <a:rPr lang="en-US" altLang="en-US" dirty="0" smtClean="0"/>
              <a:t>China Telecom</a:t>
            </a:r>
            <a:endParaRPr lang="en-US" altLang="en-US" dirty="0"/>
          </a:p>
        </p:txBody>
      </p:sp>
      <p:sp>
        <p:nvSpPr>
          <p:cNvPr id="18" name="Date Placeholder 1"/>
          <p:cNvSpPr>
            <a:spLocks noGrp="1"/>
          </p:cNvSpPr>
          <p:nvPr>
            <p:ph type="dt" sz="half" idx="10"/>
          </p:nvPr>
        </p:nvSpPr>
        <p:spPr>
          <a:xfrm>
            <a:off x="685800" y="378281"/>
            <a:ext cx="1600200" cy="215444"/>
          </a:xfrm>
        </p:spPr>
        <p:txBody>
          <a:bodyPr/>
          <a:lstStyle/>
          <a:p>
            <a:r>
              <a:rPr lang="en-US" altLang="en-US" dirty="0" smtClean="0"/>
              <a:t>March 2016</a:t>
            </a:r>
            <a:endParaRPr lang="en-US" altLang="en-US" dirty="0"/>
          </a:p>
        </p:txBody>
      </p:sp>
      <p:sp>
        <p:nvSpPr>
          <p:cNvPr id="12"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a:t>
            </a:r>
            <a:r>
              <a:rPr lang="en-US" altLang="zh-CN" sz="1400" b="1" dirty="0" smtClean="0"/>
              <a:t>15-16-0229-01-007a</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 xmlns:p14="http://schemas.microsoft.com/office/powerpoint/2010/main" val="36641945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3</a:t>
            </a:fld>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Text Box 2"/>
          <p:cNvSpPr txBox="1">
            <a:spLocks noChangeArrowheads="1"/>
          </p:cNvSpPr>
          <p:nvPr/>
        </p:nvSpPr>
        <p:spPr bwMode="auto">
          <a:xfrm>
            <a:off x="457200" y="681335"/>
            <a:ext cx="7780337"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US" sz="2400" b="1" dirty="0" smtClean="0"/>
              <a:t>Current 802.15.7 PHY specs</a:t>
            </a:r>
          </a:p>
        </p:txBody>
      </p:sp>
      <p:pic>
        <p:nvPicPr>
          <p:cNvPr id="36865" name="Picture 1"/>
          <p:cNvPicPr>
            <a:picLocks noChangeAspect="1" noChangeArrowheads="1"/>
          </p:cNvPicPr>
          <p:nvPr/>
        </p:nvPicPr>
        <p:blipFill>
          <a:blip r:embed="rId2" cstate="print"/>
          <a:srcRect/>
          <a:stretch>
            <a:fillRect/>
          </a:stretch>
        </p:blipFill>
        <p:spPr bwMode="auto">
          <a:xfrm>
            <a:off x="866775" y="1295400"/>
            <a:ext cx="4772025" cy="4780397"/>
          </a:xfrm>
          <a:prstGeom prst="rect">
            <a:avLst/>
          </a:prstGeom>
          <a:noFill/>
          <a:ln w="9525">
            <a:noFill/>
            <a:miter lim="800000"/>
            <a:headEnd/>
            <a:tailEnd/>
          </a:ln>
        </p:spPr>
      </p:pic>
      <p:sp>
        <p:nvSpPr>
          <p:cNvPr id="17" name="TextBox 16"/>
          <p:cNvSpPr txBox="1"/>
          <p:nvPr/>
        </p:nvSpPr>
        <p:spPr>
          <a:xfrm>
            <a:off x="6019800" y="1828800"/>
            <a:ext cx="2819400" cy="3970318"/>
          </a:xfrm>
          <a:prstGeom prst="rect">
            <a:avLst/>
          </a:prstGeom>
          <a:noFill/>
        </p:spPr>
        <p:txBody>
          <a:bodyPr wrap="square" rtlCol="0">
            <a:spAutoFit/>
          </a:bodyPr>
          <a:lstStyle/>
          <a:p>
            <a:r>
              <a:rPr lang="en-US" altLang="zh-CN" sz="2800" dirty="0" smtClean="0"/>
              <a:t>Modulation Schemes include OOK, VPPM and CSK</a:t>
            </a:r>
          </a:p>
          <a:p>
            <a:endParaRPr lang="en-US" altLang="zh-CN" sz="2800" dirty="0" smtClean="0"/>
          </a:p>
          <a:p>
            <a:r>
              <a:rPr lang="en-US" altLang="zh-CN" sz="2800" dirty="0" smtClean="0"/>
              <a:t>Modulation schemes fixed according to different PHY</a:t>
            </a:r>
            <a:endParaRPr lang="zh-CN" altLang="en-US" sz="2800" dirty="0"/>
          </a:p>
        </p:txBody>
      </p:sp>
      <p:sp>
        <p:nvSpPr>
          <p:cNvPr id="18" name="Footer Placeholder 2"/>
          <p:cNvSpPr>
            <a:spLocks noGrp="1"/>
          </p:cNvSpPr>
          <p:nvPr>
            <p:ph type="ftr" sz="quarter" idx="11"/>
          </p:nvPr>
        </p:nvSpPr>
        <p:spPr>
          <a:xfrm>
            <a:off x="5486400" y="6475413"/>
            <a:ext cx="3124200" cy="184666"/>
          </a:xfrm>
        </p:spPr>
        <p:txBody>
          <a:bodyPr/>
          <a:lstStyle/>
          <a:p>
            <a:r>
              <a:rPr lang="en-US" altLang="en-US" dirty="0" smtClean="0"/>
              <a:t>China Telecom</a:t>
            </a:r>
            <a:endParaRPr lang="en-US" altLang="en-US" dirty="0"/>
          </a:p>
        </p:txBody>
      </p:sp>
      <p:sp>
        <p:nvSpPr>
          <p:cNvPr id="19" name="Date Placeholder 1"/>
          <p:cNvSpPr>
            <a:spLocks noGrp="1"/>
          </p:cNvSpPr>
          <p:nvPr>
            <p:ph type="dt" sz="half" idx="10"/>
          </p:nvPr>
        </p:nvSpPr>
        <p:spPr>
          <a:xfrm>
            <a:off x="685800" y="378281"/>
            <a:ext cx="1600200" cy="215444"/>
          </a:xfrm>
        </p:spPr>
        <p:txBody>
          <a:bodyPr/>
          <a:lstStyle/>
          <a:p>
            <a:r>
              <a:rPr lang="en-US" altLang="en-US" dirty="0" smtClean="0"/>
              <a:t>March 2016</a:t>
            </a:r>
            <a:endParaRPr lang="en-US" altLang="en-US" dirty="0"/>
          </a:p>
        </p:txBody>
      </p:sp>
      <p:sp>
        <p:nvSpPr>
          <p:cNvPr id="12"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a:t>
            </a:r>
            <a:r>
              <a:rPr lang="en-US" altLang="zh-CN" sz="1400" b="1" dirty="0" smtClean="0"/>
              <a:t>15-16-0229-01-007a</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 xmlns:p14="http://schemas.microsoft.com/office/powerpoint/2010/main" val="673200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4</a:t>
            </a:fld>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1" name="Text Box 2"/>
          <p:cNvSpPr txBox="1">
            <a:spLocks noChangeArrowheads="1"/>
          </p:cNvSpPr>
          <p:nvPr/>
        </p:nvSpPr>
        <p:spPr bwMode="auto">
          <a:xfrm>
            <a:off x="1676400" y="1752600"/>
            <a:ext cx="6019800" cy="646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3600" dirty="0" smtClean="0"/>
              <a:t>Proposed Modulation Schemes</a:t>
            </a:r>
          </a:p>
        </p:txBody>
      </p:sp>
      <p:sp>
        <p:nvSpPr>
          <p:cNvPr id="10" name="Footer Placeholder 2"/>
          <p:cNvSpPr>
            <a:spLocks noGrp="1"/>
          </p:cNvSpPr>
          <p:nvPr>
            <p:ph type="ftr" sz="quarter" idx="11"/>
          </p:nvPr>
        </p:nvSpPr>
        <p:spPr>
          <a:xfrm>
            <a:off x="5486400" y="6475413"/>
            <a:ext cx="3124200" cy="184666"/>
          </a:xfrm>
        </p:spPr>
        <p:txBody>
          <a:bodyPr/>
          <a:lstStyle/>
          <a:p>
            <a:r>
              <a:rPr lang="en-US" altLang="en-US" dirty="0" smtClean="0"/>
              <a:t>China Telecom</a:t>
            </a:r>
            <a:endParaRPr lang="en-US" altLang="en-US" dirty="0"/>
          </a:p>
        </p:txBody>
      </p:sp>
      <p:sp>
        <p:nvSpPr>
          <p:cNvPr id="17" name="Date Placeholder 1"/>
          <p:cNvSpPr>
            <a:spLocks noGrp="1"/>
          </p:cNvSpPr>
          <p:nvPr>
            <p:ph type="dt" sz="half" idx="10"/>
          </p:nvPr>
        </p:nvSpPr>
        <p:spPr>
          <a:xfrm>
            <a:off x="685800" y="378281"/>
            <a:ext cx="1600200" cy="215444"/>
          </a:xfrm>
        </p:spPr>
        <p:txBody>
          <a:bodyPr/>
          <a:lstStyle/>
          <a:p>
            <a:r>
              <a:rPr lang="en-US" altLang="en-US" dirty="0" smtClean="0"/>
              <a:t>March 2016</a:t>
            </a:r>
            <a:endParaRPr lang="en-US" altLang="en-US" dirty="0"/>
          </a:p>
        </p:txBody>
      </p:sp>
      <p:sp>
        <p:nvSpPr>
          <p:cNvPr id="12"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a:t>
            </a:r>
            <a:r>
              <a:rPr lang="en-US" altLang="zh-CN" sz="1400" b="1" dirty="0" smtClean="0"/>
              <a:t>15-16-0229-01-007a</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 xmlns:p14="http://schemas.microsoft.com/office/powerpoint/2010/main" val="2904744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5</a:t>
            </a:fld>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Rectangle 9"/>
          <p:cNvSpPr/>
          <p:nvPr/>
        </p:nvSpPr>
        <p:spPr>
          <a:xfrm>
            <a:off x="284141" y="685800"/>
            <a:ext cx="8326459" cy="461665"/>
          </a:xfrm>
          <a:prstGeom prst="rect">
            <a:avLst/>
          </a:prstGeom>
        </p:spPr>
        <p:txBody>
          <a:bodyPr wrap="square">
            <a:spAutoFit/>
          </a:bodyPr>
          <a:lstStyle/>
          <a:p>
            <a:pPr algn="ctr"/>
            <a:r>
              <a:rPr lang="en-US" sz="2400" b="1" dirty="0" smtClean="0"/>
              <a:t>PAPM(Pulse Amplitude and Pulse Position Modulation)</a:t>
            </a:r>
            <a:endParaRPr lang="en-US" sz="2400" dirty="0"/>
          </a:p>
        </p:txBody>
      </p:sp>
      <p:pic>
        <p:nvPicPr>
          <p:cNvPr id="11" name="Picture 435"/>
          <p:cNvPicPr/>
          <p:nvPr/>
        </p:nvPicPr>
        <p:blipFill>
          <a:blip r:embed="rId2" cstate="print"/>
          <a:srcRect/>
          <a:stretch>
            <a:fillRect/>
          </a:stretch>
        </p:blipFill>
        <p:spPr bwMode="auto">
          <a:xfrm>
            <a:off x="709240" y="1524000"/>
            <a:ext cx="2262560" cy="1790059"/>
          </a:xfrm>
          <a:prstGeom prst="rect">
            <a:avLst/>
          </a:prstGeom>
          <a:noFill/>
          <a:ln w="9525">
            <a:noFill/>
            <a:miter lim="800000"/>
            <a:headEnd/>
            <a:tailEnd/>
          </a:ln>
        </p:spPr>
      </p:pic>
      <p:pic>
        <p:nvPicPr>
          <p:cNvPr id="17" name="Picture 429"/>
          <p:cNvPicPr/>
          <p:nvPr/>
        </p:nvPicPr>
        <p:blipFill>
          <a:blip r:embed="rId3" cstate="print"/>
          <a:srcRect/>
          <a:stretch>
            <a:fillRect/>
          </a:stretch>
        </p:blipFill>
        <p:spPr bwMode="auto">
          <a:xfrm>
            <a:off x="4038600" y="2362200"/>
            <a:ext cx="4707255" cy="2512695"/>
          </a:xfrm>
          <a:prstGeom prst="rect">
            <a:avLst/>
          </a:prstGeom>
          <a:noFill/>
          <a:ln w="9525">
            <a:noFill/>
            <a:miter lim="800000"/>
            <a:headEnd/>
            <a:tailEnd/>
          </a:ln>
        </p:spPr>
      </p:pic>
      <p:pic>
        <p:nvPicPr>
          <p:cNvPr id="18" name="Picture 433"/>
          <p:cNvPicPr/>
          <p:nvPr/>
        </p:nvPicPr>
        <p:blipFill>
          <a:blip r:embed="rId4" cstate="print"/>
          <a:srcRect/>
          <a:stretch>
            <a:fillRect/>
          </a:stretch>
        </p:blipFill>
        <p:spPr bwMode="auto">
          <a:xfrm>
            <a:off x="838200" y="4038600"/>
            <a:ext cx="2057400" cy="2209800"/>
          </a:xfrm>
          <a:prstGeom prst="rect">
            <a:avLst/>
          </a:prstGeom>
          <a:noFill/>
          <a:ln w="9525">
            <a:noFill/>
            <a:miter lim="800000"/>
            <a:headEnd/>
            <a:tailEnd/>
          </a:ln>
        </p:spPr>
      </p:pic>
      <p:sp>
        <p:nvSpPr>
          <p:cNvPr id="19" name="右大括号 18"/>
          <p:cNvSpPr/>
          <p:nvPr/>
        </p:nvSpPr>
        <p:spPr bwMode="auto">
          <a:xfrm>
            <a:off x="3200400" y="1905000"/>
            <a:ext cx="381000" cy="3657600"/>
          </a:xfrm>
          <a:prstGeom prst="rightBrace">
            <a:avLst/>
          </a:prstGeom>
          <a:solidFill>
            <a:schemeClr val="accent1">
              <a:alpha val="0"/>
            </a:schemeClr>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20" name="矩形 19"/>
          <p:cNvSpPr/>
          <p:nvPr/>
        </p:nvSpPr>
        <p:spPr>
          <a:xfrm>
            <a:off x="914400" y="6019800"/>
            <a:ext cx="1841273" cy="276999"/>
          </a:xfrm>
          <a:prstGeom prst="rect">
            <a:avLst/>
          </a:prstGeom>
        </p:spPr>
        <p:txBody>
          <a:bodyPr wrap="none">
            <a:spAutoFit/>
          </a:bodyPr>
          <a:lstStyle/>
          <a:p>
            <a:r>
              <a:rPr lang="en-US" altLang="zh-CN" dirty="0" smtClean="0"/>
              <a:t>Time Waveform of 4-PAM</a:t>
            </a:r>
            <a:endParaRPr lang="zh-CN" altLang="en-US" dirty="0"/>
          </a:p>
        </p:txBody>
      </p:sp>
      <p:sp>
        <p:nvSpPr>
          <p:cNvPr id="21" name="矩形 20"/>
          <p:cNvSpPr/>
          <p:nvPr/>
        </p:nvSpPr>
        <p:spPr>
          <a:xfrm>
            <a:off x="989668" y="3352800"/>
            <a:ext cx="1829732" cy="276999"/>
          </a:xfrm>
          <a:prstGeom prst="rect">
            <a:avLst/>
          </a:prstGeom>
        </p:spPr>
        <p:txBody>
          <a:bodyPr wrap="none">
            <a:spAutoFit/>
          </a:bodyPr>
          <a:lstStyle/>
          <a:p>
            <a:r>
              <a:rPr lang="en-GB" altLang="zh-CN" dirty="0" smtClean="0"/>
              <a:t>Time Waveform of 4-PPM</a:t>
            </a:r>
            <a:endParaRPr lang="zh-CN" altLang="en-US" dirty="0"/>
          </a:p>
        </p:txBody>
      </p:sp>
      <p:sp>
        <p:nvSpPr>
          <p:cNvPr id="22" name="矩形 21"/>
          <p:cNvSpPr/>
          <p:nvPr/>
        </p:nvSpPr>
        <p:spPr>
          <a:xfrm>
            <a:off x="5410200" y="5029200"/>
            <a:ext cx="2054473" cy="276999"/>
          </a:xfrm>
          <a:prstGeom prst="rect">
            <a:avLst/>
          </a:prstGeom>
        </p:spPr>
        <p:txBody>
          <a:bodyPr wrap="none">
            <a:spAutoFit/>
          </a:bodyPr>
          <a:lstStyle/>
          <a:p>
            <a:r>
              <a:rPr lang="en-GB" altLang="zh-CN" dirty="0" smtClean="0"/>
              <a:t>Time Waveform of 2-4-PAPM</a:t>
            </a:r>
            <a:endParaRPr lang="zh-CN" altLang="en-US" dirty="0"/>
          </a:p>
        </p:txBody>
      </p:sp>
      <p:sp>
        <p:nvSpPr>
          <p:cNvPr id="23" name="TextBox 22"/>
          <p:cNvSpPr txBox="1"/>
          <p:nvPr/>
        </p:nvSpPr>
        <p:spPr>
          <a:xfrm>
            <a:off x="4343400" y="1524000"/>
            <a:ext cx="4572000" cy="707886"/>
          </a:xfrm>
          <a:prstGeom prst="rect">
            <a:avLst/>
          </a:prstGeom>
          <a:noFill/>
        </p:spPr>
        <p:txBody>
          <a:bodyPr wrap="square" rtlCol="0">
            <a:spAutoFit/>
          </a:bodyPr>
          <a:lstStyle/>
          <a:p>
            <a:r>
              <a:rPr lang="en-US" altLang="zh-CN" sz="2000" dirty="0" smtClean="0"/>
              <a:t>The amplitude and position can be defined according to application scenarios.</a:t>
            </a:r>
            <a:endParaRPr lang="zh-CN" altLang="en-US" sz="2000" dirty="0"/>
          </a:p>
        </p:txBody>
      </p:sp>
      <p:sp>
        <p:nvSpPr>
          <p:cNvPr id="24" name="Footer Placeholder 2"/>
          <p:cNvSpPr>
            <a:spLocks noGrp="1"/>
          </p:cNvSpPr>
          <p:nvPr>
            <p:ph type="ftr" sz="quarter" idx="11"/>
          </p:nvPr>
        </p:nvSpPr>
        <p:spPr>
          <a:xfrm>
            <a:off x="5486400" y="6475413"/>
            <a:ext cx="3124200" cy="184666"/>
          </a:xfrm>
        </p:spPr>
        <p:txBody>
          <a:bodyPr/>
          <a:lstStyle/>
          <a:p>
            <a:r>
              <a:rPr lang="en-US" altLang="en-US" dirty="0" smtClean="0"/>
              <a:t>China Telecom</a:t>
            </a:r>
            <a:endParaRPr lang="en-US" altLang="en-US" dirty="0"/>
          </a:p>
        </p:txBody>
      </p:sp>
      <p:sp>
        <p:nvSpPr>
          <p:cNvPr id="25" name="Date Placeholder 1"/>
          <p:cNvSpPr>
            <a:spLocks noGrp="1"/>
          </p:cNvSpPr>
          <p:nvPr>
            <p:ph type="dt" sz="half" idx="10"/>
          </p:nvPr>
        </p:nvSpPr>
        <p:spPr>
          <a:xfrm>
            <a:off x="685800" y="378281"/>
            <a:ext cx="1600200" cy="215444"/>
          </a:xfrm>
        </p:spPr>
        <p:txBody>
          <a:bodyPr/>
          <a:lstStyle/>
          <a:p>
            <a:r>
              <a:rPr lang="en-US" altLang="en-US" dirty="0" smtClean="0"/>
              <a:t>March 2016</a:t>
            </a:r>
            <a:endParaRPr lang="en-US" altLang="en-US" dirty="0"/>
          </a:p>
        </p:txBody>
      </p:sp>
      <p:sp>
        <p:nvSpPr>
          <p:cNvPr id="26"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a:t>
            </a:r>
            <a:r>
              <a:rPr lang="en-US" altLang="zh-CN" sz="1400" b="1" dirty="0" smtClean="0"/>
              <a:t>15-16-0229-01-007a</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 xmlns:p14="http://schemas.microsoft.com/office/powerpoint/2010/main" val="29402768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6</a:t>
            </a:fld>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Rectangle 9"/>
          <p:cNvSpPr/>
          <p:nvPr/>
        </p:nvSpPr>
        <p:spPr>
          <a:xfrm>
            <a:off x="284141" y="685800"/>
            <a:ext cx="8326459" cy="461665"/>
          </a:xfrm>
          <a:prstGeom prst="rect">
            <a:avLst/>
          </a:prstGeom>
        </p:spPr>
        <p:txBody>
          <a:bodyPr wrap="square">
            <a:spAutoFit/>
          </a:bodyPr>
          <a:lstStyle/>
          <a:p>
            <a:pPr algn="ctr"/>
            <a:r>
              <a:rPr lang="en-US" sz="2400" b="1" dirty="0" smtClean="0"/>
              <a:t>PAPM(Pulse Amplitude and Pulse Position Modulation)</a:t>
            </a:r>
            <a:endParaRPr lang="en-US" sz="2400" dirty="0"/>
          </a:p>
        </p:txBody>
      </p:sp>
      <p:pic>
        <p:nvPicPr>
          <p:cNvPr id="23" name="Picture 423"/>
          <p:cNvPicPr/>
          <p:nvPr/>
        </p:nvPicPr>
        <p:blipFill>
          <a:blip r:embed="rId2" cstate="print">
            <a:grayscl/>
          </a:blip>
          <a:srcRect/>
          <a:stretch>
            <a:fillRect/>
          </a:stretch>
        </p:blipFill>
        <p:spPr bwMode="auto">
          <a:xfrm>
            <a:off x="4795837" y="1295400"/>
            <a:ext cx="4119563" cy="3490913"/>
          </a:xfrm>
          <a:prstGeom prst="rect">
            <a:avLst/>
          </a:prstGeom>
          <a:noFill/>
          <a:ln w="9525">
            <a:noFill/>
            <a:miter lim="800000"/>
            <a:headEnd/>
            <a:tailEnd/>
          </a:ln>
        </p:spPr>
      </p:pic>
      <p:sp>
        <p:nvSpPr>
          <p:cNvPr id="24" name="TextBox 23"/>
          <p:cNvSpPr txBox="1"/>
          <p:nvPr/>
        </p:nvSpPr>
        <p:spPr>
          <a:xfrm>
            <a:off x="533400" y="1828800"/>
            <a:ext cx="4038600" cy="2246769"/>
          </a:xfrm>
          <a:prstGeom prst="rect">
            <a:avLst/>
          </a:prstGeom>
          <a:noFill/>
        </p:spPr>
        <p:txBody>
          <a:bodyPr wrap="square" rtlCol="0">
            <a:spAutoFit/>
          </a:bodyPr>
          <a:lstStyle/>
          <a:p>
            <a:r>
              <a:rPr lang="en-US" altLang="zh-CN" sz="2000" dirty="0" smtClean="0"/>
              <a:t>The M-n-PAPM refer to M level amplitude and n-PPM, by select different combination of M and n, the M-n-PAPM scheme can be obtained. When M = 1, the 1-n-PAPM becomes n-PPM, and when n=1, the M-1-PAPM becomes M-PAM </a:t>
            </a:r>
            <a:endParaRPr lang="zh-CN" altLang="en-US" sz="2000" dirty="0"/>
          </a:p>
        </p:txBody>
      </p:sp>
      <p:sp>
        <p:nvSpPr>
          <p:cNvPr id="25" name="Footer Placeholder 2"/>
          <p:cNvSpPr>
            <a:spLocks noGrp="1"/>
          </p:cNvSpPr>
          <p:nvPr>
            <p:ph type="ftr" sz="quarter" idx="11"/>
          </p:nvPr>
        </p:nvSpPr>
        <p:spPr>
          <a:xfrm>
            <a:off x="5486400" y="6475413"/>
            <a:ext cx="3124200" cy="184666"/>
          </a:xfrm>
        </p:spPr>
        <p:txBody>
          <a:bodyPr/>
          <a:lstStyle/>
          <a:p>
            <a:r>
              <a:rPr lang="en-US" altLang="en-US" dirty="0" smtClean="0"/>
              <a:t>China Telecom</a:t>
            </a:r>
            <a:endParaRPr lang="en-US" altLang="en-US" dirty="0"/>
          </a:p>
        </p:txBody>
      </p:sp>
      <p:sp>
        <p:nvSpPr>
          <p:cNvPr id="26" name="Date Placeholder 1"/>
          <p:cNvSpPr>
            <a:spLocks noGrp="1"/>
          </p:cNvSpPr>
          <p:nvPr>
            <p:ph type="dt" sz="half" idx="10"/>
          </p:nvPr>
        </p:nvSpPr>
        <p:spPr>
          <a:xfrm>
            <a:off x="685800" y="378281"/>
            <a:ext cx="1600200" cy="215444"/>
          </a:xfrm>
        </p:spPr>
        <p:txBody>
          <a:bodyPr/>
          <a:lstStyle/>
          <a:p>
            <a:r>
              <a:rPr lang="en-US" altLang="en-US" dirty="0" smtClean="0"/>
              <a:t>March 2016</a:t>
            </a:r>
            <a:endParaRPr lang="en-US" altLang="en-US" dirty="0"/>
          </a:p>
        </p:txBody>
      </p:sp>
      <p:sp>
        <p:nvSpPr>
          <p:cNvPr id="12"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a:t>
            </a:r>
            <a:r>
              <a:rPr lang="en-US" altLang="zh-CN" sz="1400" b="1" dirty="0" smtClean="0"/>
              <a:t>15-16-0229-01-007a</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 xmlns:p14="http://schemas.microsoft.com/office/powerpoint/2010/main" val="29402768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7</a:t>
            </a:fld>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Rectangle 9"/>
          <p:cNvSpPr/>
          <p:nvPr/>
        </p:nvSpPr>
        <p:spPr>
          <a:xfrm>
            <a:off x="284141" y="685800"/>
            <a:ext cx="8326459" cy="461665"/>
          </a:xfrm>
          <a:prstGeom prst="rect">
            <a:avLst/>
          </a:prstGeom>
        </p:spPr>
        <p:txBody>
          <a:bodyPr wrap="square">
            <a:spAutoFit/>
          </a:bodyPr>
          <a:lstStyle/>
          <a:p>
            <a:pPr algn="ctr"/>
            <a:r>
              <a:rPr lang="en-US" sz="2400" b="1" dirty="0" smtClean="0"/>
              <a:t>PAPM(Pulse Amplitude and Pulse Position Modulation)</a:t>
            </a:r>
            <a:endParaRPr lang="en-US" sz="2400" dirty="0"/>
          </a:p>
        </p:txBody>
      </p:sp>
      <p:sp>
        <p:nvSpPr>
          <p:cNvPr id="25" name="Footer Placeholder 2"/>
          <p:cNvSpPr>
            <a:spLocks noGrp="1"/>
          </p:cNvSpPr>
          <p:nvPr>
            <p:ph type="ftr" sz="quarter" idx="11"/>
          </p:nvPr>
        </p:nvSpPr>
        <p:spPr>
          <a:xfrm>
            <a:off x="5486400" y="6475413"/>
            <a:ext cx="3124200" cy="184666"/>
          </a:xfrm>
        </p:spPr>
        <p:txBody>
          <a:bodyPr/>
          <a:lstStyle/>
          <a:p>
            <a:r>
              <a:rPr lang="en-US" altLang="en-US" dirty="0" smtClean="0"/>
              <a:t>China Telecom</a:t>
            </a:r>
            <a:endParaRPr lang="en-US" altLang="en-US" dirty="0"/>
          </a:p>
        </p:txBody>
      </p:sp>
      <p:sp>
        <p:nvSpPr>
          <p:cNvPr id="26" name="Date Placeholder 1"/>
          <p:cNvSpPr>
            <a:spLocks noGrp="1"/>
          </p:cNvSpPr>
          <p:nvPr>
            <p:ph type="dt" sz="half" idx="10"/>
          </p:nvPr>
        </p:nvSpPr>
        <p:spPr>
          <a:xfrm>
            <a:off x="685800" y="378281"/>
            <a:ext cx="1600200" cy="215444"/>
          </a:xfrm>
        </p:spPr>
        <p:txBody>
          <a:bodyPr/>
          <a:lstStyle/>
          <a:p>
            <a:r>
              <a:rPr lang="en-US" altLang="en-US" dirty="0" smtClean="0"/>
              <a:t>March 2016</a:t>
            </a:r>
            <a:endParaRPr lang="en-US" altLang="en-US" dirty="0"/>
          </a:p>
        </p:txBody>
      </p:sp>
      <p:sp>
        <p:nvSpPr>
          <p:cNvPr id="12"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a:t>
            </a:r>
            <a:r>
              <a:rPr lang="en-US" altLang="zh-CN" sz="1400" b="1" dirty="0" smtClean="0"/>
              <a:t>15-16-0229-01-007a</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pic>
        <p:nvPicPr>
          <p:cNvPr id="1026" name="Picture 2"/>
          <p:cNvPicPr>
            <a:picLocks noChangeAspect="1" noChangeArrowheads="1"/>
          </p:cNvPicPr>
          <p:nvPr/>
        </p:nvPicPr>
        <p:blipFill>
          <a:blip r:embed="rId2" cstate="print"/>
          <a:srcRect/>
          <a:stretch>
            <a:fillRect/>
          </a:stretch>
        </p:blipFill>
        <p:spPr bwMode="auto">
          <a:xfrm>
            <a:off x="685800" y="1371600"/>
            <a:ext cx="3352800" cy="2120001"/>
          </a:xfrm>
          <a:prstGeom prst="rect">
            <a:avLst/>
          </a:prstGeom>
          <a:noFill/>
          <a:ln w="9525">
            <a:noFill/>
            <a:miter lim="800000"/>
            <a:headEnd/>
            <a:tailEnd/>
          </a:ln>
        </p:spPr>
      </p:pic>
      <p:sp>
        <p:nvSpPr>
          <p:cNvPr id="17" name="文本框 14"/>
          <p:cNvSpPr txBox="1">
            <a:spLocks noChangeArrowheads="1"/>
          </p:cNvSpPr>
          <p:nvPr/>
        </p:nvSpPr>
        <p:spPr bwMode="auto">
          <a:xfrm>
            <a:off x="5181600" y="1981200"/>
            <a:ext cx="1181100" cy="923330"/>
          </a:xfrm>
          <a:prstGeom prst="rect">
            <a:avLst/>
          </a:prstGeom>
          <a:noFill/>
          <a:ln w="9525">
            <a:noFill/>
            <a:miter lim="800000"/>
            <a:headEnd/>
            <a:tailEnd/>
          </a:ln>
        </p:spPr>
        <p:txBody>
          <a:bodyPr>
            <a:spAutoFit/>
          </a:bodyPr>
          <a:lstStyle/>
          <a:p>
            <a:r>
              <a:rPr lang="en-US" altLang="zh-CN" sz="1800" dirty="0">
                <a:solidFill>
                  <a:schemeClr val="tx2"/>
                </a:solidFill>
              </a:rPr>
              <a:t>01010101</a:t>
            </a:r>
          </a:p>
          <a:p>
            <a:r>
              <a:rPr lang="en-US" altLang="zh-CN" sz="1800" dirty="0">
                <a:solidFill>
                  <a:schemeClr val="tx2"/>
                </a:solidFill>
              </a:rPr>
              <a:t>10101010</a:t>
            </a:r>
          </a:p>
          <a:p>
            <a:r>
              <a:rPr lang="en-US" altLang="zh-CN" sz="1800" dirty="0">
                <a:solidFill>
                  <a:schemeClr val="tx2"/>
                </a:solidFill>
              </a:rPr>
              <a:t>01010101</a:t>
            </a:r>
          </a:p>
        </p:txBody>
      </p:sp>
      <p:sp>
        <p:nvSpPr>
          <p:cNvPr id="18" name="右箭头 15"/>
          <p:cNvSpPr>
            <a:spLocks noChangeArrowheads="1"/>
          </p:cNvSpPr>
          <p:nvPr/>
        </p:nvSpPr>
        <p:spPr bwMode="auto">
          <a:xfrm>
            <a:off x="6629400" y="2133600"/>
            <a:ext cx="381000" cy="609600"/>
          </a:xfrm>
          <a:prstGeom prst="rightArrow">
            <a:avLst>
              <a:gd name="adj1" fmla="val 50000"/>
              <a:gd name="adj2" fmla="val 50000"/>
            </a:avLst>
          </a:prstGeom>
          <a:noFill/>
          <a:ln w="19050" algn="ctr">
            <a:solidFill>
              <a:srgbClr val="FF6600"/>
            </a:solidFill>
            <a:miter lim="800000"/>
            <a:headEnd/>
            <a:tailEnd/>
          </a:ln>
        </p:spPr>
        <p:txBody>
          <a:bodyPr anchor="ctr"/>
          <a:lstStyle/>
          <a:p>
            <a:pPr marL="227013" indent="-227013">
              <a:lnSpc>
                <a:spcPct val="140000"/>
              </a:lnSpc>
              <a:buClr>
                <a:srgbClr val="FF0000"/>
              </a:buClr>
              <a:buFont typeface="Wingdings" pitchFamily="2" charset="2"/>
              <a:buChar char="p"/>
            </a:pPr>
            <a:endParaRPr lang="zh-CN" altLang="en-US" sz="2000">
              <a:solidFill>
                <a:srgbClr val="3366FF"/>
              </a:solidFill>
            </a:endParaRPr>
          </a:p>
        </p:txBody>
      </p:sp>
      <p:pic>
        <p:nvPicPr>
          <p:cNvPr id="19" name="图片 12"/>
          <p:cNvPicPr>
            <a:picLocks noChangeAspect="1"/>
          </p:cNvPicPr>
          <p:nvPr/>
        </p:nvPicPr>
        <p:blipFill>
          <a:blip r:embed="rId3" cstate="print"/>
          <a:srcRect/>
          <a:stretch>
            <a:fillRect/>
          </a:stretch>
        </p:blipFill>
        <p:spPr bwMode="auto">
          <a:xfrm>
            <a:off x="7391400" y="1981200"/>
            <a:ext cx="1249363" cy="815975"/>
          </a:xfrm>
          <a:prstGeom prst="rect">
            <a:avLst/>
          </a:prstGeom>
          <a:noFill/>
          <a:ln w="9525">
            <a:noFill/>
            <a:miter lim="800000"/>
            <a:headEnd/>
            <a:tailEnd/>
          </a:ln>
        </p:spPr>
      </p:pic>
      <p:pic>
        <p:nvPicPr>
          <p:cNvPr id="20" name="图片 1"/>
          <p:cNvPicPr>
            <a:picLocks noChangeAspect="1"/>
          </p:cNvPicPr>
          <p:nvPr/>
        </p:nvPicPr>
        <p:blipFill>
          <a:blip r:embed="rId4" cstate="print"/>
          <a:srcRect/>
          <a:stretch>
            <a:fillRect/>
          </a:stretch>
        </p:blipFill>
        <p:spPr bwMode="auto">
          <a:xfrm>
            <a:off x="4419600" y="3124200"/>
            <a:ext cx="4492707" cy="2438400"/>
          </a:xfrm>
          <a:prstGeom prst="rect">
            <a:avLst/>
          </a:prstGeom>
          <a:noFill/>
          <a:ln w="9525">
            <a:noFill/>
            <a:miter lim="800000"/>
            <a:headEnd/>
            <a:tailEnd/>
          </a:ln>
        </p:spPr>
      </p:pic>
    </p:spTree>
    <p:extLst>
      <p:ext uri="{BB962C8B-B14F-4D97-AF65-F5344CB8AC3E}">
        <p14:creationId xmlns="" xmlns:p14="http://schemas.microsoft.com/office/powerpoint/2010/main" val="29402768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8</a:t>
            </a:fld>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Rectangle 9"/>
          <p:cNvSpPr/>
          <p:nvPr/>
        </p:nvSpPr>
        <p:spPr>
          <a:xfrm>
            <a:off x="284141" y="685800"/>
            <a:ext cx="8326459" cy="461665"/>
          </a:xfrm>
          <a:prstGeom prst="rect">
            <a:avLst/>
          </a:prstGeom>
        </p:spPr>
        <p:txBody>
          <a:bodyPr wrap="square">
            <a:spAutoFit/>
          </a:bodyPr>
          <a:lstStyle/>
          <a:p>
            <a:pPr algn="ctr"/>
            <a:r>
              <a:rPr lang="en-US" sz="2400" b="1" dirty="0" smtClean="0"/>
              <a:t>PAPM(Pulse Amplitude and Pulse Position Modulation)</a:t>
            </a:r>
            <a:endParaRPr lang="en-US" sz="2400" dirty="0"/>
          </a:p>
        </p:txBody>
      </p:sp>
      <p:pic>
        <p:nvPicPr>
          <p:cNvPr id="70658" name="Picture 2"/>
          <p:cNvPicPr>
            <a:picLocks noChangeAspect="1" noChangeArrowheads="1"/>
          </p:cNvPicPr>
          <p:nvPr/>
        </p:nvPicPr>
        <p:blipFill>
          <a:blip r:embed="rId2" cstate="print"/>
          <a:srcRect/>
          <a:stretch>
            <a:fillRect/>
          </a:stretch>
        </p:blipFill>
        <p:spPr bwMode="auto">
          <a:xfrm>
            <a:off x="609600" y="1295400"/>
            <a:ext cx="4876800" cy="4885356"/>
          </a:xfrm>
          <a:prstGeom prst="rect">
            <a:avLst/>
          </a:prstGeom>
          <a:noFill/>
          <a:ln w="9525">
            <a:noFill/>
            <a:miter lim="800000"/>
            <a:headEnd/>
            <a:tailEnd/>
          </a:ln>
        </p:spPr>
      </p:pic>
      <p:sp>
        <p:nvSpPr>
          <p:cNvPr id="17" name="TextBox 16"/>
          <p:cNvSpPr txBox="1"/>
          <p:nvPr/>
        </p:nvSpPr>
        <p:spPr>
          <a:xfrm>
            <a:off x="5638800" y="1600200"/>
            <a:ext cx="3048000" cy="2308324"/>
          </a:xfrm>
          <a:prstGeom prst="rect">
            <a:avLst/>
          </a:prstGeom>
          <a:noFill/>
        </p:spPr>
        <p:txBody>
          <a:bodyPr wrap="square" rtlCol="0">
            <a:spAutoFit/>
          </a:bodyPr>
          <a:lstStyle/>
          <a:p>
            <a:r>
              <a:rPr lang="en-US" altLang="zh-CN" sz="2400" dirty="0" smtClean="0"/>
              <a:t>The proposed M-n-PAPM modulation scheme can provide a unified modulation structure for PHY I and PHY II</a:t>
            </a:r>
            <a:endParaRPr lang="zh-CN" altLang="en-US" sz="2400" dirty="0"/>
          </a:p>
        </p:txBody>
      </p:sp>
      <p:sp>
        <p:nvSpPr>
          <p:cNvPr id="18" name="Footer Placeholder 2"/>
          <p:cNvSpPr>
            <a:spLocks noGrp="1"/>
          </p:cNvSpPr>
          <p:nvPr>
            <p:ph type="ftr" sz="quarter" idx="11"/>
          </p:nvPr>
        </p:nvSpPr>
        <p:spPr>
          <a:xfrm>
            <a:off x="5486400" y="6475413"/>
            <a:ext cx="3124200" cy="184666"/>
          </a:xfrm>
        </p:spPr>
        <p:txBody>
          <a:bodyPr/>
          <a:lstStyle/>
          <a:p>
            <a:r>
              <a:rPr lang="en-US" altLang="en-US" dirty="0" smtClean="0"/>
              <a:t>China Telecom</a:t>
            </a:r>
            <a:endParaRPr lang="en-US" altLang="en-US" dirty="0"/>
          </a:p>
        </p:txBody>
      </p:sp>
      <p:sp>
        <p:nvSpPr>
          <p:cNvPr id="19" name="Date Placeholder 1"/>
          <p:cNvSpPr>
            <a:spLocks noGrp="1"/>
          </p:cNvSpPr>
          <p:nvPr>
            <p:ph type="dt" sz="half" idx="10"/>
          </p:nvPr>
        </p:nvSpPr>
        <p:spPr>
          <a:xfrm>
            <a:off x="685800" y="378281"/>
            <a:ext cx="1600200" cy="215444"/>
          </a:xfrm>
        </p:spPr>
        <p:txBody>
          <a:bodyPr/>
          <a:lstStyle/>
          <a:p>
            <a:r>
              <a:rPr lang="en-US" altLang="en-US" dirty="0" smtClean="0"/>
              <a:t>March 2016</a:t>
            </a:r>
            <a:endParaRPr lang="en-US" altLang="en-US" dirty="0"/>
          </a:p>
        </p:txBody>
      </p:sp>
      <p:sp>
        <p:nvSpPr>
          <p:cNvPr id="12"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a:t>
            </a:r>
            <a:r>
              <a:rPr lang="en-US" altLang="zh-CN" sz="1400" b="1" dirty="0" smtClean="0"/>
              <a:t>15-16-0229-01-007a</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 xmlns:p14="http://schemas.microsoft.com/office/powerpoint/2010/main" val="29402768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9</a:t>
            </a:fld>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Rectangle 9"/>
          <p:cNvSpPr/>
          <p:nvPr/>
        </p:nvSpPr>
        <p:spPr>
          <a:xfrm>
            <a:off x="284141" y="685800"/>
            <a:ext cx="8326459" cy="461665"/>
          </a:xfrm>
          <a:prstGeom prst="rect">
            <a:avLst/>
          </a:prstGeom>
        </p:spPr>
        <p:txBody>
          <a:bodyPr wrap="square">
            <a:spAutoFit/>
          </a:bodyPr>
          <a:lstStyle/>
          <a:p>
            <a:pPr algn="ctr"/>
            <a:r>
              <a:rPr lang="en-US" sz="2400" b="1" dirty="0" smtClean="0"/>
              <a:t>PAPM(Pulse Amplitude and Pulse Position Modulation)</a:t>
            </a:r>
            <a:endParaRPr lang="en-US" sz="2400" dirty="0"/>
          </a:p>
        </p:txBody>
      </p:sp>
      <p:pic>
        <p:nvPicPr>
          <p:cNvPr id="18" name="Picture 37"/>
          <p:cNvPicPr/>
          <p:nvPr/>
        </p:nvPicPr>
        <p:blipFill>
          <a:blip r:embed="rId2" cstate="print"/>
          <a:srcRect/>
          <a:stretch>
            <a:fillRect/>
          </a:stretch>
        </p:blipFill>
        <p:spPr bwMode="auto">
          <a:xfrm>
            <a:off x="4572000" y="1143000"/>
            <a:ext cx="4177030" cy="3428999"/>
          </a:xfrm>
          <a:prstGeom prst="rect">
            <a:avLst/>
          </a:prstGeom>
          <a:noFill/>
          <a:ln w="9525">
            <a:noFill/>
            <a:miter lim="800000"/>
            <a:headEnd/>
            <a:tailEnd/>
          </a:ln>
        </p:spPr>
      </p:pic>
      <p:sp>
        <p:nvSpPr>
          <p:cNvPr id="19" name="矩形 18"/>
          <p:cNvSpPr/>
          <p:nvPr/>
        </p:nvSpPr>
        <p:spPr>
          <a:xfrm>
            <a:off x="4953000" y="4648200"/>
            <a:ext cx="3505200" cy="1323439"/>
          </a:xfrm>
          <a:prstGeom prst="rect">
            <a:avLst/>
          </a:prstGeom>
        </p:spPr>
        <p:txBody>
          <a:bodyPr wrap="square">
            <a:spAutoFit/>
          </a:bodyPr>
          <a:lstStyle/>
          <a:p>
            <a:r>
              <a:rPr lang="en-GB" altLang="zh-CN" sz="2000" dirty="0" smtClean="0"/>
              <a:t>BER </a:t>
            </a:r>
            <a:r>
              <a:rPr lang="en-GB" altLang="zh-CN" sz="2000" dirty="0" err="1" smtClean="0"/>
              <a:t>vs</a:t>
            </a:r>
            <a:r>
              <a:rPr lang="en-GB" altLang="zh-CN" sz="2000" dirty="0" smtClean="0"/>
              <a:t> Data Rate Performance </a:t>
            </a:r>
            <a:r>
              <a:rPr lang="en-GB" altLang="zh-CN" sz="2000" dirty="0" smtClean="0"/>
              <a:t>M-n-PAPM </a:t>
            </a:r>
            <a:r>
              <a:rPr lang="en-GB" altLang="zh-CN" sz="2000" dirty="0" smtClean="0"/>
              <a:t>Modulation Scheme when background interference changes</a:t>
            </a:r>
            <a:endParaRPr lang="zh-CN" altLang="en-US" sz="2000" dirty="0"/>
          </a:p>
        </p:txBody>
      </p:sp>
      <p:pic>
        <p:nvPicPr>
          <p:cNvPr id="20" name="Picture 34"/>
          <p:cNvPicPr/>
          <p:nvPr/>
        </p:nvPicPr>
        <p:blipFill>
          <a:blip r:embed="rId3" cstate="print">
            <a:grayscl/>
          </a:blip>
          <a:srcRect/>
          <a:stretch>
            <a:fillRect/>
          </a:stretch>
        </p:blipFill>
        <p:spPr bwMode="auto">
          <a:xfrm>
            <a:off x="304800" y="1143000"/>
            <a:ext cx="3810000" cy="3352800"/>
          </a:xfrm>
          <a:prstGeom prst="rect">
            <a:avLst/>
          </a:prstGeom>
          <a:noFill/>
          <a:ln w="9525">
            <a:noFill/>
            <a:miter lim="800000"/>
            <a:headEnd/>
            <a:tailEnd/>
          </a:ln>
        </p:spPr>
      </p:pic>
      <p:sp>
        <p:nvSpPr>
          <p:cNvPr id="21" name="矩形 20"/>
          <p:cNvSpPr/>
          <p:nvPr/>
        </p:nvSpPr>
        <p:spPr>
          <a:xfrm>
            <a:off x="685801" y="4572000"/>
            <a:ext cx="3124200" cy="707886"/>
          </a:xfrm>
          <a:prstGeom prst="rect">
            <a:avLst/>
          </a:prstGeom>
        </p:spPr>
        <p:txBody>
          <a:bodyPr wrap="square">
            <a:spAutoFit/>
          </a:bodyPr>
          <a:lstStyle/>
          <a:p>
            <a:r>
              <a:rPr lang="en-GB" altLang="zh-CN" sz="2000" dirty="0" smtClean="0"/>
              <a:t> SNR </a:t>
            </a:r>
            <a:r>
              <a:rPr lang="en-GB" altLang="zh-CN" sz="2000" dirty="0" err="1" smtClean="0"/>
              <a:t>vs</a:t>
            </a:r>
            <a:r>
              <a:rPr lang="en-GB" altLang="zh-CN" sz="2000" dirty="0" smtClean="0"/>
              <a:t> BER of </a:t>
            </a:r>
            <a:r>
              <a:rPr lang="en-GB" altLang="zh-CN" sz="2000" dirty="0" smtClean="0"/>
              <a:t>M-n-PAPM </a:t>
            </a:r>
            <a:r>
              <a:rPr lang="en-GB" altLang="zh-CN" sz="2000" dirty="0" smtClean="0"/>
              <a:t>and PPM</a:t>
            </a:r>
            <a:endParaRPr lang="zh-CN" altLang="en-US" sz="2000" dirty="0"/>
          </a:p>
        </p:txBody>
      </p:sp>
      <p:sp>
        <p:nvSpPr>
          <p:cNvPr id="22" name="Footer Placeholder 2"/>
          <p:cNvSpPr>
            <a:spLocks noGrp="1"/>
          </p:cNvSpPr>
          <p:nvPr>
            <p:ph type="ftr" sz="quarter" idx="11"/>
          </p:nvPr>
        </p:nvSpPr>
        <p:spPr>
          <a:xfrm>
            <a:off x="5486400" y="6475413"/>
            <a:ext cx="3124200" cy="184666"/>
          </a:xfrm>
        </p:spPr>
        <p:txBody>
          <a:bodyPr/>
          <a:lstStyle/>
          <a:p>
            <a:r>
              <a:rPr lang="en-US" altLang="en-US" dirty="0" smtClean="0"/>
              <a:t>China Telecom</a:t>
            </a:r>
            <a:endParaRPr lang="en-US" altLang="en-US" dirty="0"/>
          </a:p>
        </p:txBody>
      </p:sp>
      <p:sp>
        <p:nvSpPr>
          <p:cNvPr id="23" name="Date Placeholder 1"/>
          <p:cNvSpPr>
            <a:spLocks noGrp="1"/>
          </p:cNvSpPr>
          <p:nvPr>
            <p:ph type="dt" sz="half" idx="10"/>
          </p:nvPr>
        </p:nvSpPr>
        <p:spPr>
          <a:xfrm>
            <a:off x="685800" y="378281"/>
            <a:ext cx="1600200" cy="215444"/>
          </a:xfrm>
        </p:spPr>
        <p:txBody>
          <a:bodyPr/>
          <a:lstStyle/>
          <a:p>
            <a:r>
              <a:rPr lang="en-US" altLang="en-US" dirty="0" smtClean="0"/>
              <a:t>March 2016</a:t>
            </a:r>
            <a:endParaRPr lang="en-US" altLang="en-US" dirty="0"/>
          </a:p>
        </p:txBody>
      </p:sp>
      <p:sp>
        <p:nvSpPr>
          <p:cNvPr id="24"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a:t>
            </a:r>
            <a:r>
              <a:rPr lang="en-US" altLang="zh-CN" sz="1400" b="1" dirty="0" smtClean="0"/>
              <a:t>15-16-0229-01-007a</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 xmlns:p14="http://schemas.microsoft.com/office/powerpoint/2010/main" val="29402768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디자인 사용자 지정">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3399</TotalTime>
  <Words>554</Words>
  <Application>Microsoft Office PowerPoint</Application>
  <PresentationFormat>全屏显示(4:3)</PresentationFormat>
  <Paragraphs>156</Paragraphs>
  <Slides>12</Slides>
  <Notes>1</Notes>
  <HiddenSlides>0</HiddenSlides>
  <MMClips>0</MMClips>
  <ScaleCrop>false</ScaleCrop>
  <HeadingPairs>
    <vt:vector size="4" baseType="variant">
      <vt:variant>
        <vt:lpstr>主题</vt:lpstr>
      </vt:variant>
      <vt:variant>
        <vt:i4>2</vt:i4>
      </vt:variant>
      <vt:variant>
        <vt:lpstr>幻灯片标题</vt:lpstr>
      </vt:variant>
      <vt:variant>
        <vt:i4>12</vt:i4>
      </vt:variant>
    </vt:vector>
  </HeadingPairs>
  <TitlesOfParts>
    <vt:vector size="14" baseType="lpstr">
      <vt:lpstr>Office Theme</vt:lpstr>
      <vt:lpstr>디자인 사용자 지정</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China Telecom</dc:creator>
  <dc:description>&lt;doc#&gt;</dc:description>
  <cp:lastModifiedBy>曾宇</cp:lastModifiedBy>
  <cp:revision>537</cp:revision>
  <cp:lastPrinted>2015-12-29T06:55:16Z</cp:lastPrinted>
  <dcterms:created xsi:type="dcterms:W3CDTF">2015-01-04T22:39:23Z</dcterms:created>
  <dcterms:modified xsi:type="dcterms:W3CDTF">2016-03-15T04:07:46Z</dcterms:modified>
</cp:coreProperties>
</file>