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4"/>
  </p:notesMasterIdLst>
  <p:handoutMasterIdLst>
    <p:handoutMasterId r:id="rId15"/>
  </p:handoutMasterIdLst>
  <p:sldIdLst>
    <p:sldId id="259" r:id="rId3"/>
    <p:sldId id="314" r:id="rId4"/>
    <p:sldId id="361" r:id="rId5"/>
    <p:sldId id="262" r:id="rId6"/>
    <p:sldId id="297" r:id="rId7"/>
    <p:sldId id="371" r:id="rId8"/>
    <p:sldId id="372" r:id="rId9"/>
    <p:sldId id="373" r:id="rId10"/>
    <p:sldId id="375" r:id="rId11"/>
    <p:sldId id="368" r:id="rId12"/>
    <p:sldId id="374" r:id="rId13"/>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9CDCD"/>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94660"/>
  </p:normalViewPr>
  <p:slideViewPr>
    <p:cSldViewPr>
      <p:cViewPr>
        <p:scale>
          <a:sx n="75" d="100"/>
          <a:sy n="75" d="100"/>
        </p:scale>
        <p:origin x="-1776" y="-186"/>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2796" y="42"/>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xmlns=""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xmlns=""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xmlns=""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FACC1E0-D046-4250-A6CE-5FE33D4141D9}" type="slidenum">
              <a:rPr lang="en-US" altLang="en-US"/>
              <a:pPr/>
              <a:t>‹#›</a:t>
            </a:fld>
            <a:endParaRPr lang="en-US" altLang="en-US"/>
          </a:p>
        </p:txBody>
      </p:sp>
    </p:spTree>
    <p:extLst>
      <p:ext uri="{BB962C8B-B14F-4D97-AF65-F5344CB8AC3E}">
        <p14:creationId xmlns:p14="http://schemas.microsoft.com/office/powerpoint/2010/main" xmlns="" val="174981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EC21D7AC-7849-4768-B6E2-5E6FDA5E5AFA}" type="slidenum">
              <a:rPr lang="en-US" altLang="en-US"/>
              <a:pPr/>
              <a:t>‹#›</a:t>
            </a:fld>
            <a:endParaRPr lang="en-US" altLang="en-US"/>
          </a:p>
        </p:txBody>
      </p:sp>
    </p:spTree>
    <p:extLst>
      <p:ext uri="{BB962C8B-B14F-4D97-AF65-F5344CB8AC3E}">
        <p14:creationId xmlns:p14="http://schemas.microsoft.com/office/powerpoint/2010/main" xmlns="" val="21287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30E49F4-5569-4B9D-9995-871A562C2166}" type="slidenum">
              <a:rPr lang="en-US" altLang="en-US"/>
              <a:pPr/>
              <a:t>‹#›</a:t>
            </a:fld>
            <a:endParaRPr lang="en-US" altLang="en-US"/>
          </a:p>
        </p:txBody>
      </p:sp>
    </p:spTree>
    <p:extLst>
      <p:ext uri="{BB962C8B-B14F-4D97-AF65-F5344CB8AC3E}">
        <p14:creationId xmlns:p14="http://schemas.microsoft.com/office/powerpoint/2010/main" xmlns="" val="2035185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2016-03-14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xmlns="" val="2337314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2016-03-14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xmlns="" val="701800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2016-03-14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xmlns="" val="1731072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2016-03-14</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xmlns="" val="3292250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0771FF6D-F4FC-433A-999C-17A2D03F7B13}" type="datetimeFigureOut">
              <a:rPr lang="ko-KR" altLang="en-US" smtClean="0"/>
              <a:pPr/>
              <a:t>2016-03-14</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xmlns="" val="2317994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0771FF6D-F4FC-433A-999C-17A2D03F7B13}" type="datetimeFigureOut">
              <a:rPr lang="ko-KR" altLang="en-US" smtClean="0"/>
              <a:pPr/>
              <a:t>2016-03-14</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xmlns="" val="4023750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0771FF6D-F4FC-433A-999C-17A2D03F7B13}" type="datetimeFigureOut">
              <a:rPr lang="ko-KR" altLang="en-US" smtClean="0"/>
              <a:pPr/>
              <a:t>2016-03-14</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xmlns="" val="15626071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2016-03-14</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xmlns="" val="265606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E9452A1-664C-4B11-815F-D412087E161B}" type="slidenum">
              <a:rPr lang="en-US" altLang="en-US"/>
              <a:pPr/>
              <a:t>‹#›</a:t>
            </a:fld>
            <a:endParaRPr lang="en-US" altLang="en-US"/>
          </a:p>
        </p:txBody>
      </p:sp>
    </p:spTree>
    <p:extLst>
      <p:ext uri="{BB962C8B-B14F-4D97-AF65-F5344CB8AC3E}">
        <p14:creationId xmlns:p14="http://schemas.microsoft.com/office/powerpoint/2010/main" xmlns="" val="3237608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2016-03-14</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xmlns="" val="39208839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2016-03-14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xmlns="" val="2637842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2016-03-14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xmlns="" val="1555842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6ADF9E7-6020-4217-A2E7-7378B7879D7B}" type="slidenum">
              <a:rPr lang="en-US" altLang="en-US"/>
              <a:pPr/>
              <a:t>‹#›</a:t>
            </a:fld>
            <a:endParaRPr lang="en-US" altLang="en-US"/>
          </a:p>
        </p:txBody>
      </p:sp>
    </p:spTree>
    <p:extLst>
      <p:ext uri="{BB962C8B-B14F-4D97-AF65-F5344CB8AC3E}">
        <p14:creationId xmlns:p14="http://schemas.microsoft.com/office/powerpoint/2010/main" xmlns="" val="371525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3BABFDC-8BEE-4341-9A44-AEC52D884F8D}" type="slidenum">
              <a:rPr lang="en-US" altLang="en-US"/>
              <a:pPr/>
              <a:t>‹#›</a:t>
            </a:fld>
            <a:endParaRPr lang="en-US" altLang="en-US"/>
          </a:p>
        </p:txBody>
      </p:sp>
    </p:spTree>
    <p:extLst>
      <p:ext uri="{BB962C8B-B14F-4D97-AF65-F5344CB8AC3E}">
        <p14:creationId xmlns:p14="http://schemas.microsoft.com/office/powerpoint/2010/main" xmlns="" val="21798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DCCB424-2A74-4E26-8FBA-6983C605F859}" type="slidenum">
              <a:rPr lang="en-US" altLang="en-US"/>
              <a:pPr/>
              <a:t>‹#›</a:t>
            </a:fld>
            <a:endParaRPr lang="en-US" altLang="en-US"/>
          </a:p>
        </p:txBody>
      </p:sp>
    </p:spTree>
    <p:extLst>
      <p:ext uri="{BB962C8B-B14F-4D97-AF65-F5344CB8AC3E}">
        <p14:creationId xmlns:p14="http://schemas.microsoft.com/office/powerpoint/2010/main" xmlns="" val="35723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September 2015</a:t>
            </a:r>
            <a:endParaRPr lang="en-US" altLang="en-US" dirty="0"/>
          </a:p>
        </p:txBody>
      </p:sp>
      <p:sp>
        <p:nvSpPr>
          <p:cNvPr id="4" name="Footer Placeholder 3"/>
          <p:cNvSpPr>
            <a:spLocks noGrp="1"/>
          </p:cNvSpPr>
          <p:nvPr>
            <p:ph type="ftr" sz="quarter" idx="11"/>
          </p:nvPr>
        </p:nvSpPr>
        <p:spPr>
          <a:xfrm>
            <a:off x="5486400" y="6475413"/>
            <a:ext cx="3124200" cy="184666"/>
          </a:xfrm>
        </p:spPr>
        <p:txBody>
          <a:bodyPr/>
          <a:lstStyle>
            <a:lvl1pPr>
              <a:defRPr/>
            </a:lvl1pPr>
          </a:lstStyle>
          <a:p>
            <a:r>
              <a:rPr lang="en-US" altLang="en-US" dirty="0" smtClean="0"/>
              <a:t>Yeong Min Jang [Kookmin University]</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18E7FE83-17A2-4576-B00D-94BC9CB307EE}" type="slidenum">
              <a:rPr lang="en-US" altLang="en-US"/>
              <a:pPr/>
              <a:t>‹#›</a:t>
            </a:fld>
            <a:endParaRPr lang="en-US" altLang="en-US"/>
          </a:p>
        </p:txBody>
      </p:sp>
    </p:spTree>
    <p:extLst>
      <p:ext uri="{BB962C8B-B14F-4D97-AF65-F5344CB8AC3E}">
        <p14:creationId xmlns:p14="http://schemas.microsoft.com/office/powerpoint/2010/main" xmlns="" val="35980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September  2015</a:t>
            </a:r>
            <a:endParaRPr lang="en-US" altLang="en-US"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en-US" dirty="0" smtClean="0"/>
              <a:t>Yeong Min Jang [Kookmin Univ.]</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510B4A18-2979-4553-AC3A-464D2DF94E7E}" type="slidenum">
              <a:rPr lang="en-US" altLang="en-US"/>
              <a:pPr/>
              <a:t>‹#›</a:t>
            </a:fld>
            <a:endParaRPr lang="en-US" altLang="en-US"/>
          </a:p>
        </p:txBody>
      </p:sp>
    </p:spTree>
    <p:extLst>
      <p:ext uri="{BB962C8B-B14F-4D97-AF65-F5344CB8AC3E}">
        <p14:creationId xmlns:p14="http://schemas.microsoft.com/office/powerpoint/2010/main" xmlns="" val="370732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Tree>
    <p:extLst>
      <p:ext uri="{BB962C8B-B14F-4D97-AF65-F5344CB8AC3E}">
        <p14:creationId xmlns:p14="http://schemas.microsoft.com/office/powerpoint/2010/main" xmlns="" val="145428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Tree>
    <p:extLst>
      <p:ext uri="{BB962C8B-B14F-4D97-AF65-F5344CB8AC3E}">
        <p14:creationId xmlns:p14="http://schemas.microsoft.com/office/powerpoint/2010/main" xmlns="" val="246726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May 2015</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2454337-12A2-4A57-99F0-291A8E08AF76}" type="slidenum">
              <a:rPr lang="en-US" altLang="en-US"/>
              <a:pPr/>
              <a:t>‹#›</a:t>
            </a:fld>
            <a:endParaRPr lang="en-US" altLang="en-US"/>
          </a:p>
        </p:txBody>
      </p:sp>
      <p:sp>
        <p:nvSpPr>
          <p:cNvPr id="1031" name="Rectangle 7"/>
          <p:cNvSpPr>
            <a:spLocks noChangeArrowheads="1"/>
          </p:cNvSpPr>
          <p:nvPr/>
        </p:nvSpPr>
        <p:spPr bwMode="auto">
          <a:xfrm>
            <a:off x="3352800" y="394156"/>
            <a:ext cx="5105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802.15-15-0274-01-007a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71FF6D-F4FC-433A-999C-17A2D03F7B13}" type="datetimeFigureOut">
              <a:rPr lang="ko-KR" altLang="en-US" smtClean="0"/>
              <a:pPr/>
              <a:t>2016-03-14</a:t>
            </a:fld>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xmlns=""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March 2016</a:t>
            </a:r>
            <a:endParaRPr lang="en-US" altLang="en-US" dirty="0"/>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smtClean="0"/>
              <a:t>China Telecom</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a:t>
            </a:fld>
            <a:endParaRPr lang="en-US" altLang="en-US"/>
          </a:p>
        </p:txBody>
      </p:sp>
      <p:sp>
        <p:nvSpPr>
          <p:cNvPr id="27651" name="Rectangle 3"/>
          <p:cNvSpPr>
            <a:spLocks noChangeArrowheads="1"/>
          </p:cNvSpPr>
          <p:nvPr/>
        </p:nvSpPr>
        <p:spPr bwMode="auto">
          <a:xfrm>
            <a:off x="152400" y="1219200"/>
            <a:ext cx="8991600" cy="47705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smtClean="0">
              <a:solidFill>
                <a:schemeClr val="tx2"/>
              </a:solidFill>
            </a:endParaRPr>
          </a:p>
          <a:p>
            <a:r>
              <a:rPr lang="en-US" altLang="en-US" sz="1600" b="1" dirty="0" smtClean="0">
                <a:solidFill>
                  <a:schemeClr val="tx2"/>
                </a:solidFill>
              </a:rPr>
              <a:t>Submission Title:</a:t>
            </a:r>
            <a:r>
              <a:rPr lang="en-US" altLang="en-US" sz="1600" dirty="0" smtClean="0">
                <a:solidFill>
                  <a:schemeClr val="tx2"/>
                </a:solidFill>
              </a:rPr>
              <a:t> China Telecom PHY proposal for PAPM and MPPM</a:t>
            </a:r>
          </a:p>
          <a:p>
            <a:r>
              <a:rPr lang="en-US" altLang="en-US" sz="1600" dirty="0" smtClean="0">
                <a:solidFill>
                  <a:schemeClr val="tx2"/>
                </a:solidFill>
              </a:rPr>
              <a:t>	</a:t>
            </a:r>
          </a:p>
          <a:p>
            <a:r>
              <a:rPr lang="en-US" altLang="en-US" sz="1600" b="1" dirty="0" smtClean="0">
                <a:solidFill>
                  <a:schemeClr val="tx2"/>
                </a:solidFill>
              </a:rPr>
              <a:t>Date </a:t>
            </a:r>
            <a:r>
              <a:rPr lang="en-US" altLang="en-US" sz="1600" b="1" dirty="0">
                <a:solidFill>
                  <a:schemeClr val="tx2"/>
                </a:solidFill>
              </a:rPr>
              <a:t>Submitted: </a:t>
            </a:r>
            <a:r>
              <a:rPr lang="en-US" altLang="en-US" sz="1600" dirty="0" smtClean="0">
                <a:solidFill>
                  <a:schemeClr val="tx2"/>
                </a:solidFill>
              </a:rPr>
              <a:t>March 2016</a:t>
            </a:r>
            <a:r>
              <a:rPr lang="en-US" altLang="en-US" sz="1600" dirty="0">
                <a:solidFill>
                  <a:schemeClr val="tx2"/>
                </a:solidFill>
              </a:rPr>
              <a:t>	</a:t>
            </a:r>
            <a:endParaRPr lang="en-US" altLang="en-US" sz="1600" dirty="0" smtClean="0">
              <a:solidFill>
                <a:schemeClr val="tx2"/>
              </a:solidFill>
            </a:endParaRPr>
          </a:p>
          <a:p>
            <a:r>
              <a:rPr lang="en-US" altLang="en-US" sz="1600" b="1" dirty="0" smtClean="0">
                <a:solidFill>
                  <a:schemeClr val="tx2"/>
                </a:solidFill>
              </a:rPr>
              <a:t>Source:</a:t>
            </a:r>
            <a:r>
              <a:rPr lang="en-US" altLang="en-US" sz="1600" dirty="0" smtClean="0">
                <a:solidFill>
                  <a:schemeClr val="tx2"/>
                </a:solidFill>
              </a:rPr>
              <a:t> Yu </a:t>
            </a:r>
            <a:r>
              <a:rPr lang="en-US" altLang="en-US" sz="1600" dirty="0" err="1" smtClean="0">
                <a:solidFill>
                  <a:schemeClr val="tx2"/>
                </a:solidFill>
              </a:rPr>
              <a:t>Zeng</a:t>
            </a:r>
            <a:r>
              <a:rPr lang="en-US" altLang="en-US" sz="1600" dirty="0" smtClean="0">
                <a:solidFill>
                  <a:schemeClr val="tx2"/>
                </a:solidFill>
              </a:rPr>
              <a:t> [China Telecom]</a:t>
            </a:r>
          </a:p>
          <a:p>
            <a:endParaRPr lang="en-US" altLang="en-US" sz="1600" dirty="0" smtClean="0">
              <a:solidFill>
                <a:schemeClr val="tx2"/>
              </a:solidFill>
            </a:endParaRPr>
          </a:p>
          <a:p>
            <a:r>
              <a:rPr lang="en-US" altLang="en-US" sz="1600" dirty="0" smtClean="0">
                <a:solidFill>
                  <a:schemeClr val="tx2"/>
                </a:solidFill>
              </a:rPr>
              <a:t>Contact: +86-10-50902080	E-Mail: zengyu@ctbri.com.cn</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This is a PHY </a:t>
            </a:r>
            <a:r>
              <a:rPr lang="en-US" altLang="en-US" sz="1600" dirty="0">
                <a:solidFill>
                  <a:schemeClr val="tx2"/>
                </a:solidFill>
              </a:rPr>
              <a:t> </a:t>
            </a:r>
            <a:r>
              <a:rPr lang="en-US" altLang="en-US" sz="1600" dirty="0" smtClean="0">
                <a:solidFill>
                  <a:schemeClr val="tx2"/>
                </a:solidFill>
              </a:rPr>
              <a:t>proposal for using unified PAPM.</a:t>
            </a:r>
          </a:p>
          <a:p>
            <a:pPr>
              <a:spcBef>
                <a:spcPts val="600"/>
              </a:spcBef>
              <a:spcAft>
                <a:spcPts val="600"/>
              </a:spcAft>
            </a:pPr>
            <a:r>
              <a:rPr lang="en-US" altLang="en-US" sz="1600" b="1" dirty="0" smtClean="0">
                <a:solidFill>
                  <a:schemeClr val="tx2"/>
                </a:solidFill>
              </a:rPr>
              <a:t>Purpose: </a:t>
            </a:r>
            <a:r>
              <a:rPr lang="en-US" sz="1600" dirty="0"/>
              <a:t>Call for </a:t>
            </a:r>
            <a:r>
              <a:rPr lang="en-US" sz="1600" dirty="0" smtClean="0"/>
              <a:t>Proposal Response</a:t>
            </a:r>
            <a:r>
              <a:rPr lang="en-US" altLang="en-US" sz="1600" dirty="0">
                <a:solidFill>
                  <a:schemeClr val="tx2"/>
                </a:solidFill>
              </a:rPr>
              <a:t>	</a:t>
            </a:r>
          </a:p>
          <a:p>
            <a:r>
              <a:rPr lang="en-US" altLang="en-US" sz="1600" b="1" dirty="0" smtClean="0">
                <a:solidFill>
                  <a:schemeClr val="tx2"/>
                </a:solidFill>
              </a:rPr>
              <a:t>Notice:</a:t>
            </a:r>
            <a:r>
              <a:rPr lang="en-US" altLang="en-US" sz="1600" dirty="0" smtClean="0">
                <a:solidFill>
                  <a:schemeClr val="tx2"/>
                </a:solidFill>
              </a:rPr>
              <a:t>	This </a:t>
            </a:r>
            <a:r>
              <a:rPr lang="en-US" altLang="en-US" sz="1600" dirty="0">
                <a:solidFill>
                  <a:schemeClr val="tx2"/>
                </a:solidFill>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a:t>
            </a:r>
            <a:r>
              <a:rPr lang="en-US" altLang="zh-CN" sz="1400" b="1" dirty="0" smtClean="0"/>
              <a:t>15-16-0229-00-007a</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10</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304800" y="1828800"/>
            <a:ext cx="8610600" cy="16927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4000" dirty="0" smtClean="0"/>
              <a:t>Appendix 1: </a:t>
            </a:r>
          </a:p>
          <a:p>
            <a:pPr algn="ctr" eaLnBrk="0" hangingPunct="0"/>
            <a:endParaRPr lang="en-US" altLang="en-US" sz="4000" dirty="0" smtClean="0"/>
          </a:p>
          <a:p>
            <a:pPr algn="ctr"/>
            <a:r>
              <a:rPr lang="en-US" altLang="en-US" sz="2400" b="1" dirty="0" smtClean="0"/>
              <a:t>Parameters and Geometry for Simulation </a:t>
            </a:r>
            <a:endParaRPr lang="en-US" altLang="en-US" sz="4000" dirty="0"/>
          </a:p>
        </p:txBody>
      </p:sp>
      <p:sp>
        <p:nvSpPr>
          <p:cNvPr id="13" name="Footer Placeholder 2"/>
          <p:cNvSpPr>
            <a:spLocks noGrp="1"/>
          </p:cNvSpPr>
          <p:nvPr>
            <p:ph type="ftr" sz="quarter" idx="11"/>
          </p:nvPr>
        </p:nvSpPr>
        <p:spPr>
          <a:xfrm>
            <a:off x="5486400" y="6475413"/>
            <a:ext cx="3124200" cy="184666"/>
          </a:xfrm>
        </p:spPr>
        <p:txBody>
          <a:bodyPr/>
          <a:lstStyle/>
          <a:p>
            <a:r>
              <a:rPr lang="en-US" altLang="en-US" dirty="0" smtClean="0"/>
              <a:t>China Telecom</a:t>
            </a:r>
            <a:endParaRPr lang="en-US" altLang="en-US" dirty="0"/>
          </a:p>
        </p:txBody>
      </p:sp>
      <p:sp>
        <p:nvSpPr>
          <p:cNvPr id="17" name="Date Placeholder 1"/>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1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a:t>
            </a:r>
            <a:r>
              <a:rPr lang="en-US" altLang="zh-CN" sz="1400" b="1" dirty="0" smtClean="0"/>
              <a:t>15-16-0229-00-007a</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xmlns="" val="3606935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11</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aphicFrame>
        <p:nvGraphicFramePr>
          <p:cNvPr id="23" name="表格 22"/>
          <p:cNvGraphicFramePr>
            <a:graphicFrameLocks noGrp="1"/>
          </p:cNvGraphicFramePr>
          <p:nvPr/>
        </p:nvGraphicFramePr>
        <p:xfrm>
          <a:off x="533400" y="1184422"/>
          <a:ext cx="8229600" cy="4709160"/>
        </p:xfrm>
        <a:graphic>
          <a:graphicData uri="http://schemas.openxmlformats.org/drawingml/2006/table">
            <a:tbl>
              <a:tblPr/>
              <a:tblGrid>
                <a:gridCol w="3959750"/>
                <a:gridCol w="4269850"/>
              </a:tblGrid>
              <a:tr h="228600">
                <a:tc>
                  <a:txBody>
                    <a:bodyPr/>
                    <a:lstStyle/>
                    <a:p>
                      <a:pPr algn="ctr">
                        <a:lnSpc>
                          <a:spcPct val="100000"/>
                        </a:lnSpc>
                        <a:spcAft>
                          <a:spcPts val="0"/>
                        </a:spcAft>
                      </a:pPr>
                      <a:r>
                        <a:rPr lang="en-GB" sz="1400" dirty="0">
                          <a:latin typeface="Times New Roman"/>
                          <a:ea typeface="Times New Roman"/>
                        </a:rPr>
                        <a:t>Parameter</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a:latin typeface="Times New Roman"/>
                          <a:ea typeface="Times New Roman"/>
                        </a:rPr>
                        <a:t>Value</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640">
                <a:tc>
                  <a:txBody>
                    <a:bodyPr/>
                    <a:lstStyle/>
                    <a:p>
                      <a:pPr algn="just">
                        <a:lnSpc>
                          <a:spcPct val="100000"/>
                        </a:lnSpc>
                        <a:spcAft>
                          <a:spcPts val="0"/>
                        </a:spcAft>
                      </a:pPr>
                      <a:r>
                        <a:rPr lang="en-GB" sz="1400" dirty="0">
                          <a:latin typeface="Times New Roman"/>
                          <a:ea typeface="Times New Roman"/>
                        </a:rPr>
                        <a:t>Room Dimensions (metre</a:t>
                      </a:r>
                      <a:r>
                        <a:rPr lang="en-GB" sz="1400" dirty="0" smtClean="0">
                          <a:latin typeface="Times New Roman"/>
                          <a:ea typeface="Times New Roman"/>
                        </a:rPr>
                        <a:t>)(</a:t>
                      </a:r>
                      <a:r>
                        <a:rPr lang="en-GB" sz="1400" dirty="0">
                          <a:latin typeface="Times New Roman"/>
                          <a:ea typeface="Times New Roman"/>
                        </a:rPr>
                        <a:t>length × width × height)</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a:latin typeface="Times New Roman"/>
                          <a:ea typeface="Times New Roman"/>
                        </a:rPr>
                        <a:t>5×3×2</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418">
                <a:tc>
                  <a:txBody>
                    <a:bodyPr/>
                    <a:lstStyle/>
                    <a:p>
                      <a:pPr algn="just">
                        <a:lnSpc>
                          <a:spcPct val="100000"/>
                        </a:lnSpc>
                        <a:spcAft>
                          <a:spcPts val="0"/>
                        </a:spcAft>
                      </a:pPr>
                      <a:r>
                        <a:rPr lang="en-GB" sz="1400" dirty="0">
                          <a:latin typeface="Times New Roman"/>
                          <a:ea typeface="Times New Roman"/>
                        </a:rPr>
                        <a:t>Coordination System Geometry</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X (North to </a:t>
                      </a:r>
                      <a:r>
                        <a:rPr lang="en-GB" sz="1400" dirty="0" smtClean="0">
                          <a:latin typeface="Times New Roman"/>
                          <a:ea typeface="Times New Roman"/>
                        </a:rPr>
                        <a:t>South)Y </a:t>
                      </a:r>
                      <a:r>
                        <a:rPr lang="en-GB" sz="1400" dirty="0">
                          <a:latin typeface="Times New Roman"/>
                          <a:ea typeface="Times New Roman"/>
                        </a:rPr>
                        <a:t>(East to </a:t>
                      </a:r>
                      <a:r>
                        <a:rPr lang="en-GB" sz="1400" dirty="0" smtClean="0">
                          <a:latin typeface="Times New Roman"/>
                          <a:ea typeface="Times New Roman"/>
                        </a:rPr>
                        <a:t>West)Z </a:t>
                      </a:r>
                      <a:r>
                        <a:rPr lang="en-GB" sz="1400" dirty="0">
                          <a:latin typeface="Times New Roman"/>
                          <a:ea typeface="Times New Roman"/>
                        </a:rPr>
                        <a:t>(Floor Ceiling)</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 North (reflectivity) %</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0.58</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717">
                <a:tc>
                  <a:txBody>
                    <a:bodyPr/>
                    <a:lstStyle/>
                    <a:p>
                      <a:pPr algn="just">
                        <a:lnSpc>
                          <a:spcPct val="100000"/>
                        </a:lnSpc>
                        <a:spcAft>
                          <a:spcPts val="0"/>
                        </a:spcAft>
                      </a:pPr>
                      <a:r>
                        <a:rPr lang="en-GB" sz="1400">
                          <a:latin typeface="Times New Roman"/>
                          <a:ea typeface="Times New Roman"/>
                        </a:rPr>
                        <a:t> South</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0.56</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 West</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0.12</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 East</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0.30</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 Ceiling</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0.69</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 Floor</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0.09</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5935">
                <a:tc>
                  <a:txBody>
                    <a:bodyPr/>
                    <a:lstStyle/>
                    <a:p>
                      <a:pPr algn="just">
                        <a:lnSpc>
                          <a:spcPct val="100000"/>
                        </a:lnSpc>
                        <a:spcAft>
                          <a:spcPts val="0"/>
                        </a:spcAft>
                      </a:pPr>
                      <a:r>
                        <a:rPr lang="en-GB" sz="1400">
                          <a:latin typeface="Times New Roman"/>
                          <a:ea typeface="Times New Roman"/>
                        </a:rPr>
                        <a:t>Coordinate (0 0 0)</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South East </a:t>
                      </a:r>
                      <a:r>
                        <a:rPr lang="en-GB" sz="1400" dirty="0" smtClean="0">
                          <a:latin typeface="Times New Roman"/>
                          <a:ea typeface="Times New Roman"/>
                        </a:rPr>
                        <a:t>Floor </a:t>
                      </a:r>
                      <a:r>
                        <a:rPr lang="en-GB" sz="1400" dirty="0">
                          <a:latin typeface="Times New Roman"/>
                          <a:ea typeface="Times New Roman"/>
                        </a:rPr>
                        <a:t>Corner</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Transmitter Location (metre)</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(3 0.8 2)</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Transmitter Elevation and Azimuth (degree)</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(-90 0)</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Transmitter Lobe Order</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1</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Receiver Location (metre)</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(2 2 0.8)</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Receiver Elevation and Azimuth (degree)</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(60 0)</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Receiver Area ()</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1</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Receiver FOV (degree)</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70</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Transmitted Optical Power (Watts)</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1</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Time Step (ns)</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0.2</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Resolution (K=1  bounces)</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30</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Resolution (K=2  bounces)</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8</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just">
                        <a:lnSpc>
                          <a:spcPct val="100000"/>
                        </a:lnSpc>
                        <a:spcAft>
                          <a:spcPts val="0"/>
                        </a:spcAft>
                      </a:pPr>
                      <a:r>
                        <a:rPr lang="en-GB" sz="1400">
                          <a:latin typeface="Times New Roman"/>
                          <a:ea typeface="Times New Roman"/>
                        </a:rPr>
                        <a:t>Resolution (K=3  bounces)</a:t>
                      </a:r>
                      <a:endParaRPr lang="zh-CN" sz="140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GB" sz="1400" dirty="0">
                          <a:latin typeface="Times New Roman"/>
                          <a:ea typeface="Times New Roman"/>
                        </a:rPr>
                        <a:t>4</a:t>
                      </a:r>
                      <a:endParaRPr lang="zh-CN" sz="1400" dirty="0">
                        <a:latin typeface="Times New Roman"/>
                        <a:ea typeface="Times New Roman"/>
                      </a:endParaRPr>
                    </a:p>
                  </a:txBody>
                  <a:tcPr marL="29308" marR="293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1" name="Footer Placeholder 2"/>
          <p:cNvSpPr>
            <a:spLocks noGrp="1"/>
          </p:cNvSpPr>
          <p:nvPr>
            <p:ph type="ftr" sz="quarter" idx="11"/>
          </p:nvPr>
        </p:nvSpPr>
        <p:spPr>
          <a:xfrm>
            <a:off x="5486400" y="6475413"/>
            <a:ext cx="3124200" cy="184666"/>
          </a:xfrm>
        </p:spPr>
        <p:txBody>
          <a:bodyPr/>
          <a:lstStyle/>
          <a:p>
            <a:r>
              <a:rPr lang="en-US" altLang="en-US" dirty="0" smtClean="0"/>
              <a:t>China Telecom</a:t>
            </a:r>
            <a:endParaRPr lang="en-US" altLang="en-US" dirty="0"/>
          </a:p>
        </p:txBody>
      </p:sp>
      <p:sp>
        <p:nvSpPr>
          <p:cNvPr id="32" name="Date Placeholder 1"/>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1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a:t>
            </a:r>
            <a:r>
              <a:rPr lang="en-US" altLang="zh-CN" sz="1400" b="1" dirty="0" smtClean="0"/>
              <a:t>15-16-0229-00-007a</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xmlns="" val="3606935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itle 1"/>
          <p:cNvSpPr txBox="1">
            <a:spLocks/>
          </p:cNvSpPr>
          <p:nvPr/>
        </p:nvSpPr>
        <p:spPr>
          <a:xfrm>
            <a:off x="457200" y="609600"/>
            <a:ext cx="8229600" cy="457200"/>
          </a:xfrm>
          <a:prstGeom prst="rect">
            <a:avLst/>
          </a:prstGeom>
        </p:spPr>
        <p:txBody>
          <a:bodyPr>
            <a:normAutofit fontScale="92500" lnSpcReduction="10000"/>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ltLang="en-US" sz="2800" b="1" dirty="0" smtClean="0"/>
              <a:t>Content</a:t>
            </a:r>
          </a:p>
        </p:txBody>
      </p:sp>
      <p:sp>
        <p:nvSpPr>
          <p:cNvPr id="17" name="Content Placeholder 2"/>
          <p:cNvSpPr txBox="1">
            <a:spLocks/>
          </p:cNvSpPr>
          <p:nvPr/>
        </p:nvSpPr>
        <p:spPr>
          <a:xfrm>
            <a:off x="609600" y="1371600"/>
            <a:ext cx="8305800" cy="4724400"/>
          </a:xfrm>
          <a:prstGeom prst="rect">
            <a:avLst/>
          </a:prstGeom>
        </p:spPr>
        <p:txBody>
          <a:bodyPr>
            <a:no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endParaRPr lang="en-US" altLang="en-US" sz="1000" dirty="0" smtClean="0"/>
          </a:p>
          <a:p>
            <a:pPr>
              <a:buFont typeface="Wingdings" panose="05000000000000000000" pitchFamily="2" charset="2"/>
              <a:buChar char="q"/>
            </a:pPr>
            <a:r>
              <a:rPr lang="en-US" altLang="en-US" sz="2000" dirty="0" smtClean="0"/>
              <a:t>Current 802.15.7 PHY specs</a:t>
            </a:r>
          </a:p>
          <a:p>
            <a:pPr lvl="1">
              <a:buFont typeface="Wingdings" panose="05000000000000000000" pitchFamily="2" charset="2"/>
              <a:buChar char="§"/>
            </a:pPr>
            <a:endParaRPr lang="en-US" altLang="en-US" sz="1000" dirty="0" smtClean="0"/>
          </a:p>
          <a:p>
            <a:pPr>
              <a:buFont typeface="Wingdings" panose="05000000000000000000" pitchFamily="2" charset="2"/>
              <a:buChar char="q"/>
            </a:pPr>
            <a:r>
              <a:rPr lang="en-US" altLang="en-US" sz="1800" dirty="0" smtClean="0"/>
              <a:t>Proposed Modulation Schemes</a:t>
            </a:r>
          </a:p>
          <a:p>
            <a:pPr lvl="1">
              <a:buFont typeface="Wingdings" panose="05000000000000000000" pitchFamily="2" charset="2"/>
              <a:buChar char="§"/>
            </a:pPr>
            <a:r>
              <a:rPr lang="en-US" altLang="en-US" sz="1800" dirty="0" smtClean="0"/>
              <a:t>M-n-PAPM</a:t>
            </a:r>
            <a:endParaRPr lang="en-US" altLang="en-US" sz="1000" dirty="0"/>
          </a:p>
          <a:p>
            <a:pPr>
              <a:buFont typeface="Wingdings" panose="05000000000000000000" pitchFamily="2" charset="2"/>
              <a:buChar char="q"/>
            </a:pPr>
            <a:r>
              <a:rPr lang="en-US" altLang="en-US" sz="2000" dirty="0" smtClean="0"/>
              <a:t>Conclusion</a:t>
            </a:r>
          </a:p>
          <a:p>
            <a:pPr>
              <a:buFont typeface="Wingdings" panose="05000000000000000000" pitchFamily="2" charset="2"/>
              <a:buChar char="q"/>
            </a:pPr>
            <a:endParaRPr lang="en-US" altLang="en-US" sz="1000" dirty="0" smtClean="0"/>
          </a:p>
        </p:txBody>
      </p:sp>
      <p:sp>
        <p:nvSpPr>
          <p:cNvPr id="11" name="Footer Placeholder 2"/>
          <p:cNvSpPr>
            <a:spLocks noGrp="1"/>
          </p:cNvSpPr>
          <p:nvPr>
            <p:ph type="ftr" sz="quarter" idx="11"/>
          </p:nvPr>
        </p:nvSpPr>
        <p:spPr>
          <a:xfrm>
            <a:off x="5486400" y="6475413"/>
            <a:ext cx="3124200" cy="184666"/>
          </a:xfrm>
        </p:spPr>
        <p:txBody>
          <a:bodyPr/>
          <a:lstStyle/>
          <a:p>
            <a:r>
              <a:rPr lang="en-US" altLang="en-US" dirty="0" smtClean="0"/>
              <a:t>China Telecom</a:t>
            </a:r>
            <a:endParaRPr lang="en-US" altLang="en-US" dirty="0"/>
          </a:p>
        </p:txBody>
      </p:sp>
      <p:sp>
        <p:nvSpPr>
          <p:cNvPr id="18" name="Date Placeholder 1"/>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12"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a:t>
            </a:r>
            <a:r>
              <a:rPr lang="en-US" altLang="zh-CN" sz="1400" b="1" dirty="0" smtClean="0"/>
              <a:t>15-16-0229-00-007a</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xmlns="" val="3664194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ext Box 2"/>
          <p:cNvSpPr txBox="1">
            <a:spLocks noChangeArrowheads="1"/>
          </p:cNvSpPr>
          <p:nvPr/>
        </p:nvSpPr>
        <p:spPr bwMode="auto">
          <a:xfrm>
            <a:off x="457200" y="681335"/>
            <a:ext cx="7780337"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2400" b="1" dirty="0" smtClean="0"/>
              <a:t>Current 802.15.7 PHY specs</a:t>
            </a:r>
          </a:p>
        </p:txBody>
      </p:sp>
      <p:pic>
        <p:nvPicPr>
          <p:cNvPr id="36865" name="Picture 1"/>
          <p:cNvPicPr>
            <a:picLocks noChangeAspect="1" noChangeArrowheads="1"/>
          </p:cNvPicPr>
          <p:nvPr/>
        </p:nvPicPr>
        <p:blipFill>
          <a:blip r:embed="rId2" cstate="print"/>
          <a:srcRect/>
          <a:stretch>
            <a:fillRect/>
          </a:stretch>
        </p:blipFill>
        <p:spPr bwMode="auto">
          <a:xfrm>
            <a:off x="866775" y="1295400"/>
            <a:ext cx="4772025" cy="4780397"/>
          </a:xfrm>
          <a:prstGeom prst="rect">
            <a:avLst/>
          </a:prstGeom>
          <a:noFill/>
          <a:ln w="9525">
            <a:noFill/>
            <a:miter lim="800000"/>
            <a:headEnd/>
            <a:tailEnd/>
          </a:ln>
        </p:spPr>
      </p:pic>
      <p:sp>
        <p:nvSpPr>
          <p:cNvPr id="17" name="TextBox 16"/>
          <p:cNvSpPr txBox="1"/>
          <p:nvPr/>
        </p:nvSpPr>
        <p:spPr>
          <a:xfrm>
            <a:off x="6019800" y="1828800"/>
            <a:ext cx="2819400" cy="3970318"/>
          </a:xfrm>
          <a:prstGeom prst="rect">
            <a:avLst/>
          </a:prstGeom>
          <a:noFill/>
        </p:spPr>
        <p:txBody>
          <a:bodyPr wrap="square" rtlCol="0">
            <a:spAutoFit/>
          </a:bodyPr>
          <a:lstStyle/>
          <a:p>
            <a:r>
              <a:rPr lang="en-US" altLang="zh-CN" sz="2800" dirty="0" smtClean="0"/>
              <a:t>Modulation Schemes include OOK, VPPM and CSK</a:t>
            </a:r>
          </a:p>
          <a:p>
            <a:endParaRPr lang="en-US" altLang="zh-CN" sz="2800" dirty="0" smtClean="0"/>
          </a:p>
          <a:p>
            <a:r>
              <a:rPr lang="en-US" altLang="zh-CN" sz="2800" dirty="0" smtClean="0"/>
              <a:t>Modulation schemes fixed according to different PHY</a:t>
            </a:r>
            <a:endParaRPr lang="zh-CN" altLang="en-US" sz="2800" dirty="0"/>
          </a:p>
        </p:txBody>
      </p:sp>
      <p:sp>
        <p:nvSpPr>
          <p:cNvPr id="18" name="Footer Placeholder 2"/>
          <p:cNvSpPr>
            <a:spLocks noGrp="1"/>
          </p:cNvSpPr>
          <p:nvPr>
            <p:ph type="ftr" sz="quarter" idx="11"/>
          </p:nvPr>
        </p:nvSpPr>
        <p:spPr>
          <a:xfrm>
            <a:off x="5486400" y="6475413"/>
            <a:ext cx="3124200" cy="184666"/>
          </a:xfrm>
        </p:spPr>
        <p:txBody>
          <a:bodyPr/>
          <a:lstStyle/>
          <a:p>
            <a:r>
              <a:rPr lang="en-US" altLang="en-US" dirty="0" smtClean="0"/>
              <a:t>China Telecom</a:t>
            </a:r>
            <a:endParaRPr lang="en-US" altLang="en-US" dirty="0"/>
          </a:p>
        </p:txBody>
      </p:sp>
      <p:sp>
        <p:nvSpPr>
          <p:cNvPr id="19" name="Date Placeholder 1"/>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12"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a:t>
            </a:r>
            <a:r>
              <a:rPr lang="en-US" altLang="zh-CN" sz="1400" b="1" dirty="0" smtClean="0"/>
              <a:t>15-16-0229-00-007a</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xmlns="" val="673200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4</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1676400" y="1752600"/>
            <a:ext cx="6019800"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a:r>
              <a:rPr lang="en-US" altLang="en-US" sz="3600" dirty="0" smtClean="0"/>
              <a:t>Proposed Modulation Schemes</a:t>
            </a:r>
          </a:p>
        </p:txBody>
      </p:sp>
      <p:sp>
        <p:nvSpPr>
          <p:cNvPr id="10" name="Footer Placeholder 2"/>
          <p:cNvSpPr>
            <a:spLocks noGrp="1"/>
          </p:cNvSpPr>
          <p:nvPr>
            <p:ph type="ftr" sz="quarter" idx="11"/>
          </p:nvPr>
        </p:nvSpPr>
        <p:spPr>
          <a:xfrm>
            <a:off x="5486400" y="6475413"/>
            <a:ext cx="3124200" cy="184666"/>
          </a:xfrm>
        </p:spPr>
        <p:txBody>
          <a:bodyPr/>
          <a:lstStyle/>
          <a:p>
            <a:r>
              <a:rPr lang="en-US" altLang="en-US" dirty="0" smtClean="0"/>
              <a:t>China Telecom</a:t>
            </a:r>
            <a:endParaRPr lang="en-US" altLang="en-US" dirty="0"/>
          </a:p>
        </p:txBody>
      </p:sp>
      <p:sp>
        <p:nvSpPr>
          <p:cNvPr id="17" name="Date Placeholder 1"/>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12"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a:t>
            </a:r>
            <a:r>
              <a:rPr lang="en-US" altLang="zh-CN" sz="1400" b="1" dirty="0" smtClean="0"/>
              <a:t>15-16-0229-00-007a</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xmlns="" val="2904744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5</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Rectangle 9"/>
          <p:cNvSpPr/>
          <p:nvPr/>
        </p:nvSpPr>
        <p:spPr>
          <a:xfrm>
            <a:off x="284141" y="685800"/>
            <a:ext cx="8326459" cy="461665"/>
          </a:xfrm>
          <a:prstGeom prst="rect">
            <a:avLst/>
          </a:prstGeom>
        </p:spPr>
        <p:txBody>
          <a:bodyPr wrap="square">
            <a:spAutoFit/>
          </a:bodyPr>
          <a:lstStyle/>
          <a:p>
            <a:pPr algn="ctr"/>
            <a:r>
              <a:rPr lang="en-US" sz="2400" b="1" dirty="0" smtClean="0"/>
              <a:t>PAPM(Pulse Amplitude and Pulse Position Modulation)</a:t>
            </a:r>
            <a:endParaRPr lang="en-US" sz="2400" dirty="0"/>
          </a:p>
        </p:txBody>
      </p:sp>
      <p:pic>
        <p:nvPicPr>
          <p:cNvPr id="11" name="Picture 435"/>
          <p:cNvPicPr/>
          <p:nvPr/>
        </p:nvPicPr>
        <p:blipFill>
          <a:blip r:embed="rId2" cstate="print"/>
          <a:srcRect/>
          <a:stretch>
            <a:fillRect/>
          </a:stretch>
        </p:blipFill>
        <p:spPr bwMode="auto">
          <a:xfrm>
            <a:off x="709240" y="1524000"/>
            <a:ext cx="2262560" cy="1790059"/>
          </a:xfrm>
          <a:prstGeom prst="rect">
            <a:avLst/>
          </a:prstGeom>
          <a:noFill/>
          <a:ln w="9525">
            <a:noFill/>
            <a:miter lim="800000"/>
            <a:headEnd/>
            <a:tailEnd/>
          </a:ln>
        </p:spPr>
      </p:pic>
      <p:pic>
        <p:nvPicPr>
          <p:cNvPr id="17" name="Picture 429"/>
          <p:cNvPicPr/>
          <p:nvPr/>
        </p:nvPicPr>
        <p:blipFill>
          <a:blip r:embed="rId3" cstate="print"/>
          <a:srcRect/>
          <a:stretch>
            <a:fillRect/>
          </a:stretch>
        </p:blipFill>
        <p:spPr bwMode="auto">
          <a:xfrm>
            <a:off x="4038600" y="2362200"/>
            <a:ext cx="4707255" cy="2512695"/>
          </a:xfrm>
          <a:prstGeom prst="rect">
            <a:avLst/>
          </a:prstGeom>
          <a:noFill/>
          <a:ln w="9525">
            <a:noFill/>
            <a:miter lim="800000"/>
            <a:headEnd/>
            <a:tailEnd/>
          </a:ln>
        </p:spPr>
      </p:pic>
      <p:pic>
        <p:nvPicPr>
          <p:cNvPr id="18" name="Picture 433"/>
          <p:cNvPicPr/>
          <p:nvPr/>
        </p:nvPicPr>
        <p:blipFill>
          <a:blip r:embed="rId4" cstate="print"/>
          <a:srcRect/>
          <a:stretch>
            <a:fillRect/>
          </a:stretch>
        </p:blipFill>
        <p:spPr bwMode="auto">
          <a:xfrm>
            <a:off x="838200" y="4038600"/>
            <a:ext cx="2057400" cy="2209800"/>
          </a:xfrm>
          <a:prstGeom prst="rect">
            <a:avLst/>
          </a:prstGeom>
          <a:noFill/>
          <a:ln w="9525">
            <a:noFill/>
            <a:miter lim="800000"/>
            <a:headEnd/>
            <a:tailEnd/>
          </a:ln>
        </p:spPr>
      </p:pic>
      <p:sp>
        <p:nvSpPr>
          <p:cNvPr id="19" name="右大括号 18"/>
          <p:cNvSpPr/>
          <p:nvPr/>
        </p:nvSpPr>
        <p:spPr bwMode="auto">
          <a:xfrm>
            <a:off x="3200400" y="1905000"/>
            <a:ext cx="381000" cy="3657600"/>
          </a:xfrm>
          <a:prstGeom prst="rightBrace">
            <a:avLst/>
          </a:prstGeom>
          <a:solidFill>
            <a:schemeClr val="accent1">
              <a:alpha val="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0" name="矩形 19"/>
          <p:cNvSpPr/>
          <p:nvPr/>
        </p:nvSpPr>
        <p:spPr>
          <a:xfrm>
            <a:off x="914400" y="6019800"/>
            <a:ext cx="1841273" cy="276999"/>
          </a:xfrm>
          <a:prstGeom prst="rect">
            <a:avLst/>
          </a:prstGeom>
        </p:spPr>
        <p:txBody>
          <a:bodyPr wrap="none">
            <a:spAutoFit/>
          </a:bodyPr>
          <a:lstStyle/>
          <a:p>
            <a:r>
              <a:rPr lang="en-US" altLang="zh-CN" dirty="0" smtClean="0"/>
              <a:t>Time Waveform of 4-PAM</a:t>
            </a:r>
            <a:endParaRPr lang="zh-CN" altLang="en-US" dirty="0"/>
          </a:p>
        </p:txBody>
      </p:sp>
      <p:sp>
        <p:nvSpPr>
          <p:cNvPr id="21" name="矩形 20"/>
          <p:cNvSpPr/>
          <p:nvPr/>
        </p:nvSpPr>
        <p:spPr>
          <a:xfrm>
            <a:off x="989668" y="3352800"/>
            <a:ext cx="1829732" cy="276999"/>
          </a:xfrm>
          <a:prstGeom prst="rect">
            <a:avLst/>
          </a:prstGeom>
        </p:spPr>
        <p:txBody>
          <a:bodyPr wrap="none">
            <a:spAutoFit/>
          </a:bodyPr>
          <a:lstStyle/>
          <a:p>
            <a:r>
              <a:rPr lang="en-GB" altLang="zh-CN" dirty="0" smtClean="0"/>
              <a:t>Time Waveform of 4-PPM</a:t>
            </a:r>
            <a:endParaRPr lang="zh-CN" altLang="en-US" dirty="0"/>
          </a:p>
        </p:txBody>
      </p:sp>
      <p:sp>
        <p:nvSpPr>
          <p:cNvPr id="22" name="矩形 21"/>
          <p:cNvSpPr/>
          <p:nvPr/>
        </p:nvSpPr>
        <p:spPr>
          <a:xfrm>
            <a:off x="5410200" y="5029200"/>
            <a:ext cx="2054473" cy="276999"/>
          </a:xfrm>
          <a:prstGeom prst="rect">
            <a:avLst/>
          </a:prstGeom>
        </p:spPr>
        <p:txBody>
          <a:bodyPr wrap="none">
            <a:spAutoFit/>
          </a:bodyPr>
          <a:lstStyle/>
          <a:p>
            <a:r>
              <a:rPr lang="en-GB" altLang="zh-CN" dirty="0" smtClean="0"/>
              <a:t>Time Waveform of 2-4-PAPM</a:t>
            </a:r>
            <a:endParaRPr lang="zh-CN" altLang="en-US" dirty="0"/>
          </a:p>
        </p:txBody>
      </p:sp>
      <p:sp>
        <p:nvSpPr>
          <p:cNvPr id="23" name="TextBox 22"/>
          <p:cNvSpPr txBox="1"/>
          <p:nvPr/>
        </p:nvSpPr>
        <p:spPr>
          <a:xfrm>
            <a:off x="4343400" y="1524000"/>
            <a:ext cx="4572000" cy="707886"/>
          </a:xfrm>
          <a:prstGeom prst="rect">
            <a:avLst/>
          </a:prstGeom>
          <a:noFill/>
        </p:spPr>
        <p:txBody>
          <a:bodyPr wrap="square" rtlCol="0">
            <a:spAutoFit/>
          </a:bodyPr>
          <a:lstStyle/>
          <a:p>
            <a:r>
              <a:rPr lang="en-US" altLang="zh-CN" sz="2000" dirty="0" smtClean="0"/>
              <a:t>The amplitude and position can be defined according to application scenarios.</a:t>
            </a:r>
            <a:endParaRPr lang="zh-CN" altLang="en-US" sz="2000" dirty="0"/>
          </a:p>
        </p:txBody>
      </p:sp>
      <p:sp>
        <p:nvSpPr>
          <p:cNvPr id="24" name="Footer Placeholder 2"/>
          <p:cNvSpPr>
            <a:spLocks noGrp="1"/>
          </p:cNvSpPr>
          <p:nvPr>
            <p:ph type="ftr" sz="quarter" idx="11"/>
          </p:nvPr>
        </p:nvSpPr>
        <p:spPr>
          <a:xfrm>
            <a:off x="5486400" y="6475413"/>
            <a:ext cx="3124200" cy="184666"/>
          </a:xfrm>
        </p:spPr>
        <p:txBody>
          <a:bodyPr/>
          <a:lstStyle/>
          <a:p>
            <a:r>
              <a:rPr lang="en-US" altLang="en-US" dirty="0" smtClean="0"/>
              <a:t>China Telecom</a:t>
            </a:r>
            <a:endParaRPr lang="en-US" altLang="en-US" dirty="0"/>
          </a:p>
        </p:txBody>
      </p:sp>
      <p:sp>
        <p:nvSpPr>
          <p:cNvPr id="25" name="Date Placeholder 1"/>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26"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a:t>
            </a:r>
            <a:r>
              <a:rPr lang="en-US" altLang="zh-CN" sz="1400" b="1" dirty="0" smtClean="0"/>
              <a:t>15-16-0229-00-007a</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xmlns="" val="29402768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6</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Rectangle 9"/>
          <p:cNvSpPr/>
          <p:nvPr/>
        </p:nvSpPr>
        <p:spPr>
          <a:xfrm>
            <a:off x="284141" y="685800"/>
            <a:ext cx="8326459" cy="461665"/>
          </a:xfrm>
          <a:prstGeom prst="rect">
            <a:avLst/>
          </a:prstGeom>
        </p:spPr>
        <p:txBody>
          <a:bodyPr wrap="square">
            <a:spAutoFit/>
          </a:bodyPr>
          <a:lstStyle/>
          <a:p>
            <a:pPr algn="ctr"/>
            <a:r>
              <a:rPr lang="en-US" sz="2400" b="1" dirty="0" smtClean="0"/>
              <a:t>PAPM(Pulse Amplitude and Pulse Position Modulation)</a:t>
            </a:r>
            <a:endParaRPr lang="en-US" sz="2400" dirty="0"/>
          </a:p>
        </p:txBody>
      </p:sp>
      <p:pic>
        <p:nvPicPr>
          <p:cNvPr id="23" name="Picture 423"/>
          <p:cNvPicPr/>
          <p:nvPr/>
        </p:nvPicPr>
        <p:blipFill>
          <a:blip r:embed="rId2" cstate="print">
            <a:grayscl/>
          </a:blip>
          <a:srcRect/>
          <a:stretch>
            <a:fillRect/>
          </a:stretch>
        </p:blipFill>
        <p:spPr bwMode="auto">
          <a:xfrm>
            <a:off x="4795837" y="1295400"/>
            <a:ext cx="4119563" cy="3490913"/>
          </a:xfrm>
          <a:prstGeom prst="rect">
            <a:avLst/>
          </a:prstGeom>
          <a:noFill/>
          <a:ln w="9525">
            <a:noFill/>
            <a:miter lim="800000"/>
            <a:headEnd/>
            <a:tailEnd/>
          </a:ln>
        </p:spPr>
      </p:pic>
      <p:sp>
        <p:nvSpPr>
          <p:cNvPr id="24" name="TextBox 23"/>
          <p:cNvSpPr txBox="1"/>
          <p:nvPr/>
        </p:nvSpPr>
        <p:spPr>
          <a:xfrm>
            <a:off x="533400" y="1828800"/>
            <a:ext cx="4038600" cy="2246769"/>
          </a:xfrm>
          <a:prstGeom prst="rect">
            <a:avLst/>
          </a:prstGeom>
          <a:noFill/>
        </p:spPr>
        <p:txBody>
          <a:bodyPr wrap="square" rtlCol="0">
            <a:spAutoFit/>
          </a:bodyPr>
          <a:lstStyle/>
          <a:p>
            <a:r>
              <a:rPr lang="en-US" altLang="zh-CN" sz="2000" dirty="0" smtClean="0"/>
              <a:t>The M-n-PAPM refer to M level amplitude and n-PPM, by select different combination of M and n, the M-n-PAPM scheme can be obtained. When M = 1, the 1-n-PAPM becomes n-PPM, and when n=1, the M-1-PAPM becomes M-PAM </a:t>
            </a:r>
            <a:endParaRPr lang="zh-CN" altLang="en-US" sz="2000" dirty="0"/>
          </a:p>
        </p:txBody>
      </p:sp>
      <p:sp>
        <p:nvSpPr>
          <p:cNvPr id="25" name="Footer Placeholder 2"/>
          <p:cNvSpPr>
            <a:spLocks noGrp="1"/>
          </p:cNvSpPr>
          <p:nvPr>
            <p:ph type="ftr" sz="quarter" idx="11"/>
          </p:nvPr>
        </p:nvSpPr>
        <p:spPr>
          <a:xfrm>
            <a:off x="5486400" y="6475413"/>
            <a:ext cx="3124200" cy="184666"/>
          </a:xfrm>
        </p:spPr>
        <p:txBody>
          <a:bodyPr/>
          <a:lstStyle/>
          <a:p>
            <a:r>
              <a:rPr lang="en-US" altLang="en-US" dirty="0" smtClean="0"/>
              <a:t>China Telecom</a:t>
            </a:r>
            <a:endParaRPr lang="en-US" altLang="en-US" dirty="0"/>
          </a:p>
        </p:txBody>
      </p:sp>
      <p:sp>
        <p:nvSpPr>
          <p:cNvPr id="26" name="Date Placeholder 1"/>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12"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a:t>
            </a:r>
            <a:r>
              <a:rPr lang="en-US" altLang="zh-CN" sz="1400" b="1" dirty="0" smtClean="0"/>
              <a:t>15-16-0229-00-007a</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xmlns="" val="2940276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7</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Rectangle 9"/>
          <p:cNvSpPr/>
          <p:nvPr/>
        </p:nvSpPr>
        <p:spPr>
          <a:xfrm>
            <a:off x="284141" y="685800"/>
            <a:ext cx="8326459" cy="461665"/>
          </a:xfrm>
          <a:prstGeom prst="rect">
            <a:avLst/>
          </a:prstGeom>
        </p:spPr>
        <p:txBody>
          <a:bodyPr wrap="square">
            <a:spAutoFit/>
          </a:bodyPr>
          <a:lstStyle/>
          <a:p>
            <a:pPr algn="ctr"/>
            <a:r>
              <a:rPr lang="en-US" sz="2400" b="1" dirty="0" smtClean="0"/>
              <a:t>PAPM(Pulse Amplitude and Pulse Position Modulation)</a:t>
            </a:r>
            <a:endParaRPr lang="en-US" sz="2400" dirty="0"/>
          </a:p>
        </p:txBody>
      </p:sp>
      <p:pic>
        <p:nvPicPr>
          <p:cNvPr id="70658" name="Picture 2"/>
          <p:cNvPicPr>
            <a:picLocks noChangeAspect="1" noChangeArrowheads="1"/>
          </p:cNvPicPr>
          <p:nvPr/>
        </p:nvPicPr>
        <p:blipFill>
          <a:blip r:embed="rId2" cstate="print"/>
          <a:srcRect/>
          <a:stretch>
            <a:fillRect/>
          </a:stretch>
        </p:blipFill>
        <p:spPr bwMode="auto">
          <a:xfrm>
            <a:off x="609600" y="1295400"/>
            <a:ext cx="4876800" cy="4885356"/>
          </a:xfrm>
          <a:prstGeom prst="rect">
            <a:avLst/>
          </a:prstGeom>
          <a:noFill/>
          <a:ln w="9525">
            <a:noFill/>
            <a:miter lim="800000"/>
            <a:headEnd/>
            <a:tailEnd/>
          </a:ln>
        </p:spPr>
      </p:pic>
      <p:sp>
        <p:nvSpPr>
          <p:cNvPr id="17" name="TextBox 16"/>
          <p:cNvSpPr txBox="1"/>
          <p:nvPr/>
        </p:nvSpPr>
        <p:spPr>
          <a:xfrm>
            <a:off x="5638800" y="1600200"/>
            <a:ext cx="3048000" cy="2308324"/>
          </a:xfrm>
          <a:prstGeom prst="rect">
            <a:avLst/>
          </a:prstGeom>
          <a:noFill/>
        </p:spPr>
        <p:txBody>
          <a:bodyPr wrap="square" rtlCol="0">
            <a:spAutoFit/>
          </a:bodyPr>
          <a:lstStyle/>
          <a:p>
            <a:r>
              <a:rPr lang="en-US" altLang="zh-CN" sz="2400" dirty="0" smtClean="0"/>
              <a:t>The proposed M-n-PAPM modulation scheme can provide a unified modulation structure for PHY I and PHY II</a:t>
            </a:r>
            <a:endParaRPr lang="zh-CN" altLang="en-US" sz="2400" dirty="0"/>
          </a:p>
        </p:txBody>
      </p:sp>
      <p:sp>
        <p:nvSpPr>
          <p:cNvPr id="18" name="Footer Placeholder 2"/>
          <p:cNvSpPr>
            <a:spLocks noGrp="1"/>
          </p:cNvSpPr>
          <p:nvPr>
            <p:ph type="ftr" sz="quarter" idx="11"/>
          </p:nvPr>
        </p:nvSpPr>
        <p:spPr>
          <a:xfrm>
            <a:off x="5486400" y="6475413"/>
            <a:ext cx="3124200" cy="184666"/>
          </a:xfrm>
        </p:spPr>
        <p:txBody>
          <a:bodyPr/>
          <a:lstStyle/>
          <a:p>
            <a:r>
              <a:rPr lang="en-US" altLang="en-US" dirty="0" smtClean="0"/>
              <a:t>China Telecom</a:t>
            </a:r>
            <a:endParaRPr lang="en-US" altLang="en-US" dirty="0"/>
          </a:p>
        </p:txBody>
      </p:sp>
      <p:sp>
        <p:nvSpPr>
          <p:cNvPr id="19" name="Date Placeholder 1"/>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12"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a:t>
            </a:r>
            <a:r>
              <a:rPr lang="en-US" altLang="zh-CN" sz="1400" b="1" dirty="0" smtClean="0"/>
              <a:t>15-16-0229-00-007a</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xmlns="" val="29402768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8</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Rectangle 9"/>
          <p:cNvSpPr/>
          <p:nvPr/>
        </p:nvSpPr>
        <p:spPr>
          <a:xfrm>
            <a:off x="284141" y="685800"/>
            <a:ext cx="8326459" cy="461665"/>
          </a:xfrm>
          <a:prstGeom prst="rect">
            <a:avLst/>
          </a:prstGeom>
        </p:spPr>
        <p:txBody>
          <a:bodyPr wrap="square">
            <a:spAutoFit/>
          </a:bodyPr>
          <a:lstStyle/>
          <a:p>
            <a:pPr algn="ctr"/>
            <a:r>
              <a:rPr lang="en-US" sz="2400" b="1" dirty="0" smtClean="0"/>
              <a:t>PAPM(Pulse Amplitude and Pulse Position Modulation)</a:t>
            </a:r>
            <a:endParaRPr lang="en-US" sz="2400" dirty="0"/>
          </a:p>
        </p:txBody>
      </p:sp>
      <p:pic>
        <p:nvPicPr>
          <p:cNvPr id="18" name="Picture 37"/>
          <p:cNvPicPr/>
          <p:nvPr/>
        </p:nvPicPr>
        <p:blipFill>
          <a:blip r:embed="rId2" cstate="print"/>
          <a:srcRect/>
          <a:stretch>
            <a:fillRect/>
          </a:stretch>
        </p:blipFill>
        <p:spPr bwMode="auto">
          <a:xfrm>
            <a:off x="4572000" y="1143000"/>
            <a:ext cx="4177030" cy="3428999"/>
          </a:xfrm>
          <a:prstGeom prst="rect">
            <a:avLst/>
          </a:prstGeom>
          <a:noFill/>
          <a:ln w="9525">
            <a:noFill/>
            <a:miter lim="800000"/>
            <a:headEnd/>
            <a:tailEnd/>
          </a:ln>
        </p:spPr>
      </p:pic>
      <p:sp>
        <p:nvSpPr>
          <p:cNvPr id="19" name="矩形 18"/>
          <p:cNvSpPr/>
          <p:nvPr/>
        </p:nvSpPr>
        <p:spPr>
          <a:xfrm>
            <a:off x="4953000" y="4648200"/>
            <a:ext cx="3505200" cy="1323439"/>
          </a:xfrm>
          <a:prstGeom prst="rect">
            <a:avLst/>
          </a:prstGeom>
        </p:spPr>
        <p:txBody>
          <a:bodyPr wrap="square">
            <a:spAutoFit/>
          </a:bodyPr>
          <a:lstStyle/>
          <a:p>
            <a:r>
              <a:rPr lang="en-GB" altLang="zh-CN" sz="2000" dirty="0" smtClean="0"/>
              <a:t>BER </a:t>
            </a:r>
            <a:r>
              <a:rPr lang="en-GB" altLang="zh-CN" sz="2000" dirty="0" err="1" smtClean="0"/>
              <a:t>vs</a:t>
            </a:r>
            <a:r>
              <a:rPr lang="en-GB" altLang="zh-CN" sz="2000" dirty="0" smtClean="0"/>
              <a:t> Data Rate Performance M-n-PPM Modulation Scheme when background interference changes</a:t>
            </a:r>
            <a:endParaRPr lang="zh-CN" altLang="en-US" sz="2000" dirty="0"/>
          </a:p>
        </p:txBody>
      </p:sp>
      <p:pic>
        <p:nvPicPr>
          <p:cNvPr id="20" name="Picture 34"/>
          <p:cNvPicPr/>
          <p:nvPr/>
        </p:nvPicPr>
        <p:blipFill>
          <a:blip r:embed="rId3" cstate="print">
            <a:grayscl/>
          </a:blip>
          <a:srcRect/>
          <a:stretch>
            <a:fillRect/>
          </a:stretch>
        </p:blipFill>
        <p:spPr bwMode="auto">
          <a:xfrm>
            <a:off x="304800" y="1143000"/>
            <a:ext cx="3810000" cy="3352800"/>
          </a:xfrm>
          <a:prstGeom prst="rect">
            <a:avLst/>
          </a:prstGeom>
          <a:noFill/>
          <a:ln w="9525">
            <a:noFill/>
            <a:miter lim="800000"/>
            <a:headEnd/>
            <a:tailEnd/>
          </a:ln>
        </p:spPr>
      </p:pic>
      <p:sp>
        <p:nvSpPr>
          <p:cNvPr id="21" name="矩形 20"/>
          <p:cNvSpPr/>
          <p:nvPr/>
        </p:nvSpPr>
        <p:spPr>
          <a:xfrm>
            <a:off x="685801" y="4572000"/>
            <a:ext cx="3124200" cy="707886"/>
          </a:xfrm>
          <a:prstGeom prst="rect">
            <a:avLst/>
          </a:prstGeom>
        </p:spPr>
        <p:txBody>
          <a:bodyPr wrap="square">
            <a:spAutoFit/>
          </a:bodyPr>
          <a:lstStyle/>
          <a:p>
            <a:r>
              <a:rPr lang="en-GB" altLang="zh-CN" sz="2000" dirty="0" smtClean="0"/>
              <a:t> SNR </a:t>
            </a:r>
            <a:r>
              <a:rPr lang="en-GB" altLang="zh-CN" sz="2000" dirty="0" err="1" smtClean="0"/>
              <a:t>vs</a:t>
            </a:r>
            <a:r>
              <a:rPr lang="en-GB" altLang="zh-CN" sz="2000" dirty="0" smtClean="0"/>
              <a:t> BER of M-n-PPM and PPM</a:t>
            </a:r>
            <a:endParaRPr lang="zh-CN" altLang="en-US" sz="2000" dirty="0"/>
          </a:p>
        </p:txBody>
      </p:sp>
      <p:sp>
        <p:nvSpPr>
          <p:cNvPr id="22" name="Footer Placeholder 2"/>
          <p:cNvSpPr>
            <a:spLocks noGrp="1"/>
          </p:cNvSpPr>
          <p:nvPr>
            <p:ph type="ftr" sz="quarter" idx="11"/>
          </p:nvPr>
        </p:nvSpPr>
        <p:spPr>
          <a:xfrm>
            <a:off x="5486400" y="6475413"/>
            <a:ext cx="3124200" cy="184666"/>
          </a:xfrm>
        </p:spPr>
        <p:txBody>
          <a:bodyPr/>
          <a:lstStyle/>
          <a:p>
            <a:r>
              <a:rPr lang="en-US" altLang="en-US" dirty="0" smtClean="0"/>
              <a:t>China Telecom</a:t>
            </a:r>
            <a:endParaRPr lang="en-US" altLang="en-US" dirty="0"/>
          </a:p>
        </p:txBody>
      </p:sp>
      <p:sp>
        <p:nvSpPr>
          <p:cNvPr id="23" name="Date Placeholder 1"/>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24"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a:t>
            </a:r>
            <a:r>
              <a:rPr lang="en-US" altLang="zh-CN" sz="1400" b="1" dirty="0" smtClean="0"/>
              <a:t>15-16-0229-00-007a</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xmlns="" val="29402768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9</a:t>
            </a:fld>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Rectangle 9"/>
          <p:cNvSpPr/>
          <p:nvPr/>
        </p:nvSpPr>
        <p:spPr>
          <a:xfrm>
            <a:off x="284141" y="685800"/>
            <a:ext cx="8326459" cy="461665"/>
          </a:xfrm>
          <a:prstGeom prst="rect">
            <a:avLst/>
          </a:prstGeom>
        </p:spPr>
        <p:txBody>
          <a:bodyPr wrap="square">
            <a:spAutoFit/>
          </a:bodyPr>
          <a:lstStyle/>
          <a:p>
            <a:pPr algn="ctr"/>
            <a:r>
              <a:rPr lang="en-US" sz="2400" b="1" dirty="0" smtClean="0"/>
              <a:t>Conclusions</a:t>
            </a:r>
          </a:p>
        </p:txBody>
      </p:sp>
      <p:sp>
        <p:nvSpPr>
          <p:cNvPr id="17" name="TextBox 16"/>
          <p:cNvSpPr txBox="1"/>
          <p:nvPr/>
        </p:nvSpPr>
        <p:spPr>
          <a:xfrm>
            <a:off x="609600" y="1676400"/>
            <a:ext cx="8077200" cy="3539430"/>
          </a:xfrm>
          <a:prstGeom prst="rect">
            <a:avLst/>
          </a:prstGeom>
          <a:noFill/>
        </p:spPr>
        <p:txBody>
          <a:bodyPr wrap="square" rtlCol="0">
            <a:spAutoFit/>
          </a:bodyPr>
          <a:lstStyle/>
          <a:p>
            <a:pPr marL="514350" indent="-514350">
              <a:buFont typeface="+mj-lt"/>
              <a:buAutoNum type="arabicPeriod"/>
            </a:pPr>
            <a:r>
              <a:rPr lang="en-US" altLang="zh-CN" sz="2800" dirty="0" smtClean="0"/>
              <a:t>The M-n-PAPM modulation scheme can be used to provide a unified modulation structure for OWC application, and provide a possible solution for software defined modulation module</a:t>
            </a:r>
          </a:p>
          <a:p>
            <a:pPr marL="514350" indent="-514350">
              <a:buFont typeface="+mj-lt"/>
              <a:buAutoNum type="arabicPeriod"/>
            </a:pPr>
            <a:endParaRPr lang="en-US" altLang="zh-CN" sz="2800" dirty="0" smtClean="0"/>
          </a:p>
          <a:p>
            <a:pPr marL="514350" indent="-514350">
              <a:buFont typeface="+mj-lt"/>
              <a:buAutoNum type="arabicPeriod"/>
            </a:pPr>
            <a:r>
              <a:rPr lang="en-US" altLang="zh-CN" sz="2800" dirty="0" smtClean="0"/>
              <a:t>Link power management can be achieved by actively select proper parameters and combinations of M and n values</a:t>
            </a:r>
            <a:endParaRPr lang="zh-CN" altLang="en-US" sz="2800" dirty="0"/>
          </a:p>
        </p:txBody>
      </p:sp>
      <p:sp>
        <p:nvSpPr>
          <p:cNvPr id="22" name="Footer Placeholder 2"/>
          <p:cNvSpPr>
            <a:spLocks noGrp="1"/>
          </p:cNvSpPr>
          <p:nvPr>
            <p:ph type="ftr" sz="quarter" idx="11"/>
          </p:nvPr>
        </p:nvSpPr>
        <p:spPr>
          <a:xfrm>
            <a:off x="5486400" y="6475413"/>
            <a:ext cx="3124200" cy="184666"/>
          </a:xfrm>
        </p:spPr>
        <p:txBody>
          <a:bodyPr/>
          <a:lstStyle/>
          <a:p>
            <a:r>
              <a:rPr lang="en-US" altLang="en-US" dirty="0" smtClean="0"/>
              <a:t>China Telecom</a:t>
            </a:r>
            <a:endParaRPr lang="en-US" altLang="en-US" dirty="0"/>
          </a:p>
        </p:txBody>
      </p:sp>
      <p:sp>
        <p:nvSpPr>
          <p:cNvPr id="23" name="Date Placeholder 1"/>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12"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a:t>
            </a:r>
            <a:r>
              <a:rPr lang="en-US" altLang="zh-CN" sz="1400" b="1" dirty="0" smtClean="0"/>
              <a:t>15-16-0229-00-007a</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xmlns="" val="29402768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3365</TotalTime>
  <Words>533</Words>
  <Application>Microsoft Office PowerPoint</Application>
  <PresentationFormat>全屏显示(4:3)</PresentationFormat>
  <Paragraphs>147</Paragraphs>
  <Slides>11</Slides>
  <Notes>1</Notes>
  <HiddenSlides>0</HiddenSlides>
  <MMClips>0</MMClips>
  <ScaleCrop>false</ScaleCrop>
  <HeadingPairs>
    <vt:vector size="4" baseType="variant">
      <vt:variant>
        <vt:lpstr>主题</vt:lpstr>
      </vt:variant>
      <vt:variant>
        <vt:i4>2</vt:i4>
      </vt:variant>
      <vt:variant>
        <vt:lpstr>幻灯片标题</vt:lpstr>
      </vt:variant>
      <vt:variant>
        <vt:i4>11</vt:i4>
      </vt:variant>
    </vt:vector>
  </HeadingPairs>
  <TitlesOfParts>
    <vt:vector size="13" baseType="lpstr">
      <vt:lpstr>Office Theme</vt:lpstr>
      <vt:lpstr>디자인 사용자 지정</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China Telecom</dc:creator>
  <dc:description>&lt;doc#&gt;</dc:description>
  <cp:lastModifiedBy>曾宇</cp:lastModifiedBy>
  <cp:revision>531</cp:revision>
  <cp:lastPrinted>2015-12-29T06:55:16Z</cp:lastPrinted>
  <dcterms:created xsi:type="dcterms:W3CDTF">2015-01-04T22:39:23Z</dcterms:created>
  <dcterms:modified xsi:type="dcterms:W3CDTF">2016-03-14T04:20:01Z</dcterms:modified>
</cp:coreProperties>
</file>