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0" r:id="rId3"/>
    <p:sldId id="261" r:id="rId4"/>
    <p:sldId id="262" r:id="rId5"/>
    <p:sldId id="269" r:id="rId6"/>
    <p:sldId id="270" r:id="rId7"/>
    <p:sldId id="274" r:id="rId8"/>
    <p:sldId id="276" r:id="rId9"/>
    <p:sldId id="275" r:id="rId10"/>
    <p:sldId id="278" r:id="rId11"/>
    <p:sldId id="281" r:id="rId12"/>
    <p:sldId id="277" r:id="rId13"/>
    <p:sldId id="279" r:id="rId14"/>
    <p:sldId id="273" r:id="rId15"/>
    <p:sldId id="271" r:id="rId16"/>
    <p:sldId id="280" r:id="rId1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60" autoAdjust="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7</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8</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9</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10</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11</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12</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13</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16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802.15-16-0225-000-003d_March </a:t>
            </a:r>
            <a:r>
              <a:rPr lang="en-US" sz="1400" b="1" dirty="0" smtClean="0"/>
              <a:t>2016_Closing_Plenary_Slides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2016</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Atlanta March </a:t>
            </a:r>
            <a:r>
              <a:rPr lang="en-US" sz="1600" dirty="0" smtClean="0"/>
              <a:t>2016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March </a:t>
            </a:r>
            <a:r>
              <a:rPr lang="en-US" sz="1600" dirty="0" smtClean="0"/>
              <a:t>2016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10</a:t>
            </a:fld>
            <a:endParaRPr lang="en-US"/>
          </a:p>
        </p:txBody>
      </p:sp>
      <p:sp>
        <p:nvSpPr>
          <p:cNvPr id="4098" name="Rectangle 2"/>
          <p:cNvSpPr>
            <a:spLocks noGrp="1" noChangeArrowheads="1"/>
          </p:cNvSpPr>
          <p:nvPr>
            <p:ph type="title"/>
          </p:nvPr>
        </p:nvSpPr>
        <p:spPr>
          <a:ln/>
        </p:spPr>
        <p:txBody>
          <a:bodyPr/>
          <a:lstStyle/>
          <a:p>
            <a:r>
              <a:rPr lang="de-DE" sz="3200" dirty="0" smtClean="0"/>
              <a:t>TG 15.3d Motion </a:t>
            </a:r>
            <a:r>
              <a:rPr lang="de-DE" sz="3200" dirty="0" smtClean="0"/>
              <a:t>on  </a:t>
            </a:r>
            <a:r>
              <a:rPr lang="de-DE" sz="3200" dirty="0" err="1" smtClean="0"/>
              <a:t>the</a:t>
            </a:r>
            <a:r>
              <a:rPr lang="de-DE" sz="3200" dirty="0" smtClean="0"/>
              <a:t> Call </a:t>
            </a:r>
            <a:r>
              <a:rPr lang="de-DE" sz="3200" dirty="0" err="1" smtClean="0"/>
              <a:t>for</a:t>
            </a:r>
            <a:r>
              <a:rPr lang="de-DE" sz="3200" dirty="0" smtClean="0"/>
              <a:t> </a:t>
            </a:r>
            <a:r>
              <a:rPr lang="de-DE" sz="3200" dirty="0" err="1" smtClean="0"/>
              <a:t>Proposals</a:t>
            </a:r>
            <a:r>
              <a:rPr lang="de-DE" sz="3200" dirty="0" smtClean="0"/>
              <a:t> (</a:t>
            </a:r>
            <a:r>
              <a:rPr lang="de-DE" sz="3200" dirty="0" err="1" smtClean="0"/>
              <a:t>CfP</a:t>
            </a:r>
            <a:r>
              <a:rPr lang="de-DE" sz="3200" dirty="0" smtClean="0"/>
              <a:t>)</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approve  the Call for Proposals </a:t>
            </a:r>
            <a:r>
              <a:rPr lang="en-US" sz="2000" i="1" dirty="0" smtClean="0"/>
              <a:t>15-15-0936-03-003d-tg3d-100G-call-for-proposals</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8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11</a:t>
            </a:fld>
            <a:endParaRPr lang="en-US"/>
          </a:p>
        </p:txBody>
      </p:sp>
      <p:sp>
        <p:nvSpPr>
          <p:cNvPr id="4098" name="Rectangle 2"/>
          <p:cNvSpPr>
            <a:spLocks noGrp="1" noChangeArrowheads="1"/>
          </p:cNvSpPr>
          <p:nvPr>
            <p:ph type="title"/>
          </p:nvPr>
        </p:nvSpPr>
        <p:spPr>
          <a:ln/>
        </p:spPr>
        <p:txBody>
          <a:bodyPr/>
          <a:lstStyle/>
          <a:p>
            <a:r>
              <a:rPr lang="de-DE" sz="3200" dirty="0" smtClean="0"/>
              <a:t>TG 15.3d Motion </a:t>
            </a:r>
            <a:r>
              <a:rPr lang="de-DE" sz="3200" dirty="0" smtClean="0"/>
              <a:t>on  </a:t>
            </a:r>
            <a:r>
              <a:rPr lang="de-DE" sz="3200" dirty="0" err="1" smtClean="0"/>
              <a:t>the</a:t>
            </a:r>
            <a:r>
              <a:rPr lang="de-DE" sz="3200" dirty="0" smtClean="0"/>
              <a:t> Call </a:t>
            </a:r>
            <a:r>
              <a:rPr lang="de-DE" sz="3200" dirty="0" err="1" smtClean="0"/>
              <a:t>for</a:t>
            </a:r>
            <a:r>
              <a:rPr lang="de-DE" sz="3200" dirty="0" smtClean="0"/>
              <a:t> </a:t>
            </a:r>
            <a:r>
              <a:rPr lang="de-DE" sz="3200" dirty="0" err="1" smtClean="0"/>
              <a:t>Proposals</a:t>
            </a:r>
            <a:r>
              <a:rPr lang="de-DE" sz="3200" dirty="0" smtClean="0"/>
              <a:t> (</a:t>
            </a:r>
            <a:r>
              <a:rPr lang="de-DE" sz="3200" dirty="0" err="1" smtClean="0"/>
              <a:t>CfP</a:t>
            </a:r>
            <a:r>
              <a:rPr lang="de-DE" sz="3200" dirty="0" smtClean="0"/>
              <a:t>)</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approve  the Call for Proposals </a:t>
            </a:r>
            <a:r>
              <a:rPr lang="en-US" sz="2000" i="1" dirty="0" smtClean="0"/>
              <a:t>15-15-0936-</a:t>
            </a:r>
            <a:r>
              <a:rPr lang="en-US" sz="2000" i="1" dirty="0" smtClean="0">
                <a:solidFill>
                  <a:srgbClr val="FF0000"/>
                </a:solidFill>
              </a:rPr>
              <a:t>04</a:t>
            </a:r>
            <a:r>
              <a:rPr lang="en-US" sz="2000" i="1" dirty="0" smtClean="0"/>
              <a:t>-003d-tg3d-100G-call-for-proposals </a:t>
            </a:r>
            <a:r>
              <a:rPr lang="en-US" sz="2000" dirty="0" smtClean="0"/>
              <a:t>containing editorial changes to fix errors in 15-15-0936-</a:t>
            </a:r>
            <a:r>
              <a:rPr lang="en-US" sz="2000" dirty="0" smtClean="0">
                <a:solidFill>
                  <a:srgbClr val="FF0000"/>
                </a:solidFill>
              </a:rPr>
              <a:t>03-</a:t>
            </a:r>
            <a:r>
              <a:rPr lang="en-US" sz="2000" dirty="0" smtClean="0"/>
              <a:t>003d-tg3d-100G-call-for-proposals.</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7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12</a:t>
            </a:fld>
            <a:endParaRPr lang="en-US"/>
          </a:p>
        </p:txBody>
      </p:sp>
      <p:sp>
        <p:nvSpPr>
          <p:cNvPr id="4098" name="Rectangle 2"/>
          <p:cNvSpPr>
            <a:spLocks noGrp="1" noChangeArrowheads="1"/>
          </p:cNvSpPr>
          <p:nvPr>
            <p:ph type="title"/>
          </p:nvPr>
        </p:nvSpPr>
        <p:spPr>
          <a:ln/>
        </p:spPr>
        <p:txBody>
          <a:bodyPr/>
          <a:lstStyle/>
          <a:p>
            <a:r>
              <a:rPr lang="de-DE" sz="3200" dirty="0" smtClean="0"/>
              <a:t>TG 15.3d Motion on Text </a:t>
            </a:r>
            <a:r>
              <a:rPr lang="de-DE" sz="3200" dirty="0" err="1" smtClean="0"/>
              <a:t>for</a:t>
            </a:r>
            <a:r>
              <a:rPr lang="de-DE" sz="3200" dirty="0" smtClean="0"/>
              <a:t> Response </a:t>
            </a:r>
            <a:r>
              <a:rPr lang="de-DE" sz="3200" dirty="0" err="1" smtClean="0"/>
              <a:t>to</a:t>
            </a:r>
            <a:r>
              <a:rPr lang="de-DE" sz="3200" dirty="0" smtClean="0"/>
              <a:t> ITU-R WP1A </a:t>
            </a:r>
            <a:r>
              <a:rPr lang="de-DE" sz="3200" dirty="0" smtClean="0"/>
              <a:t>Liaison</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request </a:t>
            </a:r>
            <a:r>
              <a:rPr lang="en-US" sz="2000" i="1" dirty="0" smtClean="0"/>
              <a:t>that the text proposal contained in </a:t>
            </a:r>
            <a:r>
              <a:rPr lang="en-US" sz="2000" i="1" dirty="0" smtClean="0"/>
              <a:t>15-15-0699-07-003d-draft-liaison-statement-to-itu-r-wp1a  </a:t>
            </a:r>
            <a:r>
              <a:rPr lang="en-US" sz="2000" i="1" dirty="0" smtClean="0"/>
              <a:t>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7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13</a:t>
            </a:fld>
            <a:endParaRPr lang="en-US"/>
          </a:p>
        </p:txBody>
      </p:sp>
      <p:sp>
        <p:nvSpPr>
          <p:cNvPr id="4098" name="Rectangle 2"/>
          <p:cNvSpPr>
            <a:spLocks noGrp="1" noChangeArrowheads="1"/>
          </p:cNvSpPr>
          <p:nvPr>
            <p:ph type="title"/>
          </p:nvPr>
        </p:nvSpPr>
        <p:spPr>
          <a:ln/>
        </p:spPr>
        <p:txBody>
          <a:bodyPr/>
          <a:lstStyle/>
          <a:p>
            <a:r>
              <a:rPr lang="de-DE" sz="3200" dirty="0" smtClean="0"/>
              <a:t>TG 15.3d Motion on Text </a:t>
            </a:r>
            <a:r>
              <a:rPr lang="de-DE" sz="3200" dirty="0" err="1" smtClean="0"/>
              <a:t>for</a:t>
            </a:r>
            <a:r>
              <a:rPr lang="de-DE" sz="3200" dirty="0" smtClean="0"/>
              <a:t> </a:t>
            </a:r>
            <a:r>
              <a:rPr lang="de-DE" sz="3200" dirty="0" smtClean="0"/>
              <a:t>a Liaison </a:t>
            </a:r>
            <a:r>
              <a:rPr lang="de-DE" sz="3200" dirty="0" err="1" smtClean="0"/>
              <a:t>to</a:t>
            </a:r>
            <a:r>
              <a:rPr lang="de-DE" sz="3200" dirty="0" smtClean="0"/>
              <a:t> ETSI ISG </a:t>
            </a:r>
            <a:r>
              <a:rPr lang="de-DE" sz="3200" dirty="0" err="1" smtClean="0"/>
              <a:t>mWT</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request </a:t>
            </a:r>
            <a:r>
              <a:rPr lang="en-US" sz="2000" i="1" dirty="0" smtClean="0"/>
              <a:t>that the text proposal contained in </a:t>
            </a:r>
            <a:r>
              <a:rPr lang="en-US" sz="2000" i="1" dirty="0" smtClean="0"/>
              <a:t>15-15-0722-05-003d-proposal-of-liaison-statement-to-etsi-isg-mwt  </a:t>
            </a:r>
            <a:r>
              <a:rPr lang="en-US" sz="2000" i="1" dirty="0" smtClean="0"/>
              <a:t>be approved for submission to the WG for its approval </a:t>
            </a:r>
            <a:r>
              <a:rPr lang="en-US" sz="2000" i="1" dirty="0" smtClean="0"/>
              <a:t>and for taking further steps in the appropriate process for submission to ETSI ISG </a:t>
            </a:r>
            <a:r>
              <a:rPr lang="en-US" sz="2000" i="1" dirty="0" err="1" smtClean="0"/>
              <a:t>mWT</a:t>
            </a:r>
            <a:r>
              <a:rPr lang="en-US" sz="2000" i="1" dirty="0" smtClean="0"/>
              <a:t>.</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7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WG Motion</a:t>
            </a:r>
            <a:endParaRPr lang="de-DE" dirty="0"/>
          </a:p>
        </p:txBody>
      </p:sp>
      <p:sp>
        <p:nvSpPr>
          <p:cNvPr id="3" name="Inhaltsplatzhalter 2"/>
          <p:cNvSpPr>
            <a:spLocks noGrp="1"/>
          </p:cNvSpPr>
          <p:nvPr>
            <p:ph type="subTitle" idx="1"/>
          </p:nvPr>
        </p:nvSpPr>
        <p:spPr/>
        <p:txBody>
          <a:bodyPr/>
          <a:lstStyle/>
          <a:p>
            <a:endParaRPr lang="de-DE" sz="2400" dirty="0"/>
          </a:p>
        </p:txBody>
      </p:sp>
      <p:sp>
        <p:nvSpPr>
          <p:cNvPr id="4" name="Datumsplatzhalter 3"/>
          <p:cNvSpPr>
            <a:spLocks noGrp="1"/>
          </p:cNvSpPr>
          <p:nvPr>
            <p:ph type="dt" sz="half" idx="10"/>
          </p:nvPr>
        </p:nvSpPr>
        <p:spPr/>
        <p:txBody>
          <a:bodyPr/>
          <a:lstStyle/>
          <a:p>
            <a:r>
              <a:rPr lang="en-US" dirty="0" smtClean="0"/>
              <a:t>March 2016</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15</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a:t>
            </a:r>
            <a:r>
              <a:rPr lang="de-DE" sz="3200" dirty="0" err="1" smtClean="0"/>
              <a:t>to</a:t>
            </a:r>
            <a:r>
              <a:rPr lang="de-DE" sz="3200" dirty="0" smtClean="0"/>
              <a:t> ITU-R WP1A </a:t>
            </a:r>
            <a:r>
              <a:rPr lang="de-DE" sz="3200" dirty="0" err="1" smtClean="0"/>
              <a:t>Liasion</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a:t>
            </a:r>
            <a:r>
              <a:rPr lang="en-US" sz="2000" i="1" dirty="0" smtClean="0"/>
              <a:t>to request </a:t>
            </a:r>
            <a:r>
              <a:rPr lang="en-US" sz="2000" i="1" dirty="0" smtClean="0"/>
              <a:t>that the </a:t>
            </a:r>
            <a:r>
              <a:rPr lang="en-US" sz="2000" i="1" dirty="0" smtClean="0"/>
              <a:t>text </a:t>
            </a:r>
            <a:r>
              <a:rPr lang="en-US" sz="2000" i="1" dirty="0" smtClean="0"/>
              <a:t>proposal contained in </a:t>
            </a:r>
            <a:r>
              <a:rPr lang="en-US" sz="2000" i="1" dirty="0" smtClean="0"/>
              <a:t>15-15-0699-07-003d-draft-liaison-statement-to-itu-r-wp1a be submitted by </a:t>
            </a:r>
            <a:r>
              <a:rPr lang="en-US" sz="2000" i="1" dirty="0" smtClean="0"/>
              <a:t>the WG for further submission to 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a:t>
            </a:r>
            <a:r>
              <a:rPr lang="de-DE" sz="2000" dirty="0" smtClean="0">
                <a:solidFill>
                  <a:schemeClr val="tx1"/>
                </a:solidFill>
                <a:latin typeface="+mn-lt"/>
                <a:ea typeface="+mn-ea"/>
                <a:cs typeface="+mn-cs"/>
              </a:rPr>
              <a:t>Kürner</a:t>
            </a: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16</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a:t>
            </a:r>
            <a:r>
              <a:rPr lang="de-DE" sz="3200" dirty="0" err="1" smtClean="0"/>
              <a:t>for</a:t>
            </a:r>
            <a:r>
              <a:rPr lang="de-DE" sz="3200" dirty="0" smtClean="0"/>
              <a:t> a Liaison </a:t>
            </a:r>
            <a:r>
              <a:rPr lang="de-DE" sz="3200" dirty="0" err="1" smtClean="0"/>
              <a:t>to</a:t>
            </a:r>
            <a:r>
              <a:rPr lang="de-DE" sz="3200" dirty="0" smtClean="0"/>
              <a:t> ETSI ISG </a:t>
            </a:r>
            <a:r>
              <a:rPr lang="de-DE" sz="3200" dirty="0" err="1" smtClean="0"/>
              <a:t>mWT</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a:t>
            </a:r>
            <a:r>
              <a:rPr lang="en-US" sz="2000" i="1" dirty="0" smtClean="0"/>
              <a:t>to request </a:t>
            </a:r>
            <a:r>
              <a:rPr lang="en-US" sz="2000" i="1" dirty="0" smtClean="0"/>
              <a:t>that the </a:t>
            </a:r>
            <a:r>
              <a:rPr lang="en-US" sz="2000" i="1" dirty="0" smtClean="0"/>
              <a:t>text </a:t>
            </a:r>
            <a:r>
              <a:rPr lang="en-US" sz="2000" i="1" dirty="0" smtClean="0"/>
              <a:t>proposal contained in </a:t>
            </a:r>
            <a:r>
              <a:rPr lang="en-US" sz="2000" i="1" dirty="0" smtClean="0"/>
              <a:t>15-15-0722-05-003d-proposal-of-liaison-statement-to-etsi-isg-mwt </a:t>
            </a:r>
            <a:r>
              <a:rPr lang="en-US" sz="2000" i="1" dirty="0" smtClean="0"/>
              <a:t> is approved and </a:t>
            </a:r>
            <a:r>
              <a:rPr lang="en-US" sz="2000" i="1" dirty="0" smtClean="0"/>
              <a:t>further </a:t>
            </a:r>
            <a:r>
              <a:rPr lang="en-US" sz="2000" i="1" dirty="0" smtClean="0"/>
              <a:t>steps in </a:t>
            </a:r>
            <a:r>
              <a:rPr lang="en-US" sz="2000" i="1" dirty="0" smtClean="0"/>
              <a:t>an </a:t>
            </a:r>
            <a:r>
              <a:rPr lang="en-US" sz="2000" i="1" dirty="0" smtClean="0"/>
              <a:t>appropriate process for submission to ETSI ISG </a:t>
            </a:r>
            <a:r>
              <a:rPr lang="en-US" sz="2000" i="1" dirty="0" err="1" smtClean="0"/>
              <a:t>mWT</a:t>
            </a:r>
            <a:r>
              <a:rPr lang="en-US" sz="2000" i="1" dirty="0" smtClean="0"/>
              <a:t> are taken.</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a:t>
            </a:r>
            <a:r>
              <a:rPr lang="de-DE" sz="2000" dirty="0" smtClean="0">
                <a:solidFill>
                  <a:schemeClr val="tx1"/>
                </a:solidFill>
                <a:latin typeface="+mn-lt"/>
                <a:ea typeface="+mn-ea"/>
                <a:cs typeface="+mn-cs"/>
              </a:rPr>
              <a:t>Kürner</a:t>
            </a:r>
          </a:p>
          <a:p>
            <a:r>
              <a:rPr lang="de-DE" sz="2000" dirty="0" err="1" smtClean="0"/>
              <a:t>Seconded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March 2016</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March20 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662267"/>
            <a:ext cx="7772400" cy="4114800"/>
          </a:xfrm>
        </p:spPr>
        <p:txBody>
          <a:bodyPr/>
          <a:lstStyle/>
          <a:p>
            <a:r>
              <a:rPr lang="de-DE" sz="2000" dirty="0" smtClean="0"/>
              <a:t>3 </a:t>
            </a:r>
            <a:r>
              <a:rPr lang="de-DE" sz="2000" dirty="0" err="1" smtClean="0"/>
              <a:t>meetings</a:t>
            </a:r>
            <a:r>
              <a:rPr lang="de-DE" sz="2000" dirty="0" smtClean="0"/>
              <a:t> (</a:t>
            </a:r>
            <a:r>
              <a:rPr lang="de-DE" sz="2000" dirty="0" err="1" smtClean="0"/>
              <a:t>thereof</a:t>
            </a:r>
            <a:r>
              <a:rPr lang="de-DE" sz="2000" dirty="0" smtClean="0"/>
              <a:t> </a:t>
            </a:r>
            <a:r>
              <a:rPr lang="de-DE" sz="2000" dirty="0" smtClean="0"/>
              <a:t>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p>
          <a:p>
            <a:r>
              <a:rPr lang="de-DE" sz="2000" dirty="0" smtClean="0"/>
              <a:t>4 </a:t>
            </a:r>
            <a:r>
              <a:rPr lang="de-DE" sz="2000" dirty="0" err="1" smtClean="0"/>
              <a:t>Contributions</a:t>
            </a:r>
            <a:r>
              <a:rPr lang="de-DE" sz="2000" dirty="0" smtClean="0"/>
              <a:t>:</a:t>
            </a:r>
          </a:p>
          <a:p>
            <a:pPr lvl="1"/>
            <a:r>
              <a:rPr lang="en-US" sz="2000" b="1" u="sng" dirty="0" smtClean="0"/>
              <a:t>Contribution #1:</a:t>
            </a:r>
            <a:endParaRPr lang="de-DE" sz="2000" dirty="0" smtClean="0"/>
          </a:p>
          <a:p>
            <a:pPr lvl="2"/>
            <a:r>
              <a:rPr lang="en-US" sz="1600" dirty="0" smtClean="0"/>
              <a:t>Alexander Fricke (TU Braunschweig</a:t>
            </a:r>
            <a:r>
              <a:rPr lang="en-US" sz="1600" dirty="0" smtClean="0"/>
              <a:t>), “</a:t>
            </a:r>
            <a:r>
              <a:rPr lang="en-US" sz="1600" dirty="0" smtClean="0"/>
              <a:t>ASCII-Format for Channel Transfer Function </a:t>
            </a:r>
            <a:r>
              <a:rPr lang="en-US" sz="1600" dirty="0" smtClean="0"/>
              <a:t>,” </a:t>
            </a:r>
            <a:r>
              <a:rPr lang="en-US" sz="1600" dirty="0" smtClean="0"/>
              <a:t>(</a:t>
            </a:r>
            <a:r>
              <a:rPr lang="en-US" sz="1600" dirty="0" smtClean="0"/>
              <a:t>15-16-0148r01)</a:t>
            </a:r>
            <a:endParaRPr lang="de-DE" sz="1600" dirty="0" smtClean="0"/>
          </a:p>
          <a:p>
            <a:pPr lvl="1"/>
            <a:r>
              <a:rPr lang="en-US" sz="2000" b="1" u="sng" dirty="0" smtClean="0"/>
              <a:t>Contribution #2:</a:t>
            </a:r>
            <a:endParaRPr lang="de-DE" sz="2000" dirty="0" smtClean="0"/>
          </a:p>
          <a:p>
            <a:pPr lvl="2"/>
            <a:r>
              <a:rPr lang="en-US" sz="1600" dirty="0" smtClean="0"/>
              <a:t>Sebastian Rey (TU </a:t>
            </a:r>
            <a:r>
              <a:rPr lang="en-US" sz="1600" dirty="0" smtClean="0"/>
              <a:t>Braunschweig), </a:t>
            </a:r>
            <a:r>
              <a:rPr lang="en-US" sz="1600" dirty="0" smtClean="0"/>
              <a:t>“How to derive the Channel Impulse Response from a broadband Channel Transfer Function? ” </a:t>
            </a:r>
            <a:r>
              <a:rPr lang="en-US" sz="1600" dirty="0" smtClean="0"/>
              <a:t>(</a:t>
            </a:r>
            <a:r>
              <a:rPr lang="en-US" sz="1600" dirty="0" smtClean="0"/>
              <a:t>15-16-0207r00</a:t>
            </a:r>
            <a:r>
              <a:rPr lang="en-US" sz="1600" dirty="0" smtClean="0"/>
              <a:t>)</a:t>
            </a:r>
            <a:endParaRPr lang="de-DE" sz="1600" dirty="0" smtClean="0"/>
          </a:p>
          <a:p>
            <a:pPr lvl="1"/>
            <a:r>
              <a:rPr lang="en-US" sz="2000" b="1" u="sng" dirty="0" smtClean="0"/>
              <a:t>Contribution #3:</a:t>
            </a:r>
            <a:endParaRPr lang="de-DE" sz="2000" dirty="0" smtClean="0"/>
          </a:p>
          <a:p>
            <a:pPr lvl="2"/>
            <a:r>
              <a:rPr lang="en-US" sz="1600" dirty="0" err="1" smtClean="0"/>
              <a:t>Danping</a:t>
            </a:r>
            <a:r>
              <a:rPr lang="en-US" sz="1600" dirty="0" smtClean="0"/>
              <a:t> He (Beijing </a:t>
            </a:r>
            <a:r>
              <a:rPr lang="en-US" sz="1600" dirty="0" err="1" smtClean="0"/>
              <a:t>Jiaotong</a:t>
            </a:r>
            <a:r>
              <a:rPr lang="en-US" sz="1600" dirty="0" smtClean="0"/>
              <a:t> University</a:t>
            </a:r>
            <a:r>
              <a:rPr lang="en-US" sz="1600" dirty="0" smtClean="0"/>
              <a:t>), “Kiosk Channel </a:t>
            </a:r>
            <a:r>
              <a:rPr lang="en-US" sz="1600" dirty="0" err="1" smtClean="0"/>
              <a:t>Modelling</a:t>
            </a:r>
            <a:r>
              <a:rPr lang="en-US" sz="1600" dirty="0" smtClean="0"/>
              <a:t>,” </a:t>
            </a:r>
            <a:r>
              <a:rPr lang="en-US" sz="1600" dirty="0" smtClean="0"/>
              <a:t>(</a:t>
            </a:r>
            <a:r>
              <a:rPr lang="en-US" sz="1600" dirty="0" smtClean="0"/>
              <a:t>15-16-0168r02)</a:t>
            </a:r>
            <a:endParaRPr lang="de-DE" sz="1600" dirty="0" smtClean="0"/>
          </a:p>
          <a:p>
            <a:pPr lvl="1">
              <a:buNone/>
            </a:pPr>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March 2016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err="1" smtClean="0"/>
              <a:t>Approval</a:t>
            </a:r>
            <a:r>
              <a:rPr lang="de-DE" sz="2000" dirty="0" smtClean="0"/>
              <a:t> </a:t>
            </a:r>
            <a:r>
              <a:rPr lang="de-DE" sz="2000" dirty="0" smtClean="0"/>
              <a:t>of </a:t>
            </a:r>
            <a:r>
              <a:rPr lang="de-DE" sz="2000" dirty="0" smtClean="0"/>
              <a:t>Call </a:t>
            </a:r>
            <a:r>
              <a:rPr lang="de-DE" sz="2000" dirty="0" err="1" smtClean="0"/>
              <a:t>for</a:t>
            </a:r>
            <a:r>
              <a:rPr lang="de-DE" sz="2000" dirty="0" smtClean="0"/>
              <a:t> </a:t>
            </a:r>
            <a:r>
              <a:rPr lang="de-DE" sz="2000" dirty="0" err="1" smtClean="0"/>
              <a:t>Proposal</a:t>
            </a:r>
            <a:r>
              <a:rPr lang="de-DE" sz="2000" dirty="0" smtClean="0"/>
              <a:t> (</a:t>
            </a:r>
            <a:r>
              <a:rPr lang="de-DE" sz="2000" dirty="0" smtClean="0"/>
              <a:t>15-15-0936r4) </a:t>
            </a:r>
            <a:r>
              <a:rPr lang="de-DE" sz="2000" dirty="0" smtClean="0"/>
              <a:t>and </a:t>
            </a:r>
            <a:r>
              <a:rPr lang="de-DE" sz="2000" dirty="0" err="1" smtClean="0"/>
              <a:t>Supporting</a:t>
            </a:r>
            <a:r>
              <a:rPr lang="de-DE" sz="2000" dirty="0" smtClean="0"/>
              <a:t> </a:t>
            </a:r>
            <a:r>
              <a:rPr lang="de-DE" sz="2000" dirty="0" err="1" smtClean="0"/>
              <a:t>Documents</a:t>
            </a:r>
            <a:r>
              <a:rPr lang="de-DE" sz="2000" dirty="0" smtClean="0"/>
              <a:t> </a:t>
            </a:r>
            <a:r>
              <a:rPr lang="de-DE" sz="2000" dirty="0" smtClean="0"/>
              <a:t>:</a:t>
            </a:r>
            <a:endParaRPr lang="de-DE" sz="2000" dirty="0" smtClean="0"/>
          </a:p>
          <a:p>
            <a:pPr lvl="1"/>
            <a:r>
              <a:rPr lang="de-DE" sz="2000" dirty="0" smtClean="0"/>
              <a:t>CMD (</a:t>
            </a:r>
            <a:r>
              <a:rPr lang="de-DE" sz="2000" dirty="0" smtClean="0"/>
              <a:t>15-14-0310r19)</a:t>
            </a:r>
            <a:endParaRPr lang="de-DE" sz="2000" dirty="0" smtClean="0"/>
          </a:p>
          <a:p>
            <a:pPr lvl="1"/>
            <a:r>
              <a:rPr lang="de-DE" sz="2000" dirty="0" smtClean="0"/>
              <a:t>TRD (</a:t>
            </a:r>
            <a:r>
              <a:rPr lang="de-DE" sz="2000" dirty="0" smtClean="0"/>
              <a:t>15-14-310r20)</a:t>
            </a:r>
            <a:endParaRPr lang="de-DE" sz="2000" dirty="0" smtClean="0"/>
          </a:p>
          <a:p>
            <a:pPr lvl="1"/>
            <a:r>
              <a:rPr lang="de-DE" sz="2000" dirty="0" smtClean="0"/>
              <a:t>ECD (</a:t>
            </a:r>
            <a:r>
              <a:rPr lang="de-DE" sz="2000" dirty="0" smtClean="0"/>
              <a:t>15-15-412r13)</a:t>
            </a:r>
            <a:endParaRPr lang="de-DE" sz="2000" dirty="0" smtClean="0"/>
          </a:p>
          <a:p>
            <a:r>
              <a:rPr lang="de-DE" sz="2000" dirty="0" smtClean="0"/>
              <a:t>Review on Time </a:t>
            </a:r>
            <a:r>
              <a:rPr lang="de-DE" sz="2000" dirty="0" err="1" smtClean="0"/>
              <a:t>Planning</a:t>
            </a:r>
            <a:r>
              <a:rPr lang="de-DE" sz="2000" dirty="0" smtClean="0"/>
              <a:t> (</a:t>
            </a:r>
            <a:r>
              <a:rPr lang="de-DE" sz="2000" dirty="0" smtClean="0"/>
              <a:t>15-14-0155r10)</a:t>
            </a:r>
            <a:endParaRPr lang="de-DE" sz="2000" dirty="0" smtClean="0"/>
          </a:p>
          <a:p>
            <a:r>
              <a:rPr lang="de-DE" sz="2000" dirty="0" err="1" smtClean="0"/>
              <a:t>Finalisation</a:t>
            </a:r>
            <a:r>
              <a:rPr lang="de-DE" sz="2000" dirty="0" smtClean="0"/>
              <a:t> </a:t>
            </a:r>
            <a:r>
              <a:rPr lang="de-DE" sz="2000" dirty="0" smtClean="0"/>
              <a:t>of </a:t>
            </a:r>
            <a:r>
              <a:rPr lang="de-DE" sz="2000" dirty="0" smtClean="0"/>
              <a:t>Liaison </a:t>
            </a:r>
            <a:r>
              <a:rPr lang="de-DE" sz="2000" dirty="0" smtClean="0"/>
              <a:t>Statement </a:t>
            </a:r>
            <a:r>
              <a:rPr lang="de-DE" sz="2000" dirty="0" err="1" smtClean="0"/>
              <a:t>to</a:t>
            </a:r>
            <a:r>
              <a:rPr lang="de-DE" sz="2000" dirty="0" smtClean="0"/>
              <a:t> </a:t>
            </a:r>
            <a:r>
              <a:rPr lang="en-US" sz="2000" dirty="0" smtClean="0"/>
              <a:t>ETSI ISG </a:t>
            </a:r>
            <a:r>
              <a:rPr lang="en-US" sz="2000" dirty="0" err="1" smtClean="0"/>
              <a:t>mWT</a:t>
            </a:r>
            <a:r>
              <a:rPr lang="en-US" sz="2000" dirty="0" smtClean="0"/>
              <a:t> (</a:t>
            </a:r>
            <a:r>
              <a:rPr lang="en-US" sz="2000" dirty="0" smtClean="0"/>
              <a:t>15-15-0722r5</a:t>
            </a:r>
            <a:endParaRPr lang="en-US" sz="2000" dirty="0" smtClean="0"/>
          </a:p>
          <a:p>
            <a:r>
              <a:rPr lang="de-DE" sz="2000" dirty="0" err="1" smtClean="0"/>
              <a:t>Finalisation</a:t>
            </a:r>
            <a:r>
              <a:rPr lang="de-DE" sz="2000" dirty="0" smtClean="0"/>
              <a:t> </a:t>
            </a:r>
            <a:r>
              <a:rPr lang="de-DE" sz="2000" dirty="0" smtClean="0"/>
              <a:t>of </a:t>
            </a:r>
            <a:r>
              <a:rPr lang="de-DE" sz="2000" dirty="0" smtClean="0"/>
              <a:t>Response </a:t>
            </a:r>
            <a:r>
              <a:rPr lang="de-DE" sz="2000" dirty="0" err="1" smtClean="0"/>
              <a:t>to</a:t>
            </a:r>
            <a:r>
              <a:rPr lang="de-DE" sz="2000" dirty="0" smtClean="0"/>
              <a:t> Liaison Statement </a:t>
            </a:r>
            <a:r>
              <a:rPr lang="de-DE" sz="2000" dirty="0" err="1" smtClean="0"/>
              <a:t>from</a:t>
            </a:r>
            <a:r>
              <a:rPr lang="de-DE" sz="2000" dirty="0" smtClean="0"/>
              <a:t> ITU-R (</a:t>
            </a:r>
            <a:r>
              <a:rPr lang="de-DE" sz="2000" dirty="0" smtClean="0"/>
              <a:t>15-15-0699r7)</a:t>
            </a:r>
            <a:endParaRPr lang="de-DE" sz="2000" dirty="0" smtClean="0"/>
          </a:p>
          <a:p>
            <a:endParaRPr lang="de-DE" sz="2000" dirty="0" smtClean="0"/>
          </a:p>
        </p:txBody>
      </p:sp>
      <p:sp>
        <p:nvSpPr>
          <p:cNvPr id="4" name="Datumsplatzhalter 3"/>
          <p:cNvSpPr>
            <a:spLocks noGrp="1"/>
          </p:cNvSpPr>
          <p:nvPr>
            <p:ph type="dt" sz="half" idx="10"/>
          </p:nvPr>
        </p:nvSpPr>
        <p:spPr/>
        <p:txBody>
          <a:bodyPr/>
          <a:lstStyle/>
          <a:p>
            <a:r>
              <a:rPr lang="en-US" dirty="0" smtClean="0"/>
              <a:t>March 2016</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err="1" smtClean="0"/>
              <a:t>Steps</a:t>
            </a:r>
            <a:endParaRPr lang="de-DE" dirty="0"/>
          </a:p>
        </p:txBody>
      </p:sp>
      <p:sp>
        <p:nvSpPr>
          <p:cNvPr id="3" name="Inhaltsplatzhalter 2"/>
          <p:cNvSpPr>
            <a:spLocks noGrp="1"/>
          </p:cNvSpPr>
          <p:nvPr>
            <p:ph idx="1"/>
          </p:nvPr>
        </p:nvSpPr>
        <p:spPr/>
        <p:txBody>
          <a:bodyPr/>
          <a:lstStyle/>
          <a:p>
            <a:r>
              <a:rPr lang="de-DE" sz="2400" dirty="0" err="1" smtClean="0"/>
              <a:t>Skipping</a:t>
            </a:r>
            <a:r>
              <a:rPr lang="de-DE" sz="2400" dirty="0" smtClean="0"/>
              <a:t> </a:t>
            </a:r>
            <a:r>
              <a:rPr lang="de-DE" sz="2400" dirty="0" smtClean="0"/>
              <a:t>Interim in May 2016</a:t>
            </a:r>
          </a:p>
          <a:p>
            <a:r>
              <a:rPr lang="de-DE" sz="2400" dirty="0" err="1" smtClean="0"/>
              <a:t>Presentation</a:t>
            </a:r>
            <a:r>
              <a:rPr lang="de-DE" sz="2400" dirty="0" smtClean="0"/>
              <a:t> of </a:t>
            </a:r>
            <a:r>
              <a:rPr lang="de-DE" sz="2400" dirty="0" err="1" smtClean="0"/>
              <a:t>preliminary</a:t>
            </a:r>
            <a:r>
              <a:rPr lang="de-DE" sz="2400" dirty="0" smtClean="0"/>
              <a:t> </a:t>
            </a:r>
            <a:r>
              <a:rPr lang="de-DE" sz="2400" dirty="0" err="1" smtClean="0"/>
              <a:t>proposals</a:t>
            </a:r>
            <a:r>
              <a:rPr lang="de-DE" sz="2400" dirty="0" smtClean="0"/>
              <a:t> in </a:t>
            </a:r>
            <a:r>
              <a:rPr lang="de-DE" sz="2400" dirty="0" err="1" smtClean="0"/>
              <a:t>July</a:t>
            </a:r>
            <a:r>
              <a:rPr lang="de-DE" sz="2400" dirty="0" smtClean="0"/>
              <a:t> 2016</a:t>
            </a:r>
          </a:p>
          <a:p>
            <a:r>
              <a:rPr lang="de-DE" sz="2400" dirty="0" err="1" smtClean="0"/>
              <a:t>Presentation</a:t>
            </a:r>
            <a:r>
              <a:rPr lang="de-DE" sz="2400" dirty="0" smtClean="0"/>
              <a:t> of </a:t>
            </a:r>
            <a:r>
              <a:rPr lang="de-DE" sz="2400" dirty="0" smtClean="0"/>
              <a:t>final </a:t>
            </a:r>
            <a:r>
              <a:rPr lang="de-DE" sz="2400" dirty="0" err="1" smtClean="0"/>
              <a:t>proposals</a:t>
            </a:r>
            <a:r>
              <a:rPr lang="de-DE" sz="2400" dirty="0" smtClean="0"/>
              <a:t> </a:t>
            </a:r>
            <a:r>
              <a:rPr lang="de-DE" sz="2400" dirty="0" smtClean="0"/>
              <a:t>in September 2016</a:t>
            </a:r>
            <a:endParaRPr lang="de-DE" sz="2400" dirty="0"/>
          </a:p>
        </p:txBody>
      </p:sp>
      <p:sp>
        <p:nvSpPr>
          <p:cNvPr id="4" name="Datumsplatzhalter 3"/>
          <p:cNvSpPr>
            <a:spLocks noGrp="1"/>
          </p:cNvSpPr>
          <p:nvPr>
            <p:ph type="dt" sz="half" idx="10"/>
          </p:nvPr>
        </p:nvSpPr>
        <p:spPr/>
        <p:txBody>
          <a:bodyPr/>
          <a:lstStyle/>
          <a:p>
            <a:r>
              <a:rPr lang="en-US" dirty="0" smtClean="0"/>
              <a:t>March 2016</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TG </a:t>
            </a:r>
            <a:r>
              <a:rPr lang="de-DE" dirty="0" err="1" smtClean="0"/>
              <a:t>Motions</a:t>
            </a:r>
            <a:endParaRPr lang="de-DE" dirty="0"/>
          </a:p>
        </p:txBody>
      </p:sp>
      <p:sp>
        <p:nvSpPr>
          <p:cNvPr id="3" name="Inhaltsplatzhalter 2"/>
          <p:cNvSpPr>
            <a:spLocks noGrp="1"/>
          </p:cNvSpPr>
          <p:nvPr>
            <p:ph type="subTitle" idx="1"/>
          </p:nvPr>
        </p:nvSpPr>
        <p:spPr/>
        <p:txBody>
          <a:bodyPr/>
          <a:lstStyle/>
          <a:p>
            <a:endParaRPr lang="de-DE" sz="2400" dirty="0"/>
          </a:p>
        </p:txBody>
      </p:sp>
      <p:sp>
        <p:nvSpPr>
          <p:cNvPr id="4" name="Datumsplatzhalter 3"/>
          <p:cNvSpPr>
            <a:spLocks noGrp="1"/>
          </p:cNvSpPr>
          <p:nvPr>
            <p:ph type="dt" sz="half" idx="10"/>
          </p:nvPr>
        </p:nvSpPr>
        <p:spPr/>
        <p:txBody>
          <a:bodyPr/>
          <a:lstStyle/>
          <a:p>
            <a:r>
              <a:rPr lang="en-US" dirty="0" smtClean="0"/>
              <a:t>March 2016</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7</a:t>
            </a:fld>
            <a:endParaRPr lang="en-US"/>
          </a:p>
        </p:txBody>
      </p:sp>
      <p:sp>
        <p:nvSpPr>
          <p:cNvPr id="4098" name="Rectangle 2"/>
          <p:cNvSpPr>
            <a:spLocks noGrp="1" noChangeArrowheads="1"/>
          </p:cNvSpPr>
          <p:nvPr>
            <p:ph type="title"/>
          </p:nvPr>
        </p:nvSpPr>
        <p:spPr>
          <a:ln/>
        </p:spPr>
        <p:txBody>
          <a:bodyPr/>
          <a:lstStyle/>
          <a:p>
            <a:r>
              <a:rPr lang="de-DE" sz="3200" dirty="0" smtClean="0"/>
              <a:t>TG 15.3d Motion </a:t>
            </a:r>
            <a:r>
              <a:rPr lang="de-DE" sz="3200" dirty="0" smtClean="0"/>
              <a:t>on  </a:t>
            </a:r>
            <a:r>
              <a:rPr lang="de-DE" sz="3200" dirty="0" err="1" smtClean="0"/>
              <a:t>the</a:t>
            </a:r>
            <a:r>
              <a:rPr lang="de-DE" sz="3200" dirty="0" smtClean="0"/>
              <a:t> Technical </a:t>
            </a:r>
            <a:r>
              <a:rPr lang="de-DE" sz="3200" dirty="0" err="1" smtClean="0"/>
              <a:t>Requirements</a:t>
            </a:r>
            <a:r>
              <a:rPr lang="de-DE" sz="3200" dirty="0" smtClean="0"/>
              <a:t> </a:t>
            </a:r>
            <a:r>
              <a:rPr lang="de-DE" sz="3200" dirty="0" err="1" smtClean="0"/>
              <a:t>Document</a:t>
            </a:r>
            <a:r>
              <a:rPr lang="de-DE" sz="3200" dirty="0" smtClean="0"/>
              <a:t> (TRD)</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approve  the </a:t>
            </a:r>
            <a:r>
              <a:rPr lang="en-US" sz="2000" i="1" dirty="0" err="1" smtClean="0"/>
              <a:t>Techincal</a:t>
            </a:r>
            <a:r>
              <a:rPr lang="en-US" sz="2000" i="1" dirty="0" smtClean="0"/>
              <a:t> Requirements </a:t>
            </a:r>
            <a:r>
              <a:rPr lang="en-US" sz="2000" i="1" dirty="0" smtClean="0"/>
              <a:t>Document </a:t>
            </a:r>
            <a:r>
              <a:rPr lang="en-US" sz="2000" i="1" dirty="0" smtClean="0"/>
              <a:t>15-14-0309-20-003d-technical-requirements-document  </a:t>
            </a:r>
            <a:r>
              <a:rPr lang="en-US" sz="2000" i="1" dirty="0" smtClean="0"/>
              <a:t>as supporting document for the call for proposals</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Thomas Kürner</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Iwao </a:t>
            </a:r>
            <a:r>
              <a:rPr lang="de-DE" sz="2000" dirty="0" err="1" smtClean="0">
                <a:solidFill>
                  <a:schemeClr val="tx1"/>
                </a:solidFill>
                <a:latin typeface="+mn-lt"/>
                <a:ea typeface="+mn-ea"/>
                <a:cs typeface="+mn-cs"/>
              </a:rPr>
              <a:t>Hoskao</a:t>
            </a:r>
            <a:endParaRPr lang="de-DE" sz="2000" dirty="0">
              <a:solidFill>
                <a:schemeClr val="tx1"/>
              </a:solidFill>
              <a:latin typeface="+mn-lt"/>
              <a:ea typeface="+mn-ea"/>
              <a:cs typeface="+mn-cs"/>
            </a:endParaRPr>
          </a:p>
          <a:p>
            <a:r>
              <a:rPr lang="de-DE" sz="2000" dirty="0" smtClean="0"/>
              <a:t>8</a:t>
            </a:r>
            <a:r>
              <a:rPr lang="de-DE" sz="2000" dirty="0" smtClean="0"/>
              <a:t> </a:t>
            </a:r>
            <a:r>
              <a:rPr lang="de-DE" sz="2000" dirty="0" err="1" smtClean="0"/>
              <a:t>yes</a:t>
            </a:r>
            <a:r>
              <a:rPr lang="de-DE" sz="2000" dirty="0" smtClean="0">
                <a:solidFill>
                  <a:schemeClr val="tx1"/>
                </a:solidFill>
                <a:latin typeface="+mn-lt"/>
                <a:ea typeface="+mn-ea"/>
                <a:cs typeface="+mn-cs"/>
              </a:rPr>
              <a:t>   / </a:t>
            </a:r>
            <a:r>
              <a:rPr lang="de-DE" sz="2000" dirty="0" smtClean="0"/>
              <a:t>0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a:t>
            </a:r>
            <a:r>
              <a:rPr lang="de-DE" sz="2000" dirty="0" smtClean="0">
                <a:solidFill>
                  <a:schemeClr val="tx1"/>
                </a:solidFill>
                <a:latin typeface="+mn-lt"/>
                <a:ea typeface="+mn-ea"/>
                <a:cs typeface="+mn-cs"/>
              </a:rPr>
              <a:t>/ </a:t>
            </a:r>
            <a:r>
              <a:rPr lang="de-DE" sz="2000" dirty="0" smtClean="0"/>
              <a:t>0</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8</a:t>
            </a:fld>
            <a:endParaRPr lang="en-US"/>
          </a:p>
        </p:txBody>
      </p:sp>
      <p:sp>
        <p:nvSpPr>
          <p:cNvPr id="4098" name="Rectangle 2"/>
          <p:cNvSpPr>
            <a:spLocks noGrp="1" noChangeArrowheads="1"/>
          </p:cNvSpPr>
          <p:nvPr>
            <p:ph type="title"/>
          </p:nvPr>
        </p:nvSpPr>
        <p:spPr>
          <a:ln/>
        </p:spPr>
        <p:txBody>
          <a:bodyPr/>
          <a:lstStyle/>
          <a:p>
            <a:r>
              <a:rPr lang="de-DE" sz="3200" dirty="0" smtClean="0"/>
              <a:t>TG 15.3d Motion </a:t>
            </a:r>
            <a:r>
              <a:rPr lang="de-DE" sz="3200" dirty="0" smtClean="0"/>
              <a:t>on  </a:t>
            </a:r>
            <a:r>
              <a:rPr lang="de-DE" sz="3200" dirty="0" err="1" smtClean="0"/>
              <a:t>the</a:t>
            </a:r>
            <a:r>
              <a:rPr lang="de-DE" sz="3200" dirty="0" smtClean="0"/>
              <a:t> Channel Modeling </a:t>
            </a:r>
            <a:r>
              <a:rPr lang="de-DE" sz="3200" dirty="0" err="1" smtClean="0"/>
              <a:t>Document</a:t>
            </a:r>
            <a:r>
              <a:rPr lang="de-DE" sz="3200" dirty="0" smtClean="0"/>
              <a:t> (CMD)</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approve  the  Channel Modeling </a:t>
            </a:r>
            <a:r>
              <a:rPr lang="en-US" sz="2000" i="1" dirty="0" smtClean="0"/>
              <a:t>Document </a:t>
            </a:r>
            <a:r>
              <a:rPr lang="en-US" sz="2000" i="1" dirty="0" smtClean="0"/>
              <a:t>15-14-0310-19-003d-channel-modeling-document </a:t>
            </a:r>
            <a:r>
              <a:rPr lang="en-US" sz="2000" i="1" dirty="0" smtClean="0"/>
              <a:t>as supporting document for the call for proposals</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8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9</a:t>
            </a:fld>
            <a:endParaRPr lang="en-US"/>
          </a:p>
        </p:txBody>
      </p:sp>
      <p:sp>
        <p:nvSpPr>
          <p:cNvPr id="4098" name="Rectangle 2"/>
          <p:cNvSpPr>
            <a:spLocks noGrp="1" noChangeArrowheads="1"/>
          </p:cNvSpPr>
          <p:nvPr>
            <p:ph type="title"/>
          </p:nvPr>
        </p:nvSpPr>
        <p:spPr>
          <a:ln/>
        </p:spPr>
        <p:txBody>
          <a:bodyPr/>
          <a:lstStyle/>
          <a:p>
            <a:r>
              <a:rPr lang="de-DE" sz="3200" dirty="0" smtClean="0"/>
              <a:t>TG 15.3d Motion </a:t>
            </a:r>
            <a:r>
              <a:rPr lang="de-DE" sz="3200" dirty="0" smtClean="0"/>
              <a:t>on  </a:t>
            </a:r>
            <a:r>
              <a:rPr lang="de-DE" sz="3200" dirty="0" err="1" smtClean="0"/>
              <a:t>the</a:t>
            </a:r>
            <a:r>
              <a:rPr lang="de-DE" sz="3200" dirty="0" smtClean="0"/>
              <a:t> Evaluation </a:t>
            </a:r>
            <a:r>
              <a:rPr lang="de-DE" sz="3200" dirty="0" err="1" smtClean="0"/>
              <a:t>Criteria</a:t>
            </a:r>
            <a:r>
              <a:rPr lang="de-DE" sz="3200" dirty="0" smtClean="0"/>
              <a:t> </a:t>
            </a:r>
            <a:r>
              <a:rPr lang="de-DE" sz="3200" dirty="0" err="1" smtClean="0"/>
              <a:t>Document</a:t>
            </a:r>
            <a:r>
              <a:rPr lang="de-DE" sz="3200" dirty="0" smtClean="0"/>
              <a:t> (ECD)</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to </a:t>
            </a:r>
            <a:r>
              <a:rPr lang="en-US" sz="2000" i="1" dirty="0" smtClean="0"/>
              <a:t>approve  the Evaluation Criteria </a:t>
            </a:r>
            <a:r>
              <a:rPr lang="en-US" sz="2000" i="1" dirty="0" smtClean="0"/>
              <a:t>Document </a:t>
            </a:r>
            <a:r>
              <a:rPr lang="en-US" sz="2000" i="1" dirty="0" smtClean="0"/>
              <a:t>15-15-0412-13-003d-evaluation-criteria-document </a:t>
            </a:r>
            <a:r>
              <a:rPr lang="en-US" sz="2000" i="1" dirty="0" smtClean="0"/>
              <a:t>as supporting document for the call for proposals</a:t>
            </a:r>
            <a:endParaRPr lang="de-DE" sz="2000" dirty="0" smtClean="0"/>
          </a:p>
          <a:p>
            <a:endParaRPr lang="de-DE" sz="2000" dirty="0">
              <a:solidFill>
                <a:schemeClr val="tx1"/>
              </a:solidFill>
              <a:latin typeface="+mn-lt"/>
              <a:ea typeface="+mn-ea"/>
              <a:cs typeface="+mn-cs"/>
            </a:endParaRPr>
          </a:p>
          <a:p>
            <a:r>
              <a:rPr lang="de-DE" sz="2000" dirty="0" err="1" smtClean="0"/>
              <a:t>Moved</a:t>
            </a:r>
            <a:r>
              <a:rPr lang="de-DE" sz="2000" dirty="0" smtClean="0"/>
              <a:t> </a:t>
            </a:r>
            <a:r>
              <a:rPr lang="de-DE" sz="2000" dirty="0" err="1" smtClean="0"/>
              <a:t>by</a:t>
            </a:r>
            <a:r>
              <a:rPr lang="de-DE" sz="2000" dirty="0" smtClean="0"/>
              <a:t>: Thomas Kürner</a:t>
            </a:r>
          </a:p>
          <a:p>
            <a:r>
              <a:rPr lang="de-DE" sz="2000" dirty="0" err="1" smtClean="0"/>
              <a:t>Seconded</a:t>
            </a:r>
            <a:r>
              <a:rPr lang="de-DE" sz="2000" dirty="0" smtClean="0"/>
              <a:t> </a:t>
            </a:r>
            <a:r>
              <a:rPr lang="de-DE" sz="2000" dirty="0" err="1" smtClean="0"/>
              <a:t>by</a:t>
            </a:r>
            <a:r>
              <a:rPr lang="de-DE" sz="2000" dirty="0" smtClean="0"/>
              <a:t>: Iwao </a:t>
            </a:r>
            <a:r>
              <a:rPr lang="de-DE" sz="2000" dirty="0" err="1" smtClean="0"/>
              <a:t>Hoskao</a:t>
            </a:r>
            <a:endParaRPr lang="de-DE" sz="2000" dirty="0" smtClean="0"/>
          </a:p>
          <a:p>
            <a:r>
              <a:rPr lang="de-DE" sz="2000" dirty="0" smtClean="0"/>
              <a:t>8 </a:t>
            </a:r>
            <a:r>
              <a:rPr lang="de-DE" sz="2000" dirty="0" err="1" smtClean="0"/>
              <a:t>yes</a:t>
            </a:r>
            <a:r>
              <a:rPr lang="de-DE" sz="2000" dirty="0" smtClean="0"/>
              <a:t>   / 0 </a:t>
            </a:r>
            <a:r>
              <a:rPr lang="de-DE" sz="2000" dirty="0" err="1" smtClean="0"/>
              <a:t>abstain</a:t>
            </a:r>
            <a:r>
              <a:rPr lang="de-DE" sz="2000" dirty="0" smtClean="0"/>
              <a:t> / 0 </a:t>
            </a:r>
            <a:r>
              <a:rPr lang="de-DE" sz="2000" dirty="0" err="1" smtClean="0"/>
              <a:t>No</a:t>
            </a:r>
            <a:endParaRPr lang="de-DE" sz="2000" dirty="0" smtClean="0"/>
          </a:p>
          <a:p>
            <a:endParaRPr lang="de-DE"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662</Words>
  <Application>Microsoft Office PowerPoint</Application>
  <PresentationFormat>Bildschirmpräsentation (4:3)</PresentationFormat>
  <Paragraphs>167</Paragraphs>
  <Slides>16</Slides>
  <Notes>9</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vt:lpstr>
      <vt:lpstr>Folie 1</vt:lpstr>
      <vt:lpstr>TG 3d March 2016 Closing Report</vt:lpstr>
      <vt:lpstr>Meetings/Contributions</vt:lpstr>
      <vt:lpstr>Tasks Completed</vt:lpstr>
      <vt:lpstr>Next Steps</vt:lpstr>
      <vt:lpstr>TG Motions</vt:lpstr>
      <vt:lpstr>TG 15.3d Motion on  the Technical Requirements Document (TRD)</vt:lpstr>
      <vt:lpstr>TG 15.3d Motion on  the Channel Modeling Document (CMD)</vt:lpstr>
      <vt:lpstr>TG 15.3d Motion on  the Evaluation Criteria Document (ECD)</vt:lpstr>
      <vt:lpstr>TG 15.3d Motion on  the Call for Proposals (CfP)</vt:lpstr>
      <vt:lpstr>TG 15.3d Motion on  the Call for Proposals (CfP)</vt:lpstr>
      <vt:lpstr>TG 15.3d Motion on Text for Response to ITU-R WP1A Liaison</vt:lpstr>
      <vt:lpstr>TG 15.3d Motion on Text for a Liaison to ETSI ISG mWT</vt:lpstr>
      <vt:lpstr>WG Motion</vt:lpstr>
      <vt:lpstr>WG Motion on Text for Response to ITU-R WP1A Liasion</vt:lpstr>
      <vt:lpstr>WG Motion on Text for for a Liaison to ETSI ISG mWT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140</cp:revision>
  <cp:lastPrinted>1998-02-10T13:28:06Z</cp:lastPrinted>
  <dcterms:created xsi:type="dcterms:W3CDTF">2012-11-14T22:04:21Z</dcterms:created>
  <dcterms:modified xsi:type="dcterms:W3CDTF">2016-03-16T01:11:36Z</dcterms:modified>
</cp:coreProperties>
</file>