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5" r:id="rId2"/>
    <p:sldId id="256" r:id="rId3"/>
    <p:sldId id="257" r:id="rId4"/>
    <p:sldId id="296" r:id="rId5"/>
    <p:sldId id="305" r:id="rId6"/>
    <p:sldId id="302" r:id="rId7"/>
    <p:sldId id="269" r:id="rId8"/>
    <p:sldId id="277" r:id="rId9"/>
    <p:sldId id="306"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4" autoAdjust="0"/>
    <p:restoredTop sz="75335" autoAdjust="0"/>
  </p:normalViewPr>
  <p:slideViewPr>
    <p:cSldViewPr>
      <p:cViewPr varScale="1">
        <p:scale>
          <a:sx n="52" d="100"/>
          <a:sy n="52" d="100"/>
        </p:scale>
        <p:origin x="546" y="7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802.11-16/0245r1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802.11-16/0245r1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802.11-16/0245r1</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802.11-16/0245r1</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802.11-16/0245r1</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802.11-16/0245r1</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Jon Rosdahl, 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15-16-0201-00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b="1" dirty="0" smtClean="0">
                <a:solidFill>
                  <a:schemeClr val="tx1"/>
                </a:solidFill>
                <a:ea typeface="굴림" pitchFamily="50" charset="-127"/>
              </a:rPr>
              <a:t>13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11-16/0245r1</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21149609"/>
              </p:ext>
            </p:extLst>
          </p:nvPr>
        </p:nvGraphicFramePr>
        <p:xfrm>
          <a:off x="696912" y="1060608"/>
          <a:ext cx="8066087" cy="5263985"/>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0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0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0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2016</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2016-03-13</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192"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smtClean="0"/>
              <a:t>Jon Rosdahl, 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2016 Treasurer report for the Joint 802.11/.15 Wireless funds</a:t>
            </a:r>
          </a:p>
          <a:p>
            <a:endParaRPr lang="en-GB" dirty="0" smtClean="0"/>
          </a:p>
          <a:p>
            <a:r>
              <a:rPr lang="en-GB" dirty="0" smtClean="0"/>
              <a:t>Also reported in 802.15 doc: </a:t>
            </a:r>
            <a:r>
              <a:rPr lang="en-US" dirty="0" smtClean="0"/>
              <a:t>15-16/0201r1</a:t>
            </a:r>
            <a:endParaRPr lang="en-US" dirty="0"/>
          </a:p>
          <a:p>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2016</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smtClean="0"/>
              <a:t>Jon Rosdahl, 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smtClean="0"/>
              <a:t>Jon Rosdahl, 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05211182"/>
              </p:ext>
            </p:extLst>
          </p:nvPr>
        </p:nvGraphicFramePr>
        <p:xfrm>
          <a:off x="696913" y="838200"/>
          <a:ext cx="7685087" cy="5513830"/>
        </p:xfrm>
        <a:graphic>
          <a:graphicData uri="http://schemas.openxmlformats.org/drawingml/2006/table">
            <a:tbl>
              <a:tblPr/>
              <a:tblGrid>
                <a:gridCol w="5781228"/>
                <a:gridCol w="1903859"/>
              </a:tblGrid>
              <a:tr h="450455">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450455">
                <a:tc gridSpan="2">
                  <a:txBody>
                    <a:bodyPr/>
                    <a:lstStyle/>
                    <a:p>
                      <a:pPr algn="ctr" rtl="0" fontAlgn="b"/>
                      <a:r>
                        <a:rPr lang="en-US" sz="2800" b="1" i="0" u="none" strike="noStrike" dirty="0" smtClean="0">
                          <a:solidFill>
                            <a:srgbClr val="000000"/>
                          </a:solidFill>
                          <a:effectLst/>
                          <a:latin typeface="Arial"/>
                        </a:rPr>
                        <a:t>29 February 2016</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23014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93091">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93091">
                <a:tc>
                  <a:txBody>
                    <a:bodyPr/>
                    <a:lstStyle/>
                    <a:p>
                      <a:pPr algn="l" fontAlgn="ctr"/>
                      <a:r>
                        <a:rPr lang="en-US" sz="1800" b="1" i="0" u="none" strike="noStrike" dirty="0">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dirty="0">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$473,046.94 </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5566">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576347">
                <a:tc>
                  <a:txBody>
                    <a:bodyPr/>
                    <a:lstStyle/>
                    <a:p>
                      <a:pPr algn="l" fontAlgn="ctr"/>
                      <a:r>
                        <a:rPr lang="en-US" sz="1800" b="1" i="0" u="none" strike="noStrike" dirty="0" smtClean="0">
                          <a:solidFill>
                            <a:srgbClr val="000000"/>
                          </a:solidFill>
                          <a:effectLst/>
                          <a:latin typeface="Arial" panose="020B0604020202020204" pitchFamily="34" charset="0"/>
                        </a:rPr>
                        <a:t>Total ASSETS</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a:t>
                      </a:r>
                    </a:p>
                    <a:p>
                      <a:pPr algn="r" fontAlgn="ctr"/>
                      <a:r>
                        <a:rPr lang="en-US" sz="1800" b="1" i="0" u="none" strike="noStrike" dirty="0" smtClean="0">
                          <a:solidFill>
                            <a:srgbClr val="000000"/>
                          </a:solidFill>
                          <a:effectLst/>
                          <a:latin typeface="Arial" panose="020B0604020202020204" pitchFamily="34" charset="0"/>
                        </a:rPr>
                        <a:t>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gridSpan="2">
                  <a:txBody>
                    <a:bodyPr/>
                    <a:lstStyle/>
                    <a:p>
                      <a:pPr algn="l" fontAlgn="ctr"/>
                      <a:r>
                        <a:rPr lang="en-US" sz="1800" b="1" i="0" u="none" strike="noStrike" kern="1200" dirty="0">
                          <a:solidFill>
                            <a:srgbClr val="000000"/>
                          </a:solidFill>
                          <a:effectLst/>
                          <a:latin typeface="Arial" panose="020B0604020202020204" pitchFamily="34" charset="0"/>
                          <a:ea typeface="+mn-ea"/>
                          <a:cs typeface="+mn-cs"/>
                        </a:rPr>
                        <a:t>LIABILITIES</a:t>
                      </a:r>
                      <a:r>
                        <a:rPr lang="en-US" sz="1800" b="1" i="0" u="none" strike="noStrike" dirty="0">
                          <a:solidFill>
                            <a:srgbClr val="000000"/>
                          </a:solidFill>
                          <a:effectLst/>
                          <a:latin typeface="Arial" panose="020B0604020202020204" pitchFamily="34" charset="0"/>
                        </a:rPr>
                        <a:t>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lnL>
                      <a:noFill/>
                    </a:lnL>
                    <a:lnR>
                      <a:noFill/>
                    </a:lnR>
                    <a:lnT w="6350" cap="flat" cmpd="sng" algn="ctr">
                      <a:solidFill>
                        <a:srgbClr val="969696"/>
                      </a:solidFill>
                      <a:prstDash val="dot"/>
                      <a:round/>
                      <a:headEnd type="none" w="med" len="med"/>
                      <a:tailEnd type="none" w="med" len="med"/>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Net Income</a:t>
                      </a:r>
                    </a:p>
                  </a:txBody>
                  <a:tcPr marL="171450"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($192,962.65)</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Total Equity</a:t>
                      </a:r>
                    </a:p>
                  </a:txBody>
                  <a:tcPr marL="85725"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78359">
                <a:tc>
                  <a:txBody>
                    <a:bodyPr/>
                    <a:lstStyle/>
                    <a:p>
                      <a:pPr algn="l" fontAlgn="ctr"/>
                      <a:r>
                        <a:rPr lang="en-US" sz="1800" b="1" i="0" u="none" strike="noStrike" dirty="0">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a:txBody>
                    <a:bodyPr/>
                    <a:lstStyle/>
                    <a:p>
                      <a:pPr algn="l"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2016 Budget </a:t>
            </a:r>
            <a:r>
              <a:rPr lang="en-US" dirty="0" smtClean="0"/>
              <a:t>Report</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nvPr>
        </p:nvGraphicFramePr>
        <p:xfrm>
          <a:off x="685800" y="1234439"/>
          <a:ext cx="3257550" cy="5125213"/>
        </p:xfrm>
        <a:graphic>
          <a:graphicData uri="http://schemas.openxmlformats.org/drawingml/2006/table">
            <a:tbl>
              <a:tblPr>
                <a:tableStyleId>{5C22544A-7EE6-4342-B048-85BDC9FD1C3A}</a:tableStyleId>
              </a:tblPr>
              <a:tblGrid>
                <a:gridCol w="2209800"/>
                <a:gridCol w="104775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600" b="1" u="none" strike="noStrike" dirty="0">
                          <a:effectLst/>
                          <a:latin typeface="Tahoma" panose="020B0604030504040204" pitchFamily="34" charset="0"/>
                          <a:ea typeface="Tahoma" panose="020B0604030504040204" pitchFamily="34" charset="0"/>
                          <a:cs typeface="Tahoma" panose="020B0604030504040204" pitchFamily="34" charset="0"/>
                        </a:rPr>
                        <a:t>Income</a:t>
                      </a:r>
                      <a:endParaRPr lang="en-US" sz="16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600" b="1" u="none" strike="noStrike" dirty="0">
                          <a:effectLst/>
                          <a:latin typeface="Tahoma" panose="020B0604030504040204" pitchFamily="34" charset="0"/>
                          <a:ea typeface="Tahoma" panose="020B0604030504040204" pitchFamily="34" charset="0"/>
                          <a:cs typeface="Tahoma" panose="020B0604030504040204" pitchFamily="34" charset="0"/>
                        </a:rPr>
                        <a:t>Expense</a:t>
                      </a:r>
                      <a:endParaRPr lang="en-US" sz="16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4.110 – Site Survey</a:t>
                      </a: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4.113 –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Jan update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$57,750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$369,100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$71,400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$21,300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82,800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$1,500</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380,000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($10,900)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$545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nvPr>
        </p:nvGraphicFramePr>
        <p:xfrm>
          <a:off x="5483045" y="1240244"/>
          <a:ext cx="1527355" cy="5125213"/>
        </p:xfrm>
        <a:graphic>
          <a:graphicData uri="http://schemas.openxmlformats.org/drawingml/2006/table">
            <a:tbl>
              <a:tblPr>
                <a:tableStyleId>{5C22544A-7EE6-4342-B048-85BDC9FD1C3A}</a:tableStyleId>
              </a:tblPr>
              <a:tblGrid>
                <a:gridCol w="222298"/>
                <a:gridCol w="1305057"/>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Actuals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321,626.00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$65,445 </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$99,214.06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$416.38</a:t>
                      </a: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$17,958.96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$11,601.61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$78,555.59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87,189.96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$78,640.89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($636.40)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5,793.01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$8,337.06</a:t>
                      </a:r>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21009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Waikoloa, May 2016 Budget estimate</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3937563394"/>
              </p:ext>
            </p:extLst>
          </p:nvPr>
        </p:nvGraphicFramePr>
        <p:xfrm>
          <a:off x="533400" y="1234439"/>
          <a:ext cx="3409950" cy="4870705"/>
        </p:xfrm>
        <a:graphic>
          <a:graphicData uri="http://schemas.openxmlformats.org/drawingml/2006/table">
            <a:tbl>
              <a:tblPr>
                <a:tableStyleId>{5C22544A-7EE6-4342-B048-85BDC9FD1C3A}</a:tableStyleId>
              </a:tblPr>
              <a:tblGrid>
                <a:gridCol w="2309428"/>
                <a:gridCol w="1100522"/>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3098722723"/>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21780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a:t>
            </a:r>
            <a:r>
              <a:rPr lang="en-US" dirty="0" smtClean="0">
                <a:solidFill>
                  <a:schemeClr val="tx1"/>
                </a:solidFill>
              </a:rPr>
              <a:t>Meeting Income </a:t>
            </a:r>
            <a:r>
              <a:rPr lang="en-US" dirty="0" smtClean="0">
                <a:solidFill>
                  <a:schemeClr val="tx1"/>
                </a:solidFill>
              </a:rPr>
              <a:t>Report as of March 2016</a:t>
            </a:r>
          </a:p>
        </p:txBody>
      </p:sp>
      <p:graphicFrame>
        <p:nvGraphicFramePr>
          <p:cNvPr id="6" name="Table 5"/>
          <p:cNvGraphicFramePr>
            <a:graphicFrameLocks noGrp="1"/>
          </p:cNvGraphicFramePr>
          <p:nvPr/>
        </p:nvGraphicFramePr>
        <p:xfrm>
          <a:off x="914402" y="1064366"/>
          <a:ext cx="7627937" cy="5282527"/>
        </p:xfrm>
        <a:graphic>
          <a:graphicData uri="http://schemas.openxmlformats.org/drawingml/2006/table">
            <a:tbl>
              <a:tblPr/>
              <a:tblGrid>
                <a:gridCol w="3162337"/>
                <a:gridCol w="1188271"/>
                <a:gridCol w="1092443"/>
                <a:gridCol w="1092443"/>
                <a:gridCol w="1092443"/>
              </a:tblGrid>
              <a:tr h="472402">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Miscellaneous</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91513">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91513">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smtClean="0">
                          <a:solidFill>
                            <a:srgbClr val="000000"/>
                          </a:solidFill>
                          <a:effectLst/>
                          <a:latin typeface="Arial" panose="020B0604020202020204" pitchFamily="34" charset="0"/>
                        </a:rPr>
                        <a:t>$416.38</a:t>
                      </a:r>
                      <a:endParaRPr lang="en-US" sz="12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$11,626.61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$98,555.59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smtClean="0">
                          <a:solidFill>
                            <a:srgbClr val="000000"/>
                          </a:solidFill>
                          <a:effectLst/>
                          <a:latin typeface="Arial" panose="020B0604020202020204" pitchFamily="34" charset="0"/>
                        </a:rPr>
                        <a:t>$78,640.89</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$79,057.27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$5,806.47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$407,109.58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dirty="0">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010855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49237</TotalTime>
  <Words>2191</Words>
  <Application>Microsoft Office PowerPoint</Application>
  <PresentationFormat>On-screen Show (4:3)</PresentationFormat>
  <Paragraphs>741</Paragraphs>
  <Slides>11</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March 2016</vt:lpstr>
      <vt:lpstr>Abstract</vt:lpstr>
      <vt:lpstr>PowerPoint Presentation</vt:lpstr>
      <vt:lpstr>Atlanta Jan 2016 Budget Report</vt:lpstr>
      <vt:lpstr>Waikoloa, May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2016</dc:title>
  <dc:creator>Jon Rosdahl</dc:creator>
  <cp:keywords>March 2016</cp:keywords>
  <dc:description>Ben Rolfe (BCA); Jon Rosdahl (Qualcomm)</dc:description>
  <cp:lastModifiedBy>Jon Rosdahl</cp:lastModifiedBy>
  <cp:revision>287</cp:revision>
  <cp:lastPrinted>1601-01-01T00:00:00Z</cp:lastPrinted>
  <dcterms:created xsi:type="dcterms:W3CDTF">2012-05-13T15:07:35Z</dcterms:created>
  <dcterms:modified xsi:type="dcterms:W3CDTF">2016-03-13T16:08:38Z</dcterms:modified>
</cp:coreProperties>
</file>