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87" r:id="rId2"/>
    <p:sldId id="264" r:id="rId3"/>
    <p:sldId id="333" r:id="rId4"/>
    <p:sldId id="334" r:id="rId5"/>
    <p:sldId id="328" r:id="rId6"/>
    <p:sldId id="329" r:id="rId7"/>
    <p:sldId id="335" r:id="rId8"/>
    <p:sldId id="337" r:id="rId9"/>
    <p:sldId id="336" r:id="rId10"/>
    <p:sldId id="289" r:id="rId11"/>
    <p:sldId id="290" r:id="rId12"/>
    <p:sldId id="291" r:id="rId13"/>
    <p:sldId id="293" r:id="rId14"/>
    <p:sldId id="27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21" d="100"/>
          <a:sy n="121" d="100"/>
        </p:scale>
        <p:origin x="-2008" y="-2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4</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4</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a:t>
            </a:r>
            <a:r>
              <a:rPr lang="en-US" b="1" dirty="0" smtClean="0"/>
              <a:t>0197-</a:t>
            </a:r>
            <a:r>
              <a:rPr lang="en-US" b="1" dirty="0" smtClean="0"/>
              <a:t>00-006T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s://ciscosales.webex.com/ciscosales/j.php?ED=219615007&amp;UID=481905242&amp;PW=NZTRkNDAwOTE1&amp;RT=MiMyMw=="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faq.pdf" TargetMode="External"/><Relationship Id="rId7" Type="http://schemas.openxmlformats.org/officeDocument/2006/relationships/hyperlink" Target="http://standards.ieee.org/board/pat/loa.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www.ieee802.org/15/ANA.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hyperlink" Target="http://www.ieee802.org/15/ANA.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 2016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Mar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TBD</a:t>
            </a:r>
            <a:endParaRPr lang="en-US" sz="28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2</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15-16-0-00)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00200"/>
            <a:ext cx="88392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Tuesday 14 Mar, PM2: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err="1" smtClean="0">
                <a:solidFill>
                  <a:srgbClr val="000000"/>
                </a:solidFill>
                <a:ea typeface="Lucida Grande"/>
                <a:cs typeface="Lucida Grande"/>
              </a:rPr>
              <a:t>Recharter</a:t>
            </a:r>
            <a:endParaRPr lang="en-US" sz="2800" dirty="0" smtClean="0">
              <a:solidFill>
                <a:srgbClr val="000000"/>
              </a:solidFill>
              <a:ea typeface="Lucida Grande"/>
              <a:cs typeface="Lucida Grande"/>
            </a:endParaRPr>
          </a:p>
          <a:p>
            <a:pPr marL="1257300" lvl="2" indent="-342900">
              <a:buClr>
                <a:srgbClr val="FF0000"/>
              </a:buClr>
              <a:buFont typeface="Wingdings" charset="2"/>
              <a:buChar char="q"/>
            </a:pPr>
            <a:r>
              <a:rPr lang="en-US" sz="2800" dirty="0" smtClean="0">
                <a:solidFill>
                  <a:srgbClr val="000000"/>
                </a:solidFill>
                <a:ea typeface="Lucida Grande"/>
                <a:cs typeface="Lucida Grande"/>
              </a:rPr>
              <a:t>6P and SF0</a:t>
            </a:r>
          </a:p>
          <a:p>
            <a:pPr marL="1257300" lvl="2" indent="-342900">
              <a:buClr>
                <a:srgbClr val="FF0000"/>
              </a:buClr>
              <a:buFont typeface="Wingdings" charset="2"/>
              <a:buChar char="q"/>
            </a:pPr>
            <a:r>
              <a:rPr lang="en-US" sz="2800" dirty="0" smtClean="0">
                <a:solidFill>
                  <a:srgbClr val="000000"/>
                </a:solidFill>
                <a:ea typeface="Lucida Grande"/>
                <a:cs typeface="Lucida Grande"/>
              </a:rPr>
              <a:t>6tisch-802.15 liaison discussion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51054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smtClean="0">
                <a:latin typeface="Times New Roman" charset="0"/>
                <a:ea typeface="MS PGothic" charset="0"/>
              </a:rPr>
              <a:t>IEEE</a:t>
            </a:r>
            <a:r>
              <a:rPr lang="en-US" sz="2000" dirty="0">
                <a:latin typeface="Times New Roman" charset="0"/>
                <a:ea typeface="MS PGothic" charset="0"/>
              </a:rPr>
              <a:t>-SA Patent Committee FAQ &amp; Patent slides</a:t>
            </a:r>
          </a:p>
          <a:p>
            <a:pPr lvl="2"/>
            <a:r>
              <a:rPr lang="en-US" sz="1800" dirty="0">
                <a:latin typeface="Times New Roman" charset="0"/>
                <a:ea typeface="MS PGothic" charset="0"/>
                <a:hlinkClick r:id="rId6"/>
              </a:rPr>
              <a:t>http://standards.ieee.org/board/pat/</a:t>
            </a:r>
            <a:r>
              <a:rPr lang="en-US" sz="1800" dirty="0" smtClean="0">
                <a:latin typeface="Times New Roman" charset="0"/>
                <a:ea typeface="MS PGothic" charset="0"/>
                <a:hlinkClick r:id="rId6"/>
              </a:rPr>
              <a:t>faq.pdf</a:t>
            </a:r>
            <a:endParaRPr lang="en-US" sz="1800" dirty="0" smtClean="0">
              <a:latin typeface="Times New Roman" charset="0"/>
              <a:ea typeface="MS PGothic" charset="0"/>
            </a:endParaRPr>
          </a:p>
          <a:p>
            <a:pPr lvl="2"/>
            <a:r>
              <a:rPr lang="en-US" sz="1800" dirty="0" smtClean="0">
                <a:latin typeface="Times New Roman" charset="0"/>
                <a:ea typeface="MS PGothic" charset="0"/>
                <a:hlinkClick r:id="rId5"/>
              </a:rPr>
              <a:t>http</a:t>
            </a:r>
            <a:r>
              <a:rPr lang="en-US" sz="1800" dirty="0">
                <a:latin typeface="Times New Roman" charset="0"/>
                <a:ea typeface="MS PGothic" charset="0"/>
                <a:hlinkClick r:id="rId5"/>
              </a:rPr>
              <a:t>://standards.ieee.org/board/pat/pat-slideset.ppt</a:t>
            </a:r>
            <a:r>
              <a:rPr lang="en-US" sz="1800" dirty="0">
                <a:latin typeface="Times New Roman" charset="0"/>
                <a:ea typeface="MS PGothic" charset="0"/>
              </a:rPr>
              <a:t> </a:t>
            </a:r>
            <a:endParaRPr lang="en-US" sz="1800" dirty="0" smtClean="0">
              <a:latin typeface="Times New Roman" charset="0"/>
              <a:ea typeface="MS PGothic" charset="0"/>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7"/>
              </a:rPr>
              <a:t>http://standards.ieee.org/board/pat/loa.pdf</a:t>
            </a:r>
            <a:r>
              <a:rPr lang="en-US" sz="1800" dirty="0">
                <a:latin typeface="Times New Roman" charset="0"/>
                <a:ea typeface="MS PGothic" charset="0"/>
              </a:rPr>
              <a:t>   </a:t>
            </a:r>
            <a:endParaRPr lang="en-US" sz="2200" dirty="0">
              <a:latin typeface="Times New Roman" charset="0"/>
              <a:ea typeface="MS PGothic" charset="0"/>
            </a:endParaRPr>
          </a:p>
          <a:p>
            <a:pPr eaLnBrk="1" hangingPunct="1"/>
            <a:r>
              <a:rPr lang="en-US" sz="2400" dirty="0">
                <a:latin typeface="Times New Roman" charset="0"/>
                <a:ea typeface="MS PGothic" charset="0"/>
              </a:rPr>
              <a:t>Chair and Secretary request</a:t>
            </a:r>
          </a:p>
          <a:p>
            <a:pPr lvl="1" eaLnBrk="1" hangingPunct="1"/>
            <a:r>
              <a:rPr lang="en-US" sz="1800" dirty="0">
                <a:latin typeface="Times New Roman" charset="0"/>
                <a:ea typeface="MS PGothic" charset="0"/>
              </a:rPr>
              <a:t>Chair is </a:t>
            </a:r>
            <a:r>
              <a:rPr lang="en-US" sz="1800" dirty="0" smtClean="0">
                <a:latin typeface="Times New Roman" charset="0"/>
                <a:ea typeface="MS PGothic" charset="0"/>
              </a:rPr>
              <a:t>Pat Kinney (Kinney Consulting)</a:t>
            </a:r>
            <a:endParaRPr lang="en-US" sz="18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smtClean="0"/>
              <a:t>&lt;Pat Kinney&gt;, &lt;Kinney Consulting LLC&gt;</a:t>
            </a:r>
            <a:endParaRPr lang="en-US"/>
          </a:p>
        </p:txBody>
      </p:sp>
      <p:sp>
        <p:nvSpPr>
          <p:cNvPr id="7" name="Date Placeholder 6"/>
          <p:cNvSpPr>
            <a:spLocks noGrp="1"/>
          </p:cNvSpPr>
          <p:nvPr>
            <p:ph type="dt" sz="quarter" idx="10"/>
          </p:nvPr>
        </p:nvSpPr>
        <p:spPr/>
        <p:txBody>
          <a:bodyPr/>
          <a:lstStyle/>
          <a:p>
            <a:pPr>
              <a:defRPr/>
            </a:pPr>
            <a:r>
              <a:rPr lang="en-US" smtClean="0"/>
              <a:t>&lt;Mar 2016&gt;</a:t>
            </a:r>
            <a:endParaRPr lang="en-US"/>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3</a:t>
            </a:fld>
            <a:endParaRPr lang="en-US" sz="1200" b="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smtClean="0"/>
              <a:t>&lt;Mar 2016&gt;</a:t>
            </a:r>
            <a:endParaRPr lang="en-US"/>
          </a:p>
        </p:txBody>
      </p:sp>
      <p:sp>
        <p:nvSpPr>
          <p:cNvPr id="7171"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dirty="0">
              <a:solidFill>
                <a:srgbClr val="FF0000"/>
              </a:solidFill>
              <a:latin typeface="Arial" charset="0"/>
            </a:endParaRPr>
          </a:p>
          <a:p>
            <a:pPr marL="230188" indent="-230188" eaLnBrk="1" hangingPunct="1">
              <a:lnSpc>
                <a:spcPct val="80000"/>
              </a:lnSpc>
            </a:pPr>
            <a:endParaRPr lang="en-US" sz="800" u="sng" dirty="0">
              <a:solidFill>
                <a:srgbClr val="FF0000"/>
              </a:solidFill>
              <a:cs typeface="Arial" charset="0"/>
            </a:endParaRPr>
          </a:p>
          <a:p>
            <a:pPr marL="230188" indent="-230188" eaLnBrk="1" hangingPunct="1">
              <a:lnSpc>
                <a:spcPct val="80000"/>
              </a:lnSpc>
              <a:spcAft>
                <a:spcPct val="40000"/>
              </a:spcAft>
            </a:pPr>
            <a:r>
              <a:rPr lang="en-US" sz="2400" b="1" dirty="0">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dirty="0">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dirty="0">
                <a:cs typeface="Arial" charset="0"/>
              </a:rPr>
              <a:t>Don’t discuss specific license rates, terms, or conditions.</a:t>
            </a:r>
          </a:p>
          <a:p>
            <a:pPr lvl="2" eaLnBrk="1" hangingPunct="1">
              <a:lnSpc>
                <a:spcPct val="80000"/>
              </a:lnSpc>
              <a:spcAft>
                <a:spcPct val="40000"/>
              </a:spcAft>
              <a:buFont typeface="Arial" charset="0"/>
              <a:buChar char="•"/>
            </a:pPr>
            <a:r>
              <a:rPr lang="en-US" sz="1600" dirty="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dirty="0">
                <a:cs typeface="Arial" charset="0"/>
              </a:rPr>
              <a:t>Technical considerations remain primary focus</a:t>
            </a:r>
            <a:endParaRPr lang="en-US" sz="1600" dirty="0">
              <a:cs typeface="Arial" charset="0"/>
            </a:endParaRPr>
          </a:p>
          <a:p>
            <a:pPr lvl="1" eaLnBrk="1" hangingPunct="1">
              <a:lnSpc>
                <a:spcPct val="80000"/>
              </a:lnSpc>
              <a:spcAft>
                <a:spcPct val="40000"/>
              </a:spcAft>
              <a:buFont typeface="Arial" charset="0"/>
              <a:buChar char="•"/>
            </a:pPr>
            <a:r>
              <a:rPr lang="en-US" sz="1800" b="1" dirty="0">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dirty="0">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dirty="0">
                <a:cs typeface="Arial" charset="0"/>
              </a:rPr>
              <a:t>Don’t be silent if inappropriate topics are discussed … do formally object.</a:t>
            </a:r>
          </a:p>
          <a:p>
            <a:pPr marL="230188" indent="-230188" algn="ctr" eaLnBrk="1" hangingPunct="1">
              <a:lnSpc>
                <a:spcPct val="80000"/>
              </a:lnSpc>
            </a:pPr>
            <a:r>
              <a:rPr lang="en-US" sz="1000" b="1" dirty="0">
                <a:cs typeface="Arial" charset="0"/>
              </a:rPr>
              <a:t>---------------------------------------------------------------   </a:t>
            </a:r>
            <a:endParaRPr lang="en-US" sz="1400" b="1" dirty="0">
              <a:cs typeface="Arial" charset="0"/>
            </a:endParaRPr>
          </a:p>
          <a:p>
            <a:pPr marL="230188" indent="-230188" algn="ctr" eaLnBrk="1" hangingPunct="1">
              <a:lnSpc>
                <a:spcPct val="80000"/>
              </a:lnSpc>
            </a:pPr>
            <a:r>
              <a:rPr lang="en-US" sz="1400" b="1" dirty="0">
                <a:cs typeface="Arial" charset="0"/>
              </a:rPr>
              <a:t>See </a:t>
            </a:r>
            <a:r>
              <a:rPr lang="en-US" sz="1400" b="1" i="1" dirty="0">
                <a:cs typeface="Arial" charset="0"/>
              </a:rPr>
              <a:t>IEEE-SA Standards Board Operations Manual</a:t>
            </a:r>
            <a:r>
              <a:rPr lang="en-US" sz="1400" b="1" dirty="0">
                <a:cs typeface="Arial" charset="0"/>
              </a:rPr>
              <a:t>, clause 5.3.10 and </a:t>
            </a:r>
            <a:r>
              <a:rPr lang="en-GB" sz="1400" b="1" dirty="0">
                <a:cs typeface="Arial" charset="0"/>
              </a:rPr>
              <a:t>“Promoting Competition and Innovation: What You Need to Know about the IEEE Standards Association's Antitrust and Competition Policy”</a:t>
            </a:r>
            <a:r>
              <a:rPr lang="en-US" sz="1400" b="1" dirty="0">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4</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err="1">
                <a:solidFill>
                  <a:srgbClr val="000000"/>
                </a:solidFill>
                <a:ea typeface="Lucida Grande"/>
                <a:cs typeface="Lucida Grande"/>
              </a:rPr>
              <a:t>Recharter</a:t>
            </a:r>
            <a:endParaRPr lang="en-US" sz="2800" dirty="0">
              <a:solidFill>
                <a:srgbClr val="000000"/>
              </a:solidFill>
              <a:ea typeface="Lucida Grande"/>
              <a:cs typeface="Lucida Grande"/>
            </a:endParaRPr>
          </a:p>
          <a:p>
            <a:pPr marL="1257300" lvl="2" indent="-342900">
              <a:buClr>
                <a:srgbClr val="FF0000"/>
              </a:buClr>
              <a:buFont typeface="Wingdings" charset="2"/>
              <a:buChar char="q"/>
            </a:pPr>
            <a:r>
              <a:rPr lang="en-US" sz="2800" dirty="0">
                <a:solidFill>
                  <a:srgbClr val="000000"/>
                </a:solidFill>
                <a:ea typeface="Lucida Grande"/>
                <a:cs typeface="Lucida Grande"/>
              </a:rPr>
              <a:t>6P and SF0</a:t>
            </a:r>
          </a:p>
          <a:p>
            <a:pPr marL="1257300" lvl="2" indent="-342900">
              <a:buClr>
                <a:srgbClr val="FF0000"/>
              </a:buClr>
              <a:buFont typeface="Wingdings" charset="2"/>
              <a:buChar char="q"/>
            </a:pPr>
            <a:r>
              <a:rPr lang="en-US" sz="2800" dirty="0">
                <a:solidFill>
                  <a:srgbClr val="000000"/>
                </a:solidFill>
                <a:ea typeface="Lucida Grande"/>
                <a:cs typeface="Lucida Grande"/>
              </a:rPr>
              <a:t>6tisch-802.15 liaison discussion</a:t>
            </a:r>
          </a:p>
        </p:txBody>
      </p:sp>
    </p:spTree>
    <p:extLst>
      <p:ext uri="{BB962C8B-B14F-4D97-AF65-F5344CB8AC3E}">
        <p14:creationId xmlns:p14="http://schemas.microsoft.com/office/powerpoint/2010/main" val="38069135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381000" y="7620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err="1" smtClean="0">
                <a:solidFill>
                  <a:srgbClr val="000000"/>
                </a:solidFill>
                <a:ea typeface="Lucida Grande"/>
                <a:cs typeface="Lucida Grande"/>
              </a:rPr>
              <a:t>Recharter</a:t>
            </a:r>
            <a:endParaRPr lang="en-US"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Tree>
    <p:extLst>
      <p:ext uri="{BB962C8B-B14F-4D97-AF65-F5344CB8AC3E}">
        <p14:creationId xmlns:p14="http://schemas.microsoft.com/office/powerpoint/2010/main" val="36633679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7620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smtClean="0">
                <a:solidFill>
                  <a:srgbClr val="000000"/>
                </a:solidFill>
                <a:ea typeface="Lucida Grande"/>
                <a:cs typeface="Lucida Grande"/>
              </a:rPr>
              <a:t>6P and SF0</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609600" y="21336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685800" y="1905000"/>
            <a:ext cx="8305800" cy="4708980"/>
          </a:xfrm>
          <a:prstGeom prst="rect">
            <a:avLst/>
          </a:prstGeom>
        </p:spPr>
        <p:txBody>
          <a:bodyPr wrap="square">
            <a:spAutoFit/>
          </a:bodyPr>
          <a:lstStyle/>
          <a:p>
            <a:r>
              <a:rPr lang="en-US" dirty="0"/>
              <a:t>Regarding the use of a Token to identify transactions </a:t>
            </a:r>
            <a:r>
              <a:rPr lang="en-US" dirty="0" smtClean="0"/>
              <a:t>on the </a:t>
            </a:r>
            <a:r>
              <a:rPr lang="en-US" dirty="0"/>
              <a:t>6top protocol, there was a proposal on the call to </a:t>
            </a:r>
            <a:r>
              <a:rPr lang="en-US" dirty="0" smtClean="0"/>
              <a:t>add an </a:t>
            </a:r>
            <a:r>
              <a:rPr lang="en-US" dirty="0"/>
              <a:t>8-bit field to the packet header. </a:t>
            </a:r>
            <a:endParaRPr lang="en-US" dirty="0" smtClean="0"/>
          </a:p>
          <a:p>
            <a:r>
              <a:rPr lang="en-US" dirty="0"/>
              <a:t>there is no </a:t>
            </a:r>
            <a:r>
              <a:rPr lang="en-US" dirty="0" smtClean="0"/>
              <a:t>specification on </a:t>
            </a:r>
            <a:r>
              <a:rPr lang="en-US" dirty="0"/>
              <a:t>the 6top </a:t>
            </a:r>
            <a:r>
              <a:rPr lang="en-US" dirty="0" smtClean="0"/>
              <a:t>behavior </a:t>
            </a:r>
            <a:r>
              <a:rPr lang="en-US" dirty="0"/>
              <a:t>at boot. The discussion point here is if </a:t>
            </a:r>
            <a:r>
              <a:rPr lang="en-US" dirty="0" smtClean="0"/>
              <a:t>the 6top </a:t>
            </a:r>
            <a:r>
              <a:rPr lang="en-US" dirty="0"/>
              <a:t>messages shall be transmitted on minimal cells </a:t>
            </a:r>
            <a:r>
              <a:rPr lang="en-US" dirty="0" smtClean="0"/>
              <a:t>until the </a:t>
            </a:r>
            <a:r>
              <a:rPr lang="en-US" dirty="0"/>
              <a:t>slotframe 1 (SFR1) has been populated enough to </a:t>
            </a:r>
            <a:r>
              <a:rPr lang="en-US" dirty="0" smtClean="0"/>
              <a:t>support the </a:t>
            </a:r>
            <a:r>
              <a:rPr lang="en-US" dirty="0"/>
              <a:t>transactions</a:t>
            </a:r>
            <a:r>
              <a:rPr lang="en-US" dirty="0" smtClean="0"/>
              <a:t>.</a:t>
            </a:r>
          </a:p>
          <a:p>
            <a:r>
              <a:rPr lang="en-US" dirty="0"/>
              <a:t>like to know which are the </a:t>
            </a:r>
            <a:r>
              <a:rPr lang="en-US" dirty="0" smtClean="0"/>
              <a:t>steps to </a:t>
            </a:r>
            <a:r>
              <a:rPr lang="en-US" dirty="0"/>
              <a:t>request IDs to IANA, since we need at least the </a:t>
            </a:r>
            <a:r>
              <a:rPr lang="en-US" dirty="0" smtClean="0"/>
              <a:t>following ones:</a:t>
            </a:r>
          </a:p>
          <a:p>
            <a:pPr marL="171450" indent="-171450">
              <a:buFont typeface="Arial"/>
              <a:buChar char="•"/>
            </a:pPr>
            <a:r>
              <a:rPr lang="en-US" dirty="0" smtClean="0"/>
              <a:t>IANA_IETF_IE_GROUP_ID</a:t>
            </a:r>
            <a:endParaRPr lang="en-US" dirty="0"/>
          </a:p>
          <a:p>
            <a:pPr marL="171450" indent="-171450">
              <a:buFont typeface="Arial"/>
              <a:buChar char="•"/>
            </a:pPr>
            <a:r>
              <a:rPr lang="en-US" dirty="0" smtClean="0"/>
              <a:t>IANA_6TOP_SUBIE_ID</a:t>
            </a:r>
            <a:endParaRPr lang="en-US" dirty="0"/>
          </a:p>
          <a:p>
            <a:pPr marL="171450" indent="-171450">
              <a:buFont typeface="Arial"/>
              <a:buChar char="•"/>
            </a:pPr>
            <a:r>
              <a:rPr lang="en-US" dirty="0" smtClean="0"/>
              <a:t>IANA_6TOP_6P_VERSION</a:t>
            </a:r>
            <a:endParaRPr lang="en-US" dirty="0"/>
          </a:p>
          <a:p>
            <a:pPr marL="171450" indent="-171450">
              <a:buFont typeface="Arial"/>
              <a:buChar char="•"/>
            </a:pPr>
            <a:r>
              <a:rPr lang="en-US" dirty="0" smtClean="0"/>
              <a:t>6P </a:t>
            </a:r>
            <a:r>
              <a:rPr lang="en-US" dirty="0"/>
              <a:t>command </a:t>
            </a:r>
            <a:r>
              <a:rPr lang="en-US" dirty="0" smtClean="0"/>
              <a:t>identifiers</a:t>
            </a:r>
          </a:p>
          <a:p>
            <a:pPr marL="171450" indent="-171450">
              <a:buFont typeface="Arial"/>
              <a:buChar char="•"/>
            </a:pPr>
            <a:r>
              <a:rPr lang="en-US" dirty="0" smtClean="0"/>
              <a:t>6P </a:t>
            </a:r>
            <a:r>
              <a:rPr lang="en-US" dirty="0"/>
              <a:t>Return </a:t>
            </a:r>
            <a:r>
              <a:rPr lang="en-US" dirty="0" smtClean="0"/>
              <a:t>Codes</a:t>
            </a:r>
          </a:p>
          <a:p>
            <a:pPr marL="171450" indent="-171450">
              <a:buFont typeface="Arial"/>
              <a:buChar char="•"/>
            </a:pPr>
            <a:r>
              <a:rPr lang="en-US" dirty="0" smtClean="0"/>
              <a:t>IANA_SFID_SF0</a:t>
            </a:r>
            <a:endParaRPr lang="en-US" dirty="0"/>
          </a:p>
          <a:p>
            <a:r>
              <a:rPr lang="en-US" dirty="0" smtClean="0"/>
              <a:t>Are </a:t>
            </a:r>
            <a:r>
              <a:rPr lang="en-US" dirty="0"/>
              <a:t>they independent of the draft/RFC status? Do we </a:t>
            </a:r>
            <a:r>
              <a:rPr lang="en-US" dirty="0" smtClean="0"/>
              <a:t>have to </a:t>
            </a:r>
            <a:r>
              <a:rPr lang="en-US" dirty="0"/>
              <a:t>wait until the drafts get into the standardization track?</a:t>
            </a:r>
            <a:r>
              <a:rPr lang="en-US" dirty="0" smtClean="0"/>
              <a:t> </a:t>
            </a:r>
          </a:p>
          <a:p>
            <a:r>
              <a:rPr lang="en-US" dirty="0"/>
              <a:t>need a IANA section where you detail which registries you create and which you add </a:t>
            </a:r>
            <a:r>
              <a:rPr lang="en-US" dirty="0" smtClean="0"/>
              <a:t>to. Then </a:t>
            </a:r>
            <a:r>
              <a:rPr lang="en-US" dirty="0"/>
              <a:t>you need to enumerate the entries that you need, as you do below.</a:t>
            </a:r>
          </a:p>
          <a:p>
            <a:r>
              <a:rPr lang="sk-SK" dirty="0"/>
              <a:t> </a:t>
            </a:r>
            <a:r>
              <a:rPr lang="sk-SK" dirty="0" smtClean="0"/>
              <a:t>You </a:t>
            </a:r>
            <a:r>
              <a:rPr lang="sk-SK" dirty="0"/>
              <a:t>may suggest values to help interop till you make RFC, but the IANA will have the final word and implementations may need to be updated.</a:t>
            </a:r>
          </a:p>
          <a:p>
            <a:r>
              <a:rPr lang="sk-SK" dirty="0"/>
              <a:t> </a:t>
            </a:r>
            <a:r>
              <a:rPr lang="sk-SK" dirty="0" smtClean="0"/>
              <a:t>In </a:t>
            </a:r>
            <a:r>
              <a:rPr lang="sk-SK" dirty="0"/>
              <a:t>this particular case, we have discussed where the IE space comes from but I have not seen a final conclusion on that. In particular (quoting Thomas in the attached mail) we have on the table “</a:t>
            </a:r>
            <a:r>
              <a:rPr lang="sk-SK" i="1" dirty="0"/>
              <a:t>Choice 2, the ID is allocated to IETF via IANA. There is a defined process to obtain a Payload Group ID (</a:t>
            </a:r>
            <a:r>
              <a:rPr lang="sk-SK" i="1" u="sng" dirty="0">
                <a:hlinkClick r:id="rId3"/>
              </a:rPr>
              <a:t>http://www.ieee802.org/15/ANA.html), it basically starts with a formal request from an IANA officer.  There are only 8 addresses left before going onto extended addresses, so we really need to make sure that each of the 8 addresses will be properly used.</a:t>
            </a:r>
            <a:r>
              <a:rPr lang="sk-SK" u="sng" dirty="0">
                <a:hlinkClick r:id="rId3"/>
              </a:rPr>
              <a:t>”</a:t>
            </a:r>
          </a:p>
          <a:p>
            <a:r>
              <a:rPr lang="sk-SK" dirty="0"/>
              <a:t> </a:t>
            </a:r>
          </a:p>
          <a:p>
            <a:r>
              <a:rPr lang="sk-SK" dirty="0"/>
              <a:t>If we are sure we’ll need the ID regardless of this particular draft, then we may issue a short draft to request it from IANA. As Thomas indicated, we need a very solid justification. It would be good to discuss this at the interim next Friday to prepare for any request / question to the 6TiSHC SG or WG15 who are meeting in Macao the week after.</a:t>
            </a:r>
            <a:endParaRPr lang="en-US" dirty="0"/>
          </a:p>
        </p:txBody>
      </p:sp>
    </p:spTree>
    <p:extLst>
      <p:ext uri="{BB962C8B-B14F-4D97-AF65-F5344CB8AC3E}">
        <p14:creationId xmlns:p14="http://schemas.microsoft.com/office/powerpoint/2010/main" val="37554358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0" y="6096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smtClean="0">
                <a:solidFill>
                  <a:srgbClr val="000000"/>
                </a:solidFill>
                <a:ea typeface="Lucida Grande"/>
                <a:cs typeface="Lucida Grande"/>
              </a:rPr>
              <a:t>6P and SF0</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609600" y="21336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457200" y="1752600"/>
            <a:ext cx="8305800" cy="3970317"/>
          </a:xfrm>
          <a:prstGeom prst="rect">
            <a:avLst/>
          </a:prstGeom>
        </p:spPr>
        <p:txBody>
          <a:bodyPr wrap="square">
            <a:spAutoFit/>
          </a:bodyPr>
          <a:lstStyle/>
          <a:p>
            <a:r>
              <a:rPr lang="en-US" dirty="0"/>
              <a:t>for a unique Payload IE Group ID to be used by 6tisch, there are at least three alternatives: 1) use the vendor specific ID stated in the 802.15.4 standard, 2) request a Payload IE to be assigned to IETF via IANA, and 3) use the Encapsulated Service Data Unit (ESDU) IE ID stated in the 802.15.4 standard. </a:t>
            </a:r>
          </a:p>
          <a:p>
            <a:endParaRPr lang="en-US" dirty="0"/>
          </a:p>
          <a:p>
            <a:r>
              <a:rPr lang="en-US" dirty="0"/>
              <a:t>The best way to determine which of these alternatives to use is to define what is required of the IE and how is it used:</a:t>
            </a:r>
          </a:p>
          <a:p>
            <a:r>
              <a:rPr lang="sk-SK" dirty="0"/>
              <a:t> </a:t>
            </a:r>
          </a:p>
          <a:p>
            <a:r>
              <a:rPr lang="sk-SK" dirty="0"/>
              <a:t>Choice 1, the vendor specific ID is already defined in the standard and needs no further action from 6tisch.  It uses the Payload IE Group ID = 0x2 followed by 3 octets of the Vendor’s OUI.  Two options here are to request an OUI from the IEEE RAC, or request a company ID from the IEEE RAC.  Regardless, the vendor specific ID adds 3 octets to the IE, which is not a problem if the IE is seldom used, such as configuring the network.</a:t>
            </a:r>
          </a:p>
          <a:p>
            <a:endParaRPr lang="sk-SK" dirty="0"/>
          </a:p>
          <a:p>
            <a:r>
              <a:rPr lang="sk-SK" dirty="0"/>
              <a:t>Choice 2, the ID is allocated to IETF via IANA. There is a defined process to obtain a Payload Group ID (</a:t>
            </a:r>
            <a:r>
              <a:rPr lang="sk-SK" u="sng" dirty="0">
                <a:hlinkClick r:id="rId3"/>
              </a:rPr>
              <a:t>http://www.ieee802.org/15/ANA.html)</a:t>
            </a:r>
            <a:r>
              <a:rPr lang="sk-SK" dirty="0">
                <a:hlinkClick r:id="rId3"/>
              </a:rPr>
              <a:t>, it basically starts with a formal request from an IANA officer.  The issue I have with this choice is that we have only 8 addresses left before going onto extended addresses, so we really need to make sure that each of the 8 addresses will be properly used.</a:t>
            </a:r>
          </a:p>
          <a:p>
            <a:endParaRPr lang="sk-SK" dirty="0"/>
          </a:p>
          <a:p>
            <a:r>
              <a:rPr lang="sk-SK" dirty="0"/>
              <a:t>Choice 3, the ESDU IE is meant to send a message to another node, it has no inherent formatting, the other node must already understand how to use the information.</a:t>
            </a:r>
          </a:p>
          <a:p>
            <a:endParaRPr lang="sk-SK" dirty="0"/>
          </a:p>
          <a:p>
            <a:r>
              <a:rPr lang="sk-SK" dirty="0"/>
              <a:t>If the 6tisch group chooses choice 2, we’ll need a request from IANA.</a:t>
            </a:r>
            <a:r>
              <a:rPr lang="sk-SK" dirty="0" smtClean="0"/>
              <a:t>to </a:t>
            </a:r>
            <a:r>
              <a:rPr lang="sk-SK" dirty="0"/>
              <a:t>the 6TiSHC SG or WG15 who are meeting in Macao the week after.</a:t>
            </a:r>
            <a:endParaRPr lang="en-US" dirty="0"/>
          </a:p>
        </p:txBody>
      </p:sp>
    </p:spTree>
    <p:extLst>
      <p:ext uri="{BB962C8B-B14F-4D97-AF65-F5344CB8AC3E}">
        <p14:creationId xmlns:p14="http://schemas.microsoft.com/office/powerpoint/2010/main" val="42935634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52400" y="6096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a:solidFill>
                  <a:srgbClr val="000000"/>
                </a:solidFill>
                <a:ea typeface="Lucida Grande"/>
                <a:cs typeface="Lucida Grande"/>
              </a:rPr>
              <a:t>6tisch-802.15 liaison discussion</a:t>
            </a: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TextBox 1"/>
          <p:cNvSpPr txBox="1"/>
          <p:nvPr/>
        </p:nvSpPr>
        <p:spPr>
          <a:xfrm>
            <a:off x="1447800" y="1905000"/>
            <a:ext cx="6400800" cy="523220"/>
          </a:xfrm>
          <a:prstGeom prst="rect">
            <a:avLst/>
          </a:prstGeom>
          <a:noFill/>
        </p:spPr>
        <p:txBody>
          <a:bodyPr wrap="square" rtlCol="0">
            <a:spAutoFit/>
          </a:bodyPr>
          <a:lstStyle/>
          <a:p>
            <a:r>
              <a:rPr lang="en-US" sz="1400" dirty="0" smtClean="0"/>
              <a:t>Should this group increase its scope to include other IETF groups with significant interests in 802.15</a:t>
            </a:r>
            <a:r>
              <a:rPr lang="en-US" sz="1400" dirty="0"/>
              <a:t> </a:t>
            </a:r>
            <a:r>
              <a:rPr lang="en-US" sz="1400" dirty="0" smtClean="0"/>
              <a:t>such as 6lo and core?</a:t>
            </a:r>
          </a:p>
        </p:txBody>
      </p:sp>
    </p:spTree>
    <p:extLst>
      <p:ext uri="{BB962C8B-B14F-4D97-AF65-F5344CB8AC3E}">
        <p14:creationId xmlns:p14="http://schemas.microsoft.com/office/powerpoint/2010/main" val="118127608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34279</TotalTime>
  <Words>1699</Words>
  <Application>Microsoft Macintosh PowerPoint</Application>
  <PresentationFormat>On-screen Show (4:3)</PresentationFormat>
  <Paragraphs>227</Paragraphs>
  <Slides>14</Slides>
  <Notes>13</Notes>
  <HiddenSlides>5</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IG 6T Meeting Goals (Agenda 15-16-0-00)</vt:lpstr>
      <vt:lpstr>Administrative Items</vt:lpstr>
      <vt:lpstr>Other Guidelines for IEEE WG Meetings</vt:lpstr>
      <vt:lpstr>6TISCH Issues Discussion</vt:lpstr>
      <vt:lpstr>6TISCH Issues Discussion –  Recharter</vt:lpstr>
      <vt:lpstr>6TISCH Issues Discussion –  6P and SF0</vt:lpstr>
      <vt:lpstr>6TISCH Issues Discussion –  6P and SF0</vt:lpstr>
      <vt:lpstr>6TISCH Issues Discussion –  6tisch-802.15 liaison discussion</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Opening Report for Macau</dc:title>
  <dc:subject>IEEE 802.15 &lt;IG 6tisch Opening/Closing Report&gt;</dc:subject>
  <dc:creator>Pat Kinney</dc:creator>
  <cp:keywords/>
  <dc:description>&lt;15-16-0197-00-00IG6t&gt;</dc:description>
  <cp:lastModifiedBy>Pat Kinney</cp:lastModifiedBy>
  <cp:revision>660</cp:revision>
  <cp:lastPrinted>1998-02-10T13:28:06Z</cp:lastPrinted>
  <dcterms:created xsi:type="dcterms:W3CDTF">2009-07-12T16:25:16Z</dcterms:created>
  <dcterms:modified xsi:type="dcterms:W3CDTF">2016-03-12T12:49:57Z</dcterms:modified>
  <cp:category/>
</cp:coreProperties>
</file>