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87" r:id="rId2"/>
    <p:sldId id="264" r:id="rId3"/>
    <p:sldId id="311" r:id="rId4"/>
    <p:sldId id="312" r:id="rId5"/>
    <p:sldId id="313" r:id="rId6"/>
    <p:sldId id="314" r:id="rId7"/>
    <p:sldId id="289"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 id="315" r:id="rId2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376" y="-6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16-0196-03-0llc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ULI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09600"/>
            <a:ext cx="8001000" cy="990600"/>
          </a:xfrm>
        </p:spPr>
        <p:txBody>
          <a:bodyPr/>
          <a:lstStyle/>
          <a:p>
            <a:r>
              <a:rPr lang="en-US" b="1" dirty="0" smtClean="0">
                <a:latin typeface="Times New Roman" charset="0"/>
                <a:ea typeface="ＭＳ Ｐゴシック" charset="0"/>
                <a:cs typeface="ＭＳ Ｐゴシック" charset="0"/>
              </a:rPr>
              <a:t>15.12 Comments from 802.1 (2)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990600" y="1371600"/>
            <a:ext cx="7391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smtClean="0"/>
              <a:t>PAR Comments</a:t>
            </a:r>
            <a:endParaRPr lang="en-US" sz="2400" b="1" dirty="0"/>
          </a:p>
          <a:p>
            <a:r>
              <a:rPr lang="en-US" sz="2400" b="1" dirty="0" smtClean="0"/>
              <a:t>5.2</a:t>
            </a:r>
            <a:r>
              <a:rPr lang="en-US" sz="2400" dirty="0" smtClean="0"/>
              <a:t> </a:t>
            </a:r>
            <a:r>
              <a:rPr lang="en-US" sz="2400" dirty="0"/>
              <a:t>The scope does not obviously allow for fragmentation.  If fragmentation is part of the project it must be mentioned in the scope.  </a:t>
            </a:r>
            <a:r>
              <a:rPr lang="en-US" sz="2400" dirty="0" smtClean="0"/>
              <a:t>Please </a:t>
            </a:r>
            <a:r>
              <a:rPr lang="en-US" sz="2400" dirty="0"/>
              <a:t>clarify what is optional ("for optional use").  If the project is going to define header compression, this needs to be mentioned in the scope.  Please clarify what you mean by "upper Layer-2 sublayer (L2</a:t>
            </a:r>
            <a:r>
              <a:rPr lang="en-US" sz="2400" dirty="0" smtClean="0"/>
              <a:t>+)”.</a:t>
            </a:r>
          </a:p>
          <a:p>
            <a:pPr marL="228600"/>
            <a:endParaRPr lang="en-US" sz="2400" dirty="0" smtClean="0"/>
          </a:p>
          <a:p>
            <a:r>
              <a:rPr lang="en-US" sz="2400" dirty="0" smtClean="0">
                <a:solidFill>
                  <a:srgbClr val="FF0000"/>
                </a:solidFill>
              </a:rPr>
              <a:t>Accept: </a:t>
            </a:r>
            <a:r>
              <a:rPr lang="en-US" sz="2400" dirty="0">
                <a:solidFill>
                  <a:srgbClr val="FF0000"/>
                </a:solidFill>
              </a:rPr>
              <a:t>fragmentation is now listed in </a:t>
            </a:r>
            <a:r>
              <a:rPr lang="en-US" sz="2400" dirty="0" smtClean="0">
                <a:solidFill>
                  <a:srgbClr val="FF0000"/>
                </a:solidFill>
              </a:rPr>
              <a:t>scope, wording changed to clarify what is optional, header compression is now listed in scope, “</a:t>
            </a:r>
            <a:r>
              <a:rPr lang="en-US" sz="2400" dirty="0">
                <a:solidFill>
                  <a:srgbClr val="FF0000"/>
                </a:solidFill>
              </a:rPr>
              <a:t>upper Layer-2 sublayer (L2+</a:t>
            </a:r>
            <a:r>
              <a:rPr lang="en-US" sz="2400" dirty="0" smtClean="0">
                <a:solidFill>
                  <a:srgbClr val="FF0000"/>
                </a:solidFill>
              </a:rPr>
              <a:t>)” changed to “upper Layer 2”.</a:t>
            </a:r>
            <a:endParaRPr lang="en-US" sz="2400" dirty="0">
              <a:solidFill>
                <a:srgbClr val="FF0000"/>
              </a:solidFill>
            </a:endParaRPr>
          </a:p>
        </p:txBody>
      </p:sp>
    </p:spTree>
    <p:extLst>
      <p:ext uri="{BB962C8B-B14F-4D97-AF65-F5344CB8AC3E}">
        <p14:creationId xmlns:p14="http://schemas.microsoft.com/office/powerpoint/2010/main" val="69252266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802.1 (3)</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600200"/>
            <a:ext cx="79248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smtClean="0"/>
              <a:t>PAR(</a:t>
            </a:r>
            <a:r>
              <a:rPr lang="en-US" sz="2400" b="1" dirty="0" err="1" smtClean="0"/>
              <a:t>cont</a:t>
            </a:r>
            <a:r>
              <a:rPr lang="en-US" sz="2400" b="1" dirty="0" smtClean="0"/>
              <a:t>)</a:t>
            </a:r>
            <a:endParaRPr lang="en-US" sz="2400" b="1" dirty="0"/>
          </a:p>
          <a:p>
            <a:pPr marL="228600"/>
            <a:r>
              <a:rPr lang="en-US" sz="2400" b="1" dirty="0" smtClean="0"/>
              <a:t>5.5</a:t>
            </a:r>
            <a:r>
              <a:rPr lang="en-US" sz="2400" dirty="0"/>
              <a:t>  Does the L3 abstraction refer to header compression? </a:t>
            </a:r>
            <a:endParaRPr lang="en-US" sz="2400" dirty="0" smtClean="0"/>
          </a:p>
          <a:p>
            <a:pPr marL="574675" indent="1588"/>
            <a:r>
              <a:rPr lang="en-US" sz="2400" dirty="0" smtClean="0">
                <a:solidFill>
                  <a:srgbClr val="FF0000"/>
                </a:solidFill>
              </a:rPr>
              <a:t>Revise; “L3 abstraction” was not appropriate for this PAR and has been deleted</a:t>
            </a:r>
          </a:p>
          <a:p>
            <a:pPr marL="228600"/>
            <a:endParaRPr lang="en-US" sz="2400" dirty="0"/>
          </a:p>
          <a:p>
            <a:pPr marL="228600"/>
            <a:r>
              <a:rPr lang="en-US" sz="2400" b="1" dirty="0"/>
              <a:t>8.1</a:t>
            </a:r>
            <a:r>
              <a:rPr lang="en-US" sz="2400" dirty="0"/>
              <a:t> The material here does not belong in the PAR.  This material might belong in the CSD</a:t>
            </a:r>
            <a:r>
              <a:rPr lang="en-US" sz="2400" dirty="0" smtClean="0"/>
              <a:t>.</a:t>
            </a:r>
          </a:p>
          <a:p>
            <a:pPr marL="579438" indent="4763"/>
            <a:r>
              <a:rPr lang="en-US" sz="2400" dirty="0" smtClean="0">
                <a:solidFill>
                  <a:srgbClr val="FF0000"/>
                </a:solidFill>
              </a:rPr>
              <a:t>Accept; material in 8.1 deleted, now 8.1 states lists and description of standards stated in PAR as per NesCom procedure </a:t>
            </a:r>
            <a:endParaRPr lang="sk-SK" sz="2400" dirty="0">
              <a:solidFill>
                <a:srgbClr val="FF0000"/>
              </a:solidFill>
            </a:endParaRPr>
          </a:p>
        </p:txBody>
      </p:sp>
    </p:spTree>
    <p:extLst>
      <p:ext uri="{BB962C8B-B14F-4D97-AF65-F5344CB8AC3E}">
        <p14:creationId xmlns:p14="http://schemas.microsoft.com/office/powerpoint/2010/main" val="38614151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802.1 (4)</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990600"/>
            <a:ext cx="8382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sk-SK" sz="2400" b="1" dirty="0" smtClean="0"/>
              <a:t>CSD</a:t>
            </a:r>
            <a:r>
              <a:rPr lang="en-US" sz="2400" b="1" dirty="0" smtClean="0"/>
              <a:t>:  </a:t>
            </a:r>
          </a:p>
          <a:p>
            <a:r>
              <a:rPr lang="sk-SK" sz="2400" dirty="0" smtClean="0"/>
              <a:t>We </a:t>
            </a:r>
            <a:r>
              <a:rPr lang="sk-SK" sz="2400" dirty="0"/>
              <a:t>would like to discuss the relevance of 802.1AC to this </a:t>
            </a:r>
            <a:r>
              <a:rPr lang="sk-SK" sz="2400" dirty="0" smtClean="0"/>
              <a:t>project</a:t>
            </a:r>
          </a:p>
          <a:p>
            <a:pPr defTabSz="631825"/>
            <a:r>
              <a:rPr lang="sk-SK" sz="2400" dirty="0" smtClean="0">
                <a:solidFill>
                  <a:srgbClr val="FF0000"/>
                </a:solidFill>
              </a:rPr>
              <a:t>Accept; this subject was discussed at Monday‘s 802.1/802.15 joint meeting with an agreement to carry on this discussion at next 802.1/802.15 j</a:t>
            </a:r>
            <a:r>
              <a:rPr lang="en-US" sz="2400" dirty="0" smtClean="0">
                <a:solidFill>
                  <a:srgbClr val="FF0000"/>
                </a:solidFill>
              </a:rPr>
              <a:t>o</a:t>
            </a:r>
            <a:r>
              <a:rPr lang="sk-SK" sz="2400" dirty="0" smtClean="0">
                <a:solidFill>
                  <a:srgbClr val="FF0000"/>
                </a:solidFill>
              </a:rPr>
              <a:t>int meeting</a:t>
            </a:r>
            <a:r>
              <a:rPr lang="en-US" sz="2400" dirty="0" smtClean="0">
                <a:solidFill>
                  <a:srgbClr val="FF0000"/>
                </a:solidFill>
              </a:rPr>
              <a:t> </a:t>
            </a:r>
            <a:r>
              <a:rPr lang="sk-SK" sz="2400" dirty="0" smtClean="0">
                <a:solidFill>
                  <a:srgbClr val="FF0000"/>
                </a:solidFill>
              </a:rPr>
              <a:t>(note: on this point</a:t>
            </a:r>
            <a:r>
              <a:rPr lang="en-US" sz="2400" dirty="0" smtClean="0">
                <a:solidFill>
                  <a:srgbClr val="FF0000"/>
                </a:solidFill>
              </a:rPr>
              <a:t>,</a:t>
            </a:r>
            <a:r>
              <a:rPr lang="sk-SK" sz="2400" dirty="0" smtClean="0">
                <a:solidFill>
                  <a:srgbClr val="FF0000"/>
                </a:solidFill>
              </a:rPr>
              <a:t> no change to the CSD is needed)</a:t>
            </a:r>
            <a:endParaRPr lang="en-US" sz="2400" dirty="0" smtClean="0">
              <a:solidFill>
                <a:srgbClr val="FF0000"/>
              </a:solidFill>
            </a:endParaRPr>
          </a:p>
          <a:p>
            <a:pPr defTabSz="631825"/>
            <a:r>
              <a:rPr lang="sk-SK" sz="2400" dirty="0" smtClean="0">
                <a:solidFill>
                  <a:srgbClr val="FF0000"/>
                </a:solidFill>
              </a:rPr>
              <a:t> </a:t>
            </a:r>
            <a:endParaRPr lang="en-US" sz="2400" dirty="0" smtClean="0">
              <a:solidFill>
                <a:srgbClr val="FF0000"/>
              </a:solidFill>
            </a:endParaRPr>
          </a:p>
          <a:p>
            <a:pPr defTabSz="631825"/>
            <a:r>
              <a:rPr lang="sk-SK" sz="2400" dirty="0" smtClean="0">
                <a:solidFill>
                  <a:srgbClr val="000000"/>
                </a:solidFill>
              </a:rPr>
              <a:t>Are </a:t>
            </a:r>
            <a:r>
              <a:rPr lang="sk-SK" sz="2400" dirty="0">
                <a:solidFill>
                  <a:srgbClr val="000000"/>
                </a:solidFill>
              </a:rPr>
              <a:t>you planning to use Ethernet Protocol Discrimination (EPD)?  </a:t>
            </a:r>
            <a:endParaRPr lang="sk-SK" sz="2400" dirty="0" smtClean="0">
              <a:solidFill>
                <a:srgbClr val="000000"/>
              </a:solidFill>
            </a:endParaRPr>
          </a:p>
          <a:p>
            <a:pPr defTabSz="631825"/>
            <a:r>
              <a:rPr lang="sk-SK" sz="2400" dirty="0" smtClean="0">
                <a:solidFill>
                  <a:srgbClr val="FF0000"/>
                </a:solidFill>
              </a:rPr>
              <a:t>Accept;  PAR and CSD now use wording “EtherType Protocol Discrimination“</a:t>
            </a:r>
          </a:p>
        </p:txBody>
      </p:sp>
    </p:spTree>
    <p:extLst>
      <p:ext uri="{BB962C8B-B14F-4D97-AF65-F5344CB8AC3E}">
        <p14:creationId xmlns:p14="http://schemas.microsoft.com/office/powerpoint/2010/main" val="126060885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802.1 (5)</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609600" y="3048000"/>
            <a:ext cx="8153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sk-SK" sz="2600" b="1" dirty="0" smtClean="0"/>
              <a:t>CSD</a:t>
            </a:r>
            <a:r>
              <a:rPr lang="en-US" sz="2600" b="1" dirty="0" smtClean="0"/>
              <a:t>:  </a:t>
            </a:r>
          </a:p>
          <a:p>
            <a:r>
              <a:rPr lang="sk-SK" sz="2600" dirty="0" smtClean="0">
                <a:solidFill>
                  <a:srgbClr val="000000"/>
                </a:solidFill>
              </a:rPr>
              <a:t>In </a:t>
            </a:r>
            <a:r>
              <a:rPr lang="sk-SK" sz="2600" b="1" dirty="0">
                <a:solidFill>
                  <a:srgbClr val="000000"/>
                </a:solidFill>
              </a:rPr>
              <a:t>1.2.4(a) </a:t>
            </a:r>
            <a:r>
              <a:rPr lang="sk-SK" sz="2600" dirty="0">
                <a:solidFill>
                  <a:srgbClr val="000000"/>
                </a:solidFill>
              </a:rPr>
              <a:t>the phrase "along with new functionalities" undermines the technical feasibility argument. </a:t>
            </a:r>
            <a:endParaRPr lang="sk-SK" sz="2600" dirty="0" smtClean="0">
              <a:solidFill>
                <a:srgbClr val="000000"/>
              </a:solidFill>
            </a:endParaRPr>
          </a:p>
          <a:p>
            <a:r>
              <a:rPr lang="sk-SK" sz="2600" dirty="0" smtClean="0">
                <a:solidFill>
                  <a:srgbClr val="FF0000"/>
                </a:solidFill>
              </a:rPr>
              <a:t>Accept; phrase deleted</a:t>
            </a:r>
            <a:endParaRPr lang="en-US" sz="2600" dirty="0" smtClean="0">
              <a:solidFill>
                <a:srgbClr val="FF0000"/>
              </a:solidFill>
            </a:endParaRPr>
          </a:p>
          <a:p>
            <a:endParaRPr lang="sk-SK" sz="2600" dirty="0">
              <a:solidFill>
                <a:srgbClr val="FF0000"/>
              </a:solidFill>
            </a:endParaRPr>
          </a:p>
          <a:p>
            <a:r>
              <a:rPr lang="sk-SK" sz="2600" b="1" dirty="0">
                <a:solidFill>
                  <a:srgbClr val="000000"/>
                </a:solidFill>
              </a:rPr>
              <a:t>1.2.5(a) </a:t>
            </a:r>
            <a:r>
              <a:rPr lang="sk-SK" sz="2600" dirty="0">
                <a:solidFill>
                  <a:srgbClr val="000000"/>
                </a:solidFill>
              </a:rPr>
              <a:t>the answer given doesn't address the question.  The proposed project does not affect the balance of costs between the infrastructure and attached stations</a:t>
            </a:r>
            <a:r>
              <a:rPr lang="sk-SK" sz="2600" dirty="0" smtClean="0">
                <a:solidFill>
                  <a:srgbClr val="000000"/>
                </a:solidFill>
              </a:rPr>
              <a:t>.</a:t>
            </a:r>
          </a:p>
          <a:p>
            <a:r>
              <a:rPr lang="sk-SK" sz="2600" dirty="0" smtClean="0">
                <a:solidFill>
                  <a:srgbClr val="FF0000"/>
                </a:solidFill>
                <a:ea typeface="Lucida Grande"/>
                <a:cs typeface="Lucida Grande"/>
              </a:rPr>
              <a:t>Accept; 1.2.5(a</a:t>
            </a:r>
            <a:r>
              <a:rPr lang="en-US" sz="2600" dirty="0" smtClean="0">
                <a:solidFill>
                  <a:srgbClr val="FF0000"/>
                </a:solidFill>
                <a:ea typeface="Lucida Grande"/>
                <a:cs typeface="Lucida Grande"/>
              </a:rPr>
              <a:t>) replaced with “</a:t>
            </a:r>
            <a:r>
              <a:rPr lang="en-US" sz="2600" dirty="0" smtClean="0">
                <a:solidFill>
                  <a:srgbClr val="FF0000"/>
                </a:solidFill>
              </a:rPr>
              <a:t>The proposed project does not affect the balance of costs between the infrastructure and attached stations.“</a:t>
            </a:r>
            <a:endParaRPr lang="en-US" sz="2600" dirty="0">
              <a:solidFill>
                <a:srgbClr val="FF0000"/>
              </a:solidFill>
            </a:endParaRPr>
          </a:p>
        </p:txBody>
      </p:sp>
    </p:spTree>
    <p:extLst>
      <p:ext uri="{BB962C8B-B14F-4D97-AF65-F5344CB8AC3E}">
        <p14:creationId xmlns:p14="http://schemas.microsoft.com/office/powerpoint/2010/main" val="71282902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304800" y="685800"/>
            <a:ext cx="8001000" cy="990600"/>
          </a:xfrm>
        </p:spPr>
        <p:txBody>
          <a:bodyPr/>
          <a:lstStyle/>
          <a:p>
            <a:r>
              <a:rPr lang="en-US" b="1" dirty="0" smtClean="0">
                <a:latin typeface="Times New Roman" charset="0"/>
                <a:ea typeface="ＭＳ Ｐゴシック" charset="0"/>
                <a:cs typeface="ＭＳ Ｐゴシック" charset="0"/>
              </a:rPr>
              <a:t>15.12 comments from 802.3 (1)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0" y="38100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800" dirty="0"/>
          </a:p>
          <a:p>
            <a:pPr marL="342900" indent="-342900"/>
            <a:r>
              <a:rPr lang="en-US" sz="2800" b="1" dirty="0"/>
              <a:t>PAR, 5.1 </a:t>
            </a:r>
            <a:r>
              <a:rPr lang="en-US" sz="2800" dirty="0"/>
              <a:t>-100 </a:t>
            </a:r>
            <a:r>
              <a:rPr lang="en-US" sz="2800" dirty="0" smtClean="0"/>
              <a:t>active </a:t>
            </a:r>
            <a:r>
              <a:rPr lang="en-US" sz="2800" dirty="0"/>
              <a:t>participants seems a bit optimistic, though the PAR instruction has moved back to a very liberal wording (our WGs are different than the WGs in most of IEEE-SA). How many will be actively involved in development of the draft (perhaps starting with anticipated TG members), not including those submitting a meaningless WG ballot to keep working group voting rights. </a:t>
            </a:r>
          </a:p>
          <a:p>
            <a:pPr marL="350838" indent="3175"/>
            <a:r>
              <a:rPr lang="en-US" sz="2800" dirty="0" smtClean="0">
                <a:solidFill>
                  <a:srgbClr val="FF0000"/>
                </a:solidFill>
              </a:rPr>
              <a:t>Accept; active participants changed to 30</a:t>
            </a:r>
          </a:p>
        </p:txBody>
      </p:sp>
    </p:spTree>
    <p:extLst>
      <p:ext uri="{BB962C8B-B14F-4D97-AF65-F5344CB8AC3E}">
        <p14:creationId xmlns:p14="http://schemas.microsoft.com/office/powerpoint/2010/main" val="415032279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457200"/>
            <a:ext cx="8001000" cy="990600"/>
          </a:xfrm>
        </p:spPr>
        <p:txBody>
          <a:bodyPr/>
          <a:lstStyle/>
          <a:p>
            <a:r>
              <a:rPr lang="en-US" b="1" dirty="0" smtClean="0">
                <a:latin typeface="Times New Roman" charset="0"/>
                <a:ea typeface="ＭＳ Ｐゴシック" charset="0"/>
                <a:cs typeface="ＭＳ Ｐゴシック" charset="0"/>
              </a:rPr>
              <a:t>15.12 comments from 802.3 (2)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685800" y="2895600"/>
            <a:ext cx="7848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smtClean="0"/>
              <a:t>PAR</a:t>
            </a:r>
            <a:r>
              <a:rPr lang="en-US" sz="2400" b="1" dirty="0"/>
              <a:t>, 5.2 </a:t>
            </a:r>
            <a:r>
              <a:rPr lang="en-US" sz="2400" dirty="0"/>
              <a:t>-The </a:t>
            </a:r>
            <a:r>
              <a:rPr lang="en-US" sz="2400" dirty="0" smtClean="0"/>
              <a:t>scope </a:t>
            </a:r>
            <a:r>
              <a:rPr lang="en-US" sz="2400" dirty="0"/>
              <a:t>uses language and a reference architecture that does not appear to be in IEEE </a:t>
            </a:r>
            <a:r>
              <a:rPr lang="en-US" sz="2400" dirty="0" err="1" smtClean="0"/>
              <a:t>Std</a:t>
            </a:r>
            <a:r>
              <a:rPr lang="en-US" sz="2400" dirty="0" smtClean="0"/>
              <a:t> 802.15.4</a:t>
            </a:r>
            <a:r>
              <a:rPr lang="en-US" sz="2400" dirty="0"/>
              <a:t>. As an upper layer protocol for 802.15.4, it should use terminology consistent with that standard's Figure-3 LP-WPAN device architecture. The scope should also indicate how it relates to the service interfaces defined in that standard. As written, it is very difficult to relate the proposed work to the architecture of 802.15.4. If the proposed project will also better map 802.15.4 architectural blocks to the OSI reference model, that needs to be stated somewhere (not in the scope)</a:t>
            </a:r>
            <a:r>
              <a:rPr lang="en-US" sz="2400" dirty="0" smtClean="0"/>
              <a:t>. The </a:t>
            </a:r>
            <a:r>
              <a:rPr lang="en-US" sz="2400" dirty="0"/>
              <a:t>term regulation requirements is very loaded and left very undefined. Regulation of what, or how is it </a:t>
            </a:r>
            <a:r>
              <a:rPr lang="en-US" sz="2400" dirty="0" smtClean="0"/>
              <a:t>related </a:t>
            </a:r>
            <a:r>
              <a:rPr lang="en-US" sz="2400" dirty="0"/>
              <a:t>to radio frequency regulation</a:t>
            </a:r>
            <a:r>
              <a:rPr lang="en-US" sz="2400" dirty="0" smtClean="0"/>
              <a:t>? </a:t>
            </a:r>
            <a:r>
              <a:rPr lang="en-US" sz="2400" i="1" dirty="0" smtClean="0"/>
              <a:t>(comment continued on next slide)</a:t>
            </a:r>
            <a:endParaRPr lang="en-US" sz="2400" i="1" dirty="0"/>
          </a:p>
        </p:txBody>
      </p:sp>
    </p:spTree>
    <p:extLst>
      <p:ext uri="{BB962C8B-B14F-4D97-AF65-F5344CB8AC3E}">
        <p14:creationId xmlns:p14="http://schemas.microsoft.com/office/powerpoint/2010/main" val="7434381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609600"/>
            <a:ext cx="8001000" cy="990600"/>
          </a:xfrm>
        </p:spPr>
        <p:txBody>
          <a:bodyPr/>
          <a:lstStyle/>
          <a:p>
            <a:r>
              <a:rPr lang="en-US" b="1" dirty="0" smtClean="0">
                <a:latin typeface="Times New Roman" charset="0"/>
                <a:ea typeface="ＭＳ Ｐゴシック" charset="0"/>
                <a:cs typeface="ＭＳ Ｐゴシック" charset="0"/>
              </a:rPr>
              <a:t>15.12 comments from 802.3 (3)</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0" y="2286000"/>
            <a:ext cx="7848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smtClean="0"/>
              <a:t>PAR, 5.2 (</a:t>
            </a:r>
            <a:r>
              <a:rPr lang="en-US" sz="2400" b="1" dirty="0" err="1" smtClean="0"/>
              <a:t>cont</a:t>
            </a:r>
            <a:r>
              <a:rPr lang="en-US" sz="2400" b="1" dirty="0" smtClean="0"/>
              <a:t>) </a:t>
            </a:r>
            <a:r>
              <a:rPr lang="en-US" sz="2400" dirty="0" smtClean="0"/>
              <a:t>The </a:t>
            </a:r>
            <a:r>
              <a:rPr lang="en-US" sz="2400" dirty="0"/>
              <a:t>phrase "Furthermore, the ULI integrates upper Layer 2 sub-layer (L2+) functionalities . . ." is unnecessarily loaded with jargon for an unspecified architecture. How about "Furthermore, the ULI integrates upper Layer 2 functionalities . . .". </a:t>
            </a:r>
            <a:endParaRPr lang="en-US" sz="2400" dirty="0" smtClean="0"/>
          </a:p>
          <a:p>
            <a:endParaRPr lang="en-US" sz="2400" dirty="0" smtClean="0"/>
          </a:p>
          <a:p>
            <a:pPr marL="1588" indent="3175"/>
            <a:r>
              <a:rPr lang="en-US" sz="2400" dirty="0" smtClean="0">
                <a:solidFill>
                  <a:srgbClr val="FF0000"/>
                </a:solidFill>
                <a:ea typeface="Lucida Grande"/>
                <a:cs typeface="Lucida Grande"/>
              </a:rPr>
              <a:t>Accept; language changed to that used in IEEE </a:t>
            </a:r>
            <a:r>
              <a:rPr lang="en-US" sz="2400" dirty="0" err="1" smtClean="0">
                <a:solidFill>
                  <a:srgbClr val="FF0000"/>
                </a:solidFill>
                <a:ea typeface="Lucida Grande"/>
                <a:cs typeface="Lucida Grande"/>
              </a:rPr>
              <a:t>Std</a:t>
            </a:r>
            <a:r>
              <a:rPr lang="en-US" sz="2400" dirty="0" smtClean="0">
                <a:solidFill>
                  <a:srgbClr val="FF0000"/>
                </a:solidFill>
                <a:ea typeface="Lucida Grande"/>
                <a:cs typeface="Lucida Grande"/>
              </a:rPr>
              <a:t> 802.15.4, for example “</a:t>
            </a:r>
            <a:r>
              <a:rPr lang="en-US" sz="2400" dirty="0">
                <a:solidFill>
                  <a:srgbClr val="FF0000"/>
                </a:solidFill>
              </a:rPr>
              <a:t>The ULI provides data and management service access points (SAPs) for interface to the IEEE 802.15.4 MAC</a:t>
            </a:r>
            <a:r>
              <a:rPr lang="en-US" sz="2400" dirty="0" smtClean="0">
                <a:solidFill>
                  <a:srgbClr val="FF0000"/>
                </a:solidFill>
              </a:rPr>
              <a:t>.”   Additionally, text has been changed to define regulation as “radio regulation.</a:t>
            </a:r>
            <a:r>
              <a:rPr lang="is-IS" sz="2400" dirty="0" smtClean="0">
                <a:solidFill>
                  <a:srgbClr val="FF0000"/>
                </a:solidFill>
              </a:rPr>
              <a:t>”</a:t>
            </a:r>
            <a:endParaRPr lang="en-US" sz="2400" dirty="0" smtClean="0">
              <a:solidFill>
                <a:srgbClr val="FF0000"/>
              </a:solidFill>
              <a:ea typeface="Lucida Grande"/>
              <a:cs typeface="Lucida Grande"/>
            </a:endParaRPr>
          </a:p>
        </p:txBody>
      </p:sp>
    </p:spTree>
    <p:extLst>
      <p:ext uri="{BB962C8B-B14F-4D97-AF65-F5344CB8AC3E}">
        <p14:creationId xmlns:p14="http://schemas.microsoft.com/office/powerpoint/2010/main" val="243157067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802.3 (4)</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838200" y="1828800"/>
            <a:ext cx="7620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200" dirty="0"/>
          </a:p>
          <a:p>
            <a:pPr marL="457200" indent="-457200"/>
            <a:r>
              <a:rPr lang="en-US" sz="2200" b="1" dirty="0"/>
              <a:t>PAR, 5.2</a:t>
            </a:r>
            <a:r>
              <a:rPr lang="en-US" sz="2200" dirty="0"/>
              <a:t>, </a:t>
            </a:r>
            <a:r>
              <a:rPr lang="en-US" sz="2200" b="1" dirty="0" smtClean="0"/>
              <a:t>(continued) </a:t>
            </a:r>
            <a:endParaRPr lang="en-US" sz="2200" b="1" dirty="0"/>
          </a:p>
          <a:p>
            <a:r>
              <a:rPr lang="en-US" sz="2200" dirty="0"/>
              <a:t>How does "L2 routing (L2R) protocols" relate to IEEE 802 bridging? </a:t>
            </a:r>
            <a:r>
              <a:rPr lang="en-US" sz="2200" dirty="0" smtClean="0"/>
              <a:t>The </a:t>
            </a:r>
            <a:r>
              <a:rPr lang="en-US" sz="2200" dirty="0"/>
              <a:t>number of acronyms in the scope makes it very difficult to read. It is noted that 5.5 Need reuses many of the terms, but a cleaner reading Scope is recommended as it appears in the standard, and catalog listings for the standard. </a:t>
            </a:r>
            <a:endParaRPr lang="en-US" sz="2200" dirty="0" smtClean="0"/>
          </a:p>
          <a:p>
            <a:endParaRPr lang="en-US" sz="2200" dirty="0" smtClean="0"/>
          </a:p>
          <a:p>
            <a:r>
              <a:rPr lang="en-US" sz="2200" dirty="0" smtClean="0">
                <a:solidFill>
                  <a:srgbClr val="FF0000"/>
                </a:solidFill>
              </a:rPr>
              <a:t>Response: L2 routing protocols does not relate to IEEE bridging since IEEE 802 </a:t>
            </a:r>
            <a:r>
              <a:rPr lang="en-US" sz="2200" dirty="0">
                <a:solidFill>
                  <a:srgbClr val="FF0000"/>
                </a:solidFill>
              </a:rPr>
              <a:t>bridging does not exist between 64-bit MAC </a:t>
            </a:r>
            <a:r>
              <a:rPr lang="en-US" sz="2200" dirty="0" smtClean="0">
                <a:solidFill>
                  <a:srgbClr val="FF0000"/>
                </a:solidFill>
              </a:rPr>
              <a:t>address protocols </a:t>
            </a:r>
            <a:r>
              <a:rPr lang="en-US" sz="2200" dirty="0">
                <a:solidFill>
                  <a:srgbClr val="FF0000"/>
                </a:solidFill>
              </a:rPr>
              <a:t>and 48-bit MAC </a:t>
            </a:r>
            <a:r>
              <a:rPr lang="en-US" sz="2200" dirty="0" smtClean="0">
                <a:solidFill>
                  <a:srgbClr val="FF0000"/>
                </a:solidFill>
              </a:rPr>
              <a:t>address protocols. </a:t>
            </a:r>
            <a:r>
              <a:rPr lang="en-US" sz="2200" dirty="0">
                <a:solidFill>
                  <a:srgbClr val="FF0000"/>
                </a:solidFill>
              </a:rPr>
              <a:t>L2R is a layer 2 routing protocol for mesh networking (</a:t>
            </a:r>
            <a:r>
              <a:rPr lang="en-US" sz="2200" dirty="0" smtClean="0">
                <a:solidFill>
                  <a:srgbClr val="FF0000"/>
                </a:solidFill>
              </a:rPr>
              <a:t>i.e. </a:t>
            </a:r>
            <a:r>
              <a:rPr lang="en-US" sz="2200" dirty="0">
                <a:solidFill>
                  <a:srgbClr val="FF0000"/>
                </a:solidFill>
              </a:rPr>
              <a:t>mesh under</a:t>
            </a:r>
            <a:r>
              <a:rPr lang="en-US" sz="2200" dirty="0" smtClean="0">
                <a:solidFill>
                  <a:srgbClr val="FF0000"/>
                </a:solidFill>
              </a:rPr>
              <a:t>).  Acronym comment noted but acronyms were used correctly (spelled out first time used) and not using them would make Scope much more difficult to understand.</a:t>
            </a:r>
            <a:endParaRPr lang="en-US" sz="2200" dirty="0">
              <a:solidFill>
                <a:srgbClr val="FF0000"/>
              </a:solidFill>
            </a:endParaRPr>
          </a:p>
          <a:p>
            <a:pPr marL="457200" indent="-457200"/>
            <a:endParaRPr lang="en-US" sz="2200" b="1" dirty="0" smtClean="0"/>
          </a:p>
        </p:txBody>
      </p:sp>
    </p:spTree>
    <p:extLst>
      <p:ext uri="{BB962C8B-B14F-4D97-AF65-F5344CB8AC3E}">
        <p14:creationId xmlns:p14="http://schemas.microsoft.com/office/powerpoint/2010/main" val="19949833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802.3 (5)</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0" y="2438400"/>
            <a:ext cx="7848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a:p>
          <a:p>
            <a:pPr marL="1588"/>
            <a:r>
              <a:rPr lang="en-US" sz="2400" b="1" dirty="0" smtClean="0"/>
              <a:t>PAR</a:t>
            </a:r>
            <a:r>
              <a:rPr lang="en-US" sz="2400" b="1" dirty="0"/>
              <a:t>, 5.5 </a:t>
            </a:r>
            <a:r>
              <a:rPr lang="en-US" sz="2400" dirty="0"/>
              <a:t>-The bulleted list seems to be two level with the last five belonging nested under the sixth from last bullet. Consider an outline format and proper use of capitalization and punctuation for lists (first three items as sentences and the last six items as a single sentence with each list item except last ending with a semicolon). Text formatting that is not supported by the PAR tool should not be used</a:t>
            </a:r>
            <a:r>
              <a:rPr lang="en-US" sz="2400" dirty="0" smtClean="0"/>
              <a:t>.</a:t>
            </a:r>
          </a:p>
          <a:p>
            <a:pPr marL="1588"/>
            <a:endParaRPr lang="en-US" sz="2400" dirty="0" smtClean="0"/>
          </a:p>
          <a:p>
            <a:pPr marL="1588"/>
            <a:r>
              <a:rPr lang="en-US" sz="2400" dirty="0" smtClean="0">
                <a:solidFill>
                  <a:srgbClr val="FF0000"/>
                </a:solidFill>
              </a:rPr>
              <a:t>Accept; text was changed to clarify and eliminate bullets as suggested by 802.11</a:t>
            </a:r>
            <a:r>
              <a:rPr lang="en-US" sz="2400" dirty="0">
                <a:solidFill>
                  <a:srgbClr val="FF0000"/>
                </a:solidFill>
              </a:rPr>
              <a:t>’s </a:t>
            </a:r>
            <a:r>
              <a:rPr lang="en-US" sz="2400" dirty="0" smtClean="0">
                <a:solidFill>
                  <a:srgbClr val="FF0000"/>
                </a:solidFill>
              </a:rPr>
              <a:t>comment</a:t>
            </a:r>
          </a:p>
          <a:p>
            <a:pPr marL="1588"/>
            <a:endParaRPr lang="en-US" sz="2400" dirty="0" smtClean="0">
              <a:solidFill>
                <a:srgbClr val="FF0000"/>
              </a:solidFill>
            </a:endParaRPr>
          </a:p>
          <a:p>
            <a:r>
              <a:rPr lang="en-US" sz="2400" b="1" dirty="0" smtClean="0"/>
              <a:t>PAR 5.6 </a:t>
            </a:r>
            <a:r>
              <a:rPr lang="en-US" sz="2400" dirty="0" smtClean="0"/>
              <a:t>-Missing full stop. </a:t>
            </a:r>
            <a:br>
              <a:rPr lang="en-US" sz="2400" dirty="0" smtClean="0"/>
            </a:br>
            <a:r>
              <a:rPr lang="en-US" sz="2400" dirty="0" smtClean="0">
                <a:solidFill>
                  <a:srgbClr val="FF0000"/>
                </a:solidFill>
              </a:rPr>
              <a:t>Accept; period added.</a:t>
            </a:r>
          </a:p>
        </p:txBody>
      </p:sp>
    </p:spTree>
    <p:extLst>
      <p:ext uri="{BB962C8B-B14F-4D97-AF65-F5344CB8AC3E}">
        <p14:creationId xmlns:p14="http://schemas.microsoft.com/office/powerpoint/2010/main" val="350064402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457200"/>
            <a:ext cx="8001000" cy="990600"/>
          </a:xfrm>
        </p:spPr>
        <p:txBody>
          <a:bodyPr/>
          <a:lstStyle/>
          <a:p>
            <a:r>
              <a:rPr lang="en-US" b="1" dirty="0" smtClean="0">
                <a:latin typeface="Times New Roman" charset="0"/>
                <a:ea typeface="ＭＳ Ｐゴシック" charset="0"/>
                <a:cs typeface="ＭＳ Ｐゴシック" charset="0"/>
              </a:rPr>
              <a:t>15.12 comments from 802.3 (6)</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2209800"/>
            <a:ext cx="83058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a:endParaRPr lang="en-US" sz="2200" b="1" dirty="0" smtClean="0"/>
          </a:p>
          <a:p>
            <a:r>
              <a:rPr lang="en-US" sz="2200" b="1" dirty="0" smtClean="0"/>
              <a:t>PAR</a:t>
            </a:r>
            <a:r>
              <a:rPr lang="en-US" sz="2200" b="1" dirty="0"/>
              <a:t>, 6.1.b </a:t>
            </a:r>
            <a:r>
              <a:rPr lang="en-US" sz="2200" dirty="0"/>
              <a:t>-The compression of higher layer protocols is unrelated to registration activities. If it needs to be said, say it somewhere else. </a:t>
            </a:r>
            <a:r>
              <a:rPr lang="en-US" sz="2200" dirty="0" smtClean="0"/>
              <a:t> If </a:t>
            </a:r>
            <a:r>
              <a:rPr lang="en-US" sz="2200" dirty="0"/>
              <a:t>the only registration activity is use of </a:t>
            </a:r>
            <a:r>
              <a:rPr lang="en-US" sz="2200" dirty="0" err="1"/>
              <a:t>EtherTypes</a:t>
            </a:r>
            <a:r>
              <a:rPr lang="en-US" sz="2200" dirty="0"/>
              <a:t>, or being allocated an EtherType, just say that. If the standard will have other registration components, those should be explained.</a:t>
            </a:r>
          </a:p>
          <a:p>
            <a:r>
              <a:rPr lang="en-US" sz="2200" dirty="0"/>
              <a:t>Members of the RAC participating in the ad hoc are worried if you will attempt to get EtherType assignments to use as subtypes. This would be an improper use! Please engage the RAC early (before mandatory coordination) to make sure there will not be a problem. </a:t>
            </a:r>
            <a:endParaRPr lang="en-US" sz="2200" dirty="0" smtClean="0"/>
          </a:p>
          <a:p>
            <a:endParaRPr lang="en-US" sz="800" dirty="0" smtClean="0"/>
          </a:p>
          <a:p>
            <a:r>
              <a:rPr lang="en-US" sz="2200" dirty="0" smtClean="0">
                <a:solidFill>
                  <a:srgbClr val="FF0000"/>
                </a:solidFill>
              </a:rPr>
              <a:t>Response; thank you for your guidance.  6.1.b has been modified to: “</a:t>
            </a:r>
            <a:r>
              <a:rPr lang="en-US" sz="2200" dirty="0">
                <a:solidFill>
                  <a:srgbClr val="FF0000"/>
                </a:solidFill>
              </a:rPr>
              <a:t>As noted in the scope and need for the project, this project will use EPD for multiple higher layer protocols. Values of the Multiplex ID below 1500, as defined in IEEE </a:t>
            </a:r>
            <a:r>
              <a:rPr lang="en-US" sz="2200" dirty="0" err="1">
                <a:solidFill>
                  <a:srgbClr val="FF0000"/>
                </a:solidFill>
              </a:rPr>
              <a:t>Std</a:t>
            </a:r>
            <a:r>
              <a:rPr lang="en-US" sz="2200" dirty="0">
                <a:solidFill>
                  <a:srgbClr val="FF0000"/>
                </a:solidFill>
              </a:rPr>
              <a:t> 802.15.9 Key Management Protocol, will be administered by the IEEE 802.15 Assigned Number Authority (ANA). </a:t>
            </a:r>
            <a:r>
              <a:rPr lang="en-US" sz="2200" dirty="0" smtClean="0">
                <a:solidFill>
                  <a:srgbClr val="FF0000"/>
                </a:solidFill>
              </a:rPr>
              <a:t>”</a:t>
            </a:r>
            <a:endParaRPr lang="en-US" sz="2200" dirty="0">
              <a:solidFill>
                <a:srgbClr val="FF0000"/>
              </a:solidFill>
            </a:endParaRPr>
          </a:p>
        </p:txBody>
      </p:sp>
    </p:spTree>
    <p:extLst>
      <p:ext uri="{BB962C8B-B14F-4D97-AF65-F5344CB8AC3E}">
        <p14:creationId xmlns:p14="http://schemas.microsoft.com/office/powerpoint/2010/main" val="29236562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ULI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latin typeface="+mj-lt"/>
              </a:rPr>
              <a:t>Tuesday, 15 Mar, PM2</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Opening </a:t>
            </a:r>
            <a:r>
              <a:rPr lang="en-US" sz="2000" b="1" dirty="0">
                <a:solidFill>
                  <a:srgbClr val="000000"/>
                </a:solidFill>
                <a:latin typeface="+mj-lt"/>
                <a:ea typeface="Lucida Grande"/>
                <a:cs typeface="Lucida Grande"/>
              </a:rPr>
              <a:t>report, </a:t>
            </a:r>
            <a:r>
              <a:rPr lang="en-US" sz="2000" b="1" dirty="0" smtClean="0">
                <a:solidFill>
                  <a:srgbClr val="000000"/>
                </a:solidFill>
                <a:latin typeface="+mj-lt"/>
                <a:ea typeface="Lucida Grande"/>
                <a:cs typeface="Lucida Grande"/>
              </a:rPr>
              <a:t>approve agenda, approve minutes from last session</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a:t>
            </a:r>
            <a:r>
              <a:rPr lang="en-US" sz="2000" b="1" dirty="0" smtClean="0">
                <a:solidFill>
                  <a:srgbClr val="000000"/>
                </a:solidFill>
                <a:latin typeface="+mj-lt"/>
                <a:ea typeface="Lucida Grande"/>
                <a:cs typeface="Lucida Grande"/>
              </a:rPr>
              <a:t>iscussion </a:t>
            </a:r>
            <a:r>
              <a:rPr lang="en-US" sz="2000" b="1" dirty="0">
                <a:solidFill>
                  <a:srgbClr val="000000"/>
                </a:solidFill>
                <a:latin typeface="+mj-lt"/>
                <a:ea typeface="Lucida Grande"/>
                <a:cs typeface="Lucida Grande"/>
              </a:rPr>
              <a:t>on ULI PAR (15-15-760-</a:t>
            </a:r>
            <a:r>
              <a:rPr lang="en-US" sz="2000" b="1" dirty="0" smtClean="0">
                <a:solidFill>
                  <a:srgbClr val="000000"/>
                </a:solidFill>
                <a:latin typeface="+mj-lt"/>
                <a:ea typeface="Lucida Grande"/>
                <a:cs typeface="Lucida Grande"/>
              </a:rPr>
              <a:t>07) </a:t>
            </a:r>
            <a:r>
              <a:rPr lang="en-US" sz="2000" b="1" dirty="0">
                <a:solidFill>
                  <a:srgbClr val="000000"/>
                </a:solidFill>
                <a:latin typeface="+mj-lt"/>
                <a:ea typeface="Lucida Grande"/>
                <a:cs typeface="Lucida Grande"/>
              </a:rPr>
              <a:t>and CSD (15-15-768-06</a:t>
            </a:r>
            <a:r>
              <a:rPr lang="en-US" sz="2000" b="1" dirty="0" smtClean="0">
                <a:solidFill>
                  <a:srgbClr val="000000"/>
                </a:solidFill>
                <a:latin typeface="+mj-lt"/>
                <a:ea typeface="Lucida Grande"/>
                <a:cs typeface="Lucida Grande"/>
              </a:rPr>
              <a:t>)</a:t>
            </a:r>
          </a:p>
          <a:p>
            <a:pPr marL="800100" lvl="1" indent="-342900">
              <a:buClr>
                <a:srgbClr val="FF0000"/>
              </a:buClr>
              <a:buFont typeface="Wingdings" charset="2"/>
              <a:buChar char="q"/>
            </a:pPr>
            <a:r>
              <a:rPr lang="en-US" sz="2000" b="1" dirty="0" smtClean="0">
                <a:latin typeface="+mj-lt"/>
              </a:rPr>
              <a:t>Discussion on topics for tonight’s joint meeting with 802.1</a:t>
            </a:r>
          </a:p>
          <a:p>
            <a:pPr marL="1257300" lvl="2" indent="-342900">
              <a:buClr>
                <a:srgbClr val="FF0000"/>
              </a:buClr>
              <a:buFont typeface="Wingdings" charset="2"/>
              <a:buChar char="q"/>
            </a:pPr>
            <a:r>
              <a:rPr lang="en-US" sz="2000" b="1" dirty="0" smtClean="0">
                <a:latin typeface="+mj-lt"/>
              </a:rPr>
              <a:t>802.15.12 PAR&amp;CSD, Ethertype, et al</a:t>
            </a:r>
            <a:endParaRPr lang="en-US" sz="2000" b="1" dirty="0">
              <a:latin typeface="+mj-lt"/>
            </a:endParaRPr>
          </a:p>
          <a:p>
            <a:pPr marL="342900" indent="-342900">
              <a:buClr>
                <a:srgbClr val="FF0000"/>
              </a:buClr>
              <a:buFont typeface="Wingdings" charset="2"/>
              <a:buChar char="q"/>
            </a:pPr>
            <a:r>
              <a:rPr lang="en-US" sz="2400" b="1" dirty="0" smtClean="0">
                <a:latin typeface="+mj-lt"/>
              </a:rPr>
              <a:t>Wednesday 16 Mar, AM1: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issues raised by WG comments or during joint 802.1 </a:t>
            </a:r>
            <a:r>
              <a:rPr lang="en-US" sz="2000" b="1" dirty="0" smtClean="0">
                <a:solidFill>
                  <a:srgbClr val="000000"/>
                </a:solidFill>
                <a:latin typeface="+mj-lt"/>
                <a:ea typeface="Lucida Grande"/>
                <a:cs typeface="Lucida Grande"/>
              </a:rPr>
              <a:t>meeting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M</a:t>
            </a:r>
            <a:r>
              <a:rPr lang="en-US" sz="2000" b="1" dirty="0" smtClean="0">
                <a:solidFill>
                  <a:srgbClr val="000000"/>
                </a:solidFill>
                <a:latin typeface="+mj-lt"/>
                <a:ea typeface="Lucida Grande"/>
                <a:cs typeface="Lucida Grande"/>
              </a:rPr>
              <a:t>odify </a:t>
            </a:r>
            <a:r>
              <a:rPr lang="en-US" sz="2000" b="1" dirty="0">
                <a:solidFill>
                  <a:srgbClr val="000000"/>
                </a:solidFill>
                <a:latin typeface="+mj-lt"/>
                <a:ea typeface="Lucida Grande"/>
                <a:cs typeface="Lucida Grande"/>
              </a:rPr>
              <a:t>ULI PAR and </a:t>
            </a:r>
            <a:r>
              <a:rPr lang="en-US" sz="2000" b="1" dirty="0" smtClean="0">
                <a:solidFill>
                  <a:srgbClr val="000000"/>
                </a:solidFill>
                <a:latin typeface="+mj-lt"/>
                <a:ea typeface="Lucida Grande"/>
                <a:cs typeface="Lucida Grande"/>
              </a:rPr>
              <a:t>CSD, motion </a:t>
            </a:r>
            <a:r>
              <a:rPr lang="en-US" sz="2000" b="1" dirty="0">
                <a:solidFill>
                  <a:srgbClr val="000000"/>
                </a:solidFill>
                <a:latin typeface="+mj-lt"/>
                <a:ea typeface="Lucida Grande"/>
                <a:cs typeface="Lucida Grande"/>
              </a:rPr>
              <a:t>to WG to </a:t>
            </a:r>
            <a:r>
              <a:rPr lang="en-US" sz="2000" b="1" dirty="0" smtClean="0">
                <a:solidFill>
                  <a:srgbClr val="000000"/>
                </a:solidFill>
                <a:latin typeface="+mj-lt"/>
                <a:ea typeface="Lucida Grande"/>
                <a:cs typeface="Lucida Grande"/>
              </a:rPr>
              <a:t>approve</a:t>
            </a:r>
          </a:p>
          <a:p>
            <a:pPr marL="342900" indent="-342900">
              <a:buClr>
                <a:srgbClr val="FF0000"/>
              </a:buClr>
              <a:buFont typeface="Wingdings" charset="2"/>
              <a:buChar char="q"/>
            </a:pPr>
            <a:r>
              <a:rPr lang="en-US" sz="2400" b="1" dirty="0">
                <a:latin typeface="+mj-lt"/>
              </a:rPr>
              <a:t>Wednesday </a:t>
            </a:r>
            <a:r>
              <a:rPr lang="en-US" sz="2400" b="1" dirty="0" smtClean="0">
                <a:latin typeface="+mj-lt"/>
              </a:rPr>
              <a:t>16 Mar, PM1</a:t>
            </a:r>
            <a:r>
              <a:rPr lang="en-US" sz="2400" b="1" dirty="0">
                <a:latin typeface="+mj-lt"/>
              </a:rPr>
              <a:t>: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issues raised during mid-week plenary </a:t>
            </a:r>
            <a:r>
              <a:rPr lang="en-US" sz="2000" b="1" dirty="0" smtClean="0">
                <a:solidFill>
                  <a:srgbClr val="000000"/>
                </a:solidFill>
                <a:latin typeface="+mj-lt"/>
                <a:ea typeface="Lucida Grande"/>
                <a:cs typeface="Lucida Grande"/>
              </a:rPr>
              <a:t>meeting</a:t>
            </a:r>
            <a:r>
              <a:rPr lang="en-US" sz="2000" b="1" dirty="0">
                <a:solidFill>
                  <a:srgbClr val="000000"/>
                </a:solidFill>
                <a:latin typeface="+mj-lt"/>
                <a:ea typeface="Lucida Grande"/>
                <a:cs typeface="Lucida Grande"/>
              </a:rPr>
              <a:t>,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Modify </a:t>
            </a:r>
            <a:r>
              <a:rPr lang="en-US" sz="2000" b="1" dirty="0">
                <a:solidFill>
                  <a:srgbClr val="000000"/>
                </a:solidFill>
                <a:latin typeface="+mj-lt"/>
                <a:ea typeface="Lucida Grande"/>
                <a:cs typeface="Lucida Grande"/>
              </a:rPr>
              <a:t>ULI PAR and CSD.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Motion </a:t>
            </a:r>
            <a:r>
              <a:rPr lang="en-US" sz="2000" b="1" dirty="0">
                <a:solidFill>
                  <a:srgbClr val="000000"/>
                </a:solidFill>
                <a:latin typeface="+mj-lt"/>
                <a:ea typeface="Lucida Grande"/>
                <a:cs typeface="Lucida Grande"/>
              </a:rPr>
              <a:t>to WG to approve.</a:t>
            </a:r>
            <a:endParaRPr lang="en-US" sz="2000" b="1" dirty="0" smtClean="0">
              <a:solidFill>
                <a:srgbClr val="000000"/>
              </a:solidFill>
              <a:latin typeface="+mj-lt"/>
              <a:ea typeface="Lucida Grande"/>
              <a:cs typeface="Lucida Grande"/>
            </a:endParaRPr>
          </a:p>
          <a:p>
            <a:pPr marL="342900" indent="-342900">
              <a:buClr>
                <a:srgbClr val="FF0000"/>
              </a:buClr>
              <a:buFont typeface="Wingdings" charset="2"/>
              <a:buChar char="q"/>
            </a:pPr>
            <a:r>
              <a:rPr lang="en-US" sz="2400" b="1" dirty="0" smtClean="0">
                <a:solidFill>
                  <a:srgbClr val="000000"/>
                </a:solidFill>
                <a:latin typeface="+mj-lt"/>
                <a:ea typeface="Lucida Grande"/>
                <a:cs typeface="Lucida Grande"/>
              </a:rPr>
              <a:t>Thursday 17 Mar, </a:t>
            </a:r>
            <a:r>
              <a:rPr lang="en-US" sz="2400" b="1" dirty="0">
                <a:solidFill>
                  <a:srgbClr val="000000"/>
                </a:solidFill>
                <a:latin typeface="+mj-lt"/>
                <a:ea typeface="Lucida Grande"/>
                <a:cs typeface="Lucida Grande"/>
              </a:rPr>
              <a:t>A</a:t>
            </a:r>
            <a:r>
              <a:rPr lang="en-US" sz="2400" b="1" dirty="0" smtClean="0">
                <a:solidFill>
                  <a:srgbClr val="000000"/>
                </a:solidFill>
                <a:latin typeface="+mj-lt"/>
                <a:ea typeface="Lucida Grande"/>
                <a:cs typeface="Lucida Grande"/>
              </a:rPr>
              <a:t>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Final </a:t>
            </a:r>
            <a:r>
              <a:rPr lang="en-US" sz="2000" b="1" dirty="0">
                <a:solidFill>
                  <a:srgbClr val="000000"/>
                </a:solidFill>
                <a:latin typeface="+mj-lt"/>
                <a:ea typeface="Lucida Grande"/>
                <a:cs typeface="Lucida Grande"/>
              </a:rPr>
              <a:t>edits to LLC PAR and CSD.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Motion </a:t>
            </a:r>
            <a:r>
              <a:rPr lang="en-US" sz="2000" b="1" dirty="0">
                <a:solidFill>
                  <a:srgbClr val="000000"/>
                </a:solidFill>
                <a:latin typeface="+mj-lt"/>
                <a:ea typeface="Lucida Grande"/>
                <a:cs typeface="Lucida Grande"/>
              </a:rPr>
              <a:t>to WG to approve.</a:t>
            </a:r>
            <a:endParaRPr lang="en-US" sz="20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802.3 (7)</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0" y="2895600"/>
            <a:ext cx="79248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200" dirty="0"/>
          </a:p>
          <a:p>
            <a:r>
              <a:rPr lang="en-US" sz="2200" b="1" dirty="0"/>
              <a:t>CSD, 1.1.2 </a:t>
            </a:r>
            <a:r>
              <a:rPr lang="en-US" sz="2200" dirty="0"/>
              <a:t>- This seems to be in possible conflict with the PAR scope including "regulation requirements". (PAR, 5.2 comment notes this term is undefined and consequently fixing the scope may clarify the relationship to "regulation" so that this answer is valid.</a:t>
            </a:r>
            <a:r>
              <a:rPr lang="en-US" sz="2200" dirty="0" smtClean="0"/>
              <a:t>)</a:t>
            </a:r>
          </a:p>
          <a:p>
            <a:r>
              <a:rPr lang="en-US" sz="2200" dirty="0" smtClean="0">
                <a:solidFill>
                  <a:srgbClr val="FF0000"/>
                </a:solidFill>
              </a:rPr>
              <a:t>Accept; PAR 5.2 changed to state “radio regulation”</a:t>
            </a:r>
          </a:p>
          <a:p>
            <a:endParaRPr lang="en-US" sz="800" dirty="0">
              <a:solidFill>
                <a:srgbClr val="FF0000"/>
              </a:solidFill>
            </a:endParaRPr>
          </a:p>
          <a:p>
            <a:r>
              <a:rPr lang="en-US" sz="2200" b="1" dirty="0"/>
              <a:t>CSD, 1.2.1,a </a:t>
            </a:r>
            <a:r>
              <a:rPr lang="en-US" sz="2200" dirty="0"/>
              <a:t>- The Internet of Things is more than wireless sensors. (Wireless sensors would generally be considered some of the things in the IOT.) Minor grammar: line 6 should read the IOT marketplace</a:t>
            </a:r>
            <a:r>
              <a:rPr lang="en-US" sz="2200" dirty="0" smtClean="0"/>
              <a:t>,</a:t>
            </a:r>
          </a:p>
          <a:p>
            <a:r>
              <a:rPr lang="en-US" sz="2200" dirty="0" smtClean="0">
                <a:solidFill>
                  <a:srgbClr val="FF0000"/>
                </a:solidFill>
              </a:rPr>
              <a:t>Accept; text changed to read “</a:t>
            </a:r>
            <a:r>
              <a:rPr lang="is-IS" sz="2200" dirty="0" smtClean="0">
                <a:solidFill>
                  <a:srgbClr val="FF0000"/>
                </a:solidFill>
              </a:rPr>
              <a:t>…part of the Internet of Things...”, and “IOT marketplace”</a:t>
            </a:r>
          </a:p>
          <a:p>
            <a:endParaRPr lang="en-US" sz="800" dirty="0">
              <a:solidFill>
                <a:srgbClr val="FF0000"/>
              </a:solidFill>
            </a:endParaRPr>
          </a:p>
          <a:p>
            <a:r>
              <a:rPr lang="en-US" sz="2200" b="1" dirty="0" smtClean="0"/>
              <a:t>CSD, 1.2.1</a:t>
            </a:r>
            <a:r>
              <a:rPr lang="en-US" sz="2200" b="1" dirty="0"/>
              <a:t>,b </a:t>
            </a:r>
            <a:r>
              <a:rPr lang="en-US" sz="2200" dirty="0"/>
              <a:t>- Minor readability: line 4, remove "</a:t>
            </a:r>
            <a:r>
              <a:rPr lang="en-US" sz="2200" dirty="0" smtClean="0"/>
              <a:t>and many</a:t>
            </a:r>
            <a:r>
              <a:rPr lang="pt-BR" sz="2200" dirty="0" smtClean="0"/>
              <a:t> </a:t>
            </a:r>
            <a:r>
              <a:rPr lang="pt-BR" sz="2200" dirty="0"/>
              <a:t>more”</a:t>
            </a:r>
            <a:r>
              <a:rPr lang="pt-BR" sz="2200" dirty="0" smtClean="0"/>
              <a:t>.</a:t>
            </a:r>
          </a:p>
          <a:p>
            <a:r>
              <a:rPr lang="en-US" sz="2200" dirty="0" smtClean="0">
                <a:solidFill>
                  <a:srgbClr val="FF0000"/>
                </a:solidFill>
              </a:rPr>
              <a:t>Accept</a:t>
            </a:r>
            <a:r>
              <a:rPr lang="pt-BR" sz="2200" dirty="0" smtClean="0">
                <a:solidFill>
                  <a:srgbClr val="FF0000"/>
                </a:solidFill>
              </a:rPr>
              <a:t>; “</a:t>
            </a:r>
            <a:r>
              <a:rPr lang="en-US" sz="2200" dirty="0" smtClean="0">
                <a:solidFill>
                  <a:srgbClr val="FF0000"/>
                </a:solidFill>
              </a:rPr>
              <a:t>and many </a:t>
            </a:r>
            <a:r>
              <a:rPr lang="pt-BR" sz="2200" dirty="0" smtClean="0">
                <a:solidFill>
                  <a:srgbClr val="FF0000"/>
                </a:solidFill>
              </a:rPr>
              <a:t>more” </a:t>
            </a:r>
            <a:r>
              <a:rPr lang="en-US" sz="2200" dirty="0" smtClean="0">
                <a:solidFill>
                  <a:srgbClr val="FF0000"/>
                </a:solidFill>
              </a:rPr>
              <a:t>deleted</a:t>
            </a:r>
          </a:p>
        </p:txBody>
      </p:sp>
    </p:spTree>
    <p:extLst>
      <p:ext uri="{BB962C8B-B14F-4D97-AF65-F5344CB8AC3E}">
        <p14:creationId xmlns:p14="http://schemas.microsoft.com/office/powerpoint/2010/main" val="129860193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802.11 (1)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36600" y="1447800"/>
            <a:ext cx="7797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b="1" dirty="0"/>
              <a:t>5.2 Scope</a:t>
            </a:r>
            <a:r>
              <a:rPr lang="en-US" sz="2200" dirty="0" smtClean="0"/>
              <a:t>: </a:t>
            </a:r>
          </a:p>
          <a:p>
            <a:pPr marL="342900" indent="-342900">
              <a:buFont typeface="Arial" pitchFamily="34" charset="0"/>
              <a:buChar char="•"/>
            </a:pPr>
            <a:r>
              <a:rPr lang="en-US" sz="2200" dirty="0" smtClean="0"/>
              <a:t>A </a:t>
            </a:r>
            <a:r>
              <a:rPr lang="en-US" sz="2200" dirty="0"/>
              <a:t>consistent reference to “IEEE 802.15.4 MAC” should be made.  The third instance of IEEE 802.15.4 should be IEEE 802.15.4 MAC.  </a:t>
            </a:r>
          </a:p>
          <a:p>
            <a:pPr marL="347663" lvl="1" indent="-347663">
              <a:buFont typeface="Arial" panose="020B0604020202020204" pitchFamily="34" charset="0"/>
              <a:buChar char="•"/>
            </a:pPr>
            <a:r>
              <a:rPr lang="en-US" sz="2200" dirty="0"/>
              <a:t>Expand 6TiSCH in first use</a:t>
            </a:r>
            <a:r>
              <a:rPr lang="en-US" sz="2200" dirty="0" smtClean="0"/>
              <a:t>.</a:t>
            </a:r>
          </a:p>
          <a:p>
            <a:pPr marL="4763" lvl="1" indent="-4763"/>
            <a:r>
              <a:rPr lang="en-US" sz="2200" dirty="0" smtClean="0">
                <a:solidFill>
                  <a:srgbClr val="FF0000"/>
                </a:solidFill>
              </a:rPr>
              <a:t>Accept</a:t>
            </a:r>
            <a:r>
              <a:rPr lang="en-US" sz="2200" dirty="0">
                <a:solidFill>
                  <a:srgbClr val="FF0000"/>
                </a:solidFill>
              </a:rPr>
              <a:t>:</a:t>
            </a:r>
            <a:r>
              <a:rPr lang="en-US" sz="2200" dirty="0" smtClean="0">
                <a:solidFill>
                  <a:srgbClr val="FF0000"/>
                </a:solidFill>
              </a:rPr>
              <a:t> 3</a:t>
            </a:r>
            <a:r>
              <a:rPr lang="en-US" sz="2200" baseline="30000" dirty="0" smtClean="0">
                <a:solidFill>
                  <a:srgbClr val="FF0000"/>
                </a:solidFill>
              </a:rPr>
              <a:t>rd</a:t>
            </a:r>
            <a:r>
              <a:rPr lang="en-US" sz="2200" dirty="0" smtClean="0">
                <a:solidFill>
                  <a:srgbClr val="FF0000"/>
                </a:solidFill>
              </a:rPr>
              <a:t> instance changed, 6TiSCH expression was expanded at first use to “IPv6 </a:t>
            </a:r>
            <a:r>
              <a:rPr lang="en-US" sz="2200" dirty="0">
                <a:solidFill>
                  <a:srgbClr val="FF0000"/>
                </a:solidFill>
              </a:rPr>
              <a:t>over the TSCH mode of IEEE </a:t>
            </a:r>
            <a:r>
              <a:rPr lang="en-US" sz="2200" dirty="0" err="1" smtClean="0">
                <a:solidFill>
                  <a:srgbClr val="FF0000"/>
                </a:solidFill>
              </a:rPr>
              <a:t>Std</a:t>
            </a:r>
            <a:r>
              <a:rPr lang="en-US" sz="2200" dirty="0" smtClean="0">
                <a:solidFill>
                  <a:srgbClr val="FF0000"/>
                </a:solidFill>
              </a:rPr>
              <a:t> 802.15.4”</a:t>
            </a:r>
          </a:p>
          <a:p>
            <a:pPr marL="4763" lvl="1" indent="-4763"/>
            <a:endParaRPr lang="en-US" sz="800" dirty="0">
              <a:solidFill>
                <a:srgbClr val="FF0000"/>
              </a:solidFill>
            </a:endParaRPr>
          </a:p>
          <a:p>
            <a:pPr marL="4763" indent="-4763"/>
            <a:r>
              <a:rPr lang="en-US" sz="2200" b="1" dirty="0"/>
              <a:t>5.4 Purpose</a:t>
            </a:r>
            <a:r>
              <a:rPr lang="en-US" sz="2200" dirty="0"/>
              <a:t>: </a:t>
            </a:r>
            <a:r>
              <a:rPr lang="en-US" sz="2200" dirty="0" smtClean="0"/>
              <a:t> The </a:t>
            </a:r>
            <a:r>
              <a:rPr lang="en-US" sz="2200" dirty="0"/>
              <a:t>purpose is not clear  -it seams to refer to changes required for </a:t>
            </a:r>
            <a:r>
              <a:rPr lang="en-US" sz="2200" dirty="0" smtClean="0"/>
              <a:t>itself. Suggested </a:t>
            </a:r>
            <a:r>
              <a:rPr lang="en-US" sz="2200" dirty="0"/>
              <a:t>replacement: </a:t>
            </a:r>
            <a:r>
              <a:rPr lang="en-US" sz="2200" dirty="0" smtClean="0"/>
              <a:t> “</a:t>
            </a:r>
            <a:r>
              <a:rPr lang="en-US" sz="2200" dirty="0"/>
              <a:t>This standard defines an upper layer interface to support and harmonize the IEEE 802.15.4 ancillary functionality, e.g. fragmentation, protocol differentiation and configuration.</a:t>
            </a:r>
            <a:r>
              <a:rPr lang="en-US" sz="2200" dirty="0" smtClean="0"/>
              <a:t>”</a:t>
            </a:r>
          </a:p>
          <a:p>
            <a:pPr marL="4763" indent="-4763"/>
            <a:r>
              <a:rPr lang="en-US" sz="2200" dirty="0" smtClean="0">
                <a:solidFill>
                  <a:srgbClr val="FF0000"/>
                </a:solidFill>
              </a:rPr>
              <a:t>Accept; text replaced with above</a:t>
            </a:r>
          </a:p>
        </p:txBody>
      </p:sp>
    </p:spTree>
    <p:extLst>
      <p:ext uri="{BB962C8B-B14F-4D97-AF65-F5344CB8AC3E}">
        <p14:creationId xmlns:p14="http://schemas.microsoft.com/office/powerpoint/2010/main" val="8126373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802.11 (</a:t>
            </a:r>
            <a:r>
              <a:rPr lang="en-US" b="1" dirty="0">
                <a:latin typeface="Times New Roman" charset="0"/>
                <a:ea typeface="ＭＳ Ｐゴシック" charset="0"/>
                <a:cs typeface="ＭＳ Ｐゴシック" charset="0"/>
              </a:rPr>
              <a:t>2</a:t>
            </a:r>
            <a:r>
              <a:rPr lang="en-US" b="1" dirty="0" smtClean="0">
                <a:latin typeface="Times New Roman" charset="0"/>
                <a:ea typeface="ＭＳ Ｐゴシック" charset="0"/>
                <a:cs typeface="ＭＳ Ｐゴシック" charset="0"/>
              </a:rPr>
              <a: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685800" y="3962400"/>
            <a:ext cx="7924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smtClean="0"/>
              <a:t>5.4 </a:t>
            </a:r>
            <a:r>
              <a:rPr lang="en-US" sz="2400" b="1" dirty="0"/>
              <a:t>Need</a:t>
            </a:r>
            <a:r>
              <a:rPr lang="en-US" sz="2400" dirty="0" smtClean="0"/>
              <a:t>: The </a:t>
            </a:r>
            <a:r>
              <a:rPr lang="en-US" sz="2400" dirty="0"/>
              <a:t>need statement is overstated.  Suggest replace with: </a:t>
            </a:r>
            <a:r>
              <a:rPr lang="en-US" sz="2400" dirty="0" smtClean="0"/>
              <a:t>“</a:t>
            </a:r>
            <a:r>
              <a:rPr lang="en-US" sz="2400" dirty="0"/>
              <a:t>As IEEE 802.15.4 devices have become widely deployed, deficiencies in IEEE </a:t>
            </a:r>
            <a:r>
              <a:rPr lang="en-US" sz="2400" dirty="0" err="1"/>
              <a:t>Std</a:t>
            </a:r>
            <a:r>
              <a:rPr lang="en-US" sz="2400" dirty="0"/>
              <a:t> 802.15.4 became apparent as an expanding set of applications were addressed. To address these deficiencies numerous L2+ protocols were independently developed to interface to the IEEE 802.15.4 MAC sublayer. These L2+ protocols, such as KMP, L2R, 6TOP, and network layer abstraction, often replicate ancillary functionality, e.g. fragmentation and protocol differentiation, in an inconsistent and often incompatible manner.”</a:t>
            </a:r>
          </a:p>
          <a:p>
            <a:pPr marL="0" lvl="1"/>
            <a:r>
              <a:rPr lang="en-US" sz="2400" dirty="0" smtClean="0">
                <a:solidFill>
                  <a:srgbClr val="FF0000"/>
                </a:solidFill>
              </a:rPr>
              <a:t>Accept</a:t>
            </a:r>
            <a:r>
              <a:rPr lang="en-US" sz="2400" dirty="0">
                <a:solidFill>
                  <a:srgbClr val="FF0000"/>
                </a:solidFill>
              </a:rPr>
              <a:t>:</a:t>
            </a:r>
            <a:r>
              <a:rPr lang="en-US" sz="2400" dirty="0" smtClean="0">
                <a:solidFill>
                  <a:srgbClr val="FF0000"/>
                </a:solidFill>
              </a:rPr>
              <a:t> </a:t>
            </a:r>
            <a:r>
              <a:rPr lang="en-US" sz="2400" dirty="0">
                <a:solidFill>
                  <a:srgbClr val="FF0000"/>
                </a:solidFill>
              </a:rPr>
              <a:t>text replaced with </a:t>
            </a:r>
            <a:r>
              <a:rPr lang="en-US" sz="2400" dirty="0" smtClean="0">
                <a:solidFill>
                  <a:srgbClr val="FF0000"/>
                </a:solidFill>
              </a:rPr>
              <a:t>above except L2+ was replaced with L2</a:t>
            </a:r>
            <a:endParaRPr lang="en-US" sz="2400" dirty="0">
              <a:solidFill>
                <a:srgbClr val="FF0000"/>
              </a:solidFill>
            </a:endParaRPr>
          </a:p>
        </p:txBody>
      </p:sp>
    </p:spTree>
    <p:extLst>
      <p:ext uri="{BB962C8B-B14F-4D97-AF65-F5344CB8AC3E}">
        <p14:creationId xmlns:p14="http://schemas.microsoft.com/office/powerpoint/2010/main" val="309850403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802.11 (3)</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685800" y="3276600"/>
            <a:ext cx="7924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b="1" dirty="0" smtClean="0"/>
          </a:p>
          <a:p>
            <a:r>
              <a:rPr lang="en-US" sz="2400" b="1" dirty="0" smtClean="0"/>
              <a:t>8.1</a:t>
            </a:r>
            <a:r>
              <a:rPr lang="en-US" sz="2400" dirty="0" smtClean="0"/>
              <a:t> </a:t>
            </a:r>
            <a:r>
              <a:rPr lang="en-US" sz="2400" dirty="0"/>
              <a:t>This section is for explanatory text, not expanded text from the PAR sections.  Suggest that 8.1 be deleted, and that the titles of the cited standards be listed: i.e. “IEEE 802.15.4”</a:t>
            </a:r>
          </a:p>
          <a:p>
            <a:pPr marL="1588" lvl="1"/>
            <a:r>
              <a:rPr lang="en-US" sz="2400" dirty="0"/>
              <a:t>Note: From NesCom Conventions #5. “…For references to other standards within the Scope and Purpose fields, the number, title, date (if appropriate), and source of the </a:t>
            </a:r>
            <a:r>
              <a:rPr lang="en-US" sz="2400" dirty="0" smtClean="0"/>
              <a:t>referenced </a:t>
            </a:r>
            <a:r>
              <a:rPr lang="en-US" sz="2400" dirty="0"/>
              <a:t>standards shall be listed in the Additional Explanatory Notes field. </a:t>
            </a:r>
            <a:r>
              <a:rPr lang="en-US" sz="2400" dirty="0" smtClean="0"/>
              <a:t>“</a:t>
            </a:r>
            <a:endParaRPr lang="en-US" sz="2400" dirty="0"/>
          </a:p>
          <a:p>
            <a:pPr marL="1588" lvl="1"/>
            <a:r>
              <a:rPr lang="en-US" sz="2400" dirty="0"/>
              <a:t>Add full titles for IEEE </a:t>
            </a:r>
            <a:r>
              <a:rPr lang="en-US" sz="2400" dirty="0" smtClean="0"/>
              <a:t>802.15.4</a:t>
            </a:r>
          </a:p>
          <a:p>
            <a:pPr marL="1588" lvl="1"/>
            <a:r>
              <a:rPr lang="en-US" sz="2400" dirty="0" smtClean="0">
                <a:solidFill>
                  <a:srgbClr val="FF0000"/>
                </a:solidFill>
              </a:rPr>
              <a:t>Accept; full titles added</a:t>
            </a:r>
            <a:endParaRPr lang="en-US" sz="2400" dirty="0">
              <a:solidFill>
                <a:srgbClr val="FF0000"/>
              </a:solidFill>
            </a:endParaRPr>
          </a:p>
          <a:p>
            <a:pPr marL="1588" lvl="1"/>
            <a:endParaRPr lang="en-US" sz="800" dirty="0"/>
          </a:p>
          <a:p>
            <a:pPr marL="1588"/>
            <a:r>
              <a:rPr lang="en-US" sz="2400" b="1" dirty="0"/>
              <a:t>5.2</a:t>
            </a:r>
            <a:r>
              <a:rPr lang="en-US" sz="2400" dirty="0"/>
              <a:t> Scope: “KMP” should be “KMPs” </a:t>
            </a:r>
            <a:endParaRPr lang="en-US" sz="2400" dirty="0" smtClean="0"/>
          </a:p>
          <a:p>
            <a:pPr marL="1588"/>
            <a:r>
              <a:rPr lang="en-US" sz="2400" dirty="0" smtClean="0">
                <a:solidFill>
                  <a:srgbClr val="FF0000"/>
                </a:solidFill>
              </a:rPr>
              <a:t>Accept; changed to “KMPs”</a:t>
            </a:r>
            <a:endParaRPr lang="en-US" sz="2400" dirty="0">
              <a:solidFill>
                <a:srgbClr val="FF0000"/>
              </a:solidFill>
            </a:endParaRPr>
          </a:p>
        </p:txBody>
      </p:sp>
    </p:spTree>
    <p:extLst>
      <p:ext uri="{BB962C8B-B14F-4D97-AF65-F5344CB8AC3E}">
        <p14:creationId xmlns:p14="http://schemas.microsoft.com/office/powerpoint/2010/main" val="265913248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James </a:t>
            </a:r>
            <a:r>
              <a:rPr lang="en-US" b="1" dirty="0" err="1" smtClean="0">
                <a:latin typeface="Times New Roman" charset="0"/>
                <a:ea typeface="ＭＳ Ｐゴシック" charset="0"/>
                <a:cs typeface="ＭＳ Ｐゴシック" charset="0"/>
              </a:rPr>
              <a:t>Gilb</a:t>
            </a:r>
            <a:r>
              <a:rPr lang="en-US" b="1" dirty="0" smtClean="0">
                <a:latin typeface="Times New Roman" charset="0"/>
                <a:ea typeface="ＭＳ Ｐゴシック" charset="0"/>
                <a:cs typeface="ＭＳ Ｐゴシック" charset="0"/>
              </a:rPr>
              <a:t> (1)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838200" y="2743200"/>
            <a:ext cx="7848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smtClean="0"/>
              <a:t>CSD comments</a:t>
            </a:r>
            <a:r>
              <a:rPr lang="en-US" sz="2400" dirty="0" smtClean="0"/>
              <a:t>: </a:t>
            </a:r>
            <a:r>
              <a:rPr lang="en-US" sz="2400" b="1" dirty="0" smtClean="0"/>
              <a:t>General</a:t>
            </a:r>
            <a:r>
              <a:rPr lang="en-US" sz="2400" dirty="0" smtClean="0"/>
              <a:t>: A similar comment about using just "</a:t>
            </a:r>
            <a:r>
              <a:rPr lang="en-US" sz="2400" dirty="0" err="1" smtClean="0"/>
              <a:t>EtherType</a:t>
            </a:r>
            <a:r>
              <a:rPr lang="en-US" sz="2400" dirty="0" smtClean="0"/>
              <a:t>" which is a number and EPD, which is a function/protocol.  I would suggest using EPD instead.</a:t>
            </a:r>
          </a:p>
          <a:p>
            <a:pPr marL="6350" indent="-6350"/>
            <a:r>
              <a:rPr lang="en-US" sz="2400" dirty="0" smtClean="0">
                <a:solidFill>
                  <a:srgbClr val="FF0000"/>
                </a:solidFill>
              </a:rPr>
              <a:t>Accept; changed as noted</a:t>
            </a:r>
          </a:p>
          <a:p>
            <a:endParaRPr lang="en-US" sz="800" b="1" dirty="0" smtClean="0"/>
          </a:p>
          <a:p>
            <a:r>
              <a:rPr lang="en-US" sz="2400" b="1" dirty="0" smtClean="0"/>
              <a:t>PAR </a:t>
            </a:r>
            <a:r>
              <a:rPr lang="en-US" sz="2400" b="1" dirty="0"/>
              <a:t>comments</a:t>
            </a:r>
            <a:r>
              <a:rPr lang="en-US" sz="2400" dirty="0" smtClean="0"/>
              <a:t>:</a:t>
            </a:r>
            <a:endParaRPr lang="en-US" sz="2400" dirty="0"/>
          </a:p>
          <a:p>
            <a:r>
              <a:rPr lang="en-US" sz="2400" b="1" dirty="0"/>
              <a:t>5.2</a:t>
            </a:r>
            <a:r>
              <a:rPr lang="en-US" sz="2400" dirty="0"/>
              <a:t>: The Scope references EtherType as a protocol differentiation.  To be more precise and to align with IEEE 802-2014, I suggest changing "EtherType" to be "EtherType Protocol Differentiation (EPD)" and add a note to 8.1 that EPD is defined in IEEE 802-2014 (including the full name of the standard to avoid NesCom comments)</a:t>
            </a:r>
            <a:r>
              <a:rPr lang="en-US" sz="2400" dirty="0" smtClean="0"/>
              <a:t>.</a:t>
            </a:r>
          </a:p>
          <a:p>
            <a:pPr marL="4763"/>
            <a:r>
              <a:rPr lang="en-US" sz="2400" dirty="0" smtClean="0">
                <a:solidFill>
                  <a:srgbClr val="FF0000"/>
                </a:solidFill>
              </a:rPr>
              <a:t>Accept; changed as suggested</a:t>
            </a:r>
            <a:endParaRPr lang="en-US" sz="2400" dirty="0">
              <a:solidFill>
                <a:srgbClr val="FF0000"/>
              </a:solidFill>
            </a:endParaRPr>
          </a:p>
          <a:p>
            <a:endParaRPr lang="en-US" sz="2400" b="1" dirty="0"/>
          </a:p>
        </p:txBody>
      </p:sp>
    </p:spTree>
    <p:extLst>
      <p:ext uri="{BB962C8B-B14F-4D97-AF65-F5344CB8AC3E}">
        <p14:creationId xmlns:p14="http://schemas.microsoft.com/office/powerpoint/2010/main" val="390537665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James </a:t>
            </a:r>
            <a:r>
              <a:rPr lang="en-US" b="1" dirty="0" err="1" smtClean="0">
                <a:latin typeface="Times New Roman" charset="0"/>
                <a:ea typeface="ＭＳ Ｐゴシック" charset="0"/>
                <a:cs typeface="ＭＳ Ｐゴシック" charset="0"/>
              </a:rPr>
              <a:t>Gilb</a:t>
            </a:r>
            <a:r>
              <a:rPr lang="en-US" b="1" dirty="0" smtClean="0">
                <a:latin typeface="Times New Roman" charset="0"/>
                <a:ea typeface="ＭＳ Ｐゴシック" charset="0"/>
                <a:cs typeface="ＭＳ Ｐゴシック" charset="0"/>
              </a:rPr>
              <a:t> (2)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0" y="2895600"/>
            <a:ext cx="7467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300" b="1" dirty="0"/>
              <a:t>PAR </a:t>
            </a:r>
            <a:r>
              <a:rPr lang="en-US" sz="2300" b="1" dirty="0" smtClean="0"/>
              <a:t>comments(</a:t>
            </a:r>
            <a:r>
              <a:rPr lang="en-US" sz="2300" b="1" dirty="0" err="1" smtClean="0"/>
              <a:t>cont</a:t>
            </a:r>
            <a:r>
              <a:rPr lang="en-US" sz="2300" b="1" dirty="0" smtClean="0"/>
              <a:t>)</a:t>
            </a:r>
            <a:r>
              <a:rPr lang="en-US" sz="2300" dirty="0" smtClean="0"/>
              <a:t>:</a:t>
            </a:r>
            <a:endParaRPr lang="en-US" sz="2300" dirty="0"/>
          </a:p>
          <a:p>
            <a:r>
              <a:rPr lang="en-US" sz="2300" b="1" dirty="0" smtClean="0"/>
              <a:t>6.1.b</a:t>
            </a:r>
            <a:r>
              <a:rPr lang="en-US" sz="2300" b="1" dirty="0"/>
              <a:t>: </a:t>
            </a:r>
            <a:r>
              <a:rPr lang="en-US" sz="2300" dirty="0"/>
              <a:t>What registration is anticipated with regards to this proposed standards?  </a:t>
            </a:r>
            <a:r>
              <a:rPr lang="en-US" sz="2300" dirty="0" err="1"/>
              <a:t>EtherTypes</a:t>
            </a:r>
            <a:r>
              <a:rPr lang="en-US" sz="2300" dirty="0"/>
              <a:t> already exist and so I don't see that this adds any new registration activity.  When we use MAC addresses in the standard, we don't mention that there is a registration activity associated with them because it is not a new activity</a:t>
            </a:r>
            <a:r>
              <a:rPr lang="en-US" sz="2300" dirty="0" smtClean="0"/>
              <a:t>.</a:t>
            </a:r>
          </a:p>
          <a:p>
            <a:r>
              <a:rPr lang="en-US" sz="2300" dirty="0" smtClean="0">
                <a:solidFill>
                  <a:srgbClr val="FF0000"/>
                </a:solidFill>
              </a:rPr>
              <a:t>Response: In response to this and other comments on this subject, 6.1.b has been changed to the following </a:t>
            </a:r>
            <a:r>
              <a:rPr lang="en-US" sz="2300" i="1" dirty="0" smtClean="0">
                <a:solidFill>
                  <a:srgbClr val="FF0000"/>
                </a:solidFill>
              </a:rPr>
              <a:t>“</a:t>
            </a:r>
            <a:r>
              <a:rPr lang="en-US" sz="2300" i="1" dirty="0">
                <a:solidFill>
                  <a:srgbClr val="FF0000"/>
                </a:solidFill>
              </a:rPr>
              <a:t>As noted in the scope and need for the project, this project will use EPD for multiple higher layer protocols. Values of the Multiplex ID below 1500, as defined in IEEE </a:t>
            </a:r>
            <a:r>
              <a:rPr lang="en-US" sz="2300" i="1" dirty="0" err="1">
                <a:solidFill>
                  <a:srgbClr val="FF0000"/>
                </a:solidFill>
              </a:rPr>
              <a:t>Std</a:t>
            </a:r>
            <a:r>
              <a:rPr lang="en-US" sz="2300" i="1" dirty="0">
                <a:solidFill>
                  <a:srgbClr val="FF0000"/>
                </a:solidFill>
              </a:rPr>
              <a:t> 802.15.9 Key Management Protocol, will be administered by the IEEE 802.15 Assigned Number Authority (ANA</a:t>
            </a:r>
            <a:r>
              <a:rPr lang="en-US" sz="2300" i="1" dirty="0" smtClean="0">
                <a:solidFill>
                  <a:srgbClr val="FF0000"/>
                </a:solidFill>
              </a:rPr>
              <a:t>).”</a:t>
            </a:r>
            <a:endParaRPr lang="en-US" sz="2300" i="1" dirty="0"/>
          </a:p>
          <a:p>
            <a:endParaRPr lang="en-US" sz="2300" b="1" dirty="0"/>
          </a:p>
        </p:txBody>
      </p:sp>
    </p:spTree>
    <p:extLst>
      <p:ext uri="{BB962C8B-B14F-4D97-AF65-F5344CB8AC3E}">
        <p14:creationId xmlns:p14="http://schemas.microsoft.com/office/powerpoint/2010/main" val="407331846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15.12 Comments from Paul </a:t>
            </a:r>
            <a:r>
              <a:rPr lang="en-US" b="1" dirty="0" err="1" smtClean="0">
                <a:latin typeface="Times New Roman" charset="0"/>
                <a:ea typeface="ＭＳ Ｐゴシック" charset="0"/>
                <a:cs typeface="ＭＳ Ｐゴシック" charset="0"/>
              </a:rPr>
              <a:t>Nikolich</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371600"/>
            <a:ext cx="8153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700" b="1" dirty="0" smtClean="0"/>
              <a:t>802.15.12 </a:t>
            </a:r>
            <a:r>
              <a:rPr lang="en-US" sz="1700" b="1" dirty="0"/>
              <a:t>project item 5.1</a:t>
            </a:r>
            <a:r>
              <a:rPr lang="en-US" sz="1700" dirty="0"/>
              <a:t>. </a:t>
            </a:r>
            <a:endParaRPr lang="en-US" sz="1700" dirty="0" smtClean="0"/>
          </a:p>
          <a:p>
            <a:r>
              <a:rPr lang="en-US" sz="1700" dirty="0" smtClean="0"/>
              <a:t>Please </a:t>
            </a:r>
            <a:r>
              <a:rPr lang="en-US" sz="1700" dirty="0"/>
              <a:t>provide justification for the approximately 100 participants identified for this project. Approximately how many man-years of effort will be required to complete the project over its projected 28 month duration?  Which classes of entities (e.g., silicon vendor, system vendor, service provider, etc.)  do you believe will sponsor for these individuals over the project's lifetime?  A large portion of these individuals will be new additions to the 802.15 roster and I'm wondering if you can provide the rationale that will attract new participants given the high cost of participation.  Perhaps a reduction in the estimate  for the approximate number of people to be actively involved will be more realistic</a:t>
            </a:r>
            <a:r>
              <a:rPr lang="en-US" sz="1700" dirty="0" smtClean="0"/>
              <a:t>?</a:t>
            </a:r>
          </a:p>
          <a:p>
            <a:pPr marL="1371600"/>
            <a:endParaRPr lang="en-US" sz="1700" dirty="0" smtClean="0"/>
          </a:p>
          <a:p>
            <a:r>
              <a:rPr lang="en-US" sz="1700" dirty="0" smtClean="0">
                <a:solidFill>
                  <a:srgbClr val="FF0000"/>
                </a:solidFill>
              </a:rPr>
              <a:t>Response: We </a:t>
            </a:r>
            <a:r>
              <a:rPr lang="en-US" sz="1700" dirty="0">
                <a:solidFill>
                  <a:srgbClr val="FF0000"/>
                </a:solidFill>
              </a:rPr>
              <a:t>used to show project estimates but then the pendulum seemed to move in the direction of showing WG voters.  We are fine with making this a project </a:t>
            </a:r>
            <a:r>
              <a:rPr lang="en-US" sz="1700" dirty="0" smtClean="0">
                <a:solidFill>
                  <a:srgbClr val="FF0000"/>
                </a:solidFill>
              </a:rPr>
              <a:t>estimate and will do that for all future projects. 15.12 </a:t>
            </a:r>
            <a:r>
              <a:rPr lang="en-US" sz="1700" dirty="0">
                <a:solidFill>
                  <a:srgbClr val="FF0000"/>
                </a:solidFill>
              </a:rPr>
              <a:t>is attracting more interest because of the tie-in to IETF and the fact it facilitates the use of 15.4 in IP based </a:t>
            </a:r>
            <a:r>
              <a:rPr lang="en-US" sz="1700" dirty="0" err="1">
                <a:solidFill>
                  <a:srgbClr val="FF0000"/>
                </a:solidFill>
              </a:rPr>
              <a:t>IoT</a:t>
            </a:r>
            <a:r>
              <a:rPr lang="en-US" sz="1700" dirty="0">
                <a:solidFill>
                  <a:srgbClr val="FF0000"/>
                </a:solidFill>
              </a:rPr>
              <a:t> apps which is becoming the preferred model.  </a:t>
            </a:r>
            <a:r>
              <a:rPr lang="en-US" sz="1700" dirty="0" smtClean="0">
                <a:solidFill>
                  <a:srgbClr val="FF0000"/>
                </a:solidFill>
              </a:rPr>
              <a:t>Our </a:t>
            </a:r>
            <a:r>
              <a:rPr lang="en-US" sz="1700" dirty="0">
                <a:solidFill>
                  <a:srgbClr val="FF0000"/>
                </a:solidFill>
              </a:rPr>
              <a:t>guess is we will see around 30 regular </a:t>
            </a:r>
            <a:r>
              <a:rPr lang="en-US" sz="1700" dirty="0" smtClean="0">
                <a:solidFill>
                  <a:srgbClr val="FF0000"/>
                </a:solidFill>
              </a:rPr>
              <a:t>participants at 802 sessions, </a:t>
            </a:r>
            <a:r>
              <a:rPr lang="en-US" sz="1700" dirty="0">
                <a:solidFill>
                  <a:srgbClr val="FF0000"/>
                </a:solidFill>
              </a:rPr>
              <a:t>20 of whom are already active in 802.15 with 10 new ones from those who have a stake in IETF </a:t>
            </a:r>
            <a:r>
              <a:rPr lang="en-US" sz="1700" dirty="0" err="1">
                <a:solidFill>
                  <a:srgbClr val="FF0000"/>
                </a:solidFill>
              </a:rPr>
              <a:t>IoT</a:t>
            </a:r>
            <a:r>
              <a:rPr lang="en-US" sz="1700" dirty="0">
                <a:solidFill>
                  <a:srgbClr val="FF0000"/>
                </a:solidFill>
              </a:rPr>
              <a:t> oriented RFCs and or have a stake in </a:t>
            </a:r>
            <a:r>
              <a:rPr lang="en-US" sz="1700" dirty="0" err="1">
                <a:solidFill>
                  <a:srgbClr val="FF0000"/>
                </a:solidFill>
              </a:rPr>
              <a:t>IoT</a:t>
            </a:r>
            <a:r>
              <a:rPr lang="en-US" sz="1700" dirty="0">
                <a:solidFill>
                  <a:srgbClr val="FF0000"/>
                </a:solidFill>
              </a:rPr>
              <a:t> networks</a:t>
            </a:r>
            <a:r>
              <a:rPr lang="en-US" sz="1700" dirty="0" smtClean="0">
                <a:solidFill>
                  <a:srgbClr val="FF0000"/>
                </a:solidFill>
              </a:rPr>
              <a:t>. Additionally we expect a lot of non-member participation, in particular from IETF WGs, such as 6tisch, 6lo and CORE, outside of our 802 face to face sessions.</a:t>
            </a:r>
            <a:endParaRPr lang="en-US" sz="1700" dirty="0">
              <a:solidFill>
                <a:srgbClr val="FF0000"/>
              </a:solidFill>
            </a:endParaRPr>
          </a:p>
        </p:txBody>
      </p:sp>
    </p:spTree>
    <p:extLst>
      <p:ext uri="{BB962C8B-B14F-4D97-AF65-F5344CB8AC3E}">
        <p14:creationId xmlns:p14="http://schemas.microsoft.com/office/powerpoint/2010/main" val="394537477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4572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92100" y="1371600"/>
            <a:ext cx="8839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Resolved comments from WGs</a:t>
            </a:r>
          </a:p>
          <a:p>
            <a:pPr marL="914400" lvl="1" indent="-457200">
              <a:buClr>
                <a:srgbClr val="FF0000"/>
              </a:buClr>
              <a:buFont typeface="Wingdings" charset="2"/>
              <a:buChar char="q"/>
            </a:pPr>
            <a:r>
              <a:rPr lang="en-US" sz="2800" dirty="0" smtClean="0"/>
              <a:t>Modified PAR and CSD </a:t>
            </a:r>
            <a:r>
              <a:rPr lang="en-US" sz="2800" dirty="0" smtClean="0"/>
              <a:t>accordingly</a:t>
            </a:r>
          </a:p>
          <a:p>
            <a:r>
              <a:rPr lang="en-US" sz="2800" dirty="0"/>
              <a:t>WG Motion:</a:t>
            </a:r>
            <a:r>
              <a:rPr lang="en-US" sz="2800" i="1" dirty="0"/>
              <a:t> request that the PAR and CSD contained in documents 15-15-760-08 and 15-15-768-07, respectively, be approved by the IEEE 802.15 WG and that the EC be requested to forward the PAR to NesCom</a:t>
            </a:r>
            <a:r>
              <a:rPr lang="en-US" sz="2800" dirty="0"/>
              <a:t>. </a:t>
            </a:r>
            <a:r>
              <a:rPr lang="en-US" sz="2800" i="1" dirty="0"/>
              <a:t>The 802.15 working group chair and technical editor are authorized to make additional modifications to the PAR and CSD as needed to reflect EC discussion at its closing meeting.</a:t>
            </a:r>
            <a:endParaRPr lang="en-US" sz="2800" dirty="0"/>
          </a:p>
          <a:p>
            <a:r>
              <a:rPr lang="en-US" sz="2800" dirty="0"/>
              <a:t>Moved by Pat Kinney, seconded by </a:t>
            </a:r>
            <a:r>
              <a:rPr lang="en-US" sz="2800" dirty="0" smtClean="0"/>
              <a:t>Ben </a:t>
            </a:r>
            <a:r>
              <a:rPr lang="en-US" sz="2800" dirty="0"/>
              <a:t>Rolfe</a:t>
            </a:r>
          </a:p>
          <a:p>
            <a:r>
              <a:rPr lang="en-US" sz="2800" dirty="0"/>
              <a:t>Upon no discussion the vote was taken with the results of 40/0/0, motion carries</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smtClean="0">
                <a:latin typeface="Times New Roman" charset="0"/>
                <a:ea typeface="ＭＳ Ｐゴシック" charset="0"/>
                <a:cs typeface="ＭＳ Ｐゴシック" charset="0"/>
              </a:rPr>
              <a:t>PAR and CSD discussion and changes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828800"/>
            <a:ext cx="8458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solidFill>
                  <a:srgbClr val="000000"/>
                </a:solidFill>
                <a:ea typeface="Lucida Grande"/>
                <a:cs typeface="Lucida Grande"/>
              </a:rPr>
              <a:t>Opening report, approve agenda, approve minutes from last session</a:t>
            </a:r>
          </a:p>
          <a:p>
            <a:pPr marL="342900" indent="-342900">
              <a:buClr>
                <a:srgbClr val="FF0000"/>
              </a:buClr>
              <a:buFont typeface="Wingdings" charset="2"/>
              <a:buChar char="q"/>
            </a:pPr>
            <a:r>
              <a:rPr lang="en-US" sz="2800" b="1" dirty="0" smtClean="0">
                <a:solidFill>
                  <a:srgbClr val="000000"/>
                </a:solidFill>
                <a:ea typeface="Lucida Grande"/>
                <a:cs typeface="Lucida Grande"/>
              </a:rPr>
              <a:t>Review and discussion </a:t>
            </a:r>
            <a:r>
              <a:rPr lang="en-US" sz="2800" b="1" dirty="0">
                <a:solidFill>
                  <a:srgbClr val="000000"/>
                </a:solidFill>
                <a:ea typeface="Lucida Grande"/>
                <a:cs typeface="Lucida Grande"/>
              </a:rPr>
              <a:t>on ULI PAR (15-15-760-</a:t>
            </a:r>
            <a:r>
              <a:rPr lang="en-US" sz="2800" b="1" dirty="0" smtClean="0">
                <a:solidFill>
                  <a:srgbClr val="000000"/>
                </a:solidFill>
                <a:ea typeface="Lucida Grande"/>
                <a:cs typeface="Lucida Grande"/>
              </a:rPr>
              <a:t>08) </a:t>
            </a:r>
            <a:r>
              <a:rPr lang="en-US" sz="2800" b="1" dirty="0">
                <a:solidFill>
                  <a:srgbClr val="000000"/>
                </a:solidFill>
                <a:ea typeface="Lucida Grande"/>
                <a:cs typeface="Lucida Grande"/>
              </a:rPr>
              <a:t>and CSD (15-15-768-</a:t>
            </a:r>
            <a:r>
              <a:rPr lang="en-US" sz="2800" b="1" dirty="0" smtClean="0">
                <a:solidFill>
                  <a:srgbClr val="000000"/>
                </a:solidFill>
                <a:ea typeface="Lucida Grande"/>
                <a:cs typeface="Lucida Grande"/>
              </a:rPr>
              <a:t>07)</a:t>
            </a:r>
            <a:endParaRPr lang="en-US" sz="2800" b="1" dirty="0">
              <a:solidFill>
                <a:srgbClr val="000000"/>
              </a:solidFill>
              <a:ea typeface="Lucida Grande"/>
              <a:cs typeface="Lucida Grande"/>
            </a:endParaRPr>
          </a:p>
          <a:p>
            <a:pPr marL="342900" indent="-342900">
              <a:buClr>
                <a:srgbClr val="FF0000"/>
              </a:buClr>
              <a:buFont typeface="Wingdings" charset="2"/>
              <a:buChar char="q"/>
            </a:pPr>
            <a:r>
              <a:rPr lang="en-US" sz="2800" b="1" dirty="0"/>
              <a:t>Discussion on topics for </a:t>
            </a:r>
            <a:r>
              <a:rPr lang="en-US" sz="2800" b="1" dirty="0" smtClean="0"/>
              <a:t>session’s </a:t>
            </a:r>
            <a:r>
              <a:rPr lang="en-US" sz="2800" b="1" dirty="0"/>
              <a:t>joint meeting with 802.1</a:t>
            </a:r>
          </a:p>
          <a:p>
            <a:pPr marL="800100" lvl="1" indent="-342900">
              <a:buClr>
                <a:srgbClr val="FF0000"/>
              </a:buClr>
              <a:buFont typeface="Wingdings" charset="2"/>
              <a:buChar char="q"/>
            </a:pPr>
            <a:r>
              <a:rPr lang="en-US" sz="2800" b="1" dirty="0"/>
              <a:t>802.15.12 PAR&amp;CSD, Ethertype, et </a:t>
            </a:r>
            <a:r>
              <a:rPr lang="en-US" sz="2800" b="1" dirty="0" smtClean="0"/>
              <a:t>al</a:t>
            </a:r>
            <a:endParaRPr lang="en-US" sz="2800" b="1" dirty="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838200"/>
            <a:ext cx="7772400" cy="990600"/>
          </a:xfrm>
        </p:spPr>
        <p:txBody>
          <a:bodyPr/>
          <a:lstStyle/>
          <a:p>
            <a:r>
              <a:rPr lang="en-US" b="1" dirty="0" smtClean="0">
                <a:latin typeface="Times New Roman" charset="0"/>
                <a:ea typeface="ＭＳ Ｐゴシック" charset="0"/>
                <a:cs typeface="ＭＳ Ｐゴシック" charset="0"/>
              </a:rPr>
              <a:t>Resolutions to comments on SG 802.15.12 ULI PAR and CSD</a:t>
            </a:r>
            <a:endParaRPr lang="en-US" sz="28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990600" y="609600"/>
            <a:ext cx="6400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76263" indent="-576263">
              <a:buClr>
                <a:srgbClr val="FF0000"/>
              </a:buClr>
              <a:buFont typeface="Wingdings" charset="2"/>
              <a:buChar char="q"/>
            </a:pPr>
            <a:r>
              <a:rPr lang="en-US" sz="2800" dirty="0" smtClean="0">
                <a:solidFill>
                  <a:srgbClr val="000000"/>
                </a:solidFill>
                <a:ea typeface="Lucida Grande"/>
                <a:cs typeface="Lucida Grande"/>
              </a:rPr>
              <a:t>WG 802.1 – sides 3 –7</a:t>
            </a:r>
          </a:p>
          <a:p>
            <a:pPr marL="576263" indent="-576263">
              <a:buClr>
                <a:srgbClr val="FF0000"/>
              </a:buClr>
              <a:buFont typeface="Wingdings" charset="2"/>
              <a:buChar char="q"/>
            </a:pPr>
            <a:r>
              <a:rPr lang="en-US" sz="2800" dirty="0" smtClean="0">
                <a:solidFill>
                  <a:srgbClr val="000000"/>
                </a:solidFill>
                <a:ea typeface="Lucida Grande"/>
                <a:cs typeface="Lucida Grande"/>
              </a:rPr>
              <a:t>WG 802.3 – slides 8 – </a:t>
            </a:r>
            <a:r>
              <a:rPr lang="en-US" sz="2800" dirty="0">
                <a:solidFill>
                  <a:srgbClr val="000000"/>
                </a:solidFill>
                <a:ea typeface="Lucida Grande"/>
                <a:cs typeface="Lucida Grande"/>
              </a:rPr>
              <a:t>14</a:t>
            </a:r>
            <a:endParaRPr lang="en-US" sz="2800" dirty="0" smtClean="0">
              <a:solidFill>
                <a:srgbClr val="000000"/>
              </a:solidFill>
              <a:ea typeface="Lucida Grande"/>
              <a:cs typeface="Lucida Grande"/>
            </a:endParaRPr>
          </a:p>
          <a:p>
            <a:pPr marL="576263" indent="-576263">
              <a:buClr>
                <a:srgbClr val="FF0000"/>
              </a:buClr>
              <a:buFont typeface="Wingdings" charset="2"/>
              <a:buChar char="q"/>
            </a:pPr>
            <a:r>
              <a:rPr lang="en-US" sz="2800" dirty="0">
                <a:solidFill>
                  <a:srgbClr val="000000"/>
                </a:solidFill>
                <a:ea typeface="Lucida Grande"/>
                <a:cs typeface="Lucida Grande"/>
              </a:rPr>
              <a:t>WG 802.11– slides </a:t>
            </a:r>
            <a:r>
              <a:rPr lang="en-US" sz="2800" dirty="0" smtClean="0">
                <a:solidFill>
                  <a:srgbClr val="000000"/>
                </a:solidFill>
                <a:ea typeface="Lucida Grande"/>
                <a:cs typeface="Lucida Grande"/>
              </a:rPr>
              <a:t>15 – 17</a:t>
            </a:r>
          </a:p>
          <a:p>
            <a:pPr marL="576263" indent="-576263">
              <a:buClr>
                <a:srgbClr val="FF0000"/>
              </a:buClr>
              <a:buFont typeface="Wingdings" charset="2"/>
              <a:buChar char="q"/>
            </a:pPr>
            <a:r>
              <a:rPr lang="en-US" sz="2800" dirty="0" smtClean="0">
                <a:solidFill>
                  <a:srgbClr val="000000"/>
                </a:solidFill>
                <a:ea typeface="Lucida Grande"/>
                <a:cs typeface="Lucida Grande"/>
              </a:rPr>
              <a:t>James Gilb – slides 18, 19</a:t>
            </a:r>
          </a:p>
          <a:p>
            <a:pPr marL="576263" indent="-576263">
              <a:buClr>
                <a:srgbClr val="FF0000"/>
              </a:buClr>
              <a:buFont typeface="Wingdings" charset="2"/>
              <a:buChar char="q"/>
            </a:pPr>
            <a:r>
              <a:rPr lang="en-US" sz="2800" dirty="0" smtClean="0">
                <a:solidFill>
                  <a:srgbClr val="000000"/>
                </a:solidFill>
                <a:ea typeface="Lucida Grande"/>
                <a:cs typeface="Lucida Grande"/>
              </a:rPr>
              <a:t>Paul Nikolich </a:t>
            </a:r>
            <a:r>
              <a:rPr lang="en-US" sz="2800" dirty="0">
                <a:solidFill>
                  <a:srgbClr val="000000"/>
                </a:solidFill>
                <a:ea typeface="Lucida Grande"/>
                <a:cs typeface="Lucida Grande"/>
              </a:rPr>
              <a:t>– slide </a:t>
            </a:r>
            <a:r>
              <a:rPr lang="en-US" sz="2800" dirty="0" smtClean="0">
                <a:solidFill>
                  <a:srgbClr val="000000"/>
                </a:solidFill>
                <a:ea typeface="Lucida Grande"/>
                <a:cs typeface="Lucida Grande"/>
              </a:rPr>
              <a:t>20</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217651876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Pat Kinney, Kinney Consulting LLC</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8001000" cy="990600"/>
          </a:xfrm>
        </p:spPr>
        <p:txBody>
          <a:bodyPr/>
          <a:lstStyle/>
          <a:p>
            <a:r>
              <a:rPr lang="en-US" b="1" dirty="0" smtClean="0">
                <a:latin typeface="Times New Roman" charset="0"/>
                <a:ea typeface="ＭＳ Ｐゴシック" charset="0"/>
                <a:cs typeface="ＭＳ Ｐゴシック" charset="0"/>
              </a:rPr>
              <a:t>15.12 Comments from 802.1 (1)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990600" y="1600200"/>
            <a:ext cx="73914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smtClean="0"/>
              <a:t>PAR Comments</a:t>
            </a:r>
            <a:endParaRPr lang="en-US" sz="2400" b="1" dirty="0"/>
          </a:p>
          <a:p>
            <a:pPr marL="228600"/>
            <a:r>
              <a:rPr lang="en-US" sz="2400" b="1" dirty="0"/>
              <a:t>6.1.b </a:t>
            </a:r>
            <a:r>
              <a:rPr lang="en-US" sz="2400" dirty="0"/>
              <a:t>answer is not clear.  It says there will be registration but it doesn't say what will be registered</a:t>
            </a:r>
            <a:r>
              <a:rPr lang="en-US" sz="2400" dirty="0" smtClean="0"/>
              <a:t>.</a:t>
            </a:r>
          </a:p>
          <a:p>
            <a:pPr marL="685800"/>
            <a:endParaRPr lang="en-US" sz="2400" dirty="0" smtClean="0"/>
          </a:p>
          <a:p>
            <a:r>
              <a:rPr lang="en-US" sz="2400" dirty="0" smtClean="0">
                <a:solidFill>
                  <a:srgbClr val="FF0000"/>
                </a:solidFill>
              </a:rPr>
              <a:t>Accept; 6.1.b now reads: “</a:t>
            </a:r>
            <a:r>
              <a:rPr lang="en-US" sz="2400" dirty="0">
                <a:solidFill>
                  <a:srgbClr val="FF0000"/>
                </a:solidFill>
              </a:rPr>
              <a:t>As noted in the scope and need for the project, this project will use EPD for multiple higher layer protocols. Values of the Multiplex ID below 1500, as defined in IEEE </a:t>
            </a:r>
            <a:r>
              <a:rPr lang="en-US" sz="2400" dirty="0" err="1">
                <a:solidFill>
                  <a:srgbClr val="FF0000"/>
                </a:solidFill>
              </a:rPr>
              <a:t>Std</a:t>
            </a:r>
            <a:r>
              <a:rPr lang="en-US" sz="2400" dirty="0">
                <a:solidFill>
                  <a:srgbClr val="FF0000"/>
                </a:solidFill>
              </a:rPr>
              <a:t> 802.15.9 Key Management Protocol, will be administered by the IEEE 802.15 Assigned Number Authority (ANA</a:t>
            </a:r>
            <a:r>
              <a:rPr lang="en-US" sz="2400" dirty="0" smtClean="0">
                <a:solidFill>
                  <a:srgbClr val="FF0000"/>
                </a:solidFill>
              </a:rPr>
              <a:t>).”</a:t>
            </a:r>
          </a:p>
        </p:txBody>
      </p:sp>
    </p:spTree>
    <p:extLst>
      <p:ext uri="{BB962C8B-B14F-4D97-AF65-F5344CB8AC3E}">
        <p14:creationId xmlns:p14="http://schemas.microsoft.com/office/powerpoint/2010/main" val="37579014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35224</TotalTime>
  <Words>3293</Words>
  <Application>Microsoft Macintosh PowerPoint</Application>
  <PresentationFormat>On-screen Show (4:3)</PresentationFormat>
  <Paragraphs>413</Paragraphs>
  <Slides>27</Slides>
  <Notes>24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PowerPoint Presentation</vt:lpstr>
      <vt:lpstr>SG ULI Meeting Goals </vt:lpstr>
      <vt:lpstr>Instructions for the WG Chair</vt:lpstr>
      <vt:lpstr>Participants, Patents, and Duty to Inform</vt:lpstr>
      <vt:lpstr>Patent Related Links</vt:lpstr>
      <vt:lpstr>Call for Potentially Essential Patents</vt:lpstr>
      <vt:lpstr>PAR and CSD discussion and changes</vt:lpstr>
      <vt:lpstr>Resolutions to comments on SG 802.15.12 ULI PAR and CSD</vt:lpstr>
      <vt:lpstr>15.12 Comments from 802.1 (1)</vt:lpstr>
      <vt:lpstr>15.12 Comments from 802.1 (2)</vt:lpstr>
      <vt:lpstr>15.12 Comments from 802.1 (3)</vt:lpstr>
      <vt:lpstr>15.12 Comments from 802.1 (4)</vt:lpstr>
      <vt:lpstr>15.12 Comments from 802.1 (5)</vt:lpstr>
      <vt:lpstr>15.12 comments from 802.3 (1)</vt:lpstr>
      <vt:lpstr>15.12 comments from 802.3 (2)</vt:lpstr>
      <vt:lpstr>15.12 comments from 802.3 (3)</vt:lpstr>
      <vt:lpstr>15.12 comments from 802.3 (4)</vt:lpstr>
      <vt:lpstr>15.12 comments from 802.3 (5)</vt:lpstr>
      <vt:lpstr>15.12 comments from 802.3 (6)</vt:lpstr>
      <vt:lpstr>15.12 comments from 802.3 (7)</vt:lpstr>
      <vt:lpstr>15.12 Comments from 802.11 (1)</vt:lpstr>
      <vt:lpstr>15.12 Comments from 802.11 (2)</vt:lpstr>
      <vt:lpstr>15.12 Comments from 802.11 (3)</vt:lpstr>
      <vt:lpstr>15.12 Comments from James Gilb (1)</vt:lpstr>
      <vt:lpstr>15.12 Comments from James Gilb (2)</vt:lpstr>
      <vt:lpstr>15.12 Comments from Paul Nikolich</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Closing Report for Macau</dc:title>
  <dc:subject>IEEE 802.15 &lt;SG ULI&gt;</dc:subject>
  <dc:creator>Pat Kinney</dc:creator>
  <cp:keywords/>
  <dc:description>&lt;15-16-0196-03-0llc&gt;</dc:description>
  <cp:lastModifiedBy>Pat Kinney</cp:lastModifiedBy>
  <cp:revision>654</cp:revision>
  <cp:lastPrinted>2015-07-14T16:02:16Z</cp:lastPrinted>
  <dcterms:created xsi:type="dcterms:W3CDTF">2009-07-12T16:25:16Z</dcterms:created>
  <dcterms:modified xsi:type="dcterms:W3CDTF">2016-03-17T06:33:03Z</dcterms:modified>
  <cp:category/>
</cp:coreProperties>
</file>